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374" r:id="rId2"/>
    <p:sldId id="394" r:id="rId3"/>
    <p:sldId id="265" r:id="rId4"/>
    <p:sldId id="376" r:id="rId5"/>
    <p:sldId id="377" r:id="rId6"/>
    <p:sldId id="366" r:id="rId7"/>
    <p:sldId id="378" r:id="rId8"/>
    <p:sldId id="379" r:id="rId9"/>
    <p:sldId id="380" r:id="rId10"/>
    <p:sldId id="381" r:id="rId11"/>
    <p:sldId id="382" r:id="rId12"/>
    <p:sldId id="375" r:id="rId13"/>
    <p:sldId id="383" r:id="rId14"/>
    <p:sldId id="384" r:id="rId15"/>
    <p:sldId id="385" r:id="rId16"/>
    <p:sldId id="386" r:id="rId17"/>
    <p:sldId id="275" r:id="rId18"/>
    <p:sldId id="387" r:id="rId19"/>
    <p:sldId id="388" r:id="rId20"/>
    <p:sldId id="389" r:id="rId21"/>
    <p:sldId id="361" r:id="rId22"/>
    <p:sldId id="362" r:id="rId23"/>
    <p:sldId id="390" r:id="rId24"/>
    <p:sldId id="270" r:id="rId25"/>
    <p:sldId id="391" r:id="rId26"/>
    <p:sldId id="392" r:id="rId27"/>
    <p:sldId id="393" r:id="rId28"/>
    <p:sldId id="277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46" d="100"/>
          <a:sy n="46" d="100"/>
        </p:scale>
        <p:origin x="-90" y="-594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4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" Target="../slides/slide17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slide" Target="../slides/slide17.xml"/><Relationship Id="rId4" Type="http://schemas.openxmlformats.org/officeDocument/2006/relationships/slide" Target="../slides/slide2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4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slide" Target="../slides/slide17.xml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slide" Target="../slides/slide17.xml"/><Relationship Id="rId4" Type="http://schemas.openxmlformats.org/officeDocument/2006/relationships/slide" Target="../slides/slide2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10762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 OUJINXINKE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28646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K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EWAIQIUZHI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课外求知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53554" y="39693"/>
            <a:ext cx="1330814" cy="584775"/>
            <a:chOff x="29482" y="2927145"/>
            <a:chExt cx="1640088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64008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UEDUJIANSHANG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004816" y="-1"/>
            <a:ext cx="1369432" cy="841477"/>
            <a:chOff x="4191706" y="-1"/>
            <a:chExt cx="1369432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69432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2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283252" y="1"/>
            <a:ext cx="1391868" cy="836712"/>
            <a:chOff x="5283252" y="1"/>
            <a:chExt cx="1391868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83252" y="1"/>
              <a:ext cx="1391868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078725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OUJINXINKE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走进新课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28646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K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EWAIQIUZHI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课外求知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53554" y="39693"/>
            <a:ext cx="1330814" cy="584775"/>
            <a:chOff x="29482" y="2927145"/>
            <a:chExt cx="1640088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64008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UEDUJIANSHANG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355976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3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7872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OUJINXINKE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28646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K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EWAIQIUZHI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课外求知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88224" y="-4216"/>
            <a:ext cx="1367056" cy="851494"/>
            <a:chOff x="6588224" y="-4216"/>
            <a:chExt cx="1367056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593840" y="-4216"/>
              <a:ext cx="1361440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88224" y="39693"/>
              <a:ext cx="1330814" cy="584775"/>
              <a:chOff x="93726" y="2927145"/>
              <a:chExt cx="1640089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93726" y="2927145"/>
                <a:ext cx="1640089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Y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UEDUJIANSHANG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339662" y="3030391"/>
                <a:ext cx="1112616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阅读鉴赏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355976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7872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OUJINXINKE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89524" cy="855375"/>
            <a:chOff x="7956376" y="-8427"/>
            <a:chExt cx="138952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56376" y="-8427"/>
              <a:ext cx="138952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187623" cy="584775"/>
              <a:chOff x="29482" y="2927145"/>
              <a:chExt cx="1463620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286467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K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EWAIQIUZHI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课外求知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53554" y="39693"/>
            <a:ext cx="1330814" cy="584775"/>
            <a:chOff x="29482" y="2927145"/>
            <a:chExt cx="1640088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64008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UEDUJIANSHANG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355976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44121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49680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64224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60368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 rot="16200000">
              <a:off x="3671935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3220592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dirty="0" smtClean="0"/>
              <a:t>积雨辋川庄作　旅夜书怀　新城道中</a:t>
            </a:r>
            <a:r>
              <a:rPr lang="en-US" altLang="zh-CN" sz="1600" dirty="0" smtClean="0"/>
              <a:t>(</a:t>
            </a:r>
            <a:r>
              <a:rPr lang="zh-CN" altLang="en-US" sz="1600" dirty="0" smtClean="0"/>
              <a:t>其一</a:t>
            </a:r>
            <a:r>
              <a:rPr lang="en-US" altLang="zh-CN" sz="1600" dirty="0" smtClean="0"/>
              <a:t>)</a:t>
            </a:r>
            <a:r>
              <a:rPr lang="zh-CN" altLang="en-US" sz="1600" dirty="0" smtClean="0"/>
              <a:t>　扬州慢　长相思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8" r:id="rId3"/>
    <p:sldLayoutId id="2147483670" r:id="rId4"/>
    <p:sldLayoutId id="2147483669" r:id="rId5"/>
    <p:sldLayoutId id="2147483671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12.xml"/><Relationship Id="rId4" Type="http://schemas.openxmlformats.org/officeDocument/2006/relationships/slide" Target="slid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12.xml"/><Relationship Id="rId4" Type="http://schemas.openxmlformats.org/officeDocument/2006/relationships/slide" Target="slid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8.docx"/><Relationship Id="rId5" Type="http://schemas.openxmlformats.org/officeDocument/2006/relationships/slide" Target="slide12.xml"/><Relationship Id="rId4" Type="http://schemas.openxmlformats.org/officeDocument/2006/relationships/slide" Target="slid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slide" Target="slide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12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12.xml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12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12.xml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12.xml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91626" y="2852936"/>
            <a:ext cx="8360748" cy="576064"/>
          </a:xfrm>
        </p:spPr>
        <p:txBody>
          <a:bodyPr/>
          <a:lstStyle/>
          <a:p>
            <a:r>
              <a:rPr lang="zh-CN" altLang="zh-CN" sz="3200" dirty="0"/>
              <a:t>推荐作品</a:t>
            </a:r>
          </a:p>
        </p:txBody>
      </p:sp>
    </p:spTree>
    <p:extLst>
      <p:ext uri="{BB962C8B-B14F-4D97-AF65-F5344CB8AC3E}">
        <p14:creationId xmlns:p14="http://schemas.microsoft.com/office/powerpoint/2010/main" xmlns="" val="1357693611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087906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漠漠水田飞白鹭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阴阴夏木啭黄鹂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王维《积雨辋川庄作》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野桃含笑竹篱短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溪柳自摇沙水清。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苏轼《新城道中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自其不变者而观之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则物与我皆无尽也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而又何羡乎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苏轼《赤壁赋》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征蓬出汉塞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归雁入胡天。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王维《使至塞上》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湖北高考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14606" y="2575662"/>
            <a:ext cx="197649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76866" y="2985228"/>
            <a:ext cx="197649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91880" y="3384606"/>
            <a:ext cx="2232248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88412" y="4192799"/>
            <a:ext cx="1409609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5665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二十四桥仍在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波心荡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冷月无声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。念桥边红药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年年知为谁生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姜夔《扬州慢》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浙江高考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杜甫五律《旅夜书怀》的颔联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星垂平野阔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月涌大江流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描绘的景象雄浑阔大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反衬了作者孤苦漂泊的悲怆心情。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山东高考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王维《使至塞上》中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大漠孤烟直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长河落日圆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写了到达边塞后看到的奇特壮丽风光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画面开阔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意境雄浑。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课标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全国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1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51508" y="2001930"/>
            <a:ext cx="112397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21482" y="2001930"/>
            <a:ext cx="152292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8000" y="2398053"/>
            <a:ext cx="391592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48930" y="2805571"/>
            <a:ext cx="1412511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410607" y="2805571"/>
            <a:ext cx="1412511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818553" y="4014856"/>
            <a:ext cx="1412511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302838" y="4014856"/>
            <a:ext cx="1412511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8517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72816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文脉图解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积雨辋川庄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作</a:t>
            </a:r>
            <a:endParaRPr lang="en-US" altLang="zh-CN" sz="2200" dirty="0" smtClean="0">
              <a:solidFill>
                <a:srgbClr val="000000"/>
              </a:solidFill>
              <a:latin typeface="NEU-BZ-S92"/>
              <a:ea typeface="方正宋黑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NEU-BZ-S92"/>
              <a:ea typeface="方正宋黑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NEU-BZ-S92"/>
              <a:ea typeface="方正宋黑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旅夜书怀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孤舟夜泊　颈联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名因文章著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官非老病休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寓情于景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直抒胸臆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颔联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远景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雄浑阔大　尾联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以沙鸥自况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自伤漂泊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90943570"/>
              </p:ext>
            </p:extLst>
          </p:nvPr>
        </p:nvGraphicFramePr>
        <p:xfrm>
          <a:off x="508000" y="2747333"/>
          <a:ext cx="8128000" cy="1045414"/>
        </p:xfrm>
        <a:graphic>
          <a:graphicData uri="http://schemas.openxmlformats.org/presentationml/2006/ole">
            <p:oleObj spid="_x0000_s6151" name="文档" r:id="rId6" imgW="3838050" imgH="49386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97712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64779798"/>
              </p:ext>
            </p:extLst>
          </p:nvPr>
        </p:nvGraphicFramePr>
        <p:xfrm>
          <a:off x="508000" y="1873592"/>
          <a:ext cx="8128000" cy="3364816"/>
        </p:xfrm>
        <a:graphic>
          <a:graphicData uri="http://schemas.openxmlformats.org/presentationml/2006/ole">
            <p:oleObj spid="_x0000_s7175" name="文档" r:id="rId6" imgW="3838050" imgH="158860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53852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37142661"/>
              </p:ext>
            </p:extLst>
          </p:nvPr>
        </p:nvGraphicFramePr>
        <p:xfrm>
          <a:off x="755576" y="1198411"/>
          <a:ext cx="7664400" cy="5470949"/>
        </p:xfrm>
        <a:graphic>
          <a:graphicData uri="http://schemas.openxmlformats.org/presentationml/2006/ole">
            <p:oleObj spid="_x0000_s8199" name="文档" r:id="rId6" imgW="3838050" imgH="274023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79505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19675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主旨归纳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《积雨辋川庄作》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这首七律描写了久雨初停辋川山水田园的优美风光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反映了诗人对官场生活的厌倦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和对农村充满生机和宁静的和谐生活的向往和赞美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抒发了诗人淡泊宁静的情怀。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《旅夜书怀》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诗人借眼前之景抒写心中悲怀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水天空阔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沙鸥飘零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此时的他却似沙鸥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转徙江湖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从而写出了诗人暮年漂泊的凄苦境况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反衬了他孤苦伶仃的境况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表现了他颠沛无靠的凄怆心情。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《新城道中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其一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诗中描绘了充满生机的景色与西山人家煮芹烧笋、喜闹春耕的生动场面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以及诗人欢快的心情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赞美了山村人家平和的劳动生活。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3784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《扬州慢》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本词写词人因路过扬州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目睹了战争洗劫后扬州的萧条景象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抚今追昔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悲叹今日的荒凉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追忆昔日的繁华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以寄托对扬州昔日繁华的怀念和对今日山河破碎的哀思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表现出作者为祖国山河残破、人民不幸而极其沉痛的心情。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《长相思》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这首词主要通过描述出巡时的所见、所闻、所感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渲染了诗人的孤寂情怀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表达了羁旅关外、思念故乡的情怀。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2532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【任务一】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赏析《旅夜书怀》的语言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这首诗中最能体现诗人风格的诗句是哪几句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联系全诗抒发的感情谈谈你的理解。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最有代表性的诗句是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星垂平野阔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月涌大江流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。上句写天地之广大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星垂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而使平野更加开阔。对句则以江流暗示岁月的流逝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更显大江流动。然而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天地虽大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诗人却只不过是其间的一只沙鸥而已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这境况又何等凄凉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更何况岁月不停流逝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此时诗人已到垂暮之年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还能有什么作为呢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在这苍茫的背景下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诗人的身影就显得更加渺小与孤寂。可见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这两句虽然体现了诗人沉郁雄浑的风格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却也寄托了诗人的身世凄凉之感。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7755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【任务二】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赏析《新城道中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》的意境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二、三两联写了哪些景物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各自有着怎样的特点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营造了一种怎样的意境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披絮帽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丝绵帽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状山顶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晴云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的洁白柔软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挂铜钲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写树梢上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的橙红明亮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比拟山野桃花的娇艳怒放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写山中人家竹篱的低矮古朴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写溪边绿柳的轻盈起舞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字写沙溪之水的清澈明净。诗人为我们营造了一种清新明丽、生机盎然的意境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表现了诗人山行途中轻松愉快的心情。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1170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【任务三】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品味《扬州慢》的语言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赏析词作的表达技巧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这首词中哪个词或字最能概括扬州城的特点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表达了词人怎样的感情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都在空城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淮左名都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竹西佳处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春风十里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二十四桥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等说明昔日扬州是人们向往的大都会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景色美丽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繁华热闹。可是战争却将扬州城变成了一座空城。词人路过扬州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目睹了遭战争洗劫后扬州的萧条景象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抚今追昔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不由得感慨万千。一个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寄托了词人对扬州昔日繁华的怀念和对今日山河残破、人民不幸的哀思。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7814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91626" y="2708920"/>
            <a:ext cx="8360748" cy="576064"/>
          </a:xfrm>
        </p:spPr>
        <p:txBody>
          <a:bodyPr/>
          <a:lstStyle/>
          <a:p>
            <a:r>
              <a:rPr lang="zh-CN" altLang="zh-CN" sz="3200" b="1" dirty="0"/>
              <a:t>积雨辋川庄作</a:t>
            </a:r>
            <a:r>
              <a:rPr lang="zh-CN" altLang="zh-CN" sz="3200" dirty="0"/>
              <a:t>　</a:t>
            </a:r>
            <a:r>
              <a:rPr lang="zh-CN" altLang="zh-CN" sz="3200" b="1" dirty="0"/>
              <a:t>旅夜书怀</a:t>
            </a:r>
            <a:r>
              <a:rPr lang="zh-CN" altLang="zh-CN" sz="3200" dirty="0"/>
              <a:t>　</a:t>
            </a:r>
            <a:r>
              <a:rPr lang="zh-CN" altLang="zh-CN" sz="3200" b="1" dirty="0"/>
              <a:t>新城道中</a:t>
            </a:r>
            <a:r>
              <a:rPr lang="en-US" altLang="zh-CN" sz="3200" dirty="0"/>
              <a:t>(</a:t>
            </a:r>
            <a:r>
              <a:rPr lang="zh-CN" altLang="zh-CN" sz="3200" b="1" dirty="0"/>
              <a:t>其一</a:t>
            </a:r>
            <a:r>
              <a:rPr lang="en-US" altLang="zh-CN" sz="3200" dirty="0"/>
              <a:t>)</a:t>
            </a:r>
            <a:r>
              <a:rPr lang="zh-CN" altLang="zh-CN" sz="3200" dirty="0"/>
              <a:t>　</a:t>
            </a:r>
            <a:r>
              <a:rPr lang="zh-CN" altLang="zh-CN" sz="3200" b="1" dirty="0"/>
              <a:t>扬州慢</a:t>
            </a:r>
            <a:r>
              <a:rPr lang="zh-CN" altLang="zh-CN" sz="3200" dirty="0"/>
              <a:t>　</a:t>
            </a:r>
            <a:r>
              <a:rPr lang="zh-CN" altLang="zh-CN" sz="3200" b="1" dirty="0"/>
              <a:t>长相思</a:t>
            </a:r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xmlns="" val="590415890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【任务四】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简要概括《长相思》的内容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体味词人的情感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这首词上下两片各自写了什么内容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抒发了词人怎样的感情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上片写山水行程。说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诉诸视觉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在空间上展开。一路跋山涉水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在苍凉的去处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那万丈穹庐下的营帐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望去好似繁星落地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璀璨异常。下片承接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夜深千帐灯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继续写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过渡自然。写深夜不寐时的思乡之情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诉诸听觉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在时间上展开。抒发了词人对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无尽的思念、对家的无尽的思念。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2331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阅读王维的《积雨辋川庄作》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这首诗中哪些诗句具有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诗中有画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又是怎样体现的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漠漠水田飞白鹭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阴阴夏木啭黄鹂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白鹭雪白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黄鹂金黄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色彩差异明显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白鹭飞翔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黄鹂啼鸣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一取其动态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一取其声音。在背景上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漠漠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写出了水田的一望无际、苍茫一片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阴阴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描绘夏日林木茂盛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境界清幽。自近而远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富有立体感。这样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碧空中白鹭高飞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绿树与黄鹂相衬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高低和谐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极具层次感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如一幅画展现在读者面前。此可谓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诗中有画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给人以画意盎然的印象。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101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手法精当绘风物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苏轼的《新城道中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》描写了诗人出巡途中所看到的美丽景色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赞美了山村人家平和的劳动生活。全诗含蓄蕴藉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意境优美。中间四句组成一套山水画屏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美丽清新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其写景手法精当巧妙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尤为人称道。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岭上晴云披絮帽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树头初日挂铜钲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两句描写远景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雨后的早晨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山中景色焕然一新。一座座峰峦眉清目秀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头上顶着洁白的云朵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宛如戴上轻软的丝绵帽子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太阳刚刚升起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挂在高高的树梢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好像一面黄澄澄的铜锣。这里运用了比喻、拟人手法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将晴天云朵比喻成絮帽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初升旭日比喻成铜锣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想象奇特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生动别致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山中的景物描写这般形象生动而富有神采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不能不让人称赞。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678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野桃含笑竹篱短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溪柳自摇沙水清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两句描写近景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诗人一路前行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路旁景色使人目不暇接。你看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矮矮的竹篱后面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盛开的山桃花探头探脑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红扑扑的脸儿满含笑意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清清的沙溪边上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柳树摆着轻盈的枝条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自由自在地翩翩起舞。一花一木都是这样春意盎然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这样殷勤好客啊。这里运用了拟人手法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桃花笑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柳条舞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自然景物被赋予人的神态举止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真是妩媚极了。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新奇的比喻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巧妙的拟人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不仅描绘出山野花木之美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而且烘托出诗人山行之乐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内心之乐和景色之美互相影响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互相渗透。这就是人们最爱追求的那种艺术境界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情景相生。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9945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14572"/>
            <a:ext cx="8128000" cy="517064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辽宁一考生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他将至情流动成笔下四溢的华彩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他将真我交织成理念奔腾的旋律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他将挚意挥洒成行云流水的文字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他用厚实的肩膀承担起生命的重量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在这个有着惨白月色的夜晚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他独坐短松冈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一壶清酒伴着泪千行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他的面容在月光下憔悴而又落寞。他一定是赶了好久的路才回到这里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他来不及洗去脸上的浮尘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来不及整理泛白的鬓角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他只想快快回到这里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再好好看看那个让他魂牵梦绕的女子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他仿佛又看见她凭栏倚窗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乌黑的长发倾泻而下。可如今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只有那棵棵松树掩映下的坟冢默默地回应他的呼唤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他的手轻轻抚过坟头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将清酒缓缓洒在坟前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深深凝望后毅然转身。这是怎样的悲痛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曾经伉俪情深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如今只剩下形单影只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但他没有沉沦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他用坚实的肩膀撑起这份悲痛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撑起残破的家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撑起对亡妻深深的思念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化作一首千百年来被人传诵的词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1939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十年生死两茫茫。不思量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自难忘。千里孤坟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无处话凄凉。纵使相逢应不识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尘满面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鬓如霜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这是苏轼的肩膀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苏轼用肩膀承担起对亡妻的思念。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左牵黄犬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右擎苍鹰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身着锦衣华服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骑匹高头大马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浩浩荡荡踏过平冈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他挽弓射箭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呼啸声射透天边云朵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霞光万丈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那是对他豪迈忠义的褒奖、勇敢无畏的表彰。他在军帐中端起一碗酒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二话不说干脆饮下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一擦嘴角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再度斟满酒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全然忘了鬓角的银丝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他口出豪言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誓将大宋一统于吾王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他再一次用肩膀撑起报效祖国的铁胆丹心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用肩膀承担起统一大宋的豪情壮志。一杯酒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映着发红的双颊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将忠心与道义用肩挑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他泼墨写下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老夫聊发少年狂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左牵黄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右擎苍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锦帽貂裘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千骑卷平冈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持节云中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何日遣冯唐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会挽雕弓如满月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西北望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射天狼。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这是苏轼的肩膀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苏轼用肩膀承担起对国家的忠心。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6734785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81641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他满腔报效祖国的热血被群小破坏殆尽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他被一贬再贬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从京城到黄州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到密州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到杭州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到惠州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甚至到了荒凉的儋州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他却执着地挂念天下苍生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为官一任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造福一方。杭州有苏堤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惠州有苏公祠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朝廷待他不好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但他待百姓不薄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他把民生扛在肩膀上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兴修水利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解缓灾役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他如此坦荡的胸怀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没有装下半分钩心斗角的邪气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却将社稷与百姓放在比自己的荣辱还重要的位置。他用他的肩膀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撑起热爱生命、关怀百姓的爱民之心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用他的肩膀承担起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上可陪玉皇大帝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下可陪卑田院乞儿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的豪言壮志。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这是苏轼的肩膀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苏轼用肩膀承担起国计民生的大任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5555706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古代像苏轼这样的文人很多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但拥有如此厚实肩膀的只有苏轼一个。陶渊明只愿躲进精神的桃花源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自己独享清闲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杜甫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那忧国忧民的慨叹的确沉重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却放弃了用肩膀承担为民造福的重任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只有苏轼有如此厚实的肩膀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上关百姓国家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下系骨肉情怀。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仰望苏轼的肩膀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那是一座山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文章侧重从三个方面表现苏轼在三个不同时期肩负的不同使命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同时文章又能将苏轼与众多历史名人进行对比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突出了苏轼的肩膀厚实、宽大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能够承担起个人和历史的大任。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541254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89721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《东坡志林》记载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苏轼因作诗讽刺新法而遭御史弹劾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在湖州被追赴诏狱时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面对哭送的妻儿家人言道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子独不能如杨处士妻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作一诗送我乎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在当今竞争激烈的社会时期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这种幽默对缓解人的心理压力也能起到积极作用。东坡晚年被再贬至惠州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三贬至儋耳。然而沉重的政治迫害和艰苦的生活环境并没有把他击倒。此时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他更注意运用幽默的力量来帮助它超越政治的险恶和人生的痛苦。《惠州一绝》诗云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罗浮山下四时春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卢橘黄梅次第新。日啖荔枝三百颗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不妨长作岭南人。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反映了东坡晚年被贬岭南一带时的幽默诙谐精神和乐观旷达情怀。他善于采撷生活中的美好事物和生动细节作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幽默观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从而使自己保持良好的心境和足够的体力来航渡人生的苦海。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运用方向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这则材料可以用在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旷达洒脱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诙谐幽默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笑对挫折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我心自在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乐与忧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等主题的写作中。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696495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51715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(701—761),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字摩诘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盛唐时期的著名诗人。诗、画成就都很高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被苏轼赞为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味摩诘之诗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诗中有画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观摩诘之画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画中有诗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尤以山水诗成就为最。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辋川庄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即王维在辋川的宅第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在今陕西蓝田终南山中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是王维隐居之地。唐代安史之乱后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社会急剧变化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朝政混乱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王维厌倦官场生活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晚年曾经在此隐居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居常蔬食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不茹荤血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晚年长斋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不衣文彩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信奉佛教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寻访山林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过着怡然自得的生活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表现隐居山林、脱离尘俗志趣的《积雨辋川庄作》即作于此时。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唐代宗永泰元年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(765)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杜甫辞去节度参谋职务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返居成都草堂。四月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严武去世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杜甫在成都失去依靠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遂携家人由成都乘舟东下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经渝州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今重庆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至忠州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今重庆忠县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。《旅夜书怀》为途中所作。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23573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《新城道中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》作于宋神宗熙宁六年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(1073)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苏轼视察杭州属县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自富阳赴新城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今浙江富阳新登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途中。诗人沿途看到山岭白云缭绕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树梢朝阳悬挂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野桃笑脸迎人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溪柳摇曳多姿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溪水清澈见底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心中无限喜悦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于是挥笔写下了这首诗。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《扬州慢》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写于宋孝宗淳熙三年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(1176)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冬至日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词前的小序对写作时间、地点及写作动因均作了交代。姜夔因路过扬州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目睹了战争洗劫后扬州的萧条景象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抚今追昔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抒写对扬州昔日繁华的怀念和对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荒凉残破景象的哀思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M33.eps" descr="id:2147490191;FounderCES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092280" y="2684915"/>
            <a:ext cx="1230575" cy="1680189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2842178"/>
            <a:ext cx="6584280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姜夔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(1155—1221?),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字尧章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号白石道人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饶州鄱阳人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南宋著名诗词作家。其词作多记游咏物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抒写个人身世及离别相思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情真意切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格律严密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语言华美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风格清隽。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945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09991690"/>
              </p:ext>
            </p:extLst>
          </p:nvPr>
        </p:nvGraphicFramePr>
        <p:xfrm>
          <a:off x="508000" y="1340768"/>
          <a:ext cx="8128000" cy="2581598"/>
        </p:xfrm>
        <a:graphic>
          <a:graphicData uri="http://schemas.openxmlformats.org/presentationml/2006/ole">
            <p:oleObj spid="_x0000_s1064" name="文档" r:id="rId6" imgW="3838050" imgH="1218481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3890663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纳兰性德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(1655—1685),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原名成德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字容若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号楞伽山人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大学士明珠之子。清词三大家之一。《长相思》写于康熙二十一年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(1682),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作于随康熙帝出巡山海关外的途中。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869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72476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08139087"/>
              </p:ext>
            </p:extLst>
          </p:nvPr>
        </p:nvGraphicFramePr>
        <p:xfrm>
          <a:off x="508000" y="1988840"/>
          <a:ext cx="8128000" cy="4014318"/>
        </p:xfrm>
        <a:graphic>
          <a:graphicData uri="http://schemas.openxmlformats.org/presentationml/2006/ole">
            <p:oleObj spid="_x0000_s2088" name="文档" r:id="rId6" imgW="3895290" imgH="192449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8213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8234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汉字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02624482"/>
              </p:ext>
            </p:extLst>
          </p:nvPr>
        </p:nvGraphicFramePr>
        <p:xfrm>
          <a:off x="508000" y="1916832"/>
          <a:ext cx="8128000" cy="4504515"/>
        </p:xfrm>
        <a:graphic>
          <a:graphicData uri="http://schemas.openxmlformats.org/presentationml/2006/ole">
            <p:oleObj spid="_x0000_s3112" name="文档" r:id="rId6" imgW="3895290" imgH="215849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92967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247751"/>
              </p:ext>
            </p:extLst>
          </p:nvPr>
        </p:nvGraphicFramePr>
        <p:xfrm>
          <a:off x="508000" y="1999646"/>
          <a:ext cx="8128000" cy="3112708"/>
        </p:xfrm>
        <a:graphic>
          <a:graphicData uri="http://schemas.openxmlformats.org/presentationml/2006/ole">
            <p:oleObj spid="_x0000_s4131" name="文档" r:id="rId6" imgW="3839157" imgH="1470142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3995936" y="2410130"/>
            <a:ext cx="197649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88024" y="2863646"/>
            <a:ext cx="576064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26348" y="3320792"/>
            <a:ext cx="576064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87834" y="3791372"/>
            <a:ext cx="936294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83479" y="4242199"/>
            <a:ext cx="576064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72720" y="4688034"/>
            <a:ext cx="2895623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33593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55632288"/>
              </p:ext>
            </p:extLst>
          </p:nvPr>
        </p:nvGraphicFramePr>
        <p:xfrm>
          <a:off x="508000" y="1250371"/>
          <a:ext cx="8128000" cy="5202965"/>
        </p:xfrm>
        <a:graphic>
          <a:graphicData uri="http://schemas.openxmlformats.org/presentationml/2006/ole">
            <p:oleObj spid="_x0000_s5155" name="文档" r:id="rId6" imgW="3948631" imgH="252693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63974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351</TotalTime>
  <Words>3073</Words>
  <Application>Microsoft Office PowerPoint</Application>
  <PresentationFormat>全屏显示(4:3)</PresentationFormat>
  <Paragraphs>151</Paragraphs>
  <Slides>28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测控设计模板14新</vt:lpstr>
      <vt:lpstr>文档</vt:lpstr>
      <vt:lpstr>推荐作品</vt:lpstr>
      <vt:lpstr>积雨辋川庄作　旅夜书怀　新城道中(其一)　扬州慢　长相思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Administrator</cp:lastModifiedBy>
  <cp:revision>语文备课大师【全免费】</cp:revision>
  <dcterms:created xsi:type="dcterms:W3CDTF">2014-04-23T05:53:17Z</dcterms:created>
  <dcterms:modified xsi:type="dcterms:W3CDTF">2017-11-07T08:04:37Z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