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388.xml" ContentType="application/vnd.openxmlformats-officedocument.presentationml.slide+xml"/>
  <Override PartName="/ppt/slides/slide40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slides/slide158.xml" ContentType="application/vnd.openxmlformats-officedocument.presentationml.slide+xml"/>
  <Override PartName="/ppt/slides/slide344.xml" ContentType="application/vnd.openxmlformats-officedocument.presentationml.slide+xml"/>
  <Override PartName="/ppt/slides/slide391.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Default Extension="png" ContentType="image/png"/>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Default Extension="emf" ContentType="image/x-emf"/>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slides/slide396.xml" ContentType="application/vnd.openxmlformats-officedocument.presentationml.slide+xml"/>
  <Override PartName="/ppt/slides/slide40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327.xml" ContentType="application/vnd.openxmlformats-officedocument.presentationml.slide+xml"/>
  <Override PartName="/ppt/slides/slide338.xml" ContentType="application/vnd.openxmlformats-officedocument.presentationml.slide+xml"/>
  <Override PartName="/ppt/slides/slide374.xml" ContentType="application/vnd.openxmlformats-officedocument.presentationml.slide+xml"/>
  <Override PartName="/ppt/slides/slide385.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34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s/slide40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slides/slide379.xml" ContentType="application/vnd.openxmlformats-officedocument.presentationml.slide+xml"/>
  <Override PartName="/ppt/slideLayouts/slideLayout15.xml" ContentType="application/vnd.openxmlformats-officedocument.presentationml.slideLayout+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57.xml" ContentType="application/vnd.openxmlformats-officedocument.presentationml.slide+xml"/>
  <Override PartName="/ppt/slides/slide368.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46.xml" ContentType="application/vnd.openxmlformats-officedocument.presentationml.slide+xml"/>
  <Override PartName="/ppt/slides/slide393.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335.xml" ContentType="application/vnd.openxmlformats-officedocument.presentationml.slide+xml"/>
  <Override PartName="/ppt/slides/slide382.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slides/slide371.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Layouts/slideLayout9.xml" ContentType="application/vnd.openxmlformats-officedocument.presentationml.slideLayout+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398.xml" ContentType="application/vnd.openxmlformats-officedocument.presentationml.slide+xml"/>
  <Override PartName="/ppt/slides/slide403.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slides/slide387.xml" ContentType="application/vnd.openxmlformats-officedocument.presentationml.slide+xml"/>
  <Override PartName="/ppt/slideLayouts/slideLayout1.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Layouts/slideLayout12.xml" ContentType="application/vnd.openxmlformats-officedocument.presentationml.slideLayout+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390.xml" ContentType="application/vnd.openxmlformats-officedocument.presentationml.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Default Extension="docx" ContentType="application/vnd.openxmlformats-officedocument.wordprocessingml.document"/>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slides/slide395.xml" ContentType="application/vnd.openxmlformats-officedocument.presentationml.slide+xml"/>
  <Override PartName="/ppt/slides/slide400.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Default Extension="bin" ContentType="application/vnd.openxmlformats-officedocument.oleObject"/>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slides/slide40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78.xml" ContentType="application/vnd.openxmlformats-officedocument.presentationml.slide+xml"/>
  <Override PartName="/ppt/slides/slide389.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Default Extension="vml" ContentType="application/vnd.openxmlformats-officedocument.vmlDrawing"/>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slides/slide392.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381.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Default Extension="rels" ContentType="application/vnd.openxmlformats-package.relationships+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s/slide397.xml" ContentType="application/vnd.openxmlformats-officedocument.presentationml.slide+xml"/>
  <Override PartName="/ppt/slides/slide402.xml" ContentType="application/vnd.openxmlformats-officedocument.presentationml.slide+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Layouts/slideLayout11.xml" ContentType="application/vnd.openxmlformats-officedocument.presentationml.slideLayout+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Default Extension="jpeg" ContentType="image/jpeg"/>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394.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399.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8"/>
  </p:notesMasterIdLst>
  <p:sldIdLst>
    <p:sldId id="277" r:id="rId2"/>
    <p:sldId id="719" r:id="rId3"/>
    <p:sldId id="278" r:id="rId4"/>
    <p:sldId id="279" r:id="rId5"/>
    <p:sldId id="308" r:id="rId6"/>
    <p:sldId id="312" r:id="rId7"/>
    <p:sldId id="266" r:id="rId8"/>
    <p:sldId id="313" r:id="rId9"/>
    <p:sldId id="314" r:id="rId10"/>
    <p:sldId id="315" r:id="rId11"/>
    <p:sldId id="316" r:id="rId12"/>
    <p:sldId id="317" r:id="rId13"/>
    <p:sldId id="318" r:id="rId14"/>
    <p:sldId id="319" r:id="rId15"/>
    <p:sldId id="320" r:id="rId16"/>
    <p:sldId id="321" r:id="rId17"/>
    <p:sldId id="322" r:id="rId18"/>
    <p:sldId id="323" r:id="rId19"/>
    <p:sldId id="324" r:id="rId20"/>
    <p:sldId id="325" r:id="rId21"/>
    <p:sldId id="326" r:id="rId22"/>
    <p:sldId id="327" r:id="rId23"/>
    <p:sldId id="328" r:id="rId24"/>
    <p:sldId id="329" r:id="rId25"/>
    <p:sldId id="330" r:id="rId26"/>
    <p:sldId id="331" r:id="rId27"/>
    <p:sldId id="332" r:id="rId28"/>
    <p:sldId id="333" r:id="rId29"/>
    <p:sldId id="334" r:id="rId30"/>
    <p:sldId id="335" r:id="rId31"/>
    <p:sldId id="284" r:id="rId32"/>
    <p:sldId id="336" r:id="rId33"/>
    <p:sldId id="337" r:id="rId34"/>
    <p:sldId id="338" r:id="rId35"/>
    <p:sldId id="339" r:id="rId36"/>
    <p:sldId id="340" r:id="rId37"/>
    <p:sldId id="341" r:id="rId38"/>
    <p:sldId id="342" r:id="rId39"/>
    <p:sldId id="343" r:id="rId40"/>
    <p:sldId id="344" r:id="rId41"/>
    <p:sldId id="345" r:id="rId42"/>
    <p:sldId id="346" r:id="rId43"/>
    <p:sldId id="347" r:id="rId44"/>
    <p:sldId id="348" r:id="rId45"/>
    <p:sldId id="349" r:id="rId46"/>
    <p:sldId id="350" r:id="rId47"/>
    <p:sldId id="351" r:id="rId48"/>
    <p:sldId id="352" r:id="rId49"/>
    <p:sldId id="353" r:id="rId50"/>
    <p:sldId id="354" r:id="rId51"/>
    <p:sldId id="355" r:id="rId52"/>
    <p:sldId id="356" r:id="rId53"/>
    <p:sldId id="285" r:id="rId54"/>
    <p:sldId id="286" r:id="rId55"/>
    <p:sldId id="357" r:id="rId56"/>
    <p:sldId id="358" r:id="rId57"/>
    <p:sldId id="359" r:id="rId58"/>
    <p:sldId id="360" r:id="rId59"/>
    <p:sldId id="361" r:id="rId60"/>
    <p:sldId id="362" r:id="rId61"/>
    <p:sldId id="267" r:id="rId62"/>
    <p:sldId id="363" r:id="rId63"/>
    <p:sldId id="364" r:id="rId64"/>
    <p:sldId id="365" r:id="rId65"/>
    <p:sldId id="287" r:id="rId66"/>
    <p:sldId id="366" r:id="rId67"/>
    <p:sldId id="367" r:id="rId68"/>
    <p:sldId id="374" r:id="rId69"/>
    <p:sldId id="375" r:id="rId70"/>
    <p:sldId id="376" r:id="rId71"/>
    <p:sldId id="377" r:id="rId72"/>
    <p:sldId id="378" r:id="rId73"/>
    <p:sldId id="379" r:id="rId74"/>
    <p:sldId id="380" r:id="rId75"/>
    <p:sldId id="368" r:id="rId76"/>
    <p:sldId id="369" r:id="rId77"/>
    <p:sldId id="370" r:id="rId78"/>
    <p:sldId id="371" r:id="rId79"/>
    <p:sldId id="372" r:id="rId80"/>
    <p:sldId id="373" r:id="rId81"/>
    <p:sldId id="381" r:id="rId82"/>
    <p:sldId id="382" r:id="rId83"/>
    <p:sldId id="383" r:id="rId84"/>
    <p:sldId id="384" r:id="rId85"/>
    <p:sldId id="385" r:id="rId86"/>
    <p:sldId id="386" r:id="rId87"/>
    <p:sldId id="387" r:id="rId88"/>
    <p:sldId id="388" r:id="rId89"/>
    <p:sldId id="389" r:id="rId90"/>
    <p:sldId id="390" r:id="rId91"/>
    <p:sldId id="391" r:id="rId92"/>
    <p:sldId id="392" r:id="rId93"/>
    <p:sldId id="393" r:id="rId94"/>
    <p:sldId id="394" r:id="rId95"/>
    <p:sldId id="395" r:id="rId96"/>
    <p:sldId id="396" r:id="rId97"/>
    <p:sldId id="397" r:id="rId98"/>
    <p:sldId id="398" r:id="rId99"/>
    <p:sldId id="399" r:id="rId100"/>
    <p:sldId id="400" r:id="rId101"/>
    <p:sldId id="401" r:id="rId102"/>
    <p:sldId id="402" r:id="rId103"/>
    <p:sldId id="403" r:id="rId104"/>
    <p:sldId id="404" r:id="rId105"/>
    <p:sldId id="405" r:id="rId106"/>
    <p:sldId id="406" r:id="rId107"/>
    <p:sldId id="407" r:id="rId108"/>
    <p:sldId id="408" r:id="rId109"/>
    <p:sldId id="409" r:id="rId110"/>
    <p:sldId id="410" r:id="rId111"/>
    <p:sldId id="411" r:id="rId112"/>
    <p:sldId id="412" r:id="rId113"/>
    <p:sldId id="413" r:id="rId114"/>
    <p:sldId id="414" r:id="rId115"/>
    <p:sldId id="288" r:id="rId116"/>
    <p:sldId id="415" r:id="rId117"/>
    <p:sldId id="416" r:id="rId118"/>
    <p:sldId id="417" r:id="rId119"/>
    <p:sldId id="289" r:id="rId120"/>
    <p:sldId id="418" r:id="rId121"/>
    <p:sldId id="419" r:id="rId122"/>
    <p:sldId id="420" r:id="rId123"/>
    <p:sldId id="421" r:id="rId124"/>
    <p:sldId id="427" r:id="rId125"/>
    <p:sldId id="422" r:id="rId126"/>
    <p:sldId id="428" r:id="rId127"/>
    <p:sldId id="429" r:id="rId128"/>
    <p:sldId id="430" r:id="rId129"/>
    <p:sldId id="431" r:id="rId130"/>
    <p:sldId id="432" r:id="rId131"/>
    <p:sldId id="433" r:id="rId132"/>
    <p:sldId id="423" r:id="rId133"/>
    <p:sldId id="268" r:id="rId134"/>
    <p:sldId id="434" r:id="rId135"/>
    <p:sldId id="435" r:id="rId136"/>
    <p:sldId id="436" r:id="rId137"/>
    <p:sldId id="437" r:id="rId138"/>
    <p:sldId id="438" r:id="rId139"/>
    <p:sldId id="439" r:id="rId140"/>
    <p:sldId id="440" r:id="rId141"/>
    <p:sldId id="441" r:id="rId142"/>
    <p:sldId id="290" r:id="rId143"/>
    <p:sldId id="442" r:id="rId144"/>
    <p:sldId id="443" r:id="rId145"/>
    <p:sldId id="444" r:id="rId146"/>
    <p:sldId id="445" r:id="rId147"/>
    <p:sldId id="446" r:id="rId148"/>
    <p:sldId id="447" r:id="rId149"/>
    <p:sldId id="448" r:id="rId150"/>
    <p:sldId id="449" r:id="rId151"/>
    <p:sldId id="450" r:id="rId152"/>
    <p:sldId id="451" r:id="rId153"/>
    <p:sldId id="452" r:id="rId154"/>
    <p:sldId id="453" r:id="rId155"/>
    <p:sldId id="454" r:id="rId156"/>
    <p:sldId id="469" r:id="rId157"/>
    <p:sldId id="470" r:id="rId158"/>
    <p:sldId id="471" r:id="rId159"/>
    <p:sldId id="472" r:id="rId160"/>
    <p:sldId id="473" r:id="rId161"/>
    <p:sldId id="474" r:id="rId162"/>
    <p:sldId id="475" r:id="rId163"/>
    <p:sldId id="477" r:id="rId164"/>
    <p:sldId id="478" r:id="rId165"/>
    <p:sldId id="479" r:id="rId166"/>
    <p:sldId id="480" r:id="rId167"/>
    <p:sldId id="481" r:id="rId168"/>
    <p:sldId id="482" r:id="rId169"/>
    <p:sldId id="483" r:id="rId170"/>
    <p:sldId id="291" r:id="rId171"/>
    <p:sldId id="491" r:id="rId172"/>
    <p:sldId id="492" r:id="rId173"/>
    <p:sldId id="493" r:id="rId174"/>
    <p:sldId id="292" r:id="rId175"/>
    <p:sldId id="494" r:id="rId176"/>
    <p:sldId id="495" r:id="rId177"/>
    <p:sldId id="496" r:id="rId178"/>
    <p:sldId id="497" r:id="rId179"/>
    <p:sldId id="280" r:id="rId180"/>
    <p:sldId id="498" r:id="rId181"/>
    <p:sldId id="499" r:id="rId182"/>
    <p:sldId id="500" r:id="rId183"/>
    <p:sldId id="501" r:id="rId184"/>
    <p:sldId id="502" r:id="rId185"/>
    <p:sldId id="503" r:id="rId186"/>
    <p:sldId id="504" r:id="rId187"/>
    <p:sldId id="293" r:id="rId188"/>
    <p:sldId id="505" r:id="rId189"/>
    <p:sldId id="506" r:id="rId190"/>
    <p:sldId id="507" r:id="rId191"/>
    <p:sldId id="508" r:id="rId192"/>
    <p:sldId id="509" r:id="rId193"/>
    <p:sldId id="510" r:id="rId194"/>
    <p:sldId id="511" r:id="rId195"/>
    <p:sldId id="512" r:id="rId196"/>
    <p:sldId id="513" r:id="rId197"/>
    <p:sldId id="514" r:id="rId198"/>
    <p:sldId id="515" r:id="rId199"/>
    <p:sldId id="516" r:id="rId200"/>
    <p:sldId id="517" r:id="rId201"/>
    <p:sldId id="518" r:id="rId202"/>
    <p:sldId id="519" r:id="rId203"/>
    <p:sldId id="520" r:id="rId204"/>
    <p:sldId id="521" r:id="rId205"/>
    <p:sldId id="522" r:id="rId206"/>
    <p:sldId id="523" r:id="rId207"/>
    <p:sldId id="524" r:id="rId208"/>
    <p:sldId id="525" r:id="rId209"/>
    <p:sldId id="526" r:id="rId210"/>
    <p:sldId id="527" r:id="rId211"/>
    <p:sldId id="528" r:id="rId212"/>
    <p:sldId id="529" r:id="rId213"/>
    <p:sldId id="530" r:id="rId214"/>
    <p:sldId id="531" r:id="rId215"/>
    <p:sldId id="532" r:id="rId216"/>
    <p:sldId id="533" r:id="rId217"/>
    <p:sldId id="534" r:id="rId218"/>
    <p:sldId id="535" r:id="rId219"/>
    <p:sldId id="536" r:id="rId220"/>
    <p:sldId id="537" r:id="rId221"/>
    <p:sldId id="538" r:id="rId222"/>
    <p:sldId id="539" r:id="rId223"/>
    <p:sldId id="540" r:id="rId224"/>
    <p:sldId id="541" r:id="rId225"/>
    <p:sldId id="542" r:id="rId226"/>
    <p:sldId id="543" r:id="rId227"/>
    <p:sldId id="544" r:id="rId228"/>
    <p:sldId id="545" r:id="rId229"/>
    <p:sldId id="546" r:id="rId230"/>
    <p:sldId id="294" r:id="rId231"/>
    <p:sldId id="547" r:id="rId232"/>
    <p:sldId id="548" r:id="rId233"/>
    <p:sldId id="549" r:id="rId234"/>
    <p:sldId id="295" r:id="rId235"/>
    <p:sldId id="550" r:id="rId236"/>
    <p:sldId id="551" r:id="rId237"/>
    <p:sldId id="552" r:id="rId238"/>
    <p:sldId id="553" r:id="rId239"/>
    <p:sldId id="554" r:id="rId240"/>
    <p:sldId id="555" r:id="rId241"/>
    <p:sldId id="556" r:id="rId242"/>
    <p:sldId id="557" r:id="rId243"/>
    <p:sldId id="558" r:id="rId244"/>
    <p:sldId id="559" r:id="rId245"/>
    <p:sldId id="560" r:id="rId246"/>
    <p:sldId id="561" r:id="rId247"/>
    <p:sldId id="562" r:id="rId248"/>
    <p:sldId id="563" r:id="rId249"/>
    <p:sldId id="564" r:id="rId250"/>
    <p:sldId id="565" r:id="rId251"/>
    <p:sldId id="281" r:id="rId252"/>
    <p:sldId id="566" r:id="rId253"/>
    <p:sldId id="567" r:id="rId254"/>
    <p:sldId id="568" r:id="rId255"/>
    <p:sldId id="569" r:id="rId256"/>
    <p:sldId id="570" r:id="rId257"/>
    <p:sldId id="571" r:id="rId258"/>
    <p:sldId id="296" r:id="rId259"/>
    <p:sldId id="572" r:id="rId260"/>
    <p:sldId id="573" r:id="rId261"/>
    <p:sldId id="574" r:id="rId262"/>
    <p:sldId id="575" r:id="rId263"/>
    <p:sldId id="576" r:id="rId264"/>
    <p:sldId id="577" r:id="rId265"/>
    <p:sldId id="578" r:id="rId266"/>
    <p:sldId id="579" r:id="rId267"/>
    <p:sldId id="580" r:id="rId268"/>
    <p:sldId id="581" r:id="rId269"/>
    <p:sldId id="582" r:id="rId270"/>
    <p:sldId id="583" r:id="rId271"/>
    <p:sldId id="584" r:id="rId272"/>
    <p:sldId id="585" r:id="rId273"/>
    <p:sldId id="586" r:id="rId274"/>
    <p:sldId id="587" r:id="rId275"/>
    <p:sldId id="588" r:id="rId276"/>
    <p:sldId id="589" r:id="rId277"/>
    <p:sldId id="590" r:id="rId278"/>
    <p:sldId id="591" r:id="rId279"/>
    <p:sldId id="297" r:id="rId280"/>
    <p:sldId id="592" r:id="rId281"/>
    <p:sldId id="298" r:id="rId282"/>
    <p:sldId id="593" r:id="rId283"/>
    <p:sldId id="594" r:id="rId284"/>
    <p:sldId id="595" r:id="rId285"/>
    <p:sldId id="596" r:id="rId286"/>
    <p:sldId id="597" r:id="rId287"/>
    <p:sldId id="598" r:id="rId288"/>
    <p:sldId id="599" r:id="rId289"/>
    <p:sldId id="600" r:id="rId290"/>
    <p:sldId id="601" r:id="rId291"/>
    <p:sldId id="602" r:id="rId292"/>
    <p:sldId id="603" r:id="rId293"/>
    <p:sldId id="604" r:id="rId294"/>
    <p:sldId id="282" r:id="rId295"/>
    <p:sldId id="605" r:id="rId296"/>
    <p:sldId id="606" r:id="rId297"/>
    <p:sldId id="607" r:id="rId298"/>
    <p:sldId id="608" r:id="rId299"/>
    <p:sldId id="609" r:id="rId300"/>
    <p:sldId id="610" r:id="rId301"/>
    <p:sldId id="611" r:id="rId302"/>
    <p:sldId id="613" r:id="rId303"/>
    <p:sldId id="614" r:id="rId304"/>
    <p:sldId id="615" r:id="rId305"/>
    <p:sldId id="616" r:id="rId306"/>
    <p:sldId id="617" r:id="rId307"/>
    <p:sldId id="618" r:id="rId308"/>
    <p:sldId id="619" r:id="rId309"/>
    <p:sldId id="299" r:id="rId310"/>
    <p:sldId id="620" r:id="rId311"/>
    <p:sldId id="621" r:id="rId312"/>
    <p:sldId id="625" r:id="rId313"/>
    <p:sldId id="622" r:id="rId314"/>
    <p:sldId id="623" r:id="rId315"/>
    <p:sldId id="300" r:id="rId316"/>
    <p:sldId id="626" r:id="rId317"/>
    <p:sldId id="627" r:id="rId318"/>
    <p:sldId id="628" r:id="rId319"/>
    <p:sldId id="629" r:id="rId320"/>
    <p:sldId id="630" r:id="rId321"/>
    <p:sldId id="631" r:id="rId322"/>
    <p:sldId id="632" r:id="rId323"/>
    <p:sldId id="633" r:id="rId324"/>
    <p:sldId id="634" r:id="rId325"/>
    <p:sldId id="646" r:id="rId326"/>
    <p:sldId id="635" r:id="rId327"/>
    <p:sldId id="636" r:id="rId328"/>
    <p:sldId id="283" r:id="rId329"/>
    <p:sldId id="647" r:id="rId330"/>
    <p:sldId id="648" r:id="rId331"/>
    <p:sldId id="649" r:id="rId332"/>
    <p:sldId id="650" r:id="rId333"/>
    <p:sldId id="651" r:id="rId334"/>
    <p:sldId id="652" r:id="rId335"/>
    <p:sldId id="653" r:id="rId336"/>
    <p:sldId id="654" r:id="rId337"/>
    <p:sldId id="655" r:id="rId338"/>
    <p:sldId id="302" r:id="rId339"/>
    <p:sldId id="656" r:id="rId340"/>
    <p:sldId id="657" r:id="rId341"/>
    <p:sldId id="658" r:id="rId342"/>
    <p:sldId id="659" r:id="rId343"/>
    <p:sldId id="303" r:id="rId344"/>
    <p:sldId id="660" r:id="rId345"/>
    <p:sldId id="661" r:id="rId346"/>
    <p:sldId id="662" r:id="rId347"/>
    <p:sldId id="663" r:id="rId348"/>
    <p:sldId id="664" r:id="rId349"/>
    <p:sldId id="669" r:id="rId350"/>
    <p:sldId id="665" r:id="rId351"/>
    <p:sldId id="666" r:id="rId352"/>
    <p:sldId id="667" r:id="rId353"/>
    <p:sldId id="670" r:id="rId354"/>
    <p:sldId id="668" r:id="rId355"/>
    <p:sldId id="671" r:id="rId356"/>
    <p:sldId id="672" r:id="rId357"/>
    <p:sldId id="673" r:id="rId358"/>
    <p:sldId id="304" r:id="rId359"/>
    <p:sldId id="674" r:id="rId360"/>
    <p:sldId id="675" r:id="rId361"/>
    <p:sldId id="676" r:id="rId362"/>
    <p:sldId id="677" r:id="rId363"/>
    <p:sldId id="678" r:id="rId364"/>
    <p:sldId id="679" r:id="rId365"/>
    <p:sldId id="680" r:id="rId366"/>
    <p:sldId id="681" r:id="rId367"/>
    <p:sldId id="682" r:id="rId368"/>
    <p:sldId id="683" r:id="rId369"/>
    <p:sldId id="684" r:id="rId370"/>
    <p:sldId id="685" r:id="rId371"/>
    <p:sldId id="305" r:id="rId372"/>
    <p:sldId id="306" r:id="rId373"/>
    <p:sldId id="686" r:id="rId374"/>
    <p:sldId id="687" r:id="rId375"/>
    <p:sldId id="688" r:id="rId376"/>
    <p:sldId id="689" r:id="rId377"/>
    <p:sldId id="690" r:id="rId378"/>
    <p:sldId id="691" r:id="rId379"/>
    <p:sldId id="692" r:id="rId380"/>
    <p:sldId id="693" r:id="rId381"/>
    <p:sldId id="694" r:id="rId382"/>
    <p:sldId id="695" r:id="rId383"/>
    <p:sldId id="307" r:id="rId384"/>
    <p:sldId id="696" r:id="rId385"/>
    <p:sldId id="697" r:id="rId386"/>
    <p:sldId id="698" r:id="rId387"/>
    <p:sldId id="699" r:id="rId388"/>
    <p:sldId id="700" r:id="rId389"/>
    <p:sldId id="701" r:id="rId390"/>
    <p:sldId id="702" r:id="rId391"/>
    <p:sldId id="703" r:id="rId392"/>
    <p:sldId id="704" r:id="rId393"/>
    <p:sldId id="705" r:id="rId394"/>
    <p:sldId id="706" r:id="rId395"/>
    <p:sldId id="707" r:id="rId396"/>
    <p:sldId id="708" r:id="rId397"/>
    <p:sldId id="709" r:id="rId398"/>
    <p:sldId id="710" r:id="rId399"/>
    <p:sldId id="711" r:id="rId400"/>
    <p:sldId id="712" r:id="rId401"/>
    <p:sldId id="713" r:id="rId402"/>
    <p:sldId id="714" r:id="rId403"/>
    <p:sldId id="715" r:id="rId404"/>
    <p:sldId id="716" r:id="rId405"/>
    <p:sldId id="717" r:id="rId406"/>
    <p:sldId id="718" r:id="rId40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70" autoAdjust="0"/>
    <p:restoredTop sz="94660"/>
  </p:normalViewPr>
  <p:slideViewPr>
    <p:cSldViewPr>
      <p:cViewPr varScale="1">
        <p:scale>
          <a:sx n="92" d="100"/>
          <a:sy n="92" d="100"/>
        </p:scale>
        <p:origin x="1356"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402" Type="http://schemas.openxmlformats.org/officeDocument/2006/relationships/slide" Target="slides/slide401.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slide" Target="slides/slide366.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slide" Target="slides/slide377.xml"/><Relationship Id="rId399" Type="http://schemas.openxmlformats.org/officeDocument/2006/relationships/slide" Target="slides/slide398.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notesMaster" Target="notesMasters/notesMaster1.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presProps" Target="presProps.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viewProps" Target="viewProp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theme" Target="theme/theme1.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tableStyles" Target="tableStyles.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高手洞考</a:t>
            </a:r>
            <a:r>
              <a:rPr lang="zh-CN" altLang="en-US" sz="1400" baseline="0" dirty="0" smtClean="0">
                <a:solidFill>
                  <a:schemeClr val="bg1"/>
                </a:solidFill>
                <a:latin typeface="黑体" panose="02010600030101010101" pitchFamily="2" charset="-122"/>
                <a:ea typeface="黑体" panose="02010600030101010101" pitchFamily="2" charset="-122"/>
              </a:rPr>
              <a:t>     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10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0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0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0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0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0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0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0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0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0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1.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11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1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1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1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1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15.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18" Type="http://schemas.openxmlformats.org/officeDocument/2006/relationships/package" Target="../embeddings/Microsoft_Word___16.docx"/><Relationship Id="rId3" Type="http://schemas.openxmlformats.org/officeDocument/2006/relationships/slide" Target="slide61.xml"/><Relationship Id="rId7" Type="http://schemas.openxmlformats.org/officeDocument/2006/relationships/slide" Target="slide7.xml"/><Relationship Id="rId12" Type="http://schemas.openxmlformats.org/officeDocument/2006/relationships/slide" Target="slide328.xml"/><Relationship Id="rId17" Type="http://schemas.openxmlformats.org/officeDocument/2006/relationships/oleObject" Target="../embeddings/oleObject16.bin"/><Relationship Id="rId2" Type="http://schemas.openxmlformats.org/officeDocument/2006/relationships/slideLayout" Target="../slideLayouts/slideLayout6.xml"/><Relationship Id="rId16" Type="http://schemas.openxmlformats.org/officeDocument/2006/relationships/image" Target="../media/image29.emf"/><Relationship Id="rId1" Type="http://schemas.openxmlformats.org/officeDocument/2006/relationships/vmlDrawing" Target="../drawings/vmlDrawing15.vml"/><Relationship Id="rId6" Type="http://schemas.openxmlformats.org/officeDocument/2006/relationships/slide" Target="slide119.xml"/><Relationship Id="rId11" Type="http://schemas.openxmlformats.org/officeDocument/2006/relationships/slide" Target="slide294.xml"/><Relationship Id="rId5" Type="http://schemas.openxmlformats.org/officeDocument/2006/relationships/slide" Target="slide115.xml"/><Relationship Id="rId15" Type="http://schemas.openxmlformats.org/officeDocument/2006/relationships/package" Target="../embeddings/Microsoft_Word___15.docx"/><Relationship Id="rId10" Type="http://schemas.openxmlformats.org/officeDocument/2006/relationships/slide" Target="slide251.xml"/><Relationship Id="rId19" Type="http://schemas.openxmlformats.org/officeDocument/2006/relationships/image" Target="../media/image30.emf"/><Relationship Id="rId4" Type="http://schemas.openxmlformats.org/officeDocument/2006/relationships/slide" Target="slide65.xml"/><Relationship Id="rId9" Type="http://schemas.openxmlformats.org/officeDocument/2006/relationships/slide" Target="slide179.xml"/><Relationship Id="rId14" Type="http://schemas.openxmlformats.org/officeDocument/2006/relationships/oleObject" Target="../embeddings/oleObject15.bin"/></Relationships>
</file>

<file path=ppt/slides/_rels/slide11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17.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6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31.emf"/><Relationship Id="rId1" Type="http://schemas.openxmlformats.org/officeDocument/2006/relationships/vmlDrawing" Target="../drawings/vmlDrawing16.vml"/><Relationship Id="rId6" Type="http://schemas.openxmlformats.org/officeDocument/2006/relationships/slide" Target="slide119.xml"/><Relationship Id="rId11" Type="http://schemas.openxmlformats.org/officeDocument/2006/relationships/slide" Target="slide294.xml"/><Relationship Id="rId5" Type="http://schemas.openxmlformats.org/officeDocument/2006/relationships/slide" Target="slide115.xml"/><Relationship Id="rId15" Type="http://schemas.openxmlformats.org/officeDocument/2006/relationships/package" Target="../embeddings/Microsoft_Word___17.docx"/><Relationship Id="rId10" Type="http://schemas.openxmlformats.org/officeDocument/2006/relationships/slide" Target="slide251.xml"/><Relationship Id="rId4" Type="http://schemas.openxmlformats.org/officeDocument/2006/relationships/slide" Target="slide65.xml"/><Relationship Id="rId9" Type="http://schemas.openxmlformats.org/officeDocument/2006/relationships/slide" Target="slide179.xml"/><Relationship Id="rId14" Type="http://schemas.openxmlformats.org/officeDocument/2006/relationships/oleObject" Target="../embeddings/oleObject17.bin"/></Relationships>
</file>

<file path=ppt/slides/_rels/slide11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1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2.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12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21.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6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32.emf"/><Relationship Id="rId1" Type="http://schemas.openxmlformats.org/officeDocument/2006/relationships/vmlDrawing" Target="../drawings/vmlDrawing17.vml"/><Relationship Id="rId6" Type="http://schemas.openxmlformats.org/officeDocument/2006/relationships/slide" Target="slide119.xml"/><Relationship Id="rId11" Type="http://schemas.openxmlformats.org/officeDocument/2006/relationships/slide" Target="slide294.xml"/><Relationship Id="rId5" Type="http://schemas.openxmlformats.org/officeDocument/2006/relationships/slide" Target="slide115.xml"/><Relationship Id="rId15" Type="http://schemas.openxmlformats.org/officeDocument/2006/relationships/package" Target="../embeddings/Microsoft_Word___18.docx"/><Relationship Id="rId10" Type="http://schemas.openxmlformats.org/officeDocument/2006/relationships/slide" Target="slide251.xml"/><Relationship Id="rId4" Type="http://schemas.openxmlformats.org/officeDocument/2006/relationships/slide" Target="slide65.xml"/><Relationship Id="rId9" Type="http://schemas.openxmlformats.org/officeDocument/2006/relationships/slide" Target="slide179.xml"/><Relationship Id="rId14" Type="http://schemas.openxmlformats.org/officeDocument/2006/relationships/oleObject" Target="../embeddings/oleObject18.bin"/></Relationships>
</file>

<file path=ppt/slides/_rels/slide12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2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2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2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2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2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28.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6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33.emf"/><Relationship Id="rId1" Type="http://schemas.openxmlformats.org/officeDocument/2006/relationships/vmlDrawing" Target="../drawings/vmlDrawing18.vml"/><Relationship Id="rId6" Type="http://schemas.openxmlformats.org/officeDocument/2006/relationships/slide" Target="slide119.xml"/><Relationship Id="rId11" Type="http://schemas.openxmlformats.org/officeDocument/2006/relationships/slide" Target="slide294.xml"/><Relationship Id="rId5" Type="http://schemas.openxmlformats.org/officeDocument/2006/relationships/slide" Target="slide115.xml"/><Relationship Id="rId15" Type="http://schemas.openxmlformats.org/officeDocument/2006/relationships/package" Target="../embeddings/Microsoft_Word___19.docx"/><Relationship Id="rId10" Type="http://schemas.openxmlformats.org/officeDocument/2006/relationships/slide" Target="slide251.xml"/><Relationship Id="rId4" Type="http://schemas.openxmlformats.org/officeDocument/2006/relationships/slide" Target="slide65.xml"/><Relationship Id="rId9" Type="http://schemas.openxmlformats.org/officeDocument/2006/relationships/slide" Target="slide179.xml"/><Relationship Id="rId14" Type="http://schemas.openxmlformats.org/officeDocument/2006/relationships/oleObject" Target="../embeddings/oleObject19.bin"/></Relationships>
</file>

<file path=ppt/slides/_rels/slide12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3.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13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3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3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133.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133.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34.emf"/><Relationship Id="rId1" Type="http://schemas.openxmlformats.org/officeDocument/2006/relationships/vmlDrawing" Target="../drawings/vmlDrawing19.vml"/><Relationship Id="rId6" Type="http://schemas.openxmlformats.org/officeDocument/2006/relationships/slide" Target="slide174.xml"/><Relationship Id="rId11" Type="http://schemas.openxmlformats.org/officeDocument/2006/relationships/slide" Target="slide294.xml"/><Relationship Id="rId5" Type="http://schemas.openxmlformats.org/officeDocument/2006/relationships/slide" Target="slide170.xml"/><Relationship Id="rId15" Type="http://schemas.openxmlformats.org/officeDocument/2006/relationships/package" Target="../embeddings/Microsoft_Word___20.docx"/><Relationship Id="rId10" Type="http://schemas.openxmlformats.org/officeDocument/2006/relationships/slide" Target="slide251.xml"/><Relationship Id="rId4" Type="http://schemas.openxmlformats.org/officeDocument/2006/relationships/slide" Target="slide142.xml"/><Relationship Id="rId9" Type="http://schemas.openxmlformats.org/officeDocument/2006/relationships/slide" Target="slide179.xml"/><Relationship Id="rId14" Type="http://schemas.openxmlformats.org/officeDocument/2006/relationships/oleObject" Target="../embeddings/oleObject20.bin"/></Relationships>
</file>

<file path=ppt/slides/_rels/slide134.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133.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35.emf"/><Relationship Id="rId1" Type="http://schemas.openxmlformats.org/officeDocument/2006/relationships/vmlDrawing" Target="../drawings/vmlDrawing20.vml"/><Relationship Id="rId6" Type="http://schemas.openxmlformats.org/officeDocument/2006/relationships/slide" Target="slide174.xml"/><Relationship Id="rId11" Type="http://schemas.openxmlformats.org/officeDocument/2006/relationships/slide" Target="slide294.xml"/><Relationship Id="rId5" Type="http://schemas.openxmlformats.org/officeDocument/2006/relationships/slide" Target="slide170.xml"/><Relationship Id="rId15" Type="http://schemas.openxmlformats.org/officeDocument/2006/relationships/package" Target="../embeddings/Microsoft_Word___21.docx"/><Relationship Id="rId10" Type="http://schemas.openxmlformats.org/officeDocument/2006/relationships/slide" Target="slide251.xml"/><Relationship Id="rId4" Type="http://schemas.openxmlformats.org/officeDocument/2006/relationships/slide" Target="slide142.xml"/><Relationship Id="rId9" Type="http://schemas.openxmlformats.org/officeDocument/2006/relationships/slide" Target="slide179.xml"/><Relationship Id="rId14" Type="http://schemas.openxmlformats.org/officeDocument/2006/relationships/oleObject" Target="../embeddings/oleObject21.bin"/></Relationships>
</file>

<file path=ppt/slides/_rels/slide13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3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3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3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39.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133.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36.emf"/><Relationship Id="rId1" Type="http://schemas.openxmlformats.org/officeDocument/2006/relationships/vmlDrawing" Target="../drawings/vmlDrawing21.vml"/><Relationship Id="rId6" Type="http://schemas.openxmlformats.org/officeDocument/2006/relationships/slide" Target="slide174.xml"/><Relationship Id="rId11" Type="http://schemas.openxmlformats.org/officeDocument/2006/relationships/slide" Target="slide294.xml"/><Relationship Id="rId5" Type="http://schemas.openxmlformats.org/officeDocument/2006/relationships/slide" Target="slide170.xml"/><Relationship Id="rId15" Type="http://schemas.openxmlformats.org/officeDocument/2006/relationships/package" Target="../embeddings/Microsoft_Word___22.docx"/><Relationship Id="rId10" Type="http://schemas.openxmlformats.org/officeDocument/2006/relationships/slide" Target="slide251.xml"/><Relationship Id="rId4" Type="http://schemas.openxmlformats.org/officeDocument/2006/relationships/slide" Target="slide142.xml"/><Relationship Id="rId9" Type="http://schemas.openxmlformats.org/officeDocument/2006/relationships/slide" Target="slide179.xml"/><Relationship Id="rId14" Type="http://schemas.openxmlformats.org/officeDocument/2006/relationships/oleObject" Target="../embeddings/oleObject22.bin"/></Relationships>
</file>

<file path=ppt/slides/_rels/slide14.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14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4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4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4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4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4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4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4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4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4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15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5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16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6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17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142.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33.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74.xml"/><Relationship Id="rId10" Type="http://schemas.openxmlformats.org/officeDocument/2006/relationships/slide" Target="slide294.xml"/><Relationship Id="rId4" Type="http://schemas.openxmlformats.org/officeDocument/2006/relationships/slide" Target="slide170.xml"/><Relationship Id="rId9" Type="http://schemas.openxmlformats.org/officeDocument/2006/relationships/slide" Target="slide251.xml"/></Relationships>
</file>

<file path=ppt/slides/_rels/slide17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8.xml.rels><?xml version="1.0" encoding="UTF-8" standalone="yes"?>
<Relationships xmlns="http://schemas.openxmlformats.org/package/2006/relationships"><Relationship Id="rId8" Type="http://schemas.openxmlformats.org/officeDocument/2006/relationships/slide" Target="slide294.xml"/><Relationship Id="rId13" Type="http://schemas.openxmlformats.org/officeDocument/2006/relationships/slide" Target="slide358.xml"/><Relationship Id="rId3" Type="http://schemas.openxmlformats.org/officeDocument/2006/relationships/slide" Target="slide7.xml"/><Relationship Id="rId7" Type="http://schemas.openxmlformats.org/officeDocument/2006/relationships/slide" Target="slide251.xml"/><Relationship Id="rId12" Type="http://schemas.openxmlformats.org/officeDocument/2006/relationships/slide" Target="slide54.xml"/><Relationship Id="rId2" Type="http://schemas.openxmlformats.org/officeDocument/2006/relationships/slideLayout" Target="../slideLayouts/slideLayout6.xml"/><Relationship Id="rId16" Type="http://schemas.openxmlformats.org/officeDocument/2006/relationships/image" Target="../media/image11.emf"/><Relationship Id="rId1" Type="http://schemas.openxmlformats.org/officeDocument/2006/relationships/vmlDrawing" Target="../drawings/vmlDrawing6.vml"/><Relationship Id="rId6" Type="http://schemas.openxmlformats.org/officeDocument/2006/relationships/slide" Target="slide179.xml"/><Relationship Id="rId11" Type="http://schemas.openxmlformats.org/officeDocument/2006/relationships/slide" Target="slide53.xml"/><Relationship Id="rId5" Type="http://schemas.openxmlformats.org/officeDocument/2006/relationships/slide" Target="slide133.xml"/><Relationship Id="rId15" Type="http://schemas.openxmlformats.org/officeDocument/2006/relationships/package" Target="../embeddings/Microsoft_Word___6.docx"/><Relationship Id="rId10" Type="http://schemas.openxmlformats.org/officeDocument/2006/relationships/slide" Target="slide31.xml"/><Relationship Id="rId4" Type="http://schemas.openxmlformats.org/officeDocument/2006/relationships/slide" Target="slide61.xml"/><Relationship Id="rId9" Type="http://schemas.openxmlformats.org/officeDocument/2006/relationships/slide" Target="slide328.xml"/><Relationship Id="rId14" Type="http://schemas.openxmlformats.org/officeDocument/2006/relationships/oleObject" Target="../embeddings/oleObject6.bin"/></Relationships>
</file>

<file path=ppt/slides/_rels/slide180.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8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82.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179.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37.emf"/><Relationship Id="rId1" Type="http://schemas.openxmlformats.org/officeDocument/2006/relationships/vmlDrawing" Target="../drawings/vmlDrawing22.vml"/><Relationship Id="rId6" Type="http://schemas.openxmlformats.org/officeDocument/2006/relationships/slide" Target="slide234.xml"/><Relationship Id="rId11" Type="http://schemas.openxmlformats.org/officeDocument/2006/relationships/slide" Target="slide294.xml"/><Relationship Id="rId5" Type="http://schemas.openxmlformats.org/officeDocument/2006/relationships/slide" Target="slide230.xml"/><Relationship Id="rId15" Type="http://schemas.openxmlformats.org/officeDocument/2006/relationships/package" Target="../embeddings/Microsoft_Word___23.docx"/><Relationship Id="rId10" Type="http://schemas.openxmlformats.org/officeDocument/2006/relationships/slide" Target="slide251.xml"/><Relationship Id="rId4" Type="http://schemas.openxmlformats.org/officeDocument/2006/relationships/slide" Target="slide187.xml"/><Relationship Id="rId9" Type="http://schemas.openxmlformats.org/officeDocument/2006/relationships/slide" Target="slide133.xml"/><Relationship Id="rId14" Type="http://schemas.openxmlformats.org/officeDocument/2006/relationships/oleObject" Target="../embeddings/oleObject23.bin"/></Relationships>
</file>

<file path=ppt/slides/_rels/slide183.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179.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38.emf"/><Relationship Id="rId1" Type="http://schemas.openxmlformats.org/officeDocument/2006/relationships/vmlDrawing" Target="../drawings/vmlDrawing23.vml"/><Relationship Id="rId6" Type="http://schemas.openxmlformats.org/officeDocument/2006/relationships/slide" Target="slide234.xml"/><Relationship Id="rId11" Type="http://schemas.openxmlformats.org/officeDocument/2006/relationships/slide" Target="slide294.xml"/><Relationship Id="rId5" Type="http://schemas.openxmlformats.org/officeDocument/2006/relationships/slide" Target="slide230.xml"/><Relationship Id="rId15" Type="http://schemas.openxmlformats.org/officeDocument/2006/relationships/package" Target="../embeddings/Microsoft_Word___24.docx"/><Relationship Id="rId10" Type="http://schemas.openxmlformats.org/officeDocument/2006/relationships/slide" Target="slide251.xml"/><Relationship Id="rId4" Type="http://schemas.openxmlformats.org/officeDocument/2006/relationships/slide" Target="slide187.xml"/><Relationship Id="rId9" Type="http://schemas.openxmlformats.org/officeDocument/2006/relationships/slide" Target="slide133.xml"/><Relationship Id="rId14" Type="http://schemas.openxmlformats.org/officeDocument/2006/relationships/oleObject" Target="../embeddings/oleObject24.bin"/></Relationships>
</file>

<file path=ppt/slides/_rels/slide184.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85.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86.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87.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88.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8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190.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4.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5.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6.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7.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8.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19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294.xml"/><Relationship Id="rId13" Type="http://schemas.openxmlformats.org/officeDocument/2006/relationships/slide" Target="slide358.xml"/><Relationship Id="rId3" Type="http://schemas.openxmlformats.org/officeDocument/2006/relationships/slide" Target="slide7.xml"/><Relationship Id="rId7" Type="http://schemas.openxmlformats.org/officeDocument/2006/relationships/slide" Target="slide251.xml"/><Relationship Id="rId12" Type="http://schemas.openxmlformats.org/officeDocument/2006/relationships/slide" Target="slide54.xml"/><Relationship Id="rId2" Type="http://schemas.openxmlformats.org/officeDocument/2006/relationships/slideLayout" Target="../slideLayouts/slideLayout6.xml"/><Relationship Id="rId16" Type="http://schemas.openxmlformats.org/officeDocument/2006/relationships/image" Target="../media/image12.emf"/><Relationship Id="rId1" Type="http://schemas.openxmlformats.org/officeDocument/2006/relationships/vmlDrawing" Target="../drawings/vmlDrawing7.vml"/><Relationship Id="rId6" Type="http://schemas.openxmlformats.org/officeDocument/2006/relationships/slide" Target="slide179.xml"/><Relationship Id="rId11" Type="http://schemas.openxmlformats.org/officeDocument/2006/relationships/slide" Target="slide53.xml"/><Relationship Id="rId5" Type="http://schemas.openxmlformats.org/officeDocument/2006/relationships/slide" Target="slide133.xml"/><Relationship Id="rId15" Type="http://schemas.openxmlformats.org/officeDocument/2006/relationships/package" Target="../embeddings/Microsoft_Word___7.docx"/><Relationship Id="rId10" Type="http://schemas.openxmlformats.org/officeDocument/2006/relationships/slide" Target="slide31.xml"/><Relationship Id="rId4" Type="http://schemas.openxmlformats.org/officeDocument/2006/relationships/slide" Target="slide61.xml"/><Relationship Id="rId9" Type="http://schemas.openxmlformats.org/officeDocument/2006/relationships/slide" Target="slide328.xml"/><Relationship Id="rId14" Type="http://schemas.openxmlformats.org/officeDocument/2006/relationships/oleObject" Target="../embeddings/oleObject7.bin"/></Relationships>
</file>

<file path=ppt/slides/_rels/slide200.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0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0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0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04.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05.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06.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07.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08.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0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210.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4.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5.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6.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7.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8.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1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220.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4.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5.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6.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7.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8.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2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3.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230.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179.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39.emf"/><Relationship Id="rId1" Type="http://schemas.openxmlformats.org/officeDocument/2006/relationships/vmlDrawing" Target="../drawings/vmlDrawing24.vml"/><Relationship Id="rId6" Type="http://schemas.openxmlformats.org/officeDocument/2006/relationships/slide" Target="slide234.xml"/><Relationship Id="rId11" Type="http://schemas.openxmlformats.org/officeDocument/2006/relationships/slide" Target="slide294.xml"/><Relationship Id="rId5" Type="http://schemas.openxmlformats.org/officeDocument/2006/relationships/slide" Target="slide230.xml"/><Relationship Id="rId15" Type="http://schemas.openxmlformats.org/officeDocument/2006/relationships/package" Target="../embeddings/Microsoft_Word___25.docx"/><Relationship Id="rId10" Type="http://schemas.openxmlformats.org/officeDocument/2006/relationships/slide" Target="slide251.xml"/><Relationship Id="rId4" Type="http://schemas.openxmlformats.org/officeDocument/2006/relationships/slide" Target="slide187.xml"/><Relationship Id="rId9" Type="http://schemas.openxmlformats.org/officeDocument/2006/relationships/slide" Target="slide133.xml"/><Relationship Id="rId14" Type="http://schemas.openxmlformats.org/officeDocument/2006/relationships/oleObject" Target="../embeddings/oleObject25.bin"/></Relationships>
</file>

<file path=ppt/slides/_rels/slide23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3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3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34.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35.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36.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image" Target="../media/image40.jpeg"/><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37.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179.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41.emf"/><Relationship Id="rId1" Type="http://schemas.openxmlformats.org/officeDocument/2006/relationships/vmlDrawing" Target="../drawings/vmlDrawing25.vml"/><Relationship Id="rId6" Type="http://schemas.openxmlformats.org/officeDocument/2006/relationships/slide" Target="slide234.xml"/><Relationship Id="rId11" Type="http://schemas.openxmlformats.org/officeDocument/2006/relationships/slide" Target="slide294.xml"/><Relationship Id="rId5" Type="http://schemas.openxmlformats.org/officeDocument/2006/relationships/slide" Target="slide230.xml"/><Relationship Id="rId15" Type="http://schemas.openxmlformats.org/officeDocument/2006/relationships/package" Target="../embeddings/Microsoft_Word___26.docx"/><Relationship Id="rId10" Type="http://schemas.openxmlformats.org/officeDocument/2006/relationships/slide" Target="slide251.xml"/><Relationship Id="rId4" Type="http://schemas.openxmlformats.org/officeDocument/2006/relationships/slide" Target="slide187.xml"/><Relationship Id="rId9" Type="http://schemas.openxmlformats.org/officeDocument/2006/relationships/slide" Target="slide133.xml"/><Relationship Id="rId14" Type="http://schemas.openxmlformats.org/officeDocument/2006/relationships/oleObject" Target="../embeddings/oleObject26.bin"/></Relationships>
</file>

<file path=ppt/slides/_rels/slide238.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3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4.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240.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4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4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4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44.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45.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179.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42.emf"/><Relationship Id="rId1" Type="http://schemas.openxmlformats.org/officeDocument/2006/relationships/vmlDrawing" Target="../drawings/vmlDrawing26.vml"/><Relationship Id="rId6" Type="http://schemas.openxmlformats.org/officeDocument/2006/relationships/slide" Target="slide234.xml"/><Relationship Id="rId11" Type="http://schemas.openxmlformats.org/officeDocument/2006/relationships/slide" Target="slide294.xml"/><Relationship Id="rId5" Type="http://schemas.openxmlformats.org/officeDocument/2006/relationships/slide" Target="slide230.xml"/><Relationship Id="rId15" Type="http://schemas.openxmlformats.org/officeDocument/2006/relationships/package" Target="../embeddings/Microsoft_Word___27.docx"/><Relationship Id="rId10" Type="http://schemas.openxmlformats.org/officeDocument/2006/relationships/slide" Target="slide251.xml"/><Relationship Id="rId4" Type="http://schemas.openxmlformats.org/officeDocument/2006/relationships/slide" Target="slide187.xml"/><Relationship Id="rId9" Type="http://schemas.openxmlformats.org/officeDocument/2006/relationships/slide" Target="slide133.xml"/><Relationship Id="rId14" Type="http://schemas.openxmlformats.org/officeDocument/2006/relationships/oleObject" Target="../embeddings/oleObject27.bin"/></Relationships>
</file>

<file path=ppt/slides/_rels/slide246.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47.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48.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4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5.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250.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187.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179.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34.xml"/><Relationship Id="rId10" Type="http://schemas.openxmlformats.org/officeDocument/2006/relationships/slide" Target="slide294.xml"/><Relationship Id="rId4" Type="http://schemas.openxmlformats.org/officeDocument/2006/relationships/slide" Target="slide230.xml"/><Relationship Id="rId9" Type="http://schemas.openxmlformats.org/officeDocument/2006/relationships/slide" Target="slide251.xml"/></Relationships>
</file>

<file path=ppt/slides/_rels/slide25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5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53.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43.emf"/><Relationship Id="rId1" Type="http://schemas.openxmlformats.org/officeDocument/2006/relationships/vmlDrawing" Target="../drawings/vmlDrawing27.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28.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28.bin"/></Relationships>
</file>

<file path=ppt/slides/_rels/slide254.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55.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56.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57.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58.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44.emf"/><Relationship Id="rId1" Type="http://schemas.openxmlformats.org/officeDocument/2006/relationships/vmlDrawing" Target="../drawings/vmlDrawing28.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29.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29.bin"/></Relationships>
</file>

<file path=ppt/slides/_rels/slide259.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45.emf"/><Relationship Id="rId1" Type="http://schemas.openxmlformats.org/officeDocument/2006/relationships/vmlDrawing" Target="../drawings/vmlDrawing29.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0.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0.bin"/></Relationships>
</file>

<file path=ppt/slides/_rels/slide26.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260.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46.emf"/><Relationship Id="rId1" Type="http://schemas.openxmlformats.org/officeDocument/2006/relationships/vmlDrawing" Target="../drawings/vmlDrawing30.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1.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1.bin"/></Relationships>
</file>

<file path=ppt/slides/_rels/slide261.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47.emf"/><Relationship Id="rId1" Type="http://schemas.openxmlformats.org/officeDocument/2006/relationships/vmlDrawing" Target="../drawings/vmlDrawing31.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2.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2.bin"/></Relationships>
</file>

<file path=ppt/slides/_rels/slide262.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48.emf"/><Relationship Id="rId1" Type="http://schemas.openxmlformats.org/officeDocument/2006/relationships/vmlDrawing" Target="../drawings/vmlDrawing32.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3.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3.bin"/></Relationships>
</file>

<file path=ppt/slides/_rels/slide263.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49.emf"/><Relationship Id="rId1" Type="http://schemas.openxmlformats.org/officeDocument/2006/relationships/vmlDrawing" Target="../drawings/vmlDrawing33.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4.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4.bin"/></Relationships>
</file>

<file path=ppt/slides/_rels/slide264.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0.emf"/><Relationship Id="rId1" Type="http://schemas.openxmlformats.org/officeDocument/2006/relationships/vmlDrawing" Target="../drawings/vmlDrawing34.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5.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5.bin"/></Relationships>
</file>

<file path=ppt/slides/_rels/slide265.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1.emf"/><Relationship Id="rId1" Type="http://schemas.openxmlformats.org/officeDocument/2006/relationships/vmlDrawing" Target="../drawings/vmlDrawing35.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6.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6.bin"/></Relationships>
</file>

<file path=ppt/slides/_rels/slide266.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2.emf"/><Relationship Id="rId1" Type="http://schemas.openxmlformats.org/officeDocument/2006/relationships/vmlDrawing" Target="../drawings/vmlDrawing36.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7.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7.bin"/></Relationships>
</file>

<file path=ppt/slides/_rels/slide267.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3.emf"/><Relationship Id="rId1" Type="http://schemas.openxmlformats.org/officeDocument/2006/relationships/vmlDrawing" Target="../drawings/vmlDrawing37.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8.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8.bin"/></Relationships>
</file>

<file path=ppt/slides/_rels/slide268.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4.emf"/><Relationship Id="rId1" Type="http://schemas.openxmlformats.org/officeDocument/2006/relationships/vmlDrawing" Target="../drawings/vmlDrawing38.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39.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39.bin"/></Relationships>
</file>

<file path=ppt/slides/_rels/slide269.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5.emf"/><Relationship Id="rId1" Type="http://schemas.openxmlformats.org/officeDocument/2006/relationships/vmlDrawing" Target="../drawings/vmlDrawing39.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0.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0.bin"/></Relationships>
</file>

<file path=ppt/slides/_rels/slide27.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270.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6.emf"/><Relationship Id="rId1" Type="http://schemas.openxmlformats.org/officeDocument/2006/relationships/vmlDrawing" Target="../drawings/vmlDrawing40.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1.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1.bin"/></Relationships>
</file>

<file path=ppt/slides/_rels/slide271.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7.emf"/><Relationship Id="rId1" Type="http://schemas.openxmlformats.org/officeDocument/2006/relationships/vmlDrawing" Target="../drawings/vmlDrawing41.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2.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2.bin"/></Relationships>
</file>

<file path=ppt/slides/_rels/slide272.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8.emf"/><Relationship Id="rId1" Type="http://schemas.openxmlformats.org/officeDocument/2006/relationships/vmlDrawing" Target="../drawings/vmlDrawing42.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3.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3.bin"/></Relationships>
</file>

<file path=ppt/slides/_rels/slide273.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59.emf"/><Relationship Id="rId1" Type="http://schemas.openxmlformats.org/officeDocument/2006/relationships/vmlDrawing" Target="../drawings/vmlDrawing43.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4.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4.bin"/></Relationships>
</file>

<file path=ppt/slides/_rels/slide274.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0.emf"/><Relationship Id="rId1" Type="http://schemas.openxmlformats.org/officeDocument/2006/relationships/vmlDrawing" Target="../drawings/vmlDrawing44.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5.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5.bin"/></Relationships>
</file>

<file path=ppt/slides/_rels/slide275.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1.emf"/><Relationship Id="rId1" Type="http://schemas.openxmlformats.org/officeDocument/2006/relationships/vmlDrawing" Target="../drawings/vmlDrawing45.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6.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6.bin"/></Relationships>
</file>

<file path=ppt/slides/_rels/slide276.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2.emf"/><Relationship Id="rId1" Type="http://schemas.openxmlformats.org/officeDocument/2006/relationships/vmlDrawing" Target="../drawings/vmlDrawing46.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7.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7.bin"/></Relationships>
</file>

<file path=ppt/slides/_rels/slide277.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3.emf"/><Relationship Id="rId1" Type="http://schemas.openxmlformats.org/officeDocument/2006/relationships/vmlDrawing" Target="../drawings/vmlDrawing47.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8.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8.bin"/></Relationships>
</file>

<file path=ppt/slides/_rels/slide278.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4.emf"/><Relationship Id="rId1" Type="http://schemas.openxmlformats.org/officeDocument/2006/relationships/vmlDrawing" Target="../drawings/vmlDrawing48.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49.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49.bin"/></Relationships>
</file>

<file path=ppt/slides/_rels/slide279.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5.emf"/><Relationship Id="rId1" Type="http://schemas.openxmlformats.org/officeDocument/2006/relationships/vmlDrawing" Target="../drawings/vmlDrawing49.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50.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50.bin"/></Relationships>
</file>

<file path=ppt/slides/_rels/slide28.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280.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6.emf"/><Relationship Id="rId1" Type="http://schemas.openxmlformats.org/officeDocument/2006/relationships/vmlDrawing" Target="../drawings/vmlDrawing50.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51.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51.bin"/></Relationships>
</file>

<file path=ppt/slides/_rels/slide28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8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8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84.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7.emf"/><Relationship Id="rId1" Type="http://schemas.openxmlformats.org/officeDocument/2006/relationships/vmlDrawing" Target="../drawings/vmlDrawing51.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52.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52.bin"/></Relationships>
</file>

<file path=ppt/slides/_rels/slide285.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8.emf"/><Relationship Id="rId1" Type="http://schemas.openxmlformats.org/officeDocument/2006/relationships/vmlDrawing" Target="../drawings/vmlDrawing52.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53.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53.bin"/></Relationships>
</file>

<file path=ppt/slides/_rels/slide286.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358.xml"/><Relationship Id="rId3" Type="http://schemas.openxmlformats.org/officeDocument/2006/relationships/slide" Target="slide25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69.emf"/><Relationship Id="rId1" Type="http://schemas.openxmlformats.org/officeDocument/2006/relationships/vmlDrawing" Target="../drawings/vmlDrawing53.vml"/><Relationship Id="rId6" Type="http://schemas.openxmlformats.org/officeDocument/2006/relationships/slide" Target="slide281.xml"/><Relationship Id="rId11" Type="http://schemas.openxmlformats.org/officeDocument/2006/relationships/slide" Target="slide294.xml"/><Relationship Id="rId5" Type="http://schemas.openxmlformats.org/officeDocument/2006/relationships/slide" Target="slide279.xml"/><Relationship Id="rId15" Type="http://schemas.openxmlformats.org/officeDocument/2006/relationships/package" Target="../embeddings/Microsoft_Word___54.docx"/><Relationship Id="rId10" Type="http://schemas.openxmlformats.org/officeDocument/2006/relationships/slide" Target="slide179.xml"/><Relationship Id="rId4" Type="http://schemas.openxmlformats.org/officeDocument/2006/relationships/slide" Target="slide258.xml"/><Relationship Id="rId9" Type="http://schemas.openxmlformats.org/officeDocument/2006/relationships/slide" Target="slide133.xml"/><Relationship Id="rId14" Type="http://schemas.openxmlformats.org/officeDocument/2006/relationships/oleObject" Target="../embeddings/oleObject54.bin"/></Relationships>
</file>

<file path=ppt/slides/_rels/slide287.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88.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89.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9.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290.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91.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92.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9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slide" Target="slide25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 Target="slide25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281.xml"/><Relationship Id="rId10" Type="http://schemas.openxmlformats.org/officeDocument/2006/relationships/slide" Target="slide294.xml"/><Relationship Id="rId4" Type="http://schemas.openxmlformats.org/officeDocument/2006/relationships/slide" Target="slide279.xml"/><Relationship Id="rId9" Type="http://schemas.openxmlformats.org/officeDocument/2006/relationships/slide" Target="slide179.xml"/></Relationships>
</file>

<file path=ppt/slides/_rels/slide29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29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29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29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29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29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30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0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0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03.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oleObject" Target="../embeddings/oleObject55.bin"/><Relationship Id="rId3" Type="http://schemas.openxmlformats.org/officeDocument/2006/relationships/slide" Target="slide294.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Layout" Target="../slideLayouts/slideLayout6.xml"/><Relationship Id="rId1" Type="http://schemas.openxmlformats.org/officeDocument/2006/relationships/vmlDrawing" Target="../drawings/vmlDrawing54.v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315.xml"/><Relationship Id="rId15" Type="http://schemas.openxmlformats.org/officeDocument/2006/relationships/image" Target="../media/image70.emf"/><Relationship Id="rId10" Type="http://schemas.openxmlformats.org/officeDocument/2006/relationships/slide" Target="slide251.xml"/><Relationship Id="rId4" Type="http://schemas.openxmlformats.org/officeDocument/2006/relationships/slide" Target="slide309.xml"/><Relationship Id="rId9" Type="http://schemas.openxmlformats.org/officeDocument/2006/relationships/slide" Target="slide179.xml"/><Relationship Id="rId14" Type="http://schemas.openxmlformats.org/officeDocument/2006/relationships/package" Target="../embeddings/Microsoft_Word___55.docx"/></Relationships>
</file>

<file path=ppt/slides/_rels/slide30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0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0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0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0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09.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oleObject" Target="../embeddings/oleObject56.bin"/><Relationship Id="rId3" Type="http://schemas.openxmlformats.org/officeDocument/2006/relationships/slide" Target="slide294.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Layout" Target="../slideLayouts/slideLayout6.xml"/><Relationship Id="rId1" Type="http://schemas.openxmlformats.org/officeDocument/2006/relationships/vmlDrawing" Target="../drawings/vmlDrawing55.v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315.xml"/><Relationship Id="rId15" Type="http://schemas.openxmlformats.org/officeDocument/2006/relationships/image" Target="../media/image71.emf"/><Relationship Id="rId10" Type="http://schemas.openxmlformats.org/officeDocument/2006/relationships/slide" Target="slide251.xml"/><Relationship Id="rId4" Type="http://schemas.openxmlformats.org/officeDocument/2006/relationships/slide" Target="slide309.xml"/><Relationship Id="rId9" Type="http://schemas.openxmlformats.org/officeDocument/2006/relationships/slide" Target="slide179.xml"/><Relationship Id="rId14" Type="http://schemas.openxmlformats.org/officeDocument/2006/relationships/package" Target="../embeddings/Microsoft_Word___56.docx"/></Relationships>
</file>

<file path=ppt/slides/_rels/slide31.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7.xml"/><Relationship Id="rId7" Type="http://schemas.openxmlformats.org/officeDocument/2006/relationships/slide" Target="slide61.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13.emf"/><Relationship Id="rId1" Type="http://schemas.openxmlformats.org/officeDocument/2006/relationships/vmlDrawing" Target="../drawings/vmlDrawing8.vml"/><Relationship Id="rId6" Type="http://schemas.openxmlformats.org/officeDocument/2006/relationships/slide" Target="slide54.xml"/><Relationship Id="rId11" Type="http://schemas.openxmlformats.org/officeDocument/2006/relationships/slide" Target="slide294.xml"/><Relationship Id="rId5" Type="http://schemas.openxmlformats.org/officeDocument/2006/relationships/slide" Target="slide53.xml"/><Relationship Id="rId15" Type="http://schemas.openxmlformats.org/officeDocument/2006/relationships/package" Target="../embeddings/Microsoft_Word___8.docx"/><Relationship Id="rId10" Type="http://schemas.openxmlformats.org/officeDocument/2006/relationships/slide" Target="slide251.xml"/><Relationship Id="rId4" Type="http://schemas.openxmlformats.org/officeDocument/2006/relationships/slide" Target="slide31.xml"/><Relationship Id="rId9" Type="http://schemas.openxmlformats.org/officeDocument/2006/relationships/slide" Target="slide179.xml"/><Relationship Id="rId14" Type="http://schemas.openxmlformats.org/officeDocument/2006/relationships/oleObject" Target="../embeddings/oleObject8.bin"/></Relationships>
</file>

<file path=ppt/slides/_rels/slide310.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oleObject" Target="../embeddings/oleObject57.bin"/><Relationship Id="rId3" Type="http://schemas.openxmlformats.org/officeDocument/2006/relationships/slide" Target="slide294.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Layout" Target="../slideLayouts/slideLayout6.xml"/><Relationship Id="rId1" Type="http://schemas.openxmlformats.org/officeDocument/2006/relationships/vmlDrawing" Target="../drawings/vmlDrawing56.v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315.xml"/><Relationship Id="rId15" Type="http://schemas.openxmlformats.org/officeDocument/2006/relationships/image" Target="../media/image72.emf"/><Relationship Id="rId10" Type="http://schemas.openxmlformats.org/officeDocument/2006/relationships/slide" Target="slide251.xml"/><Relationship Id="rId4" Type="http://schemas.openxmlformats.org/officeDocument/2006/relationships/slide" Target="slide309.xml"/><Relationship Id="rId9" Type="http://schemas.openxmlformats.org/officeDocument/2006/relationships/slide" Target="slide179.xml"/><Relationship Id="rId14" Type="http://schemas.openxmlformats.org/officeDocument/2006/relationships/package" Target="../embeddings/Microsoft_Word___57.docx"/></Relationships>
</file>

<file path=ppt/slides/_rels/slide31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1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1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1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1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1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1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1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1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2.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7.xml"/><Relationship Id="rId7" Type="http://schemas.openxmlformats.org/officeDocument/2006/relationships/slide" Target="slide61.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14.emf"/><Relationship Id="rId1" Type="http://schemas.openxmlformats.org/officeDocument/2006/relationships/vmlDrawing" Target="../drawings/vmlDrawing9.vml"/><Relationship Id="rId6" Type="http://schemas.openxmlformats.org/officeDocument/2006/relationships/slide" Target="slide54.xml"/><Relationship Id="rId11" Type="http://schemas.openxmlformats.org/officeDocument/2006/relationships/slide" Target="slide294.xml"/><Relationship Id="rId5" Type="http://schemas.openxmlformats.org/officeDocument/2006/relationships/slide" Target="slide53.xml"/><Relationship Id="rId15" Type="http://schemas.openxmlformats.org/officeDocument/2006/relationships/package" Target="../embeddings/Microsoft_Word___9.docx"/><Relationship Id="rId10" Type="http://schemas.openxmlformats.org/officeDocument/2006/relationships/slide" Target="slide251.xml"/><Relationship Id="rId4" Type="http://schemas.openxmlformats.org/officeDocument/2006/relationships/slide" Target="slide31.xml"/><Relationship Id="rId9" Type="http://schemas.openxmlformats.org/officeDocument/2006/relationships/slide" Target="slide179.xml"/><Relationship Id="rId14" Type="http://schemas.openxmlformats.org/officeDocument/2006/relationships/oleObject" Target="../embeddings/oleObject9.bin"/></Relationships>
</file>

<file path=ppt/slides/_rels/slide32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2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2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2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2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2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2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2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09.xml"/><Relationship Id="rId7" Type="http://schemas.openxmlformats.org/officeDocument/2006/relationships/slide" Target="slide133.xml"/><Relationship Id="rId2" Type="http://schemas.openxmlformats.org/officeDocument/2006/relationships/slide" Target="slide294.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328.xml"/><Relationship Id="rId4" Type="http://schemas.openxmlformats.org/officeDocument/2006/relationships/slide" Target="slide315.xml"/><Relationship Id="rId9" Type="http://schemas.openxmlformats.org/officeDocument/2006/relationships/slide" Target="slide251.xml"/></Relationships>
</file>

<file path=ppt/slides/_rels/slide32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2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3.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7.xml"/><Relationship Id="rId7" Type="http://schemas.openxmlformats.org/officeDocument/2006/relationships/slide" Target="slide61.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15.emf"/><Relationship Id="rId1" Type="http://schemas.openxmlformats.org/officeDocument/2006/relationships/vmlDrawing" Target="../drawings/vmlDrawing10.vml"/><Relationship Id="rId6" Type="http://schemas.openxmlformats.org/officeDocument/2006/relationships/slide" Target="slide54.xml"/><Relationship Id="rId11" Type="http://schemas.openxmlformats.org/officeDocument/2006/relationships/slide" Target="slide294.xml"/><Relationship Id="rId5" Type="http://schemas.openxmlformats.org/officeDocument/2006/relationships/slide" Target="slide53.xml"/><Relationship Id="rId15" Type="http://schemas.openxmlformats.org/officeDocument/2006/relationships/package" Target="../embeddings/Microsoft_Word___10.docx"/><Relationship Id="rId10" Type="http://schemas.openxmlformats.org/officeDocument/2006/relationships/slide" Target="slide251.xml"/><Relationship Id="rId4" Type="http://schemas.openxmlformats.org/officeDocument/2006/relationships/slide" Target="slide31.xml"/><Relationship Id="rId9" Type="http://schemas.openxmlformats.org/officeDocument/2006/relationships/slide" Target="slide179.xml"/><Relationship Id="rId14" Type="http://schemas.openxmlformats.org/officeDocument/2006/relationships/oleObject" Target="../embeddings/oleObject10.bin"/></Relationships>
</file>

<file path=ppt/slides/_rels/slide33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3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3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3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34.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oleObject" Target="../embeddings/oleObject58.bin"/><Relationship Id="rId3" Type="http://schemas.openxmlformats.org/officeDocument/2006/relationships/slide" Target="slide328.xml"/><Relationship Id="rId7" Type="http://schemas.openxmlformats.org/officeDocument/2006/relationships/slide" Target="slide61.xml"/><Relationship Id="rId12" Type="http://schemas.openxmlformats.org/officeDocument/2006/relationships/slide" Target="slide358.xml"/><Relationship Id="rId2" Type="http://schemas.openxmlformats.org/officeDocument/2006/relationships/slideLayout" Target="../slideLayouts/slideLayout6.xml"/><Relationship Id="rId1" Type="http://schemas.openxmlformats.org/officeDocument/2006/relationships/vmlDrawing" Target="../drawings/vmlDrawing57.vml"/><Relationship Id="rId6" Type="http://schemas.openxmlformats.org/officeDocument/2006/relationships/slide" Target="slide7.xml"/><Relationship Id="rId11" Type="http://schemas.openxmlformats.org/officeDocument/2006/relationships/slide" Target="slide294.xml"/><Relationship Id="rId5" Type="http://schemas.openxmlformats.org/officeDocument/2006/relationships/slide" Target="slide343.xml"/><Relationship Id="rId15" Type="http://schemas.openxmlformats.org/officeDocument/2006/relationships/image" Target="../media/image73.emf"/><Relationship Id="rId10" Type="http://schemas.openxmlformats.org/officeDocument/2006/relationships/slide" Target="slide251.xml"/><Relationship Id="rId4" Type="http://schemas.openxmlformats.org/officeDocument/2006/relationships/slide" Target="slide338.xml"/><Relationship Id="rId9" Type="http://schemas.openxmlformats.org/officeDocument/2006/relationships/slide" Target="slide179.xml"/><Relationship Id="rId14" Type="http://schemas.openxmlformats.org/officeDocument/2006/relationships/package" Target="../embeddings/Microsoft_Word___58.docx"/></Relationships>
</file>

<file path=ppt/slides/_rels/slide33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3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3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3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3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34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4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35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5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5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5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5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5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5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5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38.xml"/><Relationship Id="rId7" Type="http://schemas.openxmlformats.org/officeDocument/2006/relationships/slide" Target="slide133.xml"/><Relationship Id="rId2" Type="http://schemas.openxmlformats.org/officeDocument/2006/relationships/slide" Target="slide32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5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43.xml"/><Relationship Id="rId9" Type="http://schemas.openxmlformats.org/officeDocument/2006/relationships/slide" Target="slide251.xml"/></Relationships>
</file>

<file path=ppt/slides/_rels/slide35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5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6.xml.rels><?xml version="1.0" encoding="UTF-8" standalone="yes"?>
<Relationships xmlns="http://schemas.openxmlformats.org/package/2006/relationships"><Relationship Id="rId8" Type="http://schemas.openxmlformats.org/officeDocument/2006/relationships/slide" Target="slide179.xml"/><Relationship Id="rId13" Type="http://schemas.openxmlformats.org/officeDocument/2006/relationships/image" Target="../media/image16.png"/><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36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6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6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6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6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65.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83.xml"/><Relationship Id="rId3" Type="http://schemas.openxmlformats.org/officeDocument/2006/relationships/slide" Target="slide358.xml"/><Relationship Id="rId7" Type="http://schemas.openxmlformats.org/officeDocument/2006/relationships/slide" Target="slide61.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74.emf"/><Relationship Id="rId1" Type="http://schemas.openxmlformats.org/officeDocument/2006/relationships/vmlDrawing" Target="../drawings/vmlDrawing58.vml"/><Relationship Id="rId6" Type="http://schemas.openxmlformats.org/officeDocument/2006/relationships/slide" Target="slide7.xml"/><Relationship Id="rId11" Type="http://schemas.openxmlformats.org/officeDocument/2006/relationships/slide" Target="slide294.xml"/><Relationship Id="rId5" Type="http://schemas.openxmlformats.org/officeDocument/2006/relationships/slide" Target="slide372.xml"/><Relationship Id="rId15" Type="http://schemas.openxmlformats.org/officeDocument/2006/relationships/package" Target="../embeddings/Microsoft_Word___59.docx"/><Relationship Id="rId10" Type="http://schemas.openxmlformats.org/officeDocument/2006/relationships/slide" Target="slide251.xml"/><Relationship Id="rId4" Type="http://schemas.openxmlformats.org/officeDocument/2006/relationships/slide" Target="slide371.xml"/><Relationship Id="rId9" Type="http://schemas.openxmlformats.org/officeDocument/2006/relationships/slide" Target="slide179.xml"/><Relationship Id="rId14" Type="http://schemas.openxmlformats.org/officeDocument/2006/relationships/oleObject" Target="../embeddings/oleObject59.bin"/></Relationships>
</file>

<file path=ppt/slides/_rels/slide36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6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6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6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7.xml.rels><?xml version="1.0" encoding="UTF-8" standalone="yes"?>
<Relationships xmlns="http://schemas.openxmlformats.org/package/2006/relationships"><Relationship Id="rId8" Type="http://schemas.openxmlformats.org/officeDocument/2006/relationships/slide" Target="slide179.xml"/><Relationship Id="rId13" Type="http://schemas.openxmlformats.org/officeDocument/2006/relationships/image" Target="../media/image17.png"/><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37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71.xml"/><Relationship Id="rId7" Type="http://schemas.openxmlformats.org/officeDocument/2006/relationships/slide" Target="slide133.xml"/><Relationship Id="rId12" Type="http://schemas.openxmlformats.org/officeDocument/2006/relationships/slide" Target="slide383.xml"/><Relationship Id="rId2" Type="http://schemas.openxmlformats.org/officeDocument/2006/relationships/slide" Target="slide358.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7.xml"/><Relationship Id="rId10" Type="http://schemas.openxmlformats.org/officeDocument/2006/relationships/slide" Target="slide294.xml"/><Relationship Id="rId4" Type="http://schemas.openxmlformats.org/officeDocument/2006/relationships/slide" Target="slide372.xml"/><Relationship Id="rId9" Type="http://schemas.openxmlformats.org/officeDocument/2006/relationships/slide" Target="slide251.xml"/></Relationships>
</file>

<file path=ppt/slides/_rels/slide371.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72.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73.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74.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75.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76.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77.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78.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79.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380.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1.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2.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3.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4.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5.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6.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7.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8.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89.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390.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1.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2.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3.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4.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5.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6.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7.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8.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399.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4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400.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401.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402.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403.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404.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405.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406.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83.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372.xml"/><Relationship Id="rId5" Type="http://schemas.openxmlformats.org/officeDocument/2006/relationships/slide" Target="slide179.xml"/><Relationship Id="rId10" Type="http://schemas.openxmlformats.org/officeDocument/2006/relationships/slide" Target="slide371.xml"/><Relationship Id="rId4" Type="http://schemas.openxmlformats.org/officeDocument/2006/relationships/slide" Target="slide133.xml"/><Relationship Id="rId9" Type="http://schemas.openxmlformats.org/officeDocument/2006/relationships/slide" Target="slide358.xml"/></Relationships>
</file>

<file path=ppt/slides/_rels/slide41.xml.rels><?xml version="1.0" encoding="UTF-8" standalone="yes"?>
<Relationships xmlns="http://schemas.openxmlformats.org/package/2006/relationships"><Relationship Id="rId8" Type="http://schemas.openxmlformats.org/officeDocument/2006/relationships/slide" Target="slide179.xml"/><Relationship Id="rId13" Type="http://schemas.openxmlformats.org/officeDocument/2006/relationships/image" Target="../media/image18.png"/><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42.xml.rels><?xml version="1.0" encoding="UTF-8" standalone="yes"?>
<Relationships xmlns="http://schemas.openxmlformats.org/package/2006/relationships"><Relationship Id="rId8" Type="http://schemas.openxmlformats.org/officeDocument/2006/relationships/slide" Target="slide179.xml"/><Relationship Id="rId13" Type="http://schemas.openxmlformats.org/officeDocument/2006/relationships/image" Target="../media/image19.png"/><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 Id="rId14" Type="http://schemas.openxmlformats.org/officeDocument/2006/relationships/image" Target="../media/image20.png"/></Relationships>
</file>

<file path=ppt/slides/_rels/slide4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4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45.xml.rels><?xml version="1.0" encoding="UTF-8" standalone="yes"?>
<Relationships xmlns="http://schemas.openxmlformats.org/package/2006/relationships"><Relationship Id="rId8" Type="http://schemas.openxmlformats.org/officeDocument/2006/relationships/slide" Target="slide179.xml"/><Relationship Id="rId13" Type="http://schemas.openxmlformats.org/officeDocument/2006/relationships/image" Target="../media/image21.png"/><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46.xml.rels><?xml version="1.0" encoding="UTF-8" standalone="yes"?>
<Relationships xmlns="http://schemas.openxmlformats.org/package/2006/relationships"><Relationship Id="rId8" Type="http://schemas.openxmlformats.org/officeDocument/2006/relationships/slide" Target="slide179.xml"/><Relationship Id="rId13" Type="http://schemas.openxmlformats.org/officeDocument/2006/relationships/image" Target="../media/image22.png"/><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4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48.xml.rels><?xml version="1.0" encoding="UTF-8" standalone="yes"?>
<Relationships xmlns="http://schemas.openxmlformats.org/package/2006/relationships"><Relationship Id="rId8" Type="http://schemas.openxmlformats.org/officeDocument/2006/relationships/slide" Target="slide179.xml"/><Relationship Id="rId13" Type="http://schemas.openxmlformats.org/officeDocument/2006/relationships/image" Target="../media/image23.png"/><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49.xml.rels><?xml version="1.0" encoding="UTF-8" standalone="yes"?>
<Relationships xmlns="http://schemas.openxmlformats.org/package/2006/relationships"><Relationship Id="rId8" Type="http://schemas.openxmlformats.org/officeDocument/2006/relationships/slide" Target="slide179.xml"/><Relationship Id="rId13" Type="http://schemas.openxmlformats.org/officeDocument/2006/relationships/image" Target="../media/image24.png"/><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5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5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5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53.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7.xml"/><Relationship Id="rId7" Type="http://schemas.openxmlformats.org/officeDocument/2006/relationships/slide" Target="slide61.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25.emf"/><Relationship Id="rId1" Type="http://schemas.openxmlformats.org/officeDocument/2006/relationships/vmlDrawing" Target="../drawings/vmlDrawing11.vml"/><Relationship Id="rId6" Type="http://schemas.openxmlformats.org/officeDocument/2006/relationships/slide" Target="slide54.xml"/><Relationship Id="rId11" Type="http://schemas.openxmlformats.org/officeDocument/2006/relationships/slide" Target="slide294.xml"/><Relationship Id="rId5" Type="http://schemas.openxmlformats.org/officeDocument/2006/relationships/slide" Target="slide53.xml"/><Relationship Id="rId15" Type="http://schemas.openxmlformats.org/officeDocument/2006/relationships/package" Target="../embeddings/Microsoft_Word___11.docx"/><Relationship Id="rId10" Type="http://schemas.openxmlformats.org/officeDocument/2006/relationships/slide" Target="slide251.xml"/><Relationship Id="rId4" Type="http://schemas.openxmlformats.org/officeDocument/2006/relationships/slide" Target="slide31.xml"/><Relationship Id="rId9" Type="http://schemas.openxmlformats.org/officeDocument/2006/relationships/slide" Target="slide179.xml"/><Relationship Id="rId14" Type="http://schemas.openxmlformats.org/officeDocument/2006/relationships/oleObject" Target="../embeddings/oleObject11.bin"/></Relationships>
</file>

<file path=ppt/slides/_rels/slide5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5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5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5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5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5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package" Target="../embeddings/Microsoft_Word___3.docx"/></Relationships>
</file>

<file path=ppt/slides/_rels/slide6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31.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61.xml"/><Relationship Id="rId11" Type="http://schemas.openxmlformats.org/officeDocument/2006/relationships/slide" Target="slide328.xml"/><Relationship Id="rId5" Type="http://schemas.openxmlformats.org/officeDocument/2006/relationships/slide" Target="slide54.xml"/><Relationship Id="rId10" Type="http://schemas.openxmlformats.org/officeDocument/2006/relationships/slide" Target="slide294.xml"/><Relationship Id="rId4" Type="http://schemas.openxmlformats.org/officeDocument/2006/relationships/slide" Target="slide53.xml"/><Relationship Id="rId9" Type="http://schemas.openxmlformats.org/officeDocument/2006/relationships/slide" Target="slide251.xml"/></Relationships>
</file>

<file path=ppt/slides/_rels/slide61.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6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26.emf"/><Relationship Id="rId1" Type="http://schemas.openxmlformats.org/officeDocument/2006/relationships/vmlDrawing" Target="../drawings/vmlDrawing12.vml"/><Relationship Id="rId6" Type="http://schemas.openxmlformats.org/officeDocument/2006/relationships/slide" Target="slide119.xml"/><Relationship Id="rId11" Type="http://schemas.openxmlformats.org/officeDocument/2006/relationships/slide" Target="slide294.xml"/><Relationship Id="rId5" Type="http://schemas.openxmlformats.org/officeDocument/2006/relationships/slide" Target="slide115.xml"/><Relationship Id="rId15" Type="http://schemas.openxmlformats.org/officeDocument/2006/relationships/package" Target="../embeddings/Microsoft_Word___12.docx"/><Relationship Id="rId10" Type="http://schemas.openxmlformats.org/officeDocument/2006/relationships/slide" Target="slide251.xml"/><Relationship Id="rId4" Type="http://schemas.openxmlformats.org/officeDocument/2006/relationships/slide" Target="slide65.xml"/><Relationship Id="rId9" Type="http://schemas.openxmlformats.org/officeDocument/2006/relationships/slide" Target="slide179.xml"/><Relationship Id="rId14" Type="http://schemas.openxmlformats.org/officeDocument/2006/relationships/oleObject" Target="../embeddings/oleObject12.bin"/></Relationships>
</file>

<file path=ppt/slides/_rels/slide6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63.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6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27.emf"/><Relationship Id="rId1" Type="http://schemas.openxmlformats.org/officeDocument/2006/relationships/vmlDrawing" Target="../drawings/vmlDrawing13.vml"/><Relationship Id="rId6" Type="http://schemas.openxmlformats.org/officeDocument/2006/relationships/slide" Target="slide119.xml"/><Relationship Id="rId11" Type="http://schemas.openxmlformats.org/officeDocument/2006/relationships/slide" Target="slide294.xml"/><Relationship Id="rId5" Type="http://schemas.openxmlformats.org/officeDocument/2006/relationships/slide" Target="slide115.xml"/><Relationship Id="rId15" Type="http://schemas.openxmlformats.org/officeDocument/2006/relationships/package" Target="../embeddings/Microsoft_Word___13.docx"/><Relationship Id="rId10" Type="http://schemas.openxmlformats.org/officeDocument/2006/relationships/slide" Target="slide251.xml"/><Relationship Id="rId4" Type="http://schemas.openxmlformats.org/officeDocument/2006/relationships/slide" Target="slide65.xml"/><Relationship Id="rId9" Type="http://schemas.openxmlformats.org/officeDocument/2006/relationships/slide" Target="slide179.xml"/><Relationship Id="rId14" Type="http://schemas.openxmlformats.org/officeDocument/2006/relationships/oleObject" Target="../embeddings/oleObject13.bin"/></Relationships>
</file>

<file path=ppt/slides/_rels/slide64.xml.rels><?xml version="1.0" encoding="UTF-8" standalone="yes"?>
<Relationships xmlns="http://schemas.openxmlformats.org/package/2006/relationships"><Relationship Id="rId8" Type="http://schemas.openxmlformats.org/officeDocument/2006/relationships/slide" Target="slide133.xml"/><Relationship Id="rId13" Type="http://schemas.openxmlformats.org/officeDocument/2006/relationships/slide" Target="slide358.xml"/><Relationship Id="rId3" Type="http://schemas.openxmlformats.org/officeDocument/2006/relationships/slide" Target="slide61.xml"/><Relationship Id="rId7" Type="http://schemas.openxmlformats.org/officeDocument/2006/relationships/slide" Target="slide7.xml"/><Relationship Id="rId12" Type="http://schemas.openxmlformats.org/officeDocument/2006/relationships/slide" Target="slide328.xml"/><Relationship Id="rId2" Type="http://schemas.openxmlformats.org/officeDocument/2006/relationships/slideLayout" Target="../slideLayouts/slideLayout6.xml"/><Relationship Id="rId16" Type="http://schemas.openxmlformats.org/officeDocument/2006/relationships/image" Target="../media/image28.emf"/><Relationship Id="rId1" Type="http://schemas.openxmlformats.org/officeDocument/2006/relationships/vmlDrawing" Target="../drawings/vmlDrawing14.vml"/><Relationship Id="rId6" Type="http://schemas.openxmlformats.org/officeDocument/2006/relationships/slide" Target="slide119.xml"/><Relationship Id="rId11" Type="http://schemas.openxmlformats.org/officeDocument/2006/relationships/slide" Target="slide294.xml"/><Relationship Id="rId5" Type="http://schemas.openxmlformats.org/officeDocument/2006/relationships/slide" Target="slide115.xml"/><Relationship Id="rId15" Type="http://schemas.openxmlformats.org/officeDocument/2006/relationships/package" Target="../embeddings/Microsoft_Word___14.docx"/><Relationship Id="rId10" Type="http://schemas.openxmlformats.org/officeDocument/2006/relationships/slide" Target="slide251.xml"/><Relationship Id="rId4" Type="http://schemas.openxmlformats.org/officeDocument/2006/relationships/slide" Target="slide65.xml"/><Relationship Id="rId9" Type="http://schemas.openxmlformats.org/officeDocument/2006/relationships/slide" Target="slide179.xml"/><Relationship Id="rId14" Type="http://schemas.openxmlformats.org/officeDocument/2006/relationships/oleObject" Target="../embeddings/oleObject14.bin"/></Relationships>
</file>

<file path=ppt/slides/_rels/slide6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6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6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6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6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xml.rels><?xml version="1.0" encoding="UTF-8" standalone="yes"?>
<Relationships xmlns="http://schemas.openxmlformats.org/package/2006/relationships"><Relationship Id="rId8" Type="http://schemas.openxmlformats.org/officeDocument/2006/relationships/slide" Target="slide294.xml"/><Relationship Id="rId13" Type="http://schemas.openxmlformats.org/officeDocument/2006/relationships/slide" Target="slide358.xml"/><Relationship Id="rId3" Type="http://schemas.openxmlformats.org/officeDocument/2006/relationships/slide" Target="slide7.xml"/><Relationship Id="rId7" Type="http://schemas.openxmlformats.org/officeDocument/2006/relationships/slide" Target="slide251.xml"/><Relationship Id="rId12" Type="http://schemas.openxmlformats.org/officeDocument/2006/relationships/slide" Target="slide54.xml"/><Relationship Id="rId2" Type="http://schemas.openxmlformats.org/officeDocument/2006/relationships/slideLayout" Target="../slideLayouts/slideLayout6.xml"/><Relationship Id="rId16" Type="http://schemas.openxmlformats.org/officeDocument/2006/relationships/image" Target="../media/image9.emf"/><Relationship Id="rId1" Type="http://schemas.openxmlformats.org/officeDocument/2006/relationships/vmlDrawing" Target="../drawings/vmlDrawing4.vml"/><Relationship Id="rId6" Type="http://schemas.openxmlformats.org/officeDocument/2006/relationships/slide" Target="slide179.xml"/><Relationship Id="rId11" Type="http://schemas.openxmlformats.org/officeDocument/2006/relationships/slide" Target="slide53.xml"/><Relationship Id="rId5" Type="http://schemas.openxmlformats.org/officeDocument/2006/relationships/slide" Target="slide133.xml"/><Relationship Id="rId15" Type="http://schemas.openxmlformats.org/officeDocument/2006/relationships/package" Target="../embeddings/Microsoft_Word___4.docx"/><Relationship Id="rId10" Type="http://schemas.openxmlformats.org/officeDocument/2006/relationships/slide" Target="slide31.xml"/><Relationship Id="rId4" Type="http://schemas.openxmlformats.org/officeDocument/2006/relationships/slide" Target="slide61.xml"/><Relationship Id="rId9" Type="http://schemas.openxmlformats.org/officeDocument/2006/relationships/slide" Target="slide328.xml"/><Relationship Id="rId14" Type="http://schemas.openxmlformats.org/officeDocument/2006/relationships/oleObject" Target="../embeddings/oleObject4.bin"/></Relationships>
</file>

<file path=ppt/slides/_rels/slide7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7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xml.rels><?xml version="1.0" encoding="UTF-8" standalone="yes"?>
<Relationships xmlns="http://schemas.openxmlformats.org/package/2006/relationships"><Relationship Id="rId8" Type="http://schemas.openxmlformats.org/officeDocument/2006/relationships/slide" Target="slide294.xml"/><Relationship Id="rId13" Type="http://schemas.openxmlformats.org/officeDocument/2006/relationships/slide" Target="slide358.xml"/><Relationship Id="rId3" Type="http://schemas.openxmlformats.org/officeDocument/2006/relationships/slide" Target="slide7.xml"/><Relationship Id="rId7" Type="http://schemas.openxmlformats.org/officeDocument/2006/relationships/slide" Target="slide251.xml"/><Relationship Id="rId12" Type="http://schemas.openxmlformats.org/officeDocument/2006/relationships/slide" Target="slide54.xml"/><Relationship Id="rId2" Type="http://schemas.openxmlformats.org/officeDocument/2006/relationships/slideLayout" Target="../slideLayouts/slideLayout6.xml"/><Relationship Id="rId16" Type="http://schemas.openxmlformats.org/officeDocument/2006/relationships/image" Target="../media/image10.emf"/><Relationship Id="rId1" Type="http://schemas.openxmlformats.org/officeDocument/2006/relationships/vmlDrawing" Target="../drawings/vmlDrawing5.vml"/><Relationship Id="rId6" Type="http://schemas.openxmlformats.org/officeDocument/2006/relationships/slide" Target="slide179.xml"/><Relationship Id="rId11" Type="http://schemas.openxmlformats.org/officeDocument/2006/relationships/slide" Target="slide53.xml"/><Relationship Id="rId5" Type="http://schemas.openxmlformats.org/officeDocument/2006/relationships/slide" Target="slide133.xml"/><Relationship Id="rId15" Type="http://schemas.openxmlformats.org/officeDocument/2006/relationships/package" Target="../embeddings/Microsoft_Word___5.docx"/><Relationship Id="rId10" Type="http://schemas.openxmlformats.org/officeDocument/2006/relationships/slide" Target="slide31.xml"/><Relationship Id="rId4" Type="http://schemas.openxmlformats.org/officeDocument/2006/relationships/slide" Target="slide61.xml"/><Relationship Id="rId9" Type="http://schemas.openxmlformats.org/officeDocument/2006/relationships/slide" Target="slide328.xml"/><Relationship Id="rId14" Type="http://schemas.openxmlformats.org/officeDocument/2006/relationships/oleObject" Target="../embeddings/oleObject5.bin"/></Relationships>
</file>

<file path=ppt/slides/_rels/slide8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8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xml.rels><?xml version="1.0" encoding="UTF-8" standalone="yes"?>
<Relationships xmlns="http://schemas.openxmlformats.org/package/2006/relationships"><Relationship Id="rId8" Type="http://schemas.openxmlformats.org/officeDocument/2006/relationships/slide" Target="slide328.xml"/><Relationship Id="rId3" Type="http://schemas.openxmlformats.org/officeDocument/2006/relationships/slide" Target="slide61.xml"/><Relationship Id="rId7" Type="http://schemas.openxmlformats.org/officeDocument/2006/relationships/slide" Target="slide294.xml"/><Relationship Id="rId12" Type="http://schemas.openxmlformats.org/officeDocument/2006/relationships/slide" Target="slide35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51.xml"/><Relationship Id="rId11" Type="http://schemas.openxmlformats.org/officeDocument/2006/relationships/slide" Target="slide54.xml"/><Relationship Id="rId5" Type="http://schemas.openxmlformats.org/officeDocument/2006/relationships/slide" Target="slide179.xml"/><Relationship Id="rId10" Type="http://schemas.openxmlformats.org/officeDocument/2006/relationships/slide" Target="slide53.xml"/><Relationship Id="rId4" Type="http://schemas.openxmlformats.org/officeDocument/2006/relationships/slide" Target="slide133.xml"/><Relationship Id="rId9" Type="http://schemas.openxmlformats.org/officeDocument/2006/relationships/slide" Target="slide31.xml"/></Relationships>
</file>

<file path=ppt/slides/_rels/slide90.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1.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2.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3.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4.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5.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6.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7.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8.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_rels/slide99.xml.rels><?xml version="1.0" encoding="UTF-8" standalone="yes"?>
<Relationships xmlns="http://schemas.openxmlformats.org/package/2006/relationships"><Relationship Id="rId8" Type="http://schemas.openxmlformats.org/officeDocument/2006/relationships/slide" Target="slide179.xml"/><Relationship Id="rId3" Type="http://schemas.openxmlformats.org/officeDocument/2006/relationships/slide" Target="slide65.xml"/><Relationship Id="rId7" Type="http://schemas.openxmlformats.org/officeDocument/2006/relationships/slide" Target="slide133.xml"/><Relationship Id="rId12" Type="http://schemas.openxmlformats.org/officeDocument/2006/relationships/slide" Target="slide358.xml"/><Relationship Id="rId2" Type="http://schemas.openxmlformats.org/officeDocument/2006/relationships/slide" Target="slide61.xml"/><Relationship Id="rId1" Type="http://schemas.openxmlformats.org/officeDocument/2006/relationships/slideLayout" Target="../slideLayouts/slideLayout6.xml"/><Relationship Id="rId6" Type="http://schemas.openxmlformats.org/officeDocument/2006/relationships/slide" Target="slide7.xml"/><Relationship Id="rId11" Type="http://schemas.openxmlformats.org/officeDocument/2006/relationships/slide" Target="slide328.xml"/><Relationship Id="rId5" Type="http://schemas.openxmlformats.org/officeDocument/2006/relationships/slide" Target="slide119.xml"/><Relationship Id="rId10" Type="http://schemas.openxmlformats.org/officeDocument/2006/relationships/slide" Target="slide294.xml"/><Relationship Id="rId4" Type="http://schemas.openxmlformats.org/officeDocument/2006/relationships/slide" Target="slide115.xml"/><Relationship Id="rId9" Type="http://schemas.openxmlformats.org/officeDocument/2006/relationships/slide" Target="slide2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a:t>第二部分</a:t>
            </a:r>
            <a:r>
              <a:rPr lang="zh-CN" altLang="zh-CN"/>
              <a:t>　</a:t>
            </a:r>
            <a:r>
              <a:rPr lang="zh-CN" altLang="zh-CN" b="1"/>
              <a:t>古诗文阅读</a:t>
            </a:r>
            <a:endParaRPr lang="zh-CN" altLang="zh-CN"/>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此题考查文言文断句的能力。可在把握大意的前提下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采用比较选项法。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时然后言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所继叔父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之间应该断开。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时然后言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把握时机才说话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所继叔父混名知人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他的嗣叔父谢混有知人之名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此儿深中夙敏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是一个完整的主谓句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后也应断开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据此再排除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0669550"/>
      </p:ext>
    </p:extLst>
  </p:cSld>
  <p:clrMapOvr>
    <a:masterClrMapping/>
  </p:clrMapOvr>
  <p:transition>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吾视其辙乱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望其旗靡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故逐之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《曹刿论战》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日夜望将军至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岂敢反乎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盼望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三十日不还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则请立太子为王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以绝秦望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微察公子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公子颜色愈和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偷偷地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悄悄地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《信陵君窃符救赵》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其文约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其辞微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其志洁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其行廉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东坡现右足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鲁直现左足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各微侧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稍微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略微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《核舟记》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微斯人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吾谁与归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《岳阳楼记》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4593790"/>
      </p:ext>
    </p:extLst>
  </p:cSld>
  <p:clrMapOvr>
    <a:masterClrMapping/>
  </p:clrMapOvr>
  <p:transition>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xiànɡ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儿已薄禄相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容貌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貌相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至于幽暗昏惑而无物以相之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帮助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辅助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操虽托名汉相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其实汉贼也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宰相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丞相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卒相与欢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为刎颈之交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杂然相许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表示动作偏指一方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《愚公移山》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于是舍人相与谏曰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便利此月内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六合正相应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5323232"/>
      </p:ext>
    </p:extLst>
  </p:cSld>
  <p:clrMapOvr>
    <a:masterClrMapping/>
  </p:clrMapOvr>
  <p:transition>
    <p:fade thruBlk="1"/>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使人迎公子重耳于翟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欲立之。重耳谢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《晋世家》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旦日不可不蚤自来谢项王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往昔初阳岁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谢家来贵门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辞别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哙拜谢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立而饮之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多谢后世人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戒之慎勿忘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告诉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告诫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xìn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牺牲玉帛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弗敢加也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必以信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《曹刿论战》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余固笑而不信也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自可断来信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徐徐更谓之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送信的人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信而见疑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忠而被谤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诚信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欲信大义于天下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伸张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《诸葛亮传》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0900857"/>
      </p:ext>
    </p:extLst>
  </p:cSld>
  <p:clrMapOvr>
    <a:masterClrMapping/>
  </p:clrMapOvr>
  <p:transition>
    <p:fade thruBlk="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积土成山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风雨兴焉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诚如是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则霸业可成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汉室可兴矣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《诸葛亮传》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天下有公利而莫或兴之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措办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xìnɡ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乘兴而来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兴尽而返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《王徽之传》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6969681"/>
      </p:ext>
    </p:extLst>
  </p:cSld>
  <p:clrMapOvr>
    <a:masterClrMapping/>
  </p:clrMapOvr>
  <p:transition>
    <p:fade thruBlk="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xínɡ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而望名誉之光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道德之行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则知明而行无过矣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别来行复四年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《与吴质书》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hánɡ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遵彼微行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爰求柔桑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豳风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七月》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我丈人行也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《苏武传》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外结好孙权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内修政理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《隆中对》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老冉冉其将至兮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恐修名之不立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议法度而修之于朝廷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《答司马谏议书》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怠者不能修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而忌者畏人修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2432863"/>
      </p:ext>
    </p:extLst>
  </p:cSld>
  <p:clrMapOvr>
    <a:masterClrMapping/>
  </p:clrMapOvr>
  <p:transition>
    <p:fade thruBlk="1"/>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秦强而赵弱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不可不许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允许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不知何许人也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表示处所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《五柳先生传》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潭中鱼可百许头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表示约数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《小石潭记》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yào</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东割膏腴之地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北收要害之郡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要留清白在人间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《石灰吟》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yāo</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张良出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要项伯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邀请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虽与府吏要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渠会永无缘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誓约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4224363"/>
      </p:ext>
    </p:extLst>
  </p:cSld>
  <p:clrMapOvr>
    <a:masterClrMapping/>
  </p:clrMapOvr>
  <p:transition>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将军禽操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宜在今日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诚宜开张圣听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臣窃以为其人勇士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有智谋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宜可使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淡妆浓抹总相宜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《饮湖上初晴后雨》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8205391"/>
      </p:ext>
    </p:extLst>
  </p:cSld>
  <p:clrMapOvr>
    <a:masterClrMapping/>
  </p:clrMapOvr>
  <p:transition>
    <p:fade thruBlk="1"/>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秦无亡矢遗镞之费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丢失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小学而大遗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吾未见其明也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诚宜开张圣听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以光先帝遗德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特指死去的人留下的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然与臣坐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顷之三遗矢矣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是以先帝简拔以遗陛下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0449901"/>
      </p:ext>
    </p:extLst>
  </p:cSld>
  <p:clrMapOvr>
    <a:masterClrMapping/>
  </p:clrMapOvr>
  <p:transition>
    <p:fade thruBlk="1"/>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矩形 26"/>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济水东流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山的北面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水的南面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《登泰山记》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故审堂下之阴而知日月之行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阴影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《察今》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秋不得避阴雨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《论贵粟疏》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阴知奸党名姓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一时收禽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暗地里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造恶的享富贵又寿延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《窦娥冤》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怀王使屈原造为宪令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复造候风地动仪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造化钟神秀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阴阳割昏晓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指天地、大自然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《望岳》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7505795"/>
      </p:ext>
    </p:extLst>
  </p:cSld>
  <p:clrMapOvr>
    <a:masterClrMapping/>
  </p:clrMapOvr>
  <p:transition>
    <p:fade thruBlk="1"/>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人非生而知之者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孰能无惑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懂得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绝宾客之知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《报任安书》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君何以知燕王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则知明而行无过矣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9505446"/>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以字行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是指在古代社会生活中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某人的字得以通行使用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他的名反而不常用。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姻亲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指由于婚姻关系结成的亲戚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它与血亲有同有异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只是血亲中的一部分。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母忧是指母亲的丧事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古代官员遭逢父母去世时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按照规定需要离职居家守丧。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私禄中的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指俸禄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即古代官员的薪水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这里强调未用东乡君家钱财营葬。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与血亲有同有异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只是血亲中的一部分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理解错误。姻亲与血亲不同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不是血亲的一部分。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89937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其存君兴国而欲反复之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一篇之中三致志焉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不爱珍器重宝肥饶之地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以致天下之士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招纳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招引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女行无偏斜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何意致不厚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致使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招来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衡善机巧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尤致思于天文阴阳历算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是我于花之未开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先享无穷逸致矣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《芙蕖》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乃令张仪佯去秦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厚币委质事楚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见面礼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君不如肉袒伏斧质请罪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刑具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杀人时用的砧板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芳与泽其杂糅兮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唯昭质其犹未亏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249131"/>
      </p:ext>
    </p:extLst>
  </p:cSld>
  <p:clrMapOvr>
    <a:masterClrMapping/>
  </p:clrMapOvr>
  <p:transition>
    <p:fade thruBlk="1"/>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29103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禹以治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桀以乱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治乱非天也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有秩序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今治水军八十万众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方与将军会猎于吴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君有疾在腠理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不治将恐深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医治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《扁鹊见蔡桓公》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同心一意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共治曹操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抵御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4307676"/>
      </p:ext>
    </p:extLst>
  </p:cSld>
  <p:clrMapOvr>
    <a:masterClrMapping/>
  </p:clrMapOvr>
  <p:transition>
    <p:fade thruBlk="1"/>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士大夫之族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每至于族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吾见其难为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筋骨丛聚集结之处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《庖丁解牛》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宫之奇以其族行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指同姓的亲属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《宫之奇谏假道》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族秦者秦也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非天下也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云气不待族而雨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用作形容词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族庖月更刀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《庖丁解牛》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5654050"/>
      </p:ext>
    </p:extLst>
  </p:cSld>
  <p:clrMapOvr>
    <a:masterClrMapping/>
  </p:clrMapOvr>
  <p:transition>
    <p:fade thruBlk="1"/>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禁卒居中央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差役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《狱中杂记》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夫以疲病之卒御狐疑之众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年六十二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永和四年卒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周公卒业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《荀子》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卒相与欢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为刎颈之交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五万兵难卒合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仓促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4907764"/>
      </p:ext>
    </p:extLst>
  </p:cSld>
  <p:clrMapOvr>
    <a:masterClrMapping/>
  </p:clrMapOvr>
  <p:transition>
    <p:fade thruBlk="1"/>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兔走触株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折颈而死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古代指疾行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《守株待兔》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老翁逾墙走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逃跑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《石壕吏》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可烧而走也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逃跑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窃计欲亡走燕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奔向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趋附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骊山北构而西折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直走咸阳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趋向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众士慕仰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若水之归海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趋向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余既为此志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后五年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吾妻来归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女子出嫁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归来见天子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天子坐明堂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返回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《木兰辞》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臣请完璧归赵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2064709"/>
      </p:ext>
    </p:extLst>
  </p:cSld>
  <p:clrMapOvr>
    <a:masterClrMapping/>
  </p:clrMapOvr>
  <p:transition>
    <p:fade thruBlk="1"/>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3"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68219"/>
            <a:ext cx="5533887" cy="498598"/>
          </a:xfrm>
          <a:prstGeom prst="rect">
            <a:avLst/>
          </a:prstGeom>
        </p:spPr>
        <p:txBody>
          <a:bodyPr wrap="none">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联系所学课文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解释加点字词</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59724785"/>
              </p:ext>
            </p:extLst>
          </p:nvPr>
        </p:nvGraphicFramePr>
        <p:xfrm>
          <a:off x="313137" y="1825847"/>
          <a:ext cx="8128000" cy="457158"/>
        </p:xfrm>
        <a:graphic>
          <a:graphicData uri="http://schemas.openxmlformats.org/presentationml/2006/ole">
            <mc:AlternateContent xmlns:mc="http://schemas.openxmlformats.org/markup-compatibility/2006">
              <mc:Choice xmlns:v="urn:schemas-microsoft-com:vml" Requires="v">
                <p:oleObj spid="_x0000_s17538" name="文档" r:id="rId15" imgW="3839157" imgH="216039" progId="Word.Document.12">
                  <p:embed/>
                </p:oleObj>
              </mc:Choice>
              <mc:Fallback>
                <p:oleObj name="文档" r:id="rId15" imgW="3839157" imgH="216039" progId="Word.Document.12">
                  <p:embed/>
                  <p:pic>
                    <p:nvPicPr>
                      <p:cNvPr id="0" name=""/>
                      <p:cNvPicPr/>
                      <p:nvPr/>
                    </p:nvPicPr>
                    <p:blipFill>
                      <a:blip r:embed="rId16"/>
                      <a:stretch>
                        <a:fillRect/>
                      </a:stretch>
                    </p:blipFill>
                    <p:spPr>
                      <a:xfrm>
                        <a:off x="313137" y="1825847"/>
                        <a:ext cx="8128000" cy="457158"/>
                      </a:xfrm>
                      <a:prstGeom prst="rect">
                        <a:avLst/>
                      </a:prstGeom>
                    </p:spPr>
                  </p:pic>
                </p:oleObj>
              </mc:Fallback>
            </mc:AlternateContent>
          </a:graphicData>
        </a:graphic>
      </p:graphicFrame>
      <p:sp>
        <p:nvSpPr>
          <p:cNvPr id="5" name="矩形 4"/>
          <p:cNvSpPr>
            <a:spLocks noChangeAspect="1"/>
          </p:cNvSpPr>
          <p:nvPr/>
        </p:nvSpPr>
        <p:spPr>
          <a:xfrm>
            <a:off x="508000" y="223906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士之耽兮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犹可说也。女之耽兮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不可说也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为人性僻耽佳句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语不惊人死不休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357266771"/>
              </p:ext>
            </p:extLst>
          </p:nvPr>
        </p:nvGraphicFramePr>
        <p:xfrm>
          <a:off x="313137" y="3919672"/>
          <a:ext cx="8128000" cy="457158"/>
        </p:xfrm>
        <a:graphic>
          <a:graphicData uri="http://schemas.openxmlformats.org/presentationml/2006/ole">
            <mc:AlternateContent xmlns:mc="http://schemas.openxmlformats.org/markup-compatibility/2006">
              <mc:Choice xmlns:v="urn:schemas-microsoft-com:vml" Requires="v">
                <p:oleObj spid="_x0000_s17539" name="文档" r:id="rId18" imgW="3839157" imgH="216039" progId="Word.Document.12">
                  <p:embed/>
                </p:oleObj>
              </mc:Choice>
              <mc:Fallback>
                <p:oleObj name="文档" r:id="rId18" imgW="3839157" imgH="216039" progId="Word.Document.12">
                  <p:embed/>
                  <p:pic>
                    <p:nvPicPr>
                      <p:cNvPr id="0" name=""/>
                      <p:cNvPicPr/>
                      <p:nvPr/>
                    </p:nvPicPr>
                    <p:blipFill>
                      <a:blip r:embed="rId19"/>
                      <a:stretch>
                        <a:fillRect/>
                      </a:stretch>
                    </p:blipFill>
                    <p:spPr>
                      <a:xfrm>
                        <a:off x="313137" y="3919672"/>
                        <a:ext cx="8128000" cy="457158"/>
                      </a:xfrm>
                      <a:prstGeom prst="rect">
                        <a:avLst/>
                      </a:prstGeom>
                    </p:spPr>
                  </p:pic>
                </p:oleObj>
              </mc:Fallback>
            </mc:AlternateContent>
          </a:graphicData>
        </a:graphic>
      </p:graphicFrame>
      <p:sp>
        <p:nvSpPr>
          <p:cNvPr id="7" name="矩形 6"/>
          <p:cNvSpPr>
            <a:spLocks noChangeAspect="1"/>
          </p:cNvSpPr>
          <p:nvPr/>
        </p:nvSpPr>
        <p:spPr>
          <a:xfrm>
            <a:off x="508000" y="4342427"/>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下而从六国破亡之故事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是又在六国下矣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0323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down)">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wipe(down)">
                                      <p:cBhvr>
                                        <p:cTn id="2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回顾比对重迁移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高考考查的实词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基本上是教材的文言文中出现频率较高的单字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少有常用的双音节词及多音节词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其义项也多是课本上出现过的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所以可对其进行整理归纳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以备高考时回顾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参照物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进行比对。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1413378"/>
      </p:ext>
    </p:extLst>
  </p:cSld>
  <p:clrMapOvr>
    <a:masterClrMapping/>
  </p:clrMapOvr>
  <p:transition>
    <p:fade thruBlk="1"/>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3"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64436"/>
            <a:ext cx="4616970" cy="498598"/>
          </a:xfrm>
          <a:prstGeom prst="rect">
            <a:avLst/>
          </a:prstGeom>
        </p:spPr>
        <p:txBody>
          <a:bodyPr wrap="none">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请推断解释加点的字</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75470713"/>
              </p:ext>
            </p:extLst>
          </p:nvPr>
        </p:nvGraphicFramePr>
        <p:xfrm>
          <a:off x="313137" y="1752158"/>
          <a:ext cx="8128000" cy="1371474"/>
        </p:xfrm>
        <a:graphic>
          <a:graphicData uri="http://schemas.openxmlformats.org/presentationml/2006/ole">
            <mc:AlternateContent xmlns:mc="http://schemas.openxmlformats.org/markup-compatibility/2006">
              <mc:Choice xmlns:v="urn:schemas-microsoft-com:vml" Requires="v">
                <p:oleObj spid="_x0000_s18498" name="文档" r:id="rId15" imgW="3839157" imgH="648476" progId="Word.Document.12">
                  <p:embed/>
                </p:oleObj>
              </mc:Choice>
              <mc:Fallback>
                <p:oleObj name="文档" r:id="rId15" imgW="3839157" imgH="648476" progId="Word.Document.12">
                  <p:embed/>
                  <p:pic>
                    <p:nvPicPr>
                      <p:cNvPr id="0" name=""/>
                      <p:cNvPicPr/>
                      <p:nvPr/>
                    </p:nvPicPr>
                    <p:blipFill>
                      <a:blip r:embed="rId16"/>
                      <a:stretch>
                        <a:fillRect/>
                      </a:stretch>
                    </p:blipFill>
                    <p:spPr>
                      <a:xfrm>
                        <a:off x="313137" y="1752158"/>
                        <a:ext cx="8128000" cy="1371474"/>
                      </a:xfrm>
                      <a:prstGeom prst="rect">
                        <a:avLst/>
                      </a:prstGeom>
                    </p:spPr>
                  </p:pic>
                </p:oleObj>
              </mc:Fallback>
            </mc:AlternateContent>
          </a:graphicData>
        </a:graphic>
      </p:graphicFrame>
      <p:sp>
        <p:nvSpPr>
          <p:cNvPr id="4" name="矩形 3"/>
          <p:cNvSpPr>
            <a:spLocks noChangeAspect="1"/>
          </p:cNvSpPr>
          <p:nvPr/>
        </p:nvSpPr>
        <p:spPr>
          <a:xfrm>
            <a:off x="508000" y="3123632"/>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汉字字形具有明确的意义指向。</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的形旁是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与绳索有关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可理解为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捆绑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。有些文言文实词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可根据词语在句中的位置推断出该词的词性或属于哪类词类活用。</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前有状语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处在谓语位置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用作动词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用眼睛示意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从语境看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是通假字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捆绑。</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用眼睛示意。</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供给。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17964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3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善推断明辨词义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推断是理解文言实词的常用方法。一是利用字形推断。二是利用语法推断。三是利用通假推断。利用前两种方法猜读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某词语的常见意义无法讲通时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这时就得考虑该字是否有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5476681"/>
      </p:ext>
    </p:extLst>
  </p:cSld>
  <p:clrMapOvr>
    <a:masterClrMapping/>
  </p:clrMapOvr>
  <p:transition>
    <p:fade thruBlk="1"/>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山东泰安一模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合肥人。永乐初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积功至都指挥佥事。八年充总兵官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镇凉州。土军老的罕先与千户虎保作乱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虎保败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老的罕就抚。昭上书言其必叛状。未至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而老的罕果叛。昭与都指挥满都等击平之。移镇西宁。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仁宗立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进都督佥事。上言西宁风俗鄙悍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请设学校如中土。报可。宣德初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昭以卫军守御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不暇屯种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其家属愿力田者七百七十余人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请俾耕艺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收其赋以足军食。从之。五年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曲先卫都指挥使散即思邀劫西域使臣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昭率参将赵安偕中官王安、王瑾讨之。长驱至曲先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散即思望风遁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擒其党答答不花等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获男女三百四十人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马驼牛羊三十余万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威震塞外。捷闻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玺书慰劳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赏赉加等。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9195555"/>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弘微出继从叔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一心只爱读书。他是陈郡阳夏人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从叔谢峻将他作为后嗣。新家比原来家庭富有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但他只是接受数千卷书籍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其余财物全不留意。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弘微简言服众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此举受到重视。他参与集会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常与子弟们诗文唱和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住在乌衣巷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称为乌衣之游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又极有文才口才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受到叔父谢混赏识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称为微子。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弘微为人审慎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治业井井有条。谢混去世以后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他掌管产业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犹如替公家办事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账目分明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九年以后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多个方面得到很大发展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人们见后无不感叹。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弘微事兄如父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临财清正廉洁。他对谢曜感情极深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谢曜去世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他哀戚过礼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除孝后仍不食荤腥。东乡君死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留下巨万资财、园宅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他一无所取。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9544525"/>
      </p:ext>
    </p:extLst>
  </p:cSld>
  <p:clrMapOvr>
    <a:masterClrMapping/>
  </p:clrMapOvr>
  <p:transition>
    <p:fade thruBlk="1"/>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七年春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以征西将军镇宁夏。孛的达里麻犯边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遣兵击之。至阔台察罕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俘获甚众。进都督同知。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正统初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昭以宁夏孤悬河外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东抵绥德二千里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旷远难守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请于花马池筑哨马营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增设烽堠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直接哈剌兀速之境。边备大固。寻进右都督。时阿台、朵儿只伯数寇边。诏昭与甘肃守将蒋贵、赵安进剿。并无功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被诏切责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贬都督佥事。三年复右都督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八年以老召还。明年卒。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昭居宁夏十二年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老成持重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兵政修举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亦会敌势衰弱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边境得无事。兵部尚书王骥、宁夏参将王荣尝举其过。朝议以昭守边久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习兵事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不易也。而与昭并为边将最久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有勋绩可称者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都督同知刘昭镇西宁二十年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都指挥李达镇洮州至四十年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并为蕃汉所畏服。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则将略无由见。或绾符出镇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守疆御侮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著有劳效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以功名终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亦足尚矣</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选自《明史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史昭传》等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8071405"/>
      </p:ext>
    </p:extLst>
  </p:cSld>
  <p:clrMapOvr>
    <a:masterClrMapping/>
  </p:clrMapOvr>
  <p:transition>
    <p:fade thruBlk="1"/>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3"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43169"/>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对下列句子中加点词的解释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84350182"/>
              </p:ext>
            </p:extLst>
          </p:nvPr>
        </p:nvGraphicFramePr>
        <p:xfrm>
          <a:off x="599682" y="1605460"/>
          <a:ext cx="8128000" cy="1831992"/>
        </p:xfrm>
        <a:graphic>
          <a:graphicData uri="http://schemas.openxmlformats.org/presentationml/2006/ole">
            <mc:AlternateContent xmlns:mc="http://schemas.openxmlformats.org/markup-compatibility/2006">
              <mc:Choice xmlns:v="urn:schemas-microsoft-com:vml" Requires="v">
                <p:oleObj spid="_x0000_s19521" name="文档" r:id="rId15" imgW="3839157" imgH="864874" progId="Word.Document.12">
                  <p:embed/>
                </p:oleObj>
              </mc:Choice>
              <mc:Fallback>
                <p:oleObj name="文档" r:id="rId15" imgW="3839157" imgH="864874" progId="Word.Document.12">
                  <p:embed/>
                  <p:pic>
                    <p:nvPicPr>
                      <p:cNvPr id="0" name=""/>
                      <p:cNvPicPr/>
                      <p:nvPr/>
                    </p:nvPicPr>
                    <p:blipFill>
                      <a:blip r:embed="rId16"/>
                      <a:stretch>
                        <a:fillRect/>
                      </a:stretch>
                    </p:blipFill>
                    <p:spPr>
                      <a:xfrm>
                        <a:off x="599682" y="1605460"/>
                        <a:ext cx="8128000" cy="1831992"/>
                      </a:xfrm>
                      <a:prstGeom prst="rect">
                        <a:avLst/>
                      </a:prstGeom>
                    </p:spPr>
                  </p:pic>
                </p:oleObj>
              </mc:Fallback>
            </mc:AlternateContent>
          </a:graphicData>
        </a:graphic>
      </p:graphicFrame>
      <p:sp>
        <p:nvSpPr>
          <p:cNvPr id="4" name="矩形 3"/>
          <p:cNvSpPr>
            <a:spLocks noChangeAspect="1"/>
          </p:cNvSpPr>
          <p:nvPr/>
        </p:nvSpPr>
        <p:spPr>
          <a:xfrm>
            <a:off x="508000" y="3433893"/>
            <a:ext cx="516840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使朝廷知道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921110"/>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合肥人。永乐初年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他累积战功升至都指挥佥事。永乐八年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史昭充任总兵官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镇守凉州。土军老的罕开始与千户虎保作乱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后来虎保失败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老的罕接受招抚。史昭就给朝廷上书说他一定会反叛。奏书还未到朝廷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老的罕果然反叛了。史昭与都指挥满都等前去进攻并平定了叛乱。然后又率领军队去镇守西宁。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399391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仁宗即位后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史昭进升为都督佥事。他上书给朝廷说西宁风俗庸陋野蛮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请求像中原一样设立学校。朝廷答允可以。宣德初年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史昭认为守军要全力防御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没有时间屯兵种地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而军中家属中有七百七十余人愿意耕田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所以请求让他们耕种田地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朝廷则收取他们的租赋来补充军粮。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听从了他的建议。宣德五年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曲先卫都指挥使散即思拦劫西域使臣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史昭率参将赵安偕同宦官王安、王瑾前去讨伐。军队长驱直入到达曲先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散即思望风而逃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于是擒获其同党答答不花等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俘获男女三百四十人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马驼牛羊三十余万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威震塞外。捷报上奏给朝廷后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皇上以封以音信的诏书慰劳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赏赐的东西很多。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宣德七年春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史昭以征西将军的身份镇守宁夏。孛的达里麻进侵边境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史昭派兵迎击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到达阔台察罕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俘虏缴获的东西很多。史昭进升为都督同知。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6518737"/>
      </p:ext>
    </p:extLst>
  </p:cSld>
  <p:clrMapOvr>
    <a:masterClrMapping/>
  </p:clrMapOvr>
  <p:transition>
    <p:fade thruBlk="1"/>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正统初年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史昭认为宁夏孤悬于黄河之外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东边距离绥德达到二千里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空旷辽远难以据守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就向朝廷请求在花马池修筑哨马营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增设烽火台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一直连接到哈刺兀速的边境。于是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边防守备非常牢固。史昭随即被提升为右都督。当时阿台、朵儿只伯屡次侵扰边境。朝廷下诏让史昭与甘肃守将蒋贵、赵安前往进剿。都无功劳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被下诏切责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史昭被贬为都督佥事。正统三年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他恢复右都督之职。正统八年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因年老应诏回京。第二年去世。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史昭驻防宁夏十二年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老练成熟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沉着稳重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军政事务得到恢复处理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也正逢敌势衰弱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边境才能够没有战事。兵部尚书王骥、宁夏参将王荣曾检举他的过失。朝议认为史昭戍守边境很久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熟悉兵事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而没有更换他。与史昭一起任边将最久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又有勋绩与他相称的人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都督同知刘昭镇守西宁达二十年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都指挥李远镇守洮州达四十年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都被蕃人、汉人所畏服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6603804"/>
      </p:ext>
    </p:extLst>
  </p:cSld>
  <p:clrMapOvr>
    <a:masterClrMapping/>
  </p:clrMapOvr>
  <p:transition>
    <p:fade thruBlk="1"/>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国家太平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那么将才的谋略就没有办法体现。有的人掌握将符带兵镇守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守卫疆土抵御外侮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建有功绩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以功名而终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也足以值得称赞了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6793437"/>
      </p:ext>
    </p:extLst>
  </p:cSld>
  <p:clrMapOvr>
    <a:masterClrMapping/>
  </p:clrMapOvr>
  <p:transition>
    <p:fade thruBlk="1"/>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山东枣庄一模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卫将军文子问于子贡</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吾闻孔子之施教也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先之以《诗》《书》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而道之以孝悌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说之以仁义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观之以礼乐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然后成之以文德。盖入室升堂者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七十有余人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其孰为贤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子贡对以不知。文子曰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以吾子常与学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不知何谓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贤人无妄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知贤即难。故君子之言曰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智莫难于知人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是以难对也。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文子曰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若夫知贤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莫不难。今吾子亲游焉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是以敢问。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夫子之门人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盖有三千就焉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赐有逮及焉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未逮及焉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故不得遍知以告也。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文子曰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吾子所及者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请问其行。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能夙兴夜寐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讽诵崇礼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行不贰过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夫称言不苟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是颜回之行也。若逢有德之君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世受显命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不失厥名。以御于天子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则王者之相也。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2241449"/>
      </p:ext>
    </p:extLst>
  </p:cSld>
  <p:clrMapOvr>
    <a:masterClrMapping/>
  </p:clrMapOvr>
  <p:transition>
    <p:fade thruBlk="1"/>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不迁怒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不深怨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不录旧罪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是冉雍</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之行也。孔子告之以《诗》曰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靡不有初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鲜克有终。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恭老恤幼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不忘宾旅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好学博艺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省物而勤也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是冉求之行也。孔子因而语之曰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好学则智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恤孤则惠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恭则近礼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勤则有继。尧舜笃恭以王天下。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其称之也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宜为国老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齐庄而能肃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志通而好礼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傧相两君之事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笃雅有节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是公西赤之行也。孔子语人曰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当宾客之事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则达矣。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谓门人曰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二三子之欲学宾客之礼者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其于赤也。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满而不盈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实而如虚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过之如不及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先王难之。博无不学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其貌恭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其德敦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其言于人也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无所不信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其桥大人也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常以浩浩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是以眉寿</a:t>
            </a:r>
            <a:r>
              <a:rPr lang="zh-CN" altLang="zh-CN" sz="2200" baseline="300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是曾参之行也。孔子曰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德之始也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德之序也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德之厚也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德之正也。参中夫四德者也。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以此称之。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1212357"/>
      </p:ext>
    </p:extLst>
  </p:cSld>
  <p:clrMapOvr>
    <a:masterClrMapping/>
  </p:clrMapOvr>
  <p:transition>
    <p:fade thruBlk="1"/>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文子曰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吾闻之也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国有道则贤人兴焉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中人用焉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乃百姓归之。若吾子之论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既富茂矣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壹诸侯之相也。抑世未有明君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子贡既与卫将军文子言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适鲁见孔子曰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卫将军文子问二三子之于赐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不壹而三焉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赐也辞不获命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以所见者对矣。未知中否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子贡以其辞状告孔子。子闻而笑曰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汝次焉人矣。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摘编自《孔子家语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子贡是端木赐的字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端木赐复姓端木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名赐。</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冉雍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名仲弓。</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眉寿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长寿。因人老会长出长眉毛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故称眉寿。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9077565"/>
      </p:ext>
    </p:extLst>
  </p:cSld>
  <p:clrMapOvr>
    <a:masterClrMapping/>
  </p:clrMapOvr>
  <p:transition>
    <p:fade thruBlk="1"/>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3"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14353"/>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对下列句子中加点词的解释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00471180"/>
              </p:ext>
            </p:extLst>
          </p:nvPr>
        </p:nvGraphicFramePr>
        <p:xfrm>
          <a:off x="599682" y="1608018"/>
          <a:ext cx="8128000" cy="1979896"/>
        </p:xfrm>
        <a:graphic>
          <a:graphicData uri="http://schemas.openxmlformats.org/presentationml/2006/ole">
            <mc:AlternateContent xmlns:mc="http://schemas.openxmlformats.org/markup-compatibility/2006">
              <mc:Choice xmlns:v="urn:schemas-microsoft-com:vml" Requires="v">
                <p:oleObj spid="_x0000_s20544" name="文档" r:id="rId15" imgW="3839157" imgH="934727" progId="Word.Document.12">
                  <p:embed/>
                </p:oleObj>
              </mc:Choice>
              <mc:Fallback>
                <p:oleObj name="文档" r:id="rId15" imgW="3839157" imgH="934727" progId="Word.Document.12">
                  <p:embed/>
                  <p:pic>
                    <p:nvPicPr>
                      <p:cNvPr id="0" name=""/>
                      <p:cNvPicPr/>
                      <p:nvPr/>
                    </p:nvPicPr>
                    <p:blipFill>
                      <a:blip r:embed="rId16"/>
                      <a:stretch>
                        <a:fillRect/>
                      </a:stretch>
                    </p:blipFill>
                    <p:spPr>
                      <a:xfrm>
                        <a:off x="599682" y="1608018"/>
                        <a:ext cx="8128000" cy="1979896"/>
                      </a:xfrm>
                      <a:prstGeom prst="rect">
                        <a:avLst/>
                      </a:prstGeom>
                    </p:spPr>
                  </p:pic>
                </p:oleObj>
              </mc:Fallback>
            </mc:AlternateContent>
          </a:graphicData>
        </a:graphic>
      </p:graphicFrame>
      <p:sp>
        <p:nvSpPr>
          <p:cNvPr id="4" name="矩形 3"/>
          <p:cNvSpPr>
            <a:spLocks noChangeAspect="1"/>
          </p:cNvSpPr>
          <p:nvPr/>
        </p:nvSpPr>
        <p:spPr>
          <a:xfrm>
            <a:off x="508000" y="3489386"/>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卫国的将军文子问子贡说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我听说孔子教育弟子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先教他们读《诗》和《书》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然后教他们孝顺父母尊敬兄长的道理。讲的是仁义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观看的是礼乐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然后用文才和德行来成就他们。大概学有所成的有七十多人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他们之中谁更贤明呢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子贡回答说不知道。文子说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因为你常和他们一起学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也是贤者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为何说不知道呢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955393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贤能的人没有妄行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了解贤人就很困难。所以君子说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没有比了解人更困难的了。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因此难以回答。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对于了解贤人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没有不困难的。现在您本人亲身在孔子门下求学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因此敢冒昧问您。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大概有三千人就学。有些是与我接触过的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有些没有接触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所以不能普遍地了解来告诉你。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请就您所接触到的谈谈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我想问问他们的品行。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能够早起晚睡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背诵经书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崇尚礼义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行动不犯第二次过错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引经据典很认真的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是颜渊的品行。如果颜渊遇到有德的君王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就会世代享受帝王给予的美誉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不会失去他的美名。被君王任用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就会成为君王的辅佐。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不把怒气转移到别人身上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不总是怨恨别人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不总是记着别人过去的罪过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这是冉雍的品行。孔子用《诗经》的话告诉他说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万事都有开端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但很少有善始善终的。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6162761"/>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他参与集会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常与子弟们诗文唱和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住在乌衣巷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称为乌衣之游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又极有文才口才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张冠李戴。原文意思是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谢混风格高尚峻洁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很少同人交往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只与本家子侄们聚会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极有文才口才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谢瞻等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。称谢弘微为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每以约言服之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08580977"/>
      </p:ext>
    </p:extLst>
  </p:cSld>
  <p:clrMapOvr>
    <a:masterClrMapping/>
  </p:clrMapOvr>
  <p:transition>
    <p:fade thruBlk="1"/>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尊敬长辈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同情幼小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不忘在外的旅人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喜好学习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博综群艺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体察万物且勤劳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这是冉求的品行。孔子因此对他说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好学就有智慧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同情孤寡就是仁爱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恭敬就接近礼义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勤劳就有收获。尧舜忠诚谦恭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所以能称王天下。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孔子很称赞他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你应当成为国家的卿大夫。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整齐庄重而又严肃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志向通达而又喜好礼仪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作为两国之间的傧相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忠诚雅正而有节制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这是公西赤的品行。孔子对大家说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接待宾客这件事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他已经做到了。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孔子又对弟子说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你们想学习接待宾客礼仪的人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就向公西赤学习吧。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1016212"/>
      </p:ext>
    </p:extLst>
  </p:cSld>
  <p:clrMapOvr>
    <a:masterClrMapping/>
  </p:clrMapOvr>
  <p:transition>
    <p:fade thruBlk="1"/>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完满却不自我满足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渊博却如同虚空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超过却如同赶不上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古代的君王也难以做到。知识广博无所不学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他的外表恭敬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德行敦厚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他对任何人说话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没有不真实的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他的志向高明远大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他的胸襟开阔坦荡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因此他长寿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这是曾参的品行。孔子说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孝是道德的起始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悌是道德的前进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信是道德的加深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忠是道德的准则。曾参集中了这四种品德。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孔子就以此来称赞他。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国家按正道行事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那么贤人就兴起来了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正直的人就会被任用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百姓也会归附。接照您刚才的议论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内容已经很丰富了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他们都可以做诸侯的辅佐啊。大概世上没有明君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所以没有得到任用。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子贡和卫将军文子说过话之后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到了鲁国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见到孔子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卫将军文子向我问同学们的情况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再三地问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我推辞不掉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把我所见到的告诉了他。不知道是否合适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请让我告诉您吧。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8855064"/>
      </p:ext>
    </p:extLst>
  </p:cSld>
  <p:clrMapOvr>
    <a:masterClrMapping/>
  </p:clrMapOvr>
  <p:transition>
    <p:fade thruBlk="1"/>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说说吧。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子贡把和文子对话的情况告诉了孔子。孔子听后笑着说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你能给人排座次了。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6900012"/>
      </p:ext>
    </p:extLst>
  </p:cSld>
  <p:clrMapOvr>
    <a:masterClrMapping/>
  </p:clrMapOvr>
  <p:transition>
    <p:fade thruBlk="1"/>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古代文化知识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赵憙字伯阳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南阳宛人也。少有节操。从兄为人所杀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憙年十五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常思报之。乃挟兵结客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后遂往复仇。而仇家皆疾病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无相距者。憙以因疾报杀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非仁者心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且释之而去。顾谓仇曰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尔曹若健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远相避也。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更始即位舞阴大姓李氏拥城不下更始遣柱天将军李宝降之不肯云闻宛之赵氏有孤孙憙信义著名愿得降之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更始乃征憙。憙年未二十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既引见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即除为郎中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行偏将军事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使诣舞阴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而李氏遂降。光武破寻、邑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憙被创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有战劳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还拜中郎将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封勇功侯。邓奉反于南阳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憙素与奉善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数遗书切责之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而谗者因言憙与奉合谋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帝以为疑。及奉败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帝得憙书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乃惊曰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赵憙真长者也。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后拜怀令。大姓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66055185"/>
              </p:ext>
            </p:extLst>
          </p:nvPr>
        </p:nvGraphicFramePr>
        <p:xfrm>
          <a:off x="599682" y="5446230"/>
          <a:ext cx="8128000" cy="914316"/>
        </p:xfrm>
        <a:graphic>
          <a:graphicData uri="http://schemas.openxmlformats.org/presentationml/2006/ole">
            <mc:AlternateContent xmlns:mc="http://schemas.openxmlformats.org/markup-compatibility/2006">
              <mc:Choice xmlns:v="urn:schemas-microsoft-com:vml" Requires="v">
                <p:oleObj spid="_x0000_s21567" name="文档" r:id="rId15" imgW="3839157" imgH="432437" progId="Word.Document.12">
                  <p:embed/>
                </p:oleObj>
              </mc:Choice>
              <mc:Fallback>
                <p:oleObj name="文档" r:id="rId15" imgW="3839157" imgH="432437" progId="Word.Document.12">
                  <p:embed/>
                  <p:pic>
                    <p:nvPicPr>
                      <p:cNvPr id="0" name=""/>
                      <p:cNvPicPr/>
                      <p:nvPr/>
                    </p:nvPicPr>
                    <p:blipFill>
                      <a:blip r:embed="rId16"/>
                      <a:stretch>
                        <a:fillRect/>
                      </a:stretch>
                    </p:blipFill>
                    <p:spPr>
                      <a:xfrm>
                        <a:off x="599682" y="5446230"/>
                        <a:ext cx="8128000" cy="914316"/>
                      </a:xfrm>
                      <a:prstGeom prst="rect">
                        <a:avLst/>
                      </a:prstGeom>
                    </p:spPr>
                  </p:pic>
                </p:oleObj>
              </mc:Fallback>
            </mc:AlternateContent>
          </a:graphicData>
        </a:graphic>
      </p:graphicFrame>
    </p:spTree>
    <p:extLst>
      <p:ext uri="{BB962C8B-B14F-4D97-AF65-F5344CB8AC3E}">
        <p14:creationId xmlns:p14="http://schemas.microsoft.com/office/powerpoint/2010/main" val="3892590143"/>
      </p:ext>
    </p:extLst>
  </p:cSld>
  <p:clrMapOvr>
    <a:masterClrMapping/>
  </p:clrMapOvr>
  <p:transition>
    <p:fade thruBlk="1"/>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91328997"/>
              </p:ext>
            </p:extLst>
          </p:nvPr>
        </p:nvGraphicFramePr>
        <p:xfrm>
          <a:off x="599682" y="1484784"/>
          <a:ext cx="8128000" cy="2013513"/>
        </p:xfrm>
        <a:graphic>
          <a:graphicData uri="http://schemas.openxmlformats.org/presentationml/2006/ole">
            <mc:AlternateContent xmlns:mc="http://schemas.openxmlformats.org/markup-compatibility/2006">
              <mc:Choice xmlns:v="urn:schemas-microsoft-com:vml" Requires="v">
                <p:oleObj spid="_x0000_s22591" name="文档" r:id="rId15" imgW="3839157" imgH="951290" progId="Word.Document.12">
                  <p:embed/>
                </p:oleObj>
              </mc:Choice>
              <mc:Fallback>
                <p:oleObj name="文档" r:id="rId15" imgW="3839157" imgH="951290" progId="Word.Document.12">
                  <p:embed/>
                  <p:pic>
                    <p:nvPicPr>
                      <p:cNvPr id="0" name=""/>
                      <p:cNvPicPr/>
                      <p:nvPr/>
                    </p:nvPicPr>
                    <p:blipFill>
                      <a:blip r:embed="rId16"/>
                      <a:stretch>
                        <a:fillRect/>
                      </a:stretch>
                    </p:blipFill>
                    <p:spPr>
                      <a:xfrm>
                        <a:off x="599682" y="1484784"/>
                        <a:ext cx="8128000" cy="2013513"/>
                      </a:xfrm>
                      <a:prstGeom prst="rect">
                        <a:avLst/>
                      </a:prstGeom>
                    </p:spPr>
                  </p:pic>
                </p:oleObj>
              </mc:Fallback>
            </mc:AlternateContent>
          </a:graphicData>
        </a:graphic>
      </p:graphicFrame>
      <p:sp>
        <p:nvSpPr>
          <p:cNvPr id="3" name="矩形 2"/>
          <p:cNvSpPr>
            <a:spLocks noChangeAspect="1"/>
          </p:cNvSpPr>
          <p:nvPr/>
        </p:nvSpPr>
        <p:spPr>
          <a:xfrm>
            <a:off x="508000" y="346544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锄奸恶。</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后青州大蝗</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侵入平原界辄死</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岁屡有年</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百姓歌之。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拜太尉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赐爵关内侯。时南单于称臣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乌桓、鲜卑并来入朝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帝令憙典边事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思为久长规。建初五年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憙疾病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帝亲幸视。及薨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车驾往临吊。时年八十四。谥曰正侯。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节选自《后汉书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5835504"/>
      </p:ext>
    </p:extLst>
  </p:cSld>
  <p:clrMapOvr>
    <a:masterClrMapping/>
  </p:clrMapOvr>
  <p:transition>
    <p:fade thruBlk="1"/>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古代可以代指新任官吏就职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后来又常用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下车伊始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表示官吏初到任所。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指先行将嫌犯拘捕关进监狱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然后再作考察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进行犯罪事实的取证工作。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车驾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原指帝王所乘的车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有时因不能直接称呼帝王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于是又可用作帝王的代称。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古代指国家的都城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《三国演义》中就经常提到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现代泛指首都。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本题考查了解并掌握常见的古代文化知识的能力。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拘捕拷问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然后再作考察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进行犯罪事实的取证工作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52906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从称谓习惯、历法、礼仪到科举制度等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文化知识内容繁多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所以须分类记忆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重点突破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要注意记典型例句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把词语放到具体的句子中理解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触类旁通。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4777374"/>
      </p:ext>
    </p:extLst>
  </p:cSld>
  <p:clrMapOvr>
    <a:masterClrMapping/>
  </p:clrMapOvr>
  <p:transition>
    <p:fade thruBlk="1"/>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字崇善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未识而孤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养于世母吴氏。吴氏提携鞠养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甚有慈训。幼而卓荦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初读《诗》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舍书叹曰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大丈夫在世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会为国灭贼以取功名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群辈惊其言而壮其志。及长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雄略秀出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志气英远。会周师定淮南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所住白土村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地居疆埸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数见军旅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护儿常慨然有立功名之志。及开皇初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宇文忻等镇广陵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平陈之役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护儿有功焉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进位上开府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赏物一千段。仁寿初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迁瀛州刺史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以善政闻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频见劳勉。炀帝嗣位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被追入朝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百姓攀恋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累日不能出境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诣阙上书致请者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前后数百人。帝谓曰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昔国步未康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卿为名将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今天下无事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又为良二千石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可谓兼美矣。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大业六年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车驾幸江都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谓护儿曰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衣锦昼游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古人所重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卿今是也。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3680920"/>
      </p:ext>
    </p:extLst>
  </p:cSld>
  <p:clrMapOvr>
    <a:masterClrMapping/>
  </p:clrMapOvr>
  <p:transition>
    <p:fade thruBlk="1"/>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乃赐物二千段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并牛酒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令谒先人墓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宴乡里父老。仍令三品已上并集其宅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酣饮尽日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朝野荣之。十二年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驾幸江都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护儿谏曰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陛下兴军旅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百姓易咨怨。车驾游幸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深恐非宜。伏愿驻驾洛阳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与时休息。陛下今幸江都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是臣衣锦之地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臣荷恩深重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不敢专为身谋。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厉色而起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数日不得见。后怒解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方被引入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公意乃尔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朕复何望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护儿因不敢言。及宇文化及构逆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深忌之。是日旦将朝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见执。护儿曰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陛下今何在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今被执矣。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吾备位大臣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荷国重任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不能肃清凶逆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遂令王室至此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抱恨泉壤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知复何言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乃遇害。护儿重然诺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敦交契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廉于财利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不事产业。至于行军用兵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特多谋算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每览兵法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此亦岂异人意也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善抚士卒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部分严明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故咸得其死力。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节选自《北史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240184"/>
      </p:ext>
    </p:extLst>
  </p:cSld>
  <p:clrMapOvr>
    <a:masterClrMapping/>
  </p:clrMapOvr>
  <p:transition>
    <p:fade thruBlk="1"/>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68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本文主要从如下方面叙写了来护儿的人生经历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未识而孤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被人抚养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少有大志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成年后秀拔于群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推行善政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深受百姓拥戴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直言劝谏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后被奸人杀害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廉于财利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用兵极有谋略。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33429817"/>
              </p:ext>
            </p:extLst>
          </p:nvPr>
        </p:nvGraphicFramePr>
        <p:xfrm>
          <a:off x="508000" y="3712819"/>
          <a:ext cx="8128000" cy="1156341"/>
        </p:xfrm>
        <a:graphic>
          <a:graphicData uri="http://schemas.openxmlformats.org/presentationml/2006/ole">
            <mc:AlternateContent xmlns:mc="http://schemas.openxmlformats.org/markup-compatibility/2006">
              <mc:Choice xmlns:v="urn:schemas-microsoft-com:vml" Requires="v">
                <p:oleObj spid="_x0000_s23615" name="文档" r:id="rId15" imgW="3839157" imgH="545497" progId="Word.Document.12">
                  <p:embed/>
                </p:oleObj>
              </mc:Choice>
              <mc:Fallback>
                <p:oleObj name="文档" r:id="rId15" imgW="3839157" imgH="545497" progId="Word.Document.12">
                  <p:embed/>
                  <p:pic>
                    <p:nvPicPr>
                      <p:cNvPr id="0" name=""/>
                      <p:cNvPicPr/>
                      <p:nvPr/>
                    </p:nvPicPr>
                    <p:blipFill>
                      <a:blip r:embed="rId16"/>
                      <a:stretch>
                        <a:fillRect/>
                      </a:stretch>
                    </p:blipFill>
                    <p:spPr>
                      <a:xfrm>
                        <a:off x="508000" y="3712819"/>
                        <a:ext cx="8128000" cy="1156341"/>
                      </a:xfrm>
                      <a:prstGeom prst="rect">
                        <a:avLst/>
                      </a:prstGeom>
                    </p:spPr>
                  </p:pic>
                </p:oleObj>
              </mc:Fallback>
            </mc:AlternateContent>
          </a:graphicData>
        </a:graphic>
      </p:graphicFrame>
    </p:spTree>
    <p:extLst>
      <p:ext uri="{BB962C8B-B14F-4D97-AF65-F5344CB8AC3E}">
        <p14:creationId xmlns:p14="http://schemas.microsoft.com/office/powerpoint/2010/main" val="2376969207"/>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性严正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举止必循礼度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事继亲之党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恭谨过常。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而曜好臧否人物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曜每言论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弘微常以它语乱之。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品性严肃正直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行为坚持遵守礼制法度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事奉过继家的亲族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恭敬谨慎过于常礼。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而谢曜喜爱褒贬人物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谢曜每每发表议论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弘微常说其他的事岔开话头。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第一句话翻译的重点是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族人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另外这句话是省略句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要注意补出省略成分。第二句话翻译的重点是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臧否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评论人物好坏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打乱。注意翻译通畅。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27520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矩形 26"/>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古代男子有名有字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名是出生后不久父亲起的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字是二十岁举行冠礼后才起的。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谥号是古代帝王、大臣等死后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据其生平事迹评定的称号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如武帝、哀帝、炀帝。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嗣位指继承君位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我囯封建王朝通常实行长子继承制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君位由最年长的儿子继承。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阙是宫门两侧的高台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又可借指宫廷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诣阙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既可指赴朝廷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又可指赴京都。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本题考查有关姓氏字号、谥号、嗣位、建筑等古代文化常识。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我囯封建王朝通常实行长子继承制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君位由最年长的儿子继承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嫡长子继承制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这是封建宗法制度最基本的一项原则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最年长的儿子继承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937410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xEl>
                                              <p:pRg st="5" end="5"/>
                                            </p:txEl>
                                          </p:spTgt>
                                        </p:tgtEl>
                                        <p:attrNameLst>
                                          <p:attrName>style.visibility</p:attrName>
                                        </p:attrNameLst>
                                      </p:cBhvr>
                                      <p:to>
                                        <p:strVal val="visible"/>
                                      </p:to>
                                    </p:set>
                                    <p:animEffect transition="in" filter="wipe(down)">
                                      <p:cBhvr>
                                        <p:cTn id="7" dur="500"/>
                                        <p:tgtEl>
                                          <p:spTgt spid="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明晰古代文化常识的内涵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主要有称谓、职官、历法、地理、科举等类别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借助课下注释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以教材为序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分门别类整理相关知识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熟记课本例句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提高记忆效率。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2515878"/>
      </p:ext>
    </p:extLst>
  </p:cSld>
  <p:clrMapOvr>
    <a:masterClrMapping/>
  </p:clrMapOvr>
  <p:transition>
    <p:fade thruBlk="1"/>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9206"/>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一、称谓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直称姓名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大致有三种情况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自称姓名或名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五步之内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相如请得以颈血溅大王矣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用于介绍或作传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遂与鲁肃俱诣孙权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柳敬亭者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扬之泰州人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称所厌恶、所轻视的人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不幸吕师孟构恶于前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贾余庆献谄于后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古人幼时命名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一般成年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字和名有意义上的相同、相反、相关等联系。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字以表德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对平辈或尊辈称字出于礼貌和尊敬。如称屈平为屈原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司马迁为司马子长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陶渊明为陶元亮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李白为李太白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杜甫为杜子美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韩愈为韩退之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柳宗元为柳子厚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欧阳修为欧阳永叔等。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319375"/>
      </p:ext>
    </p:extLst>
  </p:cSld>
  <p:clrMapOvr>
    <a:masterClrMapping/>
  </p:clrMapOvr>
  <p:transition>
    <p:fade thruBlk="1"/>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号又叫别号、表号。名、字与号的根本区别是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前两者由父亲或尊长取定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后者由自己取定。号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一般只用于自称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以显示某种志趣或抒发某种情感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对人称号也是一种敬称。如陶渊明号五柳先生。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称谥号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古代王侯将相、高级官吏、著名文士等死后被追加的称号叫谥号。如称陶渊明为靖节先生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欧阳修为欧阳文忠公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王安石为王文公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范仲淹为范文正公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王翱为王忠肃公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左光斗为左忠毅公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史可法为史忠烈公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林则徐为林文忠公。而称奸臣秦桧为谬丑则是一种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恶谥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827662"/>
      </p:ext>
    </p:extLst>
  </p:cSld>
  <p:clrMapOvr>
    <a:masterClrMapping/>
  </p:clrMapOvr>
  <p:transition>
    <p:fade thruBlk="1"/>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称斋名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指用斋号或室号来称呼。如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南宋诗人杨万里的斋名为诚斋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人们称其为杨诚斋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姚鼐因斋名为惜抱轩而被称为姚惜抱、惜抱先生。再如称蒲松龄为聊斋先生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梁启超为饮冰室主人。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称籍贯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唐代诗人孟浩然是襄阳人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故而人称孟襄阳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张九龄是曲江人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故而人称张曲江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柳宗元是河东人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故而人称柳河东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北宋王安石是江西临川人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故而人称王临川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明代戏曲家汤显祖被称为汤临川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江西临川人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清初学者顾炎武是江苏昆山亭林镇人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被称为顾亭林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康有为是广东南海人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人称康南海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北洋军阀首领袁世凯被称为袁项城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河南项城人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9812161"/>
      </p:ext>
    </p:extLst>
  </p:cSld>
  <p:clrMapOvr>
    <a:masterClrMapping/>
  </p:clrMapOvr>
  <p:transition>
    <p:fade thruBlk="1"/>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称郡望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韩愈虽系河内河阳人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但因昌黎韩氏为唐代望族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故韩愈常以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昌黎韩愈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世人遂称其为韩昌黎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苏轼本是四川眉州人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可他有时自己戏称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赵郡苏轼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苏赵郡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就因为苏氏是赵郡的望族。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称官名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《梅花岭记》有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经略从北来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谓颜太师以兵解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文少保亦以悟大光明法蝉脱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是洪承畴的官职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是颜真卿官职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太子太师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的省称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则是文天祥的官职。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称爵名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《训俭示康》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近世寇莱公豪侈冠一时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寇准的爵号是莱国公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莱公是省称。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1299599"/>
      </p:ext>
    </p:extLst>
  </p:cSld>
  <p:clrMapOvr>
    <a:masterClrMapping/>
  </p:clrMapOvr>
  <p:transition>
    <p:fade thruBlk="1"/>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称官地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指用任官之地的地名来称呼。如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贾谊曾贬为长沙王太傅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世称贾长沙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建安七子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之一的孔融曾任北海相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世称孔北海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陶渊明曾任彭泽县令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世称陶彭泽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骆宾王曾任临海县丞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世称骆临海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岑参曾任嘉州刺史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世称岑嘉州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韦应物曾任苏州刺史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世称韦苏州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柳宗元曾任柳州刺史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世称柳柳州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贾岛曾任长江县主簿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世称贾长江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他的诗集就叫《长江集》。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谦称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一是表示谦逊的态度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谦称自己不聪明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谦称自己学识浅薄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谦称自己或自己的事物不好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谦称自己身份低微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有私下、私自之意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使用它常有冒失、唐突的含义在内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谦称自己不如对方的身份地位高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谦称自己是对方的仆人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使用它含有为对方效劳之意。二是古代帝王的自谦辞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有孤、寡等。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1187052"/>
      </p:ext>
    </p:extLst>
  </p:cSld>
  <p:clrMapOvr>
    <a:masterClrMapping/>
  </p:clrMapOvr>
  <p:transition>
    <p:fade thruBlk="1"/>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二、职官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爵位、爵号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古代皇帝对贵戚功臣的封赐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旧说周代有公、侯、伯、子、男五种爵位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后代爵位制度和爵称往往因时而异。如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宋代寇准封莱国公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王安石封荆国公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司马光为温国公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明代李善长封韩国公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李文忠封曹国公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刘基封诚意伯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王阳明封新建伯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清代曾国藩封一等毅勇侯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左宗棠封二等恪靖侯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李鸿章封一等肃毅伯。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6654925"/>
      </p:ext>
    </p:extLst>
  </p:cSld>
  <p:clrMapOvr>
    <a:masterClrMapping/>
  </p:clrMapOvr>
  <p:transition>
    <p:fade thruBlk="1"/>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三省六部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三省为中书省、门下省、尚书省。隋唐时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三省同为最高政务机构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一般中书省管决策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门下省管审议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尚书省管执行。中书省长官称中书令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下有中书侍郎、中书舍人等官职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门下省长官称侍中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下有门下侍郎、给事中等官职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尚书省长官称尚书令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下有左右仆射等官职。尚书省下辖六部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吏部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管官吏的任免与考核等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相当于现在的组织部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、户部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管土地户口、赋税财政等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管典礼、科举、学校等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、兵部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管军事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相当于现在的国防部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、刑部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管司法刑狱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相当于现在的司法部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管工程营造、屯田水利等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。各部长官称尚书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副职称侍郎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下有郎中、员外郎、主事等官职。六部制从隋唐开始实行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一直延续到清末。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5770600"/>
      </p:ext>
    </p:extLst>
  </p:cSld>
  <p:clrMapOvr>
    <a:masterClrMapping/>
  </p:clrMapOvr>
  <p:transition>
    <p:fade thruBlk="1"/>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官职任免升降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拜。用一定的礼仪授予某种官职或名位。如《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指南录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后序》中的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于是辞相印不拜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就是没有接受丞相的印信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不去就职。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除。拜官授职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予除右丞相兼枢密使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指南录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就是授予官职的意思。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擢。提升官职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如《战国策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燕策》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先王过举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擢之乎宾客之中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而立之乎群臣之上。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迁。调动官职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包括升级、降级、平级转调三种情况。升级叫迁升、迁授、迁叙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降级叫迁削、迁谪、左迁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平级转调叫转迁、迁官、迁调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离职后调复原职叫迁复。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谪。降职贬官或调往边远地区。《岳阳楼记》中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滕子京谪守巴陵郡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就是贬官。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6629968"/>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是陈郡阳夏人。父亲谢思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任武昌太守。从叔谢峻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是司空谢琰的第二个儿子。谢峻自己无子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就以谢弘微为嗣子。谢弘微本名密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因为触犯了嗣母的名讳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所以就用字代名。谢弘微孩童时期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风采充溢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却端庄谨慎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遇上适当的时机才说话。他嗣父的弟弟谢混有知人之名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见到谢弘微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认为他不同于寻常之人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谢混对谢思说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这个孩子深沉早慧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将成为才行出众之人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有这样的儿子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谢弘微自己家里一向贫寒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而嗣父产业却很丰盈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他却只承继接受了嗣父的几千卷书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遗产俸禄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一概不加过问。谢混的风格高尚峻洁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很少同人交往。只同他的族子谢灵运、谢瞻、谢曜、谢弘微等人因赏析文义而聚会。曾经一同游宴歇息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所居在乌衣巷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所以称之为乌衣之游。谢瞻等人才气横溢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机智善辩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文辞流畅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谢弘微每每以简约的言语让众人信服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谢混特别敬重他这一点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称他为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0794056"/>
      </p:ext>
    </p:extLst>
  </p:cSld>
  <p:clrMapOvr>
    <a:masterClrMapping/>
  </p:clrMapOvr>
  <p:transition>
    <p:fade thruBlk="1"/>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罢、免、夺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都是免去官职。如《国语》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公将黜太子申生而立奚齐。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去。解除职务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其中有辞职、调离和免职三种情况。辞职和调离属于一般情况和调整官职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而免职则是削职为民。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乞骸骨。年老了请求辞职退休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视事三年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上书乞骸骨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征拜尚书。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1049398"/>
      </p:ext>
    </p:extLst>
  </p:cSld>
  <p:clrMapOvr>
    <a:masterClrMapping/>
  </p:clrMapOvr>
  <p:transition>
    <p:fade thruBlk="1"/>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三、纪年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纪年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王公即位年次纪年法。以王公在位年数来纪年。如《廉颇蔺相如列传》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赵惠文王十六年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廉颇为赵将。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年号纪年法。汉武帝起开始有年号。此后每个皇帝即位都要改元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并以年号纪年。如《岳阳楼记》中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庆历四年春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元和十年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干支纪年法。如《五人墓碑记》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予犹记周公之被逮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在丁卯三月之望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丁卯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1627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黄花冈七十二烈士事略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死事之惨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以辛亥三月二十九日围攻两广督署之役为最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年。近世还常用干支纪年来表示重大历史事件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甲午战争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戊戌变法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庚子赔款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辛亥革命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6506267"/>
      </p:ext>
    </p:extLst>
  </p:cSld>
  <p:clrMapOvr>
    <a:masterClrMapping/>
  </p:clrMapOvr>
  <p:transition>
    <p:fade thruBlk="1"/>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年号干支兼用法。纪年时皇帝年号置前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干支列后。如《扬州慢》中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淳熙丙申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淳熙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为南宋孝宗年号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丙申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是干支纪年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《核舟记》中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天启壬戌秋日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是明熹宗年号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壬戌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是干支纪年。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纪月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序数纪月法。如《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指南录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后序》中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德祐二年二月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是年夏五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地支纪月法。古人常以十二地支配称十二个月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每个地支前要加上特定的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字。如杜甫《草堂即事》诗中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荒村建子月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独树老夫家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建子月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按周朝纪月法指农历十一月。庾信《哀江南赋》中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以戊辰之年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建亥之月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金陵瓦解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即农历十月。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时节纪月法。如《古诗十九首》中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孟冬寒气至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北风何惨栗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代农历十月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陶渊明《拟古诗九首》中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仲春遘时雨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仲春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代农历二月。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7587916"/>
      </p:ext>
    </p:extLst>
  </p:cSld>
  <p:clrMapOvr>
    <a:masterClrMapping/>
  </p:clrMapOvr>
  <p:transition>
    <p:fade thruBlk="1"/>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纪日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序数纪日法。如《梅花岭记》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二十五日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忠烈拔刀自裁。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三五之夜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明月半墙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指农历十五日。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干支纪日法。如《殽之战》中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夏四月辛巳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败秦军于殽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四月辛巳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指农历四月十三日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元丰七年六月丁丑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即农历六月九日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《登泰山记》中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是月丁未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指这个月的十八日。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月相纪日法。指用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朔、朏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fěi</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、望、既望、晦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等表示月相的特称来纪日。每月第一天叫朔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每月初三叫朏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月中叫望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小月十五日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大月十六日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望后这一天叫既望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每月最后一天叫晦。如《祭妹文》中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此七月望日事也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《五人墓碑记》中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在丁卯三月之望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壬戌之秋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七月既望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干支月相兼用法。干支置前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月相列后。如《登泰山记》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戊申晦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与子颍坐日观亭。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9404868"/>
      </p:ext>
    </p:extLst>
  </p:cSld>
  <p:clrMapOvr>
    <a:masterClrMapping/>
  </p:clrMapOvr>
  <p:transition>
    <p:fade thruBlk="1"/>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纪时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天色纪时法。古人最初是根据天色的变化将一昼夜划分为十二个时辰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它们的名称是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夜半、鸡鸣、平旦、日出、食时、隅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中、中日、日昃、晡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时、日入、黄昏、人定。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地支纪时法。以十二地支来表示一昼夜十二时辰的变化。地支纪时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子、丑、寅、卯、辰、巳、午、未、申、酉、戌、亥。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五更。我国古代把夜晚分成五个时段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用鼓打更报时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所以叫作五更、五鼓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或称五夜。如《孔雀东南飞》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仰头相向鸣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夜夜达五更。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637815"/>
      </p:ext>
    </p:extLst>
  </p:cSld>
  <p:clrMapOvr>
    <a:masterClrMapping/>
  </p:clrMapOvr>
  <p:transition>
    <p:fade thruBlk="1"/>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四、地理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在古代文献中它是一个多义性的词。从春秋战国至宋元明清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多用来泛指中原地区。如孟子《齐桓晋文之事》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莅中国而抚四夷也。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上古时期华夏族居四方之中的黄河流域一带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后常用来泛指中原地区。如《三国志》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其地东接中华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西通西域。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今已成为中国的别称。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九州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传说中的我国上古时期划分的九个行政区域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州名分别为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冀、兖、青、徐、扬、荆、豫、梁、雍。后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成为中国的别称。陆游诗云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死去元知万事空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但悲不见九州同。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序八州而朝同列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秦居雍州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加上八州即九州。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1941514"/>
      </p:ext>
    </p:extLst>
  </p:cSld>
  <p:clrMapOvr>
    <a:masterClrMapping/>
  </p:clrMapOvr>
  <p:transition>
    <p:fade thruBlk="1"/>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矩形 26"/>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又称中土、中州。狭义的中原指今河南省一带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广义的中原指黄河中下游地区或整个黄河流域。如《出师表》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当奖率三军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北定中原。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陆游《示儿》诗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王师北定中原日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家祭无忘告乃翁。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海内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古代传说我国疆土四面环海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故称国境之内为海内。如王勃《送杜少府之任蜀州》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海内存知己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天涯若比邻。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指天下、全国。如贾谊《过秦论》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有席卷天下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包举宇内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囊括四海之意。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遂破荆州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威震四海。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六王毕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四海一。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399839"/>
      </p:ext>
    </p:extLst>
  </p:cSld>
  <p:clrMapOvr>
    <a:masterClrMapping/>
  </p:clrMapOvr>
  <p:transition>
    <p:fade thruBlk="1"/>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矩形 27"/>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指上下和四方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泛指天下。如《过秦论》中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履至尊而制六合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然后以六合为家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崤函为宫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。李白《古风》诗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秦王扫六合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虎视何雄哉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八荒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指四面八方遥远的地方。《过秦论》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囊括四海之意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并吞八荒之心。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梁启超《少年中国说》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纵有千古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横有八荒。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江河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古代专指长江、黄河。如《鸿门宴》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将军战河南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臣战河北。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然后践华为城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因河为池。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又称河西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黄河以西的地区。如《廉颇蔺相如列传》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会于西河外渑池。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于是秦人拱手而取西河之外。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4277342"/>
      </p:ext>
    </p:extLst>
  </p:cSld>
  <p:clrMapOvr>
    <a:masterClrMapping/>
  </p:clrMapOvr>
  <p:transition>
    <p:fade thruBlk="1"/>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矩形 26"/>
          <p:cNvSpPr>
            <a:spLocks noChangeAspect="1"/>
          </p:cNvSpPr>
          <p:nvPr/>
        </p:nvSpPr>
        <p:spPr>
          <a:xfrm>
            <a:off x="508000" y="991119"/>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江东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因长江在安徽境内向东北方向斜流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而以此段江为标准确定东西和左右。所指区域有大小之分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可指南京一带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也可指安徽芜湖以下的长江下游南岸地区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即今苏南、浙江及皖南部分地区。《史记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项羽本纪》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且籍与江东子弟八千人渡江而西。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李清照诗云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至今思项羽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不肯过江东。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江左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即江东。古人以东为左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以西为右。《群英会蒋干中计》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即传令悉召江左英杰与子翼相见。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江表、江南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指长江以南地区。《赤壁之战》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江表英豪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咸归附之。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淮左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淮水东面。如《扬州慢》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淮左名都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竹西佳处。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扬州在淮水东面。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5892027"/>
      </p:ext>
    </p:extLst>
  </p:cSld>
  <p:clrMapOvr>
    <a:masterClrMapping/>
  </p:clrMapOvr>
  <p:transition>
    <p:fade thruBlk="1"/>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矩形 27"/>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可指崤山、华山、太行山、泰山等数种不同的山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所指地域也不相同。下面是以崤山为标准的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。如《汉书》曾提到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山东出相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山西出将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。再如《鸿门宴》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沛公居山东时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贪于财货。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山东豪俊遂并起而亡秦族矣。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古代指函谷关或潼关以东地区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近代指山海关以东的东北地区。如曹操《蒿里行》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关东有义士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兴兵讨群凶。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指潼关以东地区。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指函谷关或潼关以西地区。如《赤壁之战》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马超、韩遂尚在关西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为操后患。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9723887"/>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义熙八年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谢混因为是刘毅的同党被诛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谢混的妻子晋陵公主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被逼离开谢家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临行前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把谢混的家事托给谢弘微。谢弘微为谢混家经营生计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办事如同在官府办公一般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一枚钱一尺帛收入支出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都有账册记载。高祖登上帝位之后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晋陵公主降为东乡君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回到谢家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。从谢混死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到这时已有九年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但谢混家屋宇整齐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仓廪充盈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仆人听从使唤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各有所业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和平常没有什么不同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田地的开垦种植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比原来更有增加。本族外姓的亲戚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朋友故旧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进门见到这么齐整的家境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没有谁不感慨叹息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甚至有人为之流泪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深为谢弘微的德义所感动。谢弘微品性严肃正直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行为坚持遵守礼制法度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事奉过继家的亲族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恭敬谨慎过于常礼。太祖镇守江陵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谢弘微担任文学。谢弘微因为母亲去世离职。居丧期间以孝道著称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除服后超过一年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仍旧素食不变。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2100643"/>
      </p:ext>
    </p:extLst>
  </p:cSld>
  <p:clrMapOvr>
    <a:masterClrMapping/>
  </p:clrMapOvr>
  <p:transition>
    <p:fade thruBlk="1"/>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矩形 26"/>
          <p:cNvSpPr>
            <a:spLocks noChangeAspect="1"/>
          </p:cNvSpPr>
          <p:nvPr/>
        </p:nvSpPr>
        <p:spPr>
          <a:xfrm>
            <a:off x="508000" y="991119"/>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所指范围不一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古人习惯上将函谷关以西地区称为关中。如《鸿门宴》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沛公欲王关中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使子婴为相。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始皇之心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自以为关中之固。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古代称我国新疆及其以西地区。《雁荡山》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按西域书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阿罗汉诺矩罗居震旦东南大海际雁荡山芙蓉峰龙湫。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百越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又作百粤、诸越。古代越族居住在江浙闽粤各地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统称为百越。古文中常泛指南方地区。如《过秦论》中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南取百越之地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《采草药》中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诸越则桃李冬实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五大名山的总称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即东岳泰山、西岳华山、中岳嵩山、北岳恒山、南岳衡山。如《梦游天姥吟留别》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势拔五岳掩赤城。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6455652"/>
      </p:ext>
    </p:extLst>
  </p:cSld>
  <p:clrMapOvr>
    <a:masterClrMapping/>
  </p:clrMapOvr>
  <p:transition>
    <p:fade thruBlk="1"/>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矩形 27"/>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西汉时本指治理京畿地区的三位官员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后指这三位官员管辖的地区。如《张衡传》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衡少善属文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游于三辅。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《记王忠肃公翱事》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公一女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嫁为畿辅某官某妻。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隋唐以后简称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指潼关以西的关中地区。项羽灭秦后曾将此地封给秦军三位降将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故得名。如《送杜少府之任蜀州》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城阙辅三秦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风烟望五津。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山水阴阳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古代以山南、水北为阳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以山北、水南为阴。如《愚公移山》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指通豫南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达于汉阴。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指汉水南面。《登泰山记》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泰山之阳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汶水西流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济水东流。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所谓华阳洞者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以其乃华山之阳名之也。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92720845"/>
      </p:ext>
    </p:extLst>
  </p:cSld>
  <p:clrMapOvr>
    <a:masterClrMapping/>
  </p:clrMapOvr>
  <p:transition>
    <p:fade thruBlk="1"/>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矩形 26"/>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古称别称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南京又称建康、金陵、江宁、白下。如《柳敬亭传》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尝奉命至金陵。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《病梅馆记》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江宁之龙蟠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皆产梅。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扬州又称广陵、维扬。如李白《送孟浩然之广陵》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烟花三月下扬州。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姜夔《扬州慢》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淳熙丙申至日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予过维扬。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杭州称临安、武林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苏州称姑苏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福州称三山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成都称锦官城。《枫桥夜泊》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姑苏城外寒山寺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夜半钟声到客船。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《春夜喜雨》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晓看红湿处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花重锦官城。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1902521"/>
      </p:ext>
    </p:extLst>
  </p:cSld>
  <p:clrMapOvr>
    <a:masterClrMapping/>
  </p:clrMapOvr>
  <p:transition>
    <p:fade thruBlk="1"/>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矩形 27"/>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五、科举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察举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汉代选拔官吏制度的一种形式。察举有考察、推举的意思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又叫荐举。由侯国、州郡的地方长官在辖区内随时考察、选取人才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推荐给上级或中央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经过试用考核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再任命官职。察举的主要科目有孝廉、察廉、茂才等。《张衡传》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永元中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举孝廉不行。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《陈情表》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前太守臣逵察臣孝廉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后刺史臣荣举臣秀才。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汉代时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为避刘秀讳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称秀才为茂才。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征辟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是皇帝征聘社会知名人士到朝廷充任要职。辟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是中央官署的高级官僚或地方政府的官吏任用属吏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再向朝廷推荐。《张衡传》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连辟公府不就。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安帝雅闻衡善术学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公车特征拜郎中。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2948624"/>
      </p:ext>
    </p:extLst>
  </p:cSld>
  <p:clrMapOvr>
    <a:masterClrMapping/>
  </p:clrMapOvr>
  <p:transition>
    <p:fade thruBlk="1"/>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矩形 26"/>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孝廉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汉代察举制的科目之一。孝廉是孝顺父母、办事廉正的意思。实际上察举多为世族大家垄断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互相吹捧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弄虚作假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当时有童谣讽刺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举秀才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举孝廉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父别居。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指历代封建王朝通过考试选拔官吏的一种制度。由于采用分科取士的办法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所以叫科举。从隋代至明清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科举制实行了一千三百多年。到明朝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科举考试形成了完备的制度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共分四级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院试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即童生试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、乡试、会试和殿试。考试内容基本是儒家经义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文句为题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规定文章格式为八股文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解释必须以朱熹《四书章句集注》为准。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326825"/>
      </p:ext>
    </p:extLst>
  </p:cSld>
  <p:clrMapOvr>
    <a:masterClrMapping/>
  </p:clrMapOvr>
  <p:transition>
    <p:fade thruBlk="1"/>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9" name="矩形 28"/>
          <p:cNvSpPr>
            <a:spLocks noChangeAspect="1"/>
          </p:cNvSpPr>
          <p:nvPr/>
        </p:nvSpPr>
        <p:spPr>
          <a:xfrm>
            <a:off x="508000" y="991119"/>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童生试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童试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。明代由提学官主持、清代由各省学政主持的地方科举考试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包括县试、府试和院试三个阶段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院试合格后取得生员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秀才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资格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方能进入府、州、县学学习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所以又叫入学考试。应试者不分年龄大小都称童生。《促织》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邑有成名者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操童子业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操童子业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是说正在准备参加童生试。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乡试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明清两代每三年在各省省城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包括京城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举行的一次考试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因在秋八月举行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故又称秋闱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。主考官由皇帝委派。考后发布正、副榜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正榜所取的叫举人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第一名叫解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会试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明清两代每三年在京城举行的一次考试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因在春季举行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故又称春闱。考试由礼部主持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皇帝任命正、副总裁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各省的举人及国子监监生皆可应考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录取三百名为贡士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第一名叫会元。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33567705"/>
      </p:ext>
    </p:extLst>
  </p:cSld>
  <p:clrMapOvr>
    <a:masterClrMapping/>
  </p:clrMapOvr>
  <p:transition>
    <p:fade thruBlk="1"/>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矩形 27"/>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殿试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科举制最高级别的考试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皇帝在殿廷上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对会试录取的贡士亲自策问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以定甲第。实际上皇帝有时委派大臣主管殿试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并不亲自策问。录取分为三甲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一甲三名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进士及第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的称号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第一名称状元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第二名称榜眼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第三名称探花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二甲若干名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进士出身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的称号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三甲若干名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同进士出身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的称号。二、三甲第一名皆称传胪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一、二、三甲统称进士。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及第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指科举考试应试中选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应试未中的叫落第、下第。《祭妹文》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逾三年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予披宫锦还家。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古时考中进士要披宫袍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披宫锦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即指中进士。《祭妹文》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大概说长安登科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函使报信迟早云尔。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是及第的别称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也就是考中进士。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3695087"/>
      </p:ext>
    </p:extLst>
  </p:cSld>
  <p:clrMapOvr>
    <a:masterClrMapping/>
  </p:clrMapOvr>
  <p:transition>
    <p:fade thruBlk="1"/>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矩形 26"/>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连中三元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科举考试以名列第一者为元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凡在乡、会、殿三试中连续获得第一名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连中三元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。据统计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历史上连中三元的至少有十六人。欧阳修《卖油翁》中提到的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陈康肃公尧咨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陈尧咨与其兄陈尧叟都曾考中状元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而陈尧叟则是连中三元。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5929197"/>
      </p:ext>
    </p:extLst>
  </p:cSld>
  <p:clrMapOvr>
    <a:masterClrMapping/>
  </p:clrMapOvr>
  <p:transition>
    <p:fade thruBlk="1"/>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矩形 27"/>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八股文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明清科举考试制度所规定的一种文体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也叫时文、制义、制艺、时艺、四书文、八比文。这种文体有一套固定的格式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规定由破题、承题、起讲、入手、起股、中股、后股、束股八个部分组成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每一部分的句数、句型也都有严格的限定。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规定两句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说破题目意义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三句或四句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加以说明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是议论的开始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引入文章主体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束股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是八股文的主要部分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为重心。在正式议论的这四个段落中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每段都有两股相互排比、对偶的文字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共为八股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八股文由此得名。八股文的题目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四书五经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八股文的内容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不许超出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四书五经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要模拟圣贤的口气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传达圣贤的思想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考生不得自由发挥。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6321356"/>
      </p:ext>
    </p:extLst>
  </p:cSld>
  <p:clrMapOvr>
    <a:masterClrMapping/>
  </p:clrMapOvr>
  <p:transition>
    <p:fade thruBlk="1"/>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古代科举制度殿试后录取进士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揭晓名次的布告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因用黄纸书写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故而称黄甲、金榜。多由皇帝点定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俗称皇榜。考中进士就称金榜题名。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0738665"/>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兄长谢曜历任御史中丞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元嘉四年去世。谢弘微为他多时吃素食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哀戚超过常礼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虽然服丧期满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还是不吃鱼肉。谢弘微从小失去父母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事奉兄长如同事奉父亲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兄弟之间非常友爱和睦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当代没有人能够赶得上。谢弘微口中从不说别人坏话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而谢曜喜爱褒贬人物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谢曜每每发表议论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弘微常说其他的事岔开话头。元嘉九年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东乡君去世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留下资财巨万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园宅十余所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还有几百个奴仆。谢弘微一无所取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自己用私人官俸营办东乡君丧事。谢弘微说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亲戚之间争夺财产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可算是最为鄙贱之事。现在财产多则分用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少则共用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不至于困乏就行了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身死之后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哪里还去管它。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元嘉十年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死时四十二岁。皇上十分痛惜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派二卫千余人营办丧事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一直到丧事完毕。朝廷追赠谢弘微为太</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9869544"/>
      </p:ext>
    </p:extLst>
  </p:cSld>
  <p:clrMapOvr>
    <a:masterClrMapping/>
  </p:clrMapOvr>
  <p:transition>
    <p:fade thruBlk="1"/>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74118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下列解说不正确的一项是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指脱去平民穿着的粗布衣服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换上官员服饰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比喻开始进入仕途。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指担任大臣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因为古代坐北朝南为尊位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大臣朝见天子时立于南面。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有多种含义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既指一种文学体裁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也可以表示旧日的典章制度。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《春秋》是儒家的经典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叙事简要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深寓褒贬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是我国现存最早的编年体史书。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本题考查对职官、皇帝代指、典章制度、史书等文学常识和文化常识的理解辨析能力。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面朝南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古代以坐北朝南为尊位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天子、诸侯见群臣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或卿大夫见僚属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皆面南而坐。此处解释为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53153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依纲据本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锁定教材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从语文教材中积累。语文教材中蕴含着丰富的古代文化常识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课下注释是复习备考的重要依托。从相关学科中积累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如历史教材中蕴含着丰富的古代文化常识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平时学习时要注重积累。从课外资料中积累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如在做模拟试卷时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要及时梳理并识记其中包含的古代文化常识。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3726955"/>
      </p:ext>
    </p:extLst>
  </p:cSld>
  <p:clrMapOvr>
    <a:masterClrMapping/>
  </p:clrMapOvr>
  <p:transition>
    <p:fade thruBlk="1"/>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75375"/>
            <a:ext cx="8128000" cy="456124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下列解说不正确的一项是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赐姓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古代天子据某人祖先所生之地或其功绩而赐予姓氏。多指以国姓赐予功臣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以示褒宠。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持节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古代官名。汉末与魏晋南北朝时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掌地方军政的官员往往有使持节、持节、假节、假使节等称号。使持节得诛杀中级以下官吏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持节得杀无官职的人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假节得杀犯军令者。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践祚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特指皇帝登临皇位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类似用语现象很多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例如践阼、践极、践统、践位、践国、践帝、践政、践袭、践莅、践事等。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古人对身故有多种方式的描述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古代称诸侯或有爵位的高官死去为薨。也可用于皇帝的高等级妃嫔和所生育的皇子公主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或者封王的贵族</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0474026"/>
      </p:ext>
    </p:extLst>
  </p:cSld>
  <p:clrMapOvr>
    <a:masterClrMapping/>
  </p:clrMapOvr>
  <p:transition>
    <p:fade thruBlk="1"/>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矩形 26"/>
          <p:cNvSpPr>
            <a:spLocks noChangeAspect="1"/>
          </p:cNvSpPr>
          <p:nvPr/>
        </p:nvSpPr>
        <p:spPr>
          <a:xfrm>
            <a:off x="508000" y="186141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本题考查有关赏赐、职官、登基、死亡说法等古代文化常识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涉及多个门类。践政、践莅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当政在任之意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供职、充役之意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蹈袭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沿用之意。这些说法均不指代皇帝登位。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矩形 27"/>
          <p:cNvSpPr>
            <a:spLocks noChangeAspect="1"/>
          </p:cNvSpPr>
          <p:nvPr/>
        </p:nvSpPr>
        <p:spPr>
          <a:xfrm>
            <a:off x="508000" y="3539948"/>
            <a:ext cx="8128000" cy="125720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分门别类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首先要分门别类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有序梳理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其次要关注细节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正确匹配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辨明易错之处。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75906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xEl>
                                              <p:pRg st="1" end="1"/>
                                            </p:txEl>
                                          </p:spTgt>
                                        </p:tgtEl>
                                        <p:attrNameLst>
                                          <p:attrName>style.visibility</p:attrName>
                                        </p:attrNameLst>
                                      </p:cBhvr>
                                      <p:to>
                                        <p:strVal val="visible"/>
                                      </p:to>
                                    </p:set>
                                    <p:animEffect transition="in" filter="wipe(down)">
                                      <p:cBhvr>
                                        <p:cTn id="7" dur="500"/>
                                        <p:tgtEl>
                                          <p:spTgt spid="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湖北四地六校联考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嗣子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有多种含义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可以是诸侯居丧时的自称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也可以是当继承父位的嫡长子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即嫡嗣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还可以指旧时宗法制度中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本人无子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把兄弟或亲戚之子过继为己子。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的指称有多种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天皇、地皇、泰皇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天皇、地皇、人皇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伏羲、神农、燧人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祝融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伏羲、神农、女娲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伏羲、神农、皇帝。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在古代可以指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《周礼》《仪礼》《礼记》等书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礼、乐、射、御、书、数等六种基本技艺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在我国历史上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有以国名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如夏、商、周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如司马、司徒、太史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、居住地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如延陵、东郭、南宫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、职业技艺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如巫、屠、卜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及自己祖先的字为氏的。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三项解释均无错误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人皇是传说中远古部落的酋长。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66638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wipe(down)">
                                      <p:cBhvr>
                                        <p:cTn id="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山东日照一模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本指官名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私门之官。通常指门客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战国及汉初王公贵族常养一些食客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这些食客及亲近左右通称舍人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后来也用来俗称显贵子弟。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伯是中国古代爵位名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王者之制禄爵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公侯伯子男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凡五等。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赐爵开阳伯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即封爵位为伯。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食邑即封地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古代的卿、大夫以封地征收的赋税为食禄。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食邑三百户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开国子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这一封爵相应的封地。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薨是古代对死去的一种说法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用于诸侯或有爵位的大官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也指对帝后之死的描述。而大夫死曰卒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庶人曰死。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三项对文化知识的解说正确无误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项中帝后的死当称为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672798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湖北武汉一检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指铠甲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古代将士穿在身上的防护装备。先秦时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主要用皮革制造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战国后期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出现了用铁制造而成的铠甲。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钤辖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宋代的武官名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官高资深的称作都钤辖、都钤辖使和副都钤辖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官低资浅的一般称为钤辖和副钤辖等。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候卒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守卫巡逻的士卒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在军中一般担任夜间巡查、监督敌军等任务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亦指侍候长官的士兵。类似的如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候骑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乞骸骨指古代官员自请退职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意为请求使骸骨归葬故乡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回家安度晚年。它和致仕、致政、释褐等词语的意思一致。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本题考查文化知识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引申为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是粗布衣服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代指平民。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的意思是脱去平民衣服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开始担任官职。与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乞骸骨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73160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江南十校联考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古时用以称庶民百姓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杜甫诗句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穷年忧黎元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黎元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与此意思相同。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乘传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古文中指朝廷派出官员乘车发布文书、命令等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也有传檄、移书等说法。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古代一种官职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任职者往往在学术上专通一经或精通一艺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有教授生徒的职责。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耆艾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古以六十岁为耆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五十岁为艾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泛指老年人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相关词语还有耄耋、期颐等。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意为乘坐驿车出使。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211654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7"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9" name="圆角矩形 18">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180826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26</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四川绵阳二诊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儒家典籍《诗经》《尚书》《礼记》《易经》《论语》的合称。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泛指做买卖的人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行走贩卖货物谓之商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住着出售货物谓之贾。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编户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官府把民户的详细信息登记在册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并据此征收赋税和摊派徭役。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践阼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践为履之意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阼指主人阶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意为走上主人阶位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特指皇帝登基。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是儒家典籍《诗经》《尚书》《礼记》《周易》《春秋》的合称。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8866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文言虚词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截冠雄鸡</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志</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翱至零口</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有畜鸡二十二者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七其雄十五其雌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且饮且啄而又狎乎人。翱甚乐之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遂掬粟投于地而呼之。有一雄鸡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人截其冠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貌若营群</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望我而先来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见粟而长鸣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如命其众鸡。众鸡闻而曹奔于粟。既来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而皆恶截冠雄鸡而击之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曳而逐出之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已而竞还啄其粟。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日之暮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又二十一其群栖于楹之梁。截冠雄鸡又来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如慕侣将登于梁且栖焉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而仰望焉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而旋望焉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而小鸣焉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而大鸣焉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而延颈喔咿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其声甚悲焉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而遂去焉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9414969"/>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9"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10"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字明仲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泉州晋江人。举进士甲科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知会稽县。民田镜湖旁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每患湖溢。公亮立斗门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泄水入曹娥江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民受其利。以端明殿学士知郑州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为政有能声盗悉窜他境至夜户不闭尝有使客亡橐中物移书诘盗公亮报吾境不藏盗殆从者之廋耳索之果然</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公亮明练文法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025795796"/>
              </p:ext>
            </p:extLst>
          </p:nvPr>
        </p:nvGraphicFramePr>
        <p:xfrm>
          <a:off x="599682" y="3024452"/>
          <a:ext cx="8128000" cy="1741234"/>
        </p:xfrm>
        <a:graphic>
          <a:graphicData uri="http://schemas.openxmlformats.org/presentationml/2006/ole">
            <mc:AlternateContent xmlns:mc="http://schemas.openxmlformats.org/markup-compatibility/2006">
              <mc:Choice xmlns:v="urn:schemas-microsoft-com:vml" Requires="v">
                <p:oleObj spid="_x0000_s6228" name="文档" r:id="rId15" imgW="3839157" imgH="821667" progId="Word.Document.12">
                  <p:embed/>
                </p:oleObj>
              </mc:Choice>
              <mc:Fallback>
                <p:oleObj name="文档" r:id="rId15" imgW="3839157" imgH="821667" progId="Word.Document.12">
                  <p:embed/>
                  <p:pic>
                    <p:nvPicPr>
                      <p:cNvPr id="0" name=""/>
                      <p:cNvPicPr/>
                      <p:nvPr/>
                    </p:nvPicPr>
                    <p:blipFill>
                      <a:blip r:embed="rId16"/>
                      <a:stretch>
                        <a:fillRect/>
                      </a:stretch>
                    </p:blipFill>
                    <p:spPr>
                      <a:xfrm>
                        <a:off x="599682" y="3024452"/>
                        <a:ext cx="8128000" cy="1741234"/>
                      </a:xfrm>
                      <a:prstGeom prst="rect">
                        <a:avLst/>
                      </a:prstGeom>
                    </p:spPr>
                  </p:pic>
                </p:oleObj>
              </mc:Fallback>
            </mc:AlternateContent>
          </a:graphicData>
        </a:graphic>
      </p:graphicFrame>
      <p:sp>
        <p:nvSpPr>
          <p:cNvPr id="7" name="矩形 6"/>
          <p:cNvSpPr>
            <a:spLocks noChangeAspect="1"/>
          </p:cNvSpPr>
          <p:nvPr/>
        </p:nvSpPr>
        <p:spPr>
          <a:xfrm>
            <a:off x="508000" y="4735535"/>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且生事。公亮言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萌芽不禁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后将奈何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雄州赵滋勇而有谋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可任也。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使谕以指意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边害讫息。英宗即位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加中书侍郎兼礼部尚书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寻加户部尚书。帝不豫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辽使至不能见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命公亮宴于馆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使者不肯赴</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2935899"/>
      </p:ext>
    </p:extLst>
  </p:cSld>
  <p:clrMapOvr>
    <a:masterClrMapping/>
  </p:clrMapOvr>
  <p:transition>
    <p:fade thruBlk="1"/>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翱异之曰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禽于家者也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备五德者也。其一曰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见食命侣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义也。截冠雄鸡是也。彼众鸡得非幸其所呼而来耶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又奚为既来而共恶所呼者而迫之耶</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岂不食其利背其惠耶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岂不丧其见食命侣之一德耶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且何众栖而不使偶其群耶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或告曰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截冠雄鸡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客鸡也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予东里鄙夫曰陈氏之鸡也。死其雌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而陈氏寓之于我群焉。勇且善斗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家之六雄鸡勿敢独校焉。是以曹恶之而不与同其食及栖焉。夫虽善斗且勇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亦不胜其众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而常孤游焉。然见食未尝先啄而不长鸣命侣焉。彼众鸡虽赖其召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既至反逐之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昔日亦由是焉。截冠雄鸡虽不见答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然而其迹未曾变移焉。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9516561"/>
      </p:ext>
    </p:extLst>
  </p:cSld>
  <p:clrMapOvr>
    <a:masterClrMapping/>
  </p:clrMapOvr>
  <p:transition>
    <p:fade thruBlk="1"/>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翱既闻之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惘然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感而遂伤曰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禽鸟微物也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其中亦有独秉精气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义而介者焉。客鸡义勇超乎群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群皆妒而尚不与俦焉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况在人乎哉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况在朋友乎哉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况在亲戚乎哉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况在乡党乎哉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况在朝廷乎哉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由是观天地间鬼神禽兽万物变动情状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其可以逃乎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吾心既伤之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遂志之。</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将用警予</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且可以作鉴于世之人。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选自《李文公集》卷五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零口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地名。</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营群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寻其群体。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3825724"/>
      </p:ext>
    </p:extLst>
  </p:cSld>
  <p:clrMapOvr>
    <a:masterClrMapping/>
  </p:clrMapOvr>
  <p:transition>
    <p:fade thruBlk="1"/>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12776"/>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是古代的一种文体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多用来记述人物言行。本文大意写一农家有鸡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其中有一只被截冠的雄鸡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此鸡德行高洁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却因才高而不容于群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遭到嫉妒和排挤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但此鸡仍以宽大的胸怀对待在一起生活的同类。李翱的这篇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通过记述一只截冠雄鸡的遭遇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抨击了当时黑暗的社会现实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对嫉贤妒能、寡廉鲜耻者做了尖锐的揭露。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3652075"/>
              </p:ext>
            </p:extLst>
          </p:nvPr>
        </p:nvGraphicFramePr>
        <p:xfrm>
          <a:off x="508000" y="4372028"/>
          <a:ext cx="8128000" cy="857172"/>
        </p:xfrm>
        <a:graphic>
          <a:graphicData uri="http://schemas.openxmlformats.org/presentationml/2006/ole">
            <mc:AlternateContent xmlns:mc="http://schemas.openxmlformats.org/markup-compatibility/2006">
              <mc:Choice xmlns:v="urn:schemas-microsoft-com:vml" Requires="v">
                <p:oleObj spid="_x0000_s26677" name="文档" r:id="rId15" imgW="3839157" imgH="405072" progId="Word.Document.12">
                  <p:embed/>
                </p:oleObj>
              </mc:Choice>
              <mc:Fallback>
                <p:oleObj name="文档" r:id="rId15" imgW="3839157" imgH="405072" progId="Word.Document.12">
                  <p:embed/>
                  <p:pic>
                    <p:nvPicPr>
                      <p:cNvPr id="0" name=""/>
                      <p:cNvPicPr/>
                      <p:nvPr/>
                    </p:nvPicPr>
                    <p:blipFill>
                      <a:blip r:embed="rId16"/>
                      <a:stretch>
                        <a:fillRect/>
                      </a:stretch>
                    </p:blipFill>
                    <p:spPr>
                      <a:xfrm>
                        <a:off x="508000" y="4372028"/>
                        <a:ext cx="8128000" cy="857172"/>
                      </a:xfrm>
                      <a:prstGeom prst="rect">
                        <a:avLst/>
                      </a:prstGeom>
                    </p:spPr>
                  </p:pic>
                </p:oleObj>
              </mc:Fallback>
            </mc:AlternateContent>
          </a:graphicData>
        </a:graphic>
      </p:graphicFrame>
    </p:spTree>
    <p:extLst>
      <p:ext uri="{BB962C8B-B14F-4D97-AF65-F5344CB8AC3E}">
        <p14:creationId xmlns:p14="http://schemas.microsoft.com/office/powerpoint/2010/main" val="721501809"/>
      </p:ext>
    </p:extLst>
  </p:cSld>
  <p:clrMapOvr>
    <a:masterClrMapping/>
  </p:clrMapOvr>
  <p:transition>
    <p:fade thruBlk="1"/>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4076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下列各组句子中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加点词的意义和用法相同的一项是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65111679"/>
              </p:ext>
            </p:extLst>
          </p:nvPr>
        </p:nvGraphicFramePr>
        <p:xfrm>
          <a:off x="599682" y="1814458"/>
          <a:ext cx="8128000" cy="3455577"/>
        </p:xfrm>
        <a:graphic>
          <a:graphicData uri="http://schemas.openxmlformats.org/presentationml/2006/ole">
            <mc:AlternateContent xmlns:mc="http://schemas.openxmlformats.org/markup-compatibility/2006">
              <mc:Choice xmlns:v="urn:schemas-microsoft-com:vml" Requires="v">
                <p:oleObj spid="_x0000_s27700" name="文档" r:id="rId15" imgW="3839157" imgH="1632171" progId="Word.Document.12">
                  <p:embed/>
                </p:oleObj>
              </mc:Choice>
              <mc:Fallback>
                <p:oleObj name="文档" r:id="rId15" imgW="3839157" imgH="1632171" progId="Word.Document.12">
                  <p:embed/>
                  <p:pic>
                    <p:nvPicPr>
                      <p:cNvPr id="0" name=""/>
                      <p:cNvPicPr/>
                      <p:nvPr/>
                    </p:nvPicPr>
                    <p:blipFill>
                      <a:blip r:embed="rId16"/>
                      <a:stretch>
                        <a:fillRect/>
                      </a:stretch>
                    </p:blipFill>
                    <p:spPr>
                      <a:xfrm>
                        <a:off x="599682" y="1814458"/>
                        <a:ext cx="8128000" cy="3455577"/>
                      </a:xfrm>
                      <a:prstGeom prst="rect">
                        <a:avLst/>
                      </a:prstGeom>
                    </p:spPr>
                  </p:pic>
                </p:oleObj>
              </mc:Fallback>
            </mc:AlternateContent>
          </a:graphicData>
        </a:graphic>
      </p:graphicFrame>
    </p:spTree>
    <p:extLst>
      <p:ext uri="{BB962C8B-B14F-4D97-AF65-F5344CB8AC3E}">
        <p14:creationId xmlns:p14="http://schemas.microsoft.com/office/powerpoint/2010/main" val="3123161668"/>
      </p:ext>
    </p:extLst>
  </p:cSld>
  <p:clrMapOvr>
    <a:masterClrMapping/>
  </p:clrMapOvr>
  <p:transition>
    <p:fade thruBlk="1"/>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而、者、之、乎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四个文言虚词的意义和用法。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表承接关系。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是语气词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连用表判断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用在句中表停顿。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形容词词尾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886176"/>
      </p:ext>
    </p:extLst>
  </p:cSld>
  <p:clrMapOvr>
    <a:masterClrMapping/>
  </p:clrMapOvr>
  <p:transition>
    <p:fade thruBlk="1"/>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曳而逐出之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已而竞还啄其粟。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又奚为既来而共恶所呼者而迫之耶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将用警予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且可以作鉴于世之人。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拖拽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驱赶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使它出去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争相回去啄食那些粟粒。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又为何已经来了却一起憎恶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的鸡并且逼走它呢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来警醒我自己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并且可以把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作为世人的一面镜子。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748490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wipe(down)">
                                      <p:cBhvr>
                                        <p:cTn id="1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拖拽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为使动用法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奚为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是表示反问的句式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翻译时应突出句式特征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憎恶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与后面的动词组成名词性短语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所呼者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呼叫它们的鸡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镜子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3525573"/>
      </p:ext>
    </p:extLst>
  </p:cSld>
  <p:clrMapOvr>
    <a:masterClrMapping/>
  </p:clrMapOvr>
  <p:transition>
    <p:fade thruBlk="1"/>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5892"/>
            <a:ext cx="8128000" cy="537377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个考场高频虚词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高考考查的虚词为《考试大纲》规定的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个虚词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而、何、乎、乃、其、且、若、所、为、焉、也、以、因、于、与、则、者、之。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表示并列关系。一般不译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有时可译为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蟹六跪而二螯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非蛇鳝之穴无可寄托者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用心躁也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剑阁峥嵘而崔嵬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一夫当关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万夫莫开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《蜀道难》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表示递进关系。可译为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君子博学而日参省乎己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楚怀王贪而信张仪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遂绝齐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以其求思之深而无不在也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1726615"/>
      </p:ext>
    </p:extLst>
  </p:cSld>
  <p:clrMapOvr>
    <a:masterClrMapping/>
  </p:clrMapOvr>
  <p:transition>
    <p:fade thruBlk="1"/>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7537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表示承接关系。可译为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或不译。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人非生而知之者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孰能无惑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拔剑撞而破之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表示转折关系。可译为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取之于蓝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而青于蓝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有如此之势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而为秦人积威之所劫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表示假设关系。可译为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诸君而有意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瞻予马首可也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《冯婉贞》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表示修饰关系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即连接状语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可不译。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吾尝跂而望矣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不如登高之博见也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项王按剑而跽曰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客何为者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4030913"/>
      </p:ext>
    </p:extLst>
  </p:cSld>
  <p:clrMapOvr>
    <a:masterClrMapping/>
  </p:clrMapOvr>
  <p:transition>
    <p:fade thruBlk="1"/>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表示因果关系。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余亦悔其随之而不得极夫游之乐也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表恶其能而不能用也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表示目的关系。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缦立远视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而望幸焉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籍吏民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封府库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而待将军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063072"/>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公亮质之曰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锡宴不赴</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是不虔君命也。人主有疾</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而必使亲临</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处之安乎</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使者即就席。熙宁三年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拜司空兼侍中、河阳三城节度使。明年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起判永兴军。居一岁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还京师。旋以太傅致仕。元丰元年卒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年八十。帝临哭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辍朝三日。公亮方厚庄重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沉深周密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平居谨绳墨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蹈规矩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然性吝啬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殖货至巨万。初荐王安石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及同辅政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知上方向之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阴为子孙计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凡更张庶事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一切听顺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而外若不与之者。尝遣子孝宽参其谋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至上前略无所异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于是帝益信任安石。安石德其助己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故引擢孝宽至枢密以报之。</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苏轼尝从容责公亮不能救正</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世讥其持禄固宠云。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4761249"/>
      </p:ext>
    </p:extLst>
  </p:cSld>
  <p:clrMapOvr>
    <a:masterClrMapping/>
  </p:clrMapOvr>
  <p:transition>
    <p:fade thruBlk="1"/>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用作疑问代词。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单独作谓语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后面常有语气助词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安陵君不听寡人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《唐雎不辱使命》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所在皆是也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而此独以钟名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此心之所以合于王者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作动词或介词的宾语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要后置。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子何恃而往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客何为者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牛何之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作定语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丞相祠堂何处寻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《蜀相》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3236697"/>
      </p:ext>
    </p:extLst>
  </p:cSld>
  <p:clrMapOvr>
    <a:masterClrMapping/>
  </p:clrMapOvr>
  <p:transition>
    <p:fade thruBlk="1"/>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复音词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【何如】</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【奈何】</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【若何】</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表示疑问或反问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其辱人贱行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视五人之死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轻重固何如哉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《五人墓碑记》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以五十步笑百步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则何如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梁惠王上》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德何如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则可以王矣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介宾短语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用在疑问句中作状语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的不同用法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拿什么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何以解忧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唯有杜康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《短歌行》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此其兄弟遇诛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不亦宜乎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何乃罪地脉哉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《蒙恬列传》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3755122"/>
      </p:ext>
    </p:extLst>
  </p:cSld>
  <p:clrMapOvr>
    <a:masterClrMapping/>
  </p:clrMapOvr>
  <p:transition>
    <p:fade thruBlk="1"/>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用作语气助词。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表疑问语气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儿寒乎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欲食乎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欲安所归乎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表示反问语气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布衣之交尚不相欺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况大国乎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吾师道也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夫庸知其年之先后生于吾乎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然豫州新败之后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安能抗此难乎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表测度或商量语气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则王乎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圣人之所以为圣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愚人之所以为愚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其皆出于此乎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今亡亦死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举大计亦死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死国可乎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《陈涉世家》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1364214"/>
      </p:ext>
    </p:extLst>
  </p:cSld>
  <p:clrMapOvr>
    <a:masterClrMapping/>
  </p:clrMapOvr>
  <p:transition>
    <p:fade thruBlk="1"/>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90082"/>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用于感叹句或祈使句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宜乎百姓之谓我爱也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悔相道之不察兮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延伫乎吾将反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西望夏口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东望武昌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山川相缪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郁乎苍苍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用在句中的停顿处。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胡为乎遑遑欲何之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《归去来兮辞》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在文中有不同的翻译。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醉翁之意不在酒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在乎山水之间也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《醉翁亭记》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今虽死乎此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比吾乡邻之死则已后矣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《捕蛇者说》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生乎吾前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其闻道也固先乎吾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8800331"/>
      </p:ext>
    </p:extLst>
  </p:cSld>
  <p:clrMapOvr>
    <a:masterClrMapping/>
  </p:clrMapOvr>
  <p:transition>
    <p:fade thruBlk="1"/>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君子博学而日参省乎己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可作词尾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浩浩乎如冯虚御风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而不知其所止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飘飘乎如遗世独立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羽化而登仙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用作副词。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表示前后两事在情理上的顺承或时间上的紧接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断其喉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尽其肉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《黔之驴》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屈原放逐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乃赋《离骚》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《报任安书》</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6909275"/>
      </p:ext>
    </p:extLst>
  </p:cSld>
  <p:clrMapOvr>
    <a:masterClrMapping/>
  </p:clrMapOvr>
  <p:transition>
    <p:fade thruBlk="1"/>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强调某一行为出乎意料或违背常理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问今是何世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乃不知有汉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《桃花源记》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今其智乃反不能及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可表示对事物范围的一种限制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项王乃复引兵而东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至东城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乃有二十八骑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《项羽本纪》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用在判断句中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起确认作用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今公子有急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此乃臣效命之秋也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《信陵君窃符救赵》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复音词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表猜测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今君王既栖于会稽之上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然后乃求谋臣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无乃后乎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《勾践灭吴》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4031642"/>
      </p:ext>
    </p:extLst>
  </p:cSld>
  <p:clrMapOvr>
    <a:masterClrMapping/>
  </p:clrMapOvr>
  <p:transition>
    <p:fade thruBlk="1"/>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矩形 24"/>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用作代词。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第三人称代词。作领属性定语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包括复数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臣从其计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大王亦幸赦臣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第三人称代词。作主谓短语中的小主语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包括复数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其闻道也固先乎吾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秦王恐其破璧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活用为第一人称或第二人称代词。译为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今肃迎操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操当以肃还付乡党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品其名位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犹不失下曹从事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而余亦悔其随之而不得极夫游之乐也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4364164"/>
      </p:ext>
    </p:extLst>
  </p:cSld>
  <p:clrMapOvr>
    <a:masterClrMapping/>
  </p:clrMapOvr>
  <p:transition>
    <p:fade thruBlk="1"/>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表示远指。可译为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既其出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则或咎其欲出者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不嫁义郎体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其往欲何云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表示近指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有蒋氏者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专其利三世矣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《捕蛇者说》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后面多为数词。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于乱石间择其一二扣之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表示假设关系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其业有不精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德有不成者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非天质之卑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则心不若余之专耳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《送东阳马生序》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9606343"/>
      </p:ext>
    </p:extLst>
  </p:cSld>
  <p:clrMapOvr>
    <a:masterClrMapping/>
  </p:clrMapOvr>
  <p:transition>
    <p:fade thruBlk="1"/>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用作副词。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加强祈使语气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攻之不克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围之不继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吾其还也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《崤之战》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加强揣测语气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圣人之所以为圣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愚人之所以为愚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其皆出于此乎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加强反问语气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以残年余力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曾不能毁山之一毛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其如土石何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《愚公移山》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可以无悔矣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其孰能讥之乎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起调节音节的作用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可不译。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路曼曼其修远兮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吾将上下而求索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8551414"/>
      </p:ext>
    </p:extLst>
  </p:cSld>
  <p:clrMapOvr>
    <a:masterClrMapping/>
  </p:clrMapOvr>
  <p:transition>
    <p:fade thruBlk="1"/>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表示递进关系。而且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肃宣权旨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论天下事势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致殷勤之意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且问备曰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表示让步关系。尚且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臣死且不避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卮酒安足辞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古之圣人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其出人也远矣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犹且从师而问焉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表示并列关系。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示赵弱且怯也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命如南山石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四体康且直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又有若老人咳且笑于山谷中者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36420140"/>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四</a:t>
            </a:r>
            <a:r>
              <a:rPr lang="en-US" altLang="zh-CN" b="1" dirty="0" smtClean="0"/>
              <a:t>  </a:t>
            </a:r>
            <a:r>
              <a:rPr lang="zh-CN" altLang="zh-CN" b="1" dirty="0" smtClean="0"/>
              <a:t>文言文</a:t>
            </a:r>
            <a:r>
              <a:rPr lang="zh-CN" altLang="zh-CN" b="1" dirty="0"/>
              <a:t>阅读</a:t>
            </a:r>
          </a:p>
        </p:txBody>
      </p:sp>
    </p:spTree>
    <p:extLst>
      <p:ext uri="{BB962C8B-B14F-4D97-AF65-F5344CB8AC3E}">
        <p14:creationId xmlns:p14="http://schemas.microsoft.com/office/powerpoint/2010/main" val="210260018"/>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9"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10"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选文由两部分组成。一是记载了曾公亮的政绩才干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任会稽知县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兴修水利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知郑州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禁绝盗贼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明晓公文法令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与韩琦定建储大议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密州民盗银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反对重判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对契丹挑衅针锋相对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以理服人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斥责辽使。二是评议曾公亮的操守为人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优点有方厚庄重、沉深周密、循规蹈矩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缺点有生性吝啬、殖货巨万、为子孙计、持禄固宠、有失公正。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8998062"/>
              </p:ext>
            </p:extLst>
          </p:nvPr>
        </p:nvGraphicFramePr>
        <p:xfrm>
          <a:off x="856123" y="3807276"/>
          <a:ext cx="7431755" cy="2753868"/>
        </p:xfrm>
        <a:graphic>
          <a:graphicData uri="http://schemas.openxmlformats.org/presentationml/2006/ole">
            <mc:AlternateContent xmlns:mc="http://schemas.openxmlformats.org/markup-compatibility/2006">
              <mc:Choice xmlns:v="urn:schemas-microsoft-com:vml" Requires="v">
                <p:oleObj spid="_x0000_s7251" name="文档" r:id="rId15" imgW="3839157" imgH="1421894" progId="Word.Document.12">
                  <p:embed/>
                </p:oleObj>
              </mc:Choice>
              <mc:Fallback>
                <p:oleObj name="文档" r:id="rId15" imgW="3839157" imgH="1421894" progId="Word.Document.12">
                  <p:embed/>
                  <p:pic>
                    <p:nvPicPr>
                      <p:cNvPr id="0" name=""/>
                      <p:cNvPicPr/>
                      <p:nvPr/>
                    </p:nvPicPr>
                    <p:blipFill>
                      <a:blip r:embed="rId16"/>
                      <a:stretch>
                        <a:fillRect/>
                      </a:stretch>
                    </p:blipFill>
                    <p:spPr>
                      <a:xfrm>
                        <a:off x="856123" y="3807276"/>
                        <a:ext cx="7431755" cy="2753868"/>
                      </a:xfrm>
                      <a:prstGeom prst="rect">
                        <a:avLst/>
                      </a:prstGeom>
                    </p:spPr>
                  </p:pic>
                </p:oleObj>
              </mc:Fallback>
            </mc:AlternateContent>
          </a:graphicData>
        </a:graphic>
      </p:graphicFrame>
    </p:spTree>
    <p:extLst>
      <p:ext uri="{BB962C8B-B14F-4D97-AF65-F5344CB8AC3E}">
        <p14:creationId xmlns:p14="http://schemas.microsoft.com/office/powerpoint/2010/main" val="1121391265"/>
      </p:ext>
    </p:extLst>
  </p:cSld>
  <p:clrMapOvr>
    <a:masterClrMapping/>
  </p:clrMapOvr>
  <p:transition>
    <p:fade thruBlk="1"/>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用作副词。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有怠而欲出者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火且尽。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且为之奈何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若属皆且为所虏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卿但暂还家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吾今且报府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暂且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姑且。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誓不相隔卿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且暂还家去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9903408"/>
      </p:ext>
    </p:extLst>
  </p:cSld>
  <p:clrMapOvr>
    <a:masterClrMapping/>
  </p:clrMapOvr>
  <p:transition>
    <p:fade thruBlk="1"/>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复音词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【且夫】</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句首助词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表示下文是更进一步的议论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况且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且夫天下非小弱也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雍州之地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崤函之固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自若也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且夫天地之间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物各有主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且夫臧获婢妾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犹能引决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况仆之不得已乎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《报任安书》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【且如】</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且如今年冬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未休关西卒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《兵车行》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1045817"/>
      </p:ext>
    </p:extLst>
  </p:cSld>
  <p:clrMapOvr>
    <a:masterClrMapping/>
  </p:clrMapOvr>
  <p:transition>
    <p:fade thruBlk="1"/>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用作代词。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表对称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作定语时则译为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若入前为寿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寿毕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请以剑舞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久不见若影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何竟日默默在此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大类女郎也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若属皆且为所虏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更若役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复若赋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则何如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《捕蛇者说》</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6477578"/>
      </p:ext>
    </p:extLst>
  </p:cSld>
  <p:clrMapOvr>
    <a:masterClrMapping/>
  </p:clrMapOvr>
  <p:transition>
    <p:fade thruBlk="1"/>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表近指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以若所为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求若所欲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犹缘木求鱼也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表假设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今若遣此妇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终老不复取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若据而有之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此帝王之资也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若备与彼协心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上下齐同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则宜抚安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与结盟好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何不按兵束甲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北面而事之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5129659"/>
      </p:ext>
    </p:extLst>
  </p:cSld>
  <p:clrMapOvr>
    <a:masterClrMapping/>
  </p:clrMapOvr>
  <p:transition>
    <p:fade thruBlk="1"/>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矩形 24"/>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复音词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【若夫】【至若】是用在一段话的开头、引起论述的词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若夫乘天地之正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《逍遥游》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至若春和景明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波澜不惊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《岳阳楼记》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用作助词。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放在动词前同动词组成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过蒙拔擢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宠命优渥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岂敢盘桓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有所希冀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《陈情表》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道之所存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师之所存也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和动词结合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后面再有名词性结构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字结构起定语的作用。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此人一一为具言所闻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《桃花源记》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5280680"/>
      </p:ext>
    </p:extLst>
  </p:cSld>
  <p:clrMapOvr>
    <a:masterClrMapping/>
  </p:clrMapOvr>
  <p:transition>
    <p:fade thruBlk="1"/>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矩形 25"/>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复音词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表示行为所凭借的方式、方法或依据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是用来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所以传道受业解惑也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表示原因。相当于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缘故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臣所以去亲戚而事君者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徒慕君之高义也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吾所以为此者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以先国家之急而后私仇也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所以遣将守关者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备他盗之出入与非常也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2826770"/>
      </p:ext>
    </p:extLst>
  </p:cSld>
  <p:clrMapOvr>
    <a:masterClrMapping/>
  </p:clrMapOvr>
  <p:transition>
    <p:fade thruBlk="1"/>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此所谓战胜于朝廷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《邹忌讽齐王纳谏》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非吾所谓传其道解其惑者也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解释为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石之铿然有声者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所在皆是也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4816388"/>
      </p:ext>
    </p:extLst>
  </p:cSld>
  <p:clrMapOvr>
    <a:masterClrMapping/>
  </p:clrMapOvr>
  <p:transition>
    <p:fade thruBlk="1"/>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用作介词。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表被动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有时跟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吾属今为之虏矣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羸兵为人马所蹈藉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陷泥中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死者甚众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仆以口语遇遭此祸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重为乡党所笑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以污辱先人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《报任安书》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若属皆且为所虏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介绍原因或目的。为了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慎勿为妇死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贵贱情何薄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百姓之不见保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为不用恩焉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509989"/>
      </p:ext>
    </p:extLst>
  </p:cSld>
  <p:clrMapOvr>
    <a:masterClrMapping/>
  </p:clrMapOvr>
  <p:transition>
    <p:fade thruBlk="1"/>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介绍涉及的对象。给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于是秦王不怿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为一击缶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请以赵十五城为秦王寿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旦日飨士卒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为击破沛公军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用作句末语气词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表示疑问或反诘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如今人方为刀俎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我为鱼肉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何辞为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何故怀瑾握瑜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而自令见放为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4075166"/>
      </p:ext>
    </p:extLst>
  </p:cSld>
  <p:clrMapOvr>
    <a:masterClrMapping/>
  </p:clrMapOvr>
  <p:transition>
    <p:fade thruBlk="1"/>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用作兼词。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三人行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必有我师焉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积土成山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风雨兴焉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且焉置土石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《愚公移山》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焉有仁人在位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罔民而可为也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6188181"/>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为政有能声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盗悉窜他境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至夜户不闭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尝有使客亡橐中物移书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诘盗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公亮报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吾境不藏盗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殆从者之廋耳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果然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为政有能声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盗悉窜他境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至夜户不闭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尝有使客亡橐中物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移书诘盗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公亮报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吾境不藏盗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殆从者之廋耳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果然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为政有能声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盗悉窜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他境至夜户不闭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尝有使客亡橐中物移书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诘盗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公亮报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吾境不藏盗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殆从者之廋耳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果然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为政有能声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盗悉窜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他境至夜户不闭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尝有使客亡橐中物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移书诘盗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公亮报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吾境不藏盗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殆从者之廋耳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果然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6755530"/>
      </p:ext>
    </p:extLst>
  </p:cSld>
  <p:clrMapOvr>
    <a:masterClrMapping/>
  </p:clrMapOvr>
  <p:transition>
    <p:fade thruBlk="1"/>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用作语气词。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句末语气词。相当于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至丹以荆卿为计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始速祸焉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一羽之不举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为不用力焉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则牛羊何择焉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作句中语气词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表示停顿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句读之不知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惑之不解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或师焉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或不焉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小学而大遗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吾未见其明也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月出于东山之上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徘徊于斗牛之间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作词尾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盘盘焉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囷囷焉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蜂房水涡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矗不知其几千万落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于乱石间择其一二扣之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硿硿焉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8737600"/>
      </p:ext>
    </p:extLst>
  </p:cSld>
  <p:clrMapOvr>
    <a:masterClrMapping/>
  </p:clrMapOvr>
  <p:transition>
    <p:fade thruBlk="1"/>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用作句末语气词。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表示判断语气。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城北徐公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齐国之美丽者也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《邹忌讽齐王纳谏》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张良曰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沛公之参乘樊哙者也。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表示陈述或解释语气。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即不忍其觳觫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若无罪而就死地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故以羊易之也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雷霆乍惊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宫车过也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表示肯定、感叹的语气。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呜呼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灭六国者六国也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非秦也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族秦者秦也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非天下也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古之人不余欺也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7678929"/>
      </p:ext>
    </p:extLst>
  </p:cSld>
  <p:clrMapOvr>
    <a:masterClrMapping/>
  </p:clrMapOvr>
  <p:transition>
    <p:fade thruBlk="1"/>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表示疑问或反诘语气。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使秦复爱六国之人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则递三世可至万世而为君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谁得而族灭也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用作句中语气词。用在句中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表示语气停顿。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是说也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人常疑之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其闻道也亦先乎吾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2832432"/>
      </p:ext>
    </p:extLst>
  </p:cSld>
  <p:clrMapOvr>
    <a:masterClrMapping/>
  </p:clrMapOvr>
  <p:transition>
    <p:fade thruBlk="1"/>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用作介词。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表示工具。译为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愿以十五城请易璧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士大夫终不肯以小舟夜泊绝壁之下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表示凭借。译为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以勇气闻于诸侯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久之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能以足音辨人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皆好辞而以赋见称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表示所处置的对象。译为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操当以肃还付乡党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表示时间、处所。译为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余以乾隆三十九年十二月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自京师乘风雪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《登泰山记》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9062766"/>
      </p:ext>
    </p:extLst>
  </p:cSld>
  <p:clrMapOvr>
    <a:masterClrMapping/>
  </p:clrMapOvr>
  <p:transition>
    <p:fade thruBlk="1"/>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表示原因。译为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赵王岂以一璧之故欺秦邪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表示依据。译为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今以实校之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余船以次俱进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976785"/>
      </p:ext>
    </p:extLst>
  </p:cSld>
  <p:clrMapOvr>
    <a:masterClrMapping/>
  </p:clrMapOvr>
  <p:transition>
    <p:fade thruBlk="1"/>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表示并列或递进关系。可译为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或者省去。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夫夷以近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则游者众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忽魂悸以魄动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《梦游天姥吟留别》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表示承接关系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前一动作行为往往是后一动作行为的手段或方式。可译为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或省去。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樊哙侧其盾以撞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表示目的关系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后一动作行为往往是前一动作行为的目的或结果。可译为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请立太子为王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以绝秦望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为秦人积威之所劫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日削月割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以趋于亡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672022"/>
      </p:ext>
    </p:extLst>
  </p:cSld>
  <p:clrMapOvr>
    <a:masterClrMapping/>
  </p:clrMapOvr>
  <p:transition>
    <p:fade thruBlk="1"/>
  </p:transition>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表示因果关系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常用在表原因的分句前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不赂者以赂者丧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所谓华山洞者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以其乃华山之阳名之也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表示修饰关系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连接状语和中心语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或省去。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木欣欣以向荣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泉涓涓而始流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《归去来兮辞》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90290"/>
      </p:ext>
    </p:extLst>
  </p:cSld>
  <p:clrMapOvr>
    <a:masterClrMapping/>
  </p:clrMapOvr>
  <p:transition>
    <p:fade thruBlk="1"/>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复音词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引出事理发展或推断的结果。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余是以记之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盖叹郦元之简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而笑李渤之陋也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公子往而臣不送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以是知公子恨之复返也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《信陵君窃符救赵》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意思分别是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有什么办法用来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没有什么办法用来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项王未有以应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故不积跬步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无以至千里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不积小流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无以成江海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臣无祖母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无以至今日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祖母无臣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无以终余年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《陈情表》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4715572"/>
      </p:ext>
    </p:extLst>
  </p:cSld>
  <p:clrMapOvr>
    <a:masterClrMapping/>
  </p:clrMapOvr>
  <p:transition>
    <p:fade thruBlk="1"/>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用作介词。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罔不因势象形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《核舟记》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又因厚币用事者臣靳尚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因人之力而敝之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《烛之武退秦师》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趁着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趁此。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不如因而厚遇之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因击沛公于坐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5582750"/>
      </p:ext>
    </p:extLst>
  </p:cSld>
  <p:clrMapOvr>
    <a:masterClrMapping/>
  </p:clrMapOvr>
  <p:transition>
    <p:fade thruBlk="1"/>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因宾客至蔺相如门谢罪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用作副词。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因拔刀斫前奏案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相如因持璧却立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5358208"/>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本题考查文言文断句的能力。这段文字讲述了曾公亮治理政务方面的才能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强盗都不敢在他管辖的境界内出没。有一个使者丢失了东西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怀疑是被人偷走了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曾公亮说他的境内不会藏匿强盗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一定是使者的随从干的。搜索以后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果然是这样。据此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盗悉窜他境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中间不能停顿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尝有使客亡橐中物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是一个完整的语句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后要停顿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移书诘盗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前后是目的关系。故选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4894972"/>
      </p:ext>
    </p:extLst>
  </p:cSld>
  <p:clrMapOvr>
    <a:masterClrMapping/>
  </p:clrMapOvr>
  <p:transition>
    <p:fade thruBlk="1"/>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用作介词。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乃设九宾礼于廷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取之于蓝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而青于蓝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从径道亡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归璧于赵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于人为可讥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而在己为有悔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业精于勤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荒于嬉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《进学解》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8654823"/>
      </p:ext>
    </p:extLst>
  </p:cSld>
  <p:clrMapOvr>
    <a:masterClrMapping/>
  </p:clrMapOvr>
  <p:transition>
    <p:fade thruBlk="1"/>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请奉命求救于孙将军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鲁肃闻刘表卒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言于孙权曰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爱其子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择师而教之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于其身也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则耻师焉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君幸于赵王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故内惑于郑袖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外欺于张仪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莫若遣腹心自结于东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以共济世业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故燕王欲结于君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4829707"/>
      </p:ext>
    </p:extLst>
  </p:cSld>
  <p:clrMapOvr>
    <a:masterClrMapping/>
  </p:clrMapOvr>
  <p:transition>
    <p:fade thruBlk="1"/>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取之于蓝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而青于蓝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用作介词。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竖子不足与谋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夫六国与秦皆诸侯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用作助词。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王之所大欲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可得闻与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1628228"/>
      </p:ext>
    </p:extLst>
  </p:cSld>
  <p:clrMapOvr>
    <a:masterClrMapping/>
  </p:clrMapOvr>
  <p:transition>
    <p:fade thruBlk="1"/>
  </p:transition>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表示承接关系。译为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壮士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赐之卮酒。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则与斗卮酒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故木受绳则直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金就砺则利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徐而察之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则山下皆石穴罅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表示条件、假设关系。译为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向吾不为斯役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则久已病矣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《捕蛇者说》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入则无法家拂士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出则无敌国外患者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国恒亡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《生于忧患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死于安乐》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表示转折关系。用在后一分句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于其身也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则耻师焉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惑矣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75654877"/>
      </p:ext>
    </p:extLst>
  </p:cSld>
  <p:clrMapOvr>
    <a:masterClrMapping/>
  </p:clrMapOvr>
  <p:transition>
    <p:fade thruBlk="1"/>
  </p:transition>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表示并列关系。这种用法都是两个或两个以上的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字都用在意思相对、结构相似的一个分句里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表示分句之间是并列关系。可译为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或不译。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位卑则足羞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官盛则近谀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表示选择关系。常和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呼应着用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非死则徙尔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《捕蛇者说》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4316626"/>
      </p:ext>
    </p:extLst>
  </p:cSld>
  <p:clrMapOvr>
    <a:masterClrMapping/>
  </p:clrMapOvr>
  <p:transition>
    <p:fade thruBlk="1"/>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用作助词。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指人、物、事、时、地等。译为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人、东西、事情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有复言令长安君为质者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老妇必唾其面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《触龙说赵太后》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秦自缪公以来二十余君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未尝有坚明约束者也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用在数词后面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样东西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件事情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此数者用兵之患也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或异二者之为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《岳阳楼记》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貌若甚戚者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《捕蛇者说》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然往来视之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觉无异能者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《黔之驴》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91775"/>
      </p:ext>
    </p:extLst>
  </p:cSld>
  <p:clrMapOvr>
    <a:masterClrMapping/>
  </p:clrMapOvr>
  <p:transition>
    <p:fade thruBlk="1"/>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矩形 24"/>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放在后置的定语后面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求人可使报秦者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顷之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烟炎张天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人马烧溺死者甚众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放在主语后面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表提示停顿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合用构成判断句式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不必译出。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赵之良将也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所以传道受业解惑也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等时间词后面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不必译出。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近者奉辞伐罪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8788340"/>
      </p:ext>
    </p:extLst>
  </p:cSld>
  <p:clrMapOvr>
    <a:masterClrMapping/>
  </p:clrMapOvr>
  <p:transition>
    <p:fade thruBlk="1"/>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矩形 25"/>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放在分句的句末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然操遂能克绍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以弱为强者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非惟天时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抑亦人谋也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《隆中对》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臣所以去亲戚而事君者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徒慕君之高义也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吾妻之美我者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私我也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《邹忌讽齐王纳谏》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用作语气词。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放在疑问句的句末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表示疑问语气等。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严大国之威以修敬也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谁为大王为此计者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8912669"/>
      </p:ext>
    </p:extLst>
  </p:cSld>
  <p:clrMapOvr>
    <a:masterClrMapping/>
  </p:clrMapOvr>
  <p:transition>
    <p:fade thruBlk="1"/>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用作助词。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相当于现代汉语的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放在定语和中心语之间。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若能以吴、越之众与中国抗衡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放在主语和谓语之间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取消句子的独立性。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臣之壮也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犹不如人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今老矣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无能为也已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《烛之武退秦师》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无异于百姓之以王为爱也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放在倒置的动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宾短语之间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作为宾语前置的标志。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句读之不知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惑之不解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或师焉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或不焉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宋何罪之有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他人有心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予忖度之。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夫子之谓也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5656050"/>
      </p:ext>
    </p:extLst>
  </p:cSld>
  <p:clrMapOvr>
    <a:masterClrMapping/>
  </p:clrMapOvr>
  <p:transition>
    <p:fade thruBlk="1"/>
  </p:transition>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放在倒置的定语与中心语之间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作为定语后置的标志。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蚓无爪牙之利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筋骨之强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人又谁能以身之察察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受物之汶汶者乎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时间词后面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凑足音节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没有实在意义。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顷之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烟炎张天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余扃牖而居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久之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能以足音辨人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6354356"/>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首相指宰相中居于首位的人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与当今某些国家内阁或政府首脑的含义并不相同。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建储义为确定储君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也即确定皇位的继承人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我国古代通常采用嫡长子继承制。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古代朝廷中分职设官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各有专司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所以可用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来指称朝廷中的各级官员。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契丹是古国名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后来改国号为辽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先后与五代和北宋并立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与中原常发生争端。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本题考查对文化常识的识记能力。从所给的四个选项看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有司</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来指称朝廷中的各级官员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指主管某部门的官吏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不限定是朝廷中的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也包括地方上的。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923672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25473"/>
            <a:ext cx="8128000" cy="498598"/>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体会下列加点虚词的意义或用法</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5" name="对象 24"/>
          <p:cNvGraphicFramePr>
            <a:graphicFrameLocks noChangeAspect="1"/>
          </p:cNvGraphicFramePr>
          <p:nvPr>
            <p:extLst>
              <p:ext uri="{D42A27DB-BD31-4B8C-83A1-F6EECF244321}">
                <p14:modId xmlns:p14="http://schemas.microsoft.com/office/powerpoint/2010/main" val="3945333055"/>
              </p:ext>
            </p:extLst>
          </p:nvPr>
        </p:nvGraphicFramePr>
        <p:xfrm>
          <a:off x="313137" y="1607783"/>
          <a:ext cx="8128000" cy="4578303"/>
        </p:xfrm>
        <a:graphic>
          <a:graphicData uri="http://schemas.openxmlformats.org/presentationml/2006/ole">
            <mc:AlternateContent xmlns:mc="http://schemas.openxmlformats.org/markup-compatibility/2006">
              <mc:Choice xmlns:v="urn:schemas-microsoft-com:vml" Requires="v">
                <p:oleObj spid="_x0000_s28715" name="文档" r:id="rId15" imgW="3839157" imgH="2162186" progId="Word.Document.12">
                  <p:embed/>
                </p:oleObj>
              </mc:Choice>
              <mc:Fallback>
                <p:oleObj name="文档" r:id="rId15" imgW="3839157" imgH="2162186" progId="Word.Document.12">
                  <p:embed/>
                  <p:pic>
                    <p:nvPicPr>
                      <p:cNvPr id="0" name=""/>
                      <p:cNvPicPr/>
                      <p:nvPr/>
                    </p:nvPicPr>
                    <p:blipFill>
                      <a:blip r:embed="rId16"/>
                      <a:stretch>
                        <a:fillRect/>
                      </a:stretch>
                    </p:blipFill>
                    <p:spPr>
                      <a:xfrm>
                        <a:off x="313137" y="1607783"/>
                        <a:ext cx="8128000" cy="4578303"/>
                      </a:xfrm>
                      <a:prstGeom prst="rect">
                        <a:avLst/>
                      </a:prstGeom>
                    </p:spPr>
                  </p:pic>
                </p:oleObj>
              </mc:Fallback>
            </mc:AlternateContent>
          </a:graphicData>
        </a:graphic>
      </p:graphicFrame>
    </p:spTree>
    <p:extLst>
      <p:ext uri="{BB962C8B-B14F-4D97-AF65-F5344CB8AC3E}">
        <p14:creationId xmlns:p14="http://schemas.microsoft.com/office/powerpoint/2010/main" val="4008775930"/>
      </p:ext>
    </p:extLst>
  </p:cSld>
  <p:clrMapOvr>
    <a:masterClrMapping/>
  </p:clrMapOvr>
  <p:transition>
    <p:fade thruBlk="1"/>
  </p:transition>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是指示代词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指代上文的内容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是人称代词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指樊哙。两个意思就不一样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这两例属于看语意。第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后边连接的是代词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后面连接的是动词短语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表目的关系。这两例属于看语意关系。第</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放在句末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表疑问语气时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常同前面的疑问代词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是疑问语气词。第</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放在句末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等词同它相呼应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表疑问语气。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替、给。第</a:t>
            </a: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处于动词位置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⑤⑥⑦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为看呼应。第</a:t>
            </a: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句末用了句号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且是判断句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是语气助词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句末用了问号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表疑问语气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用了叹号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表感叹。这三例属于看标点。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2440929"/>
      </p:ext>
    </p:extLst>
  </p:cSld>
  <p:clrMapOvr>
    <a:masterClrMapping/>
  </p:clrMapOvr>
  <p:transition>
    <p:fade thruBlk="1"/>
  </p:transition>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指示代词。</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人称代词。</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介词。</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目的连词。</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表疑问语气。</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替、给。者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表疑问语气。</a:t>
            </a: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语气助词。</a:t>
            </a: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表疑问语气。</a:t>
            </a:r>
            <a:r>
              <a:rPr lang="zh-CN" altLang="zh-CN" sz="2200" dirty="0">
                <a:solidFill>
                  <a:srgbClr val="000000"/>
                </a:solidFill>
                <a:latin typeface="NEU-BZ-S92"/>
                <a:ea typeface="宋体" panose="02010600030101010101" pitchFamily="2" charset="-122"/>
                <a:cs typeface="宋体" panose="02010600030101010101" pitchFamily="2" charset="-122"/>
              </a:rPr>
              <a:t>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表感叹语气。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972922"/>
      </p:ext>
    </p:extLst>
  </p:cSld>
  <p:clrMapOvr>
    <a:masterClrMapping/>
  </p:clrMapOvr>
  <p:transition>
    <p:fade thruBlk="1"/>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四看</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察语境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理解虚词必须体察语境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联系上下文解读其意义和用法。一看语意。即不仅看虚词本身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还应看它所在的句子甚至段落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联系词与词、句子与句子顺延的意思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才能准确理解。通过语意来理解的虚词很多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等。如</a:t>
            </a:r>
            <a:r>
              <a:rPr lang="zh-CN" altLang="zh-CN" sz="2200" dirty="0">
                <a:solidFill>
                  <a:srgbClr val="000000"/>
                </a:solidFill>
                <a:latin typeface="NEU-BZ-S92"/>
                <a:ea typeface="宋体" panose="02010600030101010101" pitchFamily="2" charset="-122"/>
                <a:cs typeface="宋体" panose="02010600030101010101" pitchFamily="2" charset="-122"/>
              </a:rPr>
              <a:t>①②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两例。二看语意关系。有些虚词在连接词、词组、句子时存在某种关系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或因果关系、条件关系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或支配关系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或比较关系等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揣摩好了词与词、句与句之间的关系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则该虚词的意义和用法也就出来了。如</a:t>
            </a:r>
            <a:r>
              <a:rPr lang="zh-CN" altLang="zh-CN" sz="2200" dirty="0">
                <a:solidFill>
                  <a:srgbClr val="000000"/>
                </a:solidFill>
                <a:latin typeface="NEU-BZ-S92"/>
                <a:ea typeface="宋体" panose="02010600030101010101" pitchFamily="2" charset="-122"/>
                <a:cs typeface="宋体" panose="02010600030101010101" pitchFamily="2" charset="-122"/>
              </a:rPr>
              <a:t>③④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两例。三看呼应。有些文言虚词同前面或后面别的词相呼应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将两者结合起来分析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虚词的意义和用法也好理解了。常用呼应方式来理解的虚词有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等。如</a:t>
            </a:r>
            <a:r>
              <a:rPr lang="zh-CN" altLang="zh-CN" sz="2200" dirty="0">
                <a:solidFill>
                  <a:srgbClr val="000000"/>
                </a:solidFill>
                <a:latin typeface="NEU-BZ-S92"/>
                <a:ea typeface="宋体" panose="02010600030101010101" pitchFamily="2" charset="-122"/>
                <a:cs typeface="宋体" panose="02010600030101010101" pitchFamily="2" charset="-122"/>
              </a:rPr>
              <a:t>⑤⑥⑦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。四看标点。同一个虚词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指语气助词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放在句末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由于标点符号不同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形成了不同的语气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其意义和用法也不同。如虚词有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等。如</a:t>
            </a:r>
            <a:r>
              <a:rPr lang="zh-CN" altLang="zh-CN" sz="2200" dirty="0">
                <a:solidFill>
                  <a:srgbClr val="000000"/>
                </a:solidFill>
                <a:latin typeface="NEU-BZ-S92"/>
                <a:ea typeface="宋体" panose="02010600030101010101" pitchFamily="2" charset="-122"/>
                <a:cs typeface="宋体" panose="02010600030101010101" pitchFamily="2" charset="-122"/>
              </a:rPr>
              <a:t>⑧⑨⑩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7503931"/>
      </p:ext>
    </p:extLst>
  </p:cSld>
  <p:clrMapOvr>
    <a:masterClrMapping/>
  </p:clrMapOvr>
  <p:transition>
    <p:fade thruBlk="1"/>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山东淄博一模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智所以相过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以其长见与短见也。今之于古也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犹古之于后世也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今之于后世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亦犹今之于古也。故审知今则可知古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知古则可知后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古今前后一也。故圣人上知千岁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下知千岁也。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荆文王曰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苋讠喜数犯我以义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违我以礼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与处则不安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旷之则不榖得焉。不以吾身爵之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后世有圣人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将以非不榖。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于是爵之五大夫。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申侯伯善持养吾意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吾所欲则先我为之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与处则安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旷之而不榖丧焉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不以吾身远之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后世有圣人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将以非不榖。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于是送而行之。申侯伯如郑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阿郑君之心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先为其所欲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三年而知郑国之政也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五月而郑人杀之。是后世之圣人使文王为善于上世也。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0251440"/>
      </p:ext>
    </p:extLst>
  </p:cSld>
  <p:clrMapOvr>
    <a:masterClrMapping/>
  </p:clrMapOvr>
  <p:transition>
    <p:fade thruBlk="1"/>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晋平公铸为大钟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使工听之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皆以为调矣。师旷曰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请更铸之。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平公曰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工皆以为调矣。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师旷曰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后世有知音者</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将知钟之不调也</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臣窃为君耻之。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至于师涓而果知钟之不调也。是师旷欲善调钟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以为后世之知音者也。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吕太公望封于齐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周公旦封于鲁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二君者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甚相善也。相谓曰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何以治国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太公望曰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尊贤上功。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周公旦曰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亲亲上恩。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太公望曰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鲁自此削矣。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周公旦曰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鲁虽削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有齐者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亦必非吕氏也。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齐日以大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二十四世而田成子有齐国。鲁日以削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至于觐存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三十四世而亡。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6384721"/>
      </p:ext>
    </p:extLst>
  </p:cSld>
  <p:clrMapOvr>
    <a:masterClrMapping/>
  </p:clrMapOvr>
  <p:transition>
    <p:fade thruBlk="1"/>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20547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吴起治西河之外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王错谮之于魏武侯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武侯使人召之。吴起至于岸门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止车而望西河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泣数行而下。其仆谓吴起曰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窃观公之意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视释天下若</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今去西河而泣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吴起抿泣而应之曰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子不识。君知我而使我毕能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西河可以王。今君听谗人之议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西河之为秦取不久矣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魏从此削矣。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吴起果去魏入楚。有间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西河毕入秦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秦日益大。此吴起之所先见而泣也。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魏公叔痤疾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惠王往问之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公叔之疾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疾甚矣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将奈社稷何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臣之御庶子鞅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愿王以国听之也。为不能听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勿使出境。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王不应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出而谓左右曰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岂不悲哉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以公叔之贤</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而今谓寡人必以国听鞅</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悖也夫</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公孙鞅西游秦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秦孝公听之。秦果用强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魏果用弱。非公叔痤之悖也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魏王则悖也。夫悖者之患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固以不悖为悖。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选自《吕氏春秋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仲冬纪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5" name="J76.eps" descr="id:2147490973;FounderCES"/>
          <p:cNvPicPr/>
          <p:nvPr/>
        </p:nvPicPr>
        <p:blipFill>
          <a:blip r:embed="rId13"/>
          <a:stretch>
            <a:fillRect/>
          </a:stretch>
        </p:blipFill>
        <p:spPr>
          <a:xfrm>
            <a:off x="1997648" y="2133815"/>
            <a:ext cx="336894" cy="260157"/>
          </a:xfrm>
          <a:prstGeom prst="rect">
            <a:avLst/>
          </a:prstGeom>
        </p:spPr>
      </p:pic>
    </p:spTree>
    <p:extLst>
      <p:ext uri="{BB962C8B-B14F-4D97-AF65-F5344CB8AC3E}">
        <p14:creationId xmlns:p14="http://schemas.microsoft.com/office/powerpoint/2010/main" val="566876800"/>
      </p:ext>
    </p:extLst>
  </p:cSld>
  <p:clrMapOvr>
    <a:masterClrMapping/>
  </p:clrMapOvr>
  <p:transition>
    <p:fade thruBlk="1"/>
  </p:transition>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48539"/>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下列各组句子中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加点词的意义和用法相同的一项是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49495674"/>
              </p:ext>
            </p:extLst>
          </p:nvPr>
        </p:nvGraphicFramePr>
        <p:xfrm>
          <a:off x="599682" y="1624523"/>
          <a:ext cx="8128000" cy="2198392"/>
        </p:xfrm>
        <a:graphic>
          <a:graphicData uri="http://schemas.openxmlformats.org/presentationml/2006/ole">
            <mc:AlternateContent xmlns:mc="http://schemas.openxmlformats.org/markup-compatibility/2006">
              <mc:Choice xmlns:v="urn:schemas-microsoft-com:vml" Requires="v">
                <p:oleObj spid="_x0000_s30762" name="文档" r:id="rId15" imgW="3839157" imgH="1037705" progId="Word.Document.12">
                  <p:embed/>
                </p:oleObj>
              </mc:Choice>
              <mc:Fallback>
                <p:oleObj name="文档" r:id="rId15" imgW="3839157" imgH="1037705" progId="Word.Document.12">
                  <p:embed/>
                  <p:pic>
                    <p:nvPicPr>
                      <p:cNvPr id="0" name=""/>
                      <p:cNvPicPr/>
                      <p:nvPr/>
                    </p:nvPicPr>
                    <p:blipFill>
                      <a:blip r:embed="rId16"/>
                      <a:stretch>
                        <a:fillRect/>
                      </a:stretch>
                    </p:blipFill>
                    <p:spPr>
                      <a:xfrm>
                        <a:off x="599682" y="1624523"/>
                        <a:ext cx="8128000" cy="2198392"/>
                      </a:xfrm>
                      <a:prstGeom prst="rect">
                        <a:avLst/>
                      </a:prstGeom>
                    </p:spPr>
                  </p:pic>
                </p:oleObj>
              </mc:Fallback>
            </mc:AlternateContent>
          </a:graphicData>
        </a:graphic>
      </p:graphicFrame>
      <p:sp>
        <p:nvSpPr>
          <p:cNvPr id="5" name="矩形 4"/>
          <p:cNvSpPr>
            <a:spLocks noChangeAspect="1"/>
          </p:cNvSpPr>
          <p:nvPr/>
        </p:nvSpPr>
        <p:spPr>
          <a:xfrm>
            <a:off x="508000" y="382291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表顺承关系。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取消句子独立性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结构助词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放在定语与中心词之间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放在词组后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用在主语后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引出原因、解释等。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941624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后世有知音者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将知钟之不调也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臣窃为君耻之。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以公叔之贤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而今谓寡人必以国听鞅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悖也夫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后代如果有精通音律的人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将会知道此钟的声音是不调和的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我私下里为您感到羞耻。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凭公叔痤的贤明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如今叫我一定要把国事交托给公孙鞅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荒谬啊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等实词外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等虚词用法必须要体现出来。就</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等实词外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等虚词要译准。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77629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智慧之所以有差异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在于他是远见还是短见。现在对于古代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如同古代对于后世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现在对于后世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也如同古代对于现在。所以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知道了今天就可以知道古代了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知道了古代就可以知道后代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古与今、前与后是一样的。所以圣人能上知千年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下知千年。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楚文王说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苋讠喜多次用义来冒犯我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用礼来违戾我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与他相处就不安宁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远离他我就能自由自在。我不给他爵位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后世的圣人将会指责我。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于是授予他五大夫的爵位。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申侯伯善于迎合我的心意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我想做什么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他就在我之前就做了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与他相处就安心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远离他我的自由就没有了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我不疏远他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后世的圣人将会指责我。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于是送他让他出奔。申侯伯到了郑国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迎合郑君的心意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先做了郑君想要做的事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三年就参与了郑国的政事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夏五月为郑人所杀。这是后世的圣人使得文王在前世就做了好事。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0004658"/>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曾公亮初入仕途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为民兴利除弊。他进士及第后任职会稽县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当时湖水常常外溢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民田受害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他兴修水利工程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将水引入曹娥江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民众因此得益。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曾公亮久经历练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通晓典章制度。他熟知朝廷政务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首相韩琦每每向他咨询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密州有人偷盗民田产银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他认为判处死刑过重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据理力争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最终改判。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曾公亮防患未然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止息边地事端。契丹违约在界河捕鱼运盐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他认为萌芽不禁终将酿成大祸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派使者偕同雄州赵滋前往调解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边地双方得以相安无事。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曾公亮老谋深算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暗中为子孙计。他为人深沉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思虑周密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曾举荐王安石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安石受到宠信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他考虑子孙前程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不露痕迹地处处随顺安石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终于得到回报。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043428"/>
      </p:ext>
    </p:extLst>
  </p:cSld>
  <p:clrMapOvr>
    <a:masterClrMapping/>
  </p:clrMapOvr>
  <p:transition>
    <p:fade thruBlk="1"/>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晋平公铸造了一口大钟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叫乐工来听它的声音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都认为声音很调和。师旷说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不调和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请另外铸造一口。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平公说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乐工都认为调和了。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师旷说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后代如果有精通音律的人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将会知道此钟的声音是不调和的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我私下里为您感到羞耻。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到了师涓果然知道此钟声音不调和。这是师旷想要使钟的声音更为调和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以作为后世的知音人。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吕太公望分封在齐地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周公旦分封在鲁地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两人关系友好。相互说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用什么治国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太公望说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尊敬贤人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崇尚有功绩的人。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亲近亲人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太公望说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鲁国从此就削弱了。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鲁国虽然削弱了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但占有齐国的一定不是吕氏。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以后齐日益强大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发展到称霸诸侯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二十四世后田成子占有了齐国。鲁国日益削弱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以至于到了仅存的地步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传到三十四代后就灭亡了。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231987"/>
      </p:ext>
    </p:extLst>
  </p:cSld>
  <p:clrMapOvr>
    <a:masterClrMapping/>
  </p:clrMapOvr>
  <p:transition>
    <p:fade thruBlk="1"/>
  </p:transition>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吴起治理西河之外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王错在魏武侯面前讲吴起的坏话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武侯派人召吴起回朝。吴起到了岸门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停车而望西河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流下数行眼泪。他的仆从对吴起说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我私下看您的意思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把舍弃天下像舍弃鞋子一样。现在你离开西河而流泪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吴起揩拭眼泪回答说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你不了解我。如果国君了解我让我竭尽全力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西河那就可以帮助君王成就王业。现在国君听信坏人的议论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而不了解我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西河被秦国攻取为时不久了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魏国从此削弱了。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吴起果然离开魏国去楚国。不久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西河全部落入秦人之手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秦国日益强大。这就是吴起之所以有先见而哭泣的原因。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846837"/>
      </p:ext>
    </p:extLst>
  </p:cSld>
  <p:clrMapOvr>
    <a:masterClrMapping/>
  </p:clrMapOvr>
  <p:transition>
    <p:fade thruBlk="1"/>
  </p:transition>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魏国公叔痤生病。惠王去看望他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公叔的病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病很重啊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将对国家怎么办呢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臣的御庶子鞅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希望国王把国事托付给他。如不能用他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不要让他离开国境。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惠王不回答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出来后对左右说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难道不悲哀吗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凭公叔痤的贤明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如今叫我一定要把国事交托给公孙鞅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荒谬啊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公叔痤死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公孙鞅向西进入秦国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秦孝公听他的。秦国果然就因此强大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魏国果然就因此而削弱。不是公叔痤荒谬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魏王才荒谬。荒谬者的祸患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本来就是把不荒谬当成荒谬</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853612566"/>
      </p:ext>
    </p:extLst>
  </p:cSld>
  <p:clrMapOvr>
    <a:masterClrMapping/>
  </p:clrMapOvr>
  <p:transition>
    <p:fade thruBlk="1"/>
  </p:transition>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山东济宁一模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陈思谦字景让。少孤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警敏好学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凡名物度数、纲纪本末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考订详究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尤深于邵子《皇极经世书》。文宗天历初政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收揽贤能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丞相高昌王亦都护举思谦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时年四十矣。先是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关陕大饥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民多鬻产流徙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及来归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皆无地可耕。思谦言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听民倍直赎之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使富者收兼入之利</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贫者获已弃之业。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明年九月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拜监察御史。时有官居丧者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往往夺情起复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思谦言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三年之丧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谓之达礼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自非金革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不可从权。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遂著于令。有诏起报严寺。思谦曰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兵荒之余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当罢土木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以纾民力。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帝嘉之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赐缣绮旌之。元统二年六月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召为中书省员外郎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强盗但伤事主者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皆得死罪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而故杀从而加功之人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与斗而杀人者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例杖一百下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得不死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与私宰牛马之罪无异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是视人与牛马等也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法应加重。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遂令法曹议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著为定制。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9165302"/>
      </p:ext>
    </p:extLst>
  </p:cSld>
  <p:clrMapOvr>
    <a:masterClrMapping/>
  </p:clrMapOvr>
  <p:transition>
    <p:fade thruBlk="1"/>
  </p:transition>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至正元年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盗贼蜂起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剽掠州邑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思谦力言于执政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当竭府库以赈贫民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分兵镇抚中夏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以防后患。庐州盗起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思谦亟命庐州路总管杭州不花领弓兵捕之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而贼已不可扑灭矣。言于宣让王帖木儿不花曰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承平日久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民不知兵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王以帝室之胄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镇抚淮甸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岂得坐视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思谦愿与王戮力殄灭。且王府属怯薛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蒙古语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宫廷侍卫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数亦不少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必有能摧锋陷阵者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惟王图之。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此吾责也</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但鞍马器械未备</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何能御敌</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思谦括官民马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置兵甲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不日而集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分道并进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遂禽渠贼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庐州平。既而颍寇将渡淮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又言于王曰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颍寇东侵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亟调芍陂屯卒用之。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非奉诏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思谦言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非常之变</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理宜从权</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擅发之罪</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思谦坐之。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王感其言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寻召入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为集贤侍讲学士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修定国律。十三年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升中丞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年近七十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上章乞老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特旨进一品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授荣禄大夫。入谢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及命下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强拜受命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明日卒</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选自《元史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列传七十一》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4694930"/>
      </p:ext>
    </p:extLst>
  </p:cSld>
  <p:clrMapOvr>
    <a:masterClrMapping/>
  </p:clrMapOvr>
  <p:transition>
    <p:fade thruBlk="1"/>
  </p:transition>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46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下列各组句子中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加点词的意义和用法相同的一项是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01130382"/>
              </p:ext>
            </p:extLst>
          </p:nvPr>
        </p:nvGraphicFramePr>
        <p:xfrm>
          <a:off x="599682" y="1475547"/>
          <a:ext cx="8128000" cy="3455577"/>
        </p:xfrm>
        <a:graphic>
          <a:graphicData uri="http://schemas.openxmlformats.org/presentationml/2006/ole">
            <mc:AlternateContent xmlns:mc="http://schemas.openxmlformats.org/markup-compatibility/2006">
              <mc:Choice xmlns:v="urn:schemas-microsoft-com:vml" Requires="v">
                <p:oleObj spid="_x0000_s31784" name="文档" r:id="rId15" imgW="3839157" imgH="1632171" progId="Word.Document.12">
                  <p:embed/>
                </p:oleObj>
              </mc:Choice>
              <mc:Fallback>
                <p:oleObj name="文档" r:id="rId15" imgW="3839157" imgH="1632171" progId="Word.Document.12">
                  <p:embed/>
                  <p:pic>
                    <p:nvPicPr>
                      <p:cNvPr id="0" name=""/>
                      <p:cNvPicPr/>
                      <p:nvPr/>
                    </p:nvPicPr>
                    <p:blipFill>
                      <a:blip r:embed="rId16"/>
                      <a:stretch>
                        <a:fillRect/>
                      </a:stretch>
                    </p:blipFill>
                    <p:spPr>
                      <a:xfrm>
                        <a:off x="599682" y="1475547"/>
                        <a:ext cx="8128000" cy="3455577"/>
                      </a:xfrm>
                      <a:prstGeom prst="rect">
                        <a:avLst/>
                      </a:prstGeom>
                    </p:spPr>
                  </p:pic>
                </p:oleObj>
              </mc:Fallback>
            </mc:AlternateContent>
          </a:graphicData>
        </a:graphic>
      </p:graphicFrame>
      <p:sp>
        <p:nvSpPr>
          <p:cNvPr id="5" name="矩形 4"/>
          <p:cNvSpPr>
            <a:spLocks noChangeAspect="1"/>
          </p:cNvSpPr>
          <p:nvPr/>
        </p:nvSpPr>
        <p:spPr>
          <a:xfrm>
            <a:off x="508000" y="493112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表被动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的身份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471365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听民倍直赎之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使富者收兼入之利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贫者获已弃之业。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此吾责也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但鞍马器械未备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何能御敌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非常之变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理宜从权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擅发之罪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思谦坐之。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听凭百姓以一倍的价钱赎回卖出的土地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使富人收获两倍的利益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穷人获得已抛弃的产业。</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这是我的职责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但鞍马兵器未准备齐全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怎么能够抵御敌人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遇到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不寻常的变故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理应采用变通手段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擅自调兵的罪名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由我承担。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还要注意三个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除重要词语外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等虚词及句式特点的落实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等词语的翻译外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还要注意三个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字的用法。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548590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陈思谦字景让。思谦少年时期丧父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机警聪敏好学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对事物的名称数量、法制的始末都有详尽的研究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对邵子《皇极经世书》研究尤深。文宗天历初年问政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朝廷征集贤能之士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丞相高昌王亦都护推举陈思谦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当时他已经四十岁了。在此以前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关陕发生饥荒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百姓很多卖地逃亡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都无地可耕。陈思谦说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听凭百姓以一倍的价钱赎回卖出的土地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使富人收获两倍的利益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穷人获得已抛弃的产业。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朝廷听取了他的意见。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837799"/>
      </p:ext>
    </p:extLst>
  </p:cSld>
  <p:clrMapOvr>
    <a:masterClrMapping/>
  </p:clrMapOvr>
  <p:transition>
    <p:fade thruBlk="1"/>
  </p:transition>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第二年九月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陈思谦被授予监察御史一职。当时官员因父或母去世而辞去职务在家中守孝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但往往守孝期未满就被起用。陈思谦说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三年之丧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叫作通行的礼节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若非战争时期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是不可以随意改变的。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于是记载到法令中。皇帝下诏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修建报严寺。陈思谦说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兵荒之后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应停止土木建设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以宽舒民力。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皇帝称赞他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并且赐给缣绮嘉奖他。元统二年六月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召思谦为中书省员外郎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陈思谦进言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强盗中只要伤了当事人的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都被判为死罪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但是那些跟随他人以实际行动帮助杀人的故意杀人者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与互相争斗而杀人的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按照律例杖击一百下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没有被判为死罪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与私自宰杀牛马的罪行没有什么不同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这是把人与牛马同等看待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法律应当加重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故意帮助杀人者的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罪行。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于是命令司法官员商议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写入律例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成为定制。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2627798"/>
      </p:ext>
    </p:extLst>
  </p:cSld>
  <p:clrMapOvr>
    <a:masterClrMapping/>
  </p:clrMapOvr>
  <p:transition>
    <p:fade thruBlk="1"/>
  </p:transition>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至正元年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是饥荒之年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盗贼蜂拥而起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抢劫掠夺州邑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陈思谦极力向执政者建议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应竭尽府库的粮食赈济贫民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分兵镇守抚慰中原地区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以防后患。庐州盗贼四起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陈思谦急命庐州路总管杭州不花率领弓兵捕捉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但盗贼势力已经不可扑灭。陈思谦对宣让王帖木儿不花说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太平的日子久了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百姓不知有战争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王爷凭借皇室后代的身份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镇守淮甸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怎能坐视不理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思谦愿与王爷合力征讨灭除盗匪。况且王府的武将番值宿卫人数不少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一定有能冲锋陷阵的人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只要你谋划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宣让王说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这是我的职责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但鞍马兵器未准备齐全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怎么能够抵御敌人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陈思谦收集官民的马匹、置备兵器盔甲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没多长时间就集中起兵力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分路并进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于是擒获了匪首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庐州之盗被平定。后来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颍州盗匪即将渡过淮河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陈思谦又对宣让王说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颍州盗匪东侵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应赶快调集芍陂的屯兵使用。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宣让王说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没有接到诏令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不敢调动。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不寻常的变故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理应采用变通手段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擅自调兵的罪名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由我承担。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宣让王被他的话感动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听从了他的建议。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6407407"/>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本题考查分析概括文章有关内容的能力。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派使者偕同雄州赵滋前往调解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的说法错误。根据文本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公亮言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萌芽不禁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后将奈何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雄州赵滋勇而有谋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可任也。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使谕以指意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边害讫息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派使者偕同雄州赵滋前往调解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谕以指意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把皇帝的旨意告诉他们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从而止息了边害。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416969"/>
      </p:ext>
    </p:extLst>
  </p:cSld>
  <p:clrMapOvr>
    <a:masterClrMapping/>
  </p:clrMapOvr>
  <p:transition>
    <p:fade thruBlk="1"/>
  </p:transition>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7" name="圆角矩形 16">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2" action="ppaction://hlinksldjump"/>
          </p:cNvPr>
          <p:cNvSpPr/>
          <p:nvPr/>
        </p:nvSpPr>
        <p:spPr>
          <a:xfrm>
            <a:off x="2513178"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27</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陈思谦被召回京城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任集贤侍讲学士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修定国家法律。十三年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晋升中丞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年近七十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上书请求告老离职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不被允许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皇上特为降旨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进一品官阶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授予荣禄大夫。陈思谦入宫拜谢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感染疾病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等到任命传下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勉强拜谢接受任命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次日即逝。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3851047"/>
      </p:ext>
    </p:extLst>
  </p:cSld>
  <p:clrMapOvr>
    <a:masterClrMapping/>
  </p:clrMapOvr>
  <p:transition>
    <p:fade thruBlk="1"/>
  </p:transition>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矩形 20"/>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句式与活用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字贯道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成化二年举进士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除工科给事中。出为湖广右参议。中贵督太和山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干没公费。文力遏之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以其羡易粟万石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备振贷。九溪土酋与邻境争地相攻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文往谕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皆服。弘治十六年拜南京兵部尚书。岁侵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米价翔踊。文请预发军饷三月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户部难之。文曰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救荒如救焚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吾自当之。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乃发廪十六万石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米价为平。明年召拜户部尚书。文凝厚雍粹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居常抑抑。至临大事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刚断无所挠。武宗即位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赏赉及山陵、大婚诸费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需银百八十万两有奇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部帑不给。文请先发承运库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诏不许。文言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帑藏虚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赏赉自京边军士外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请分别给银钞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稍益以内库及内府钱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并暂借勋戚赐庄田税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而敕承运库内官核所积金银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著之籍。且尽罢诸不急费。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8465262"/>
      </p:ext>
    </p:extLst>
  </p:cSld>
  <p:clrMapOvr>
    <a:masterClrMapping/>
  </p:clrMapOvr>
  <p:transition>
    <p:fade thruBlk="1"/>
  </p:transition>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监局、仓库内官不过二三人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后渐添注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或一仓十余人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文力请裁汰。</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淳安公主赐田三百顷</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复欲夺任丘民业</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文力争乃止。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文司国计二年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力遏权幸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权幸深疾之。而是时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青宫旧奄刘瑾等八人号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日导帝狗马、鹰兔、歌舞、角抵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不亲万几。文每退朝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对僚属语及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辄泣下。郎中李梦阳进曰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公诚及此时率大臣固争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易易耳。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文捋须昂肩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毅然改容曰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善。纵事勿济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吾年足死矣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不死不足报国。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即偕诸大臣伏阙上疏</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疏入</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帝惊泣不食</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瑾等大惧。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瑾恨文甚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日令人伺文过。逾月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有以伪银输内库者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遂以为文罪。诏降一级致仕。瑾恨未已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坐以遗失部籍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逮文下诏狱。数月始释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罚米千石输大同。寻复罚米者再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家业荡然。瑾诛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致仕。嘉靖五年卒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年八十有六。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7161101"/>
      </p:ext>
    </p:extLst>
  </p:cSld>
  <p:clrMapOvr>
    <a:masterClrMapping/>
  </p:clrMapOvr>
  <p:transition>
    <p:fade thruBlk="1"/>
  </p:transition>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41989"/>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本文主要叙写了韩文的人生经历和为官之道。在湖广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妥善处理九溪士酋与临境争地相攻事件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担任南京兵部尚书时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开仓取粮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平抑米价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武宗继位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诸项费用供给不足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他不顾非议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建言献策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皇上不理政事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他采用李梦阳的建议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冒死谏诤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最终得罪了权贵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遭受陷害。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85368210"/>
              </p:ext>
            </p:extLst>
          </p:nvPr>
        </p:nvGraphicFramePr>
        <p:xfrm>
          <a:off x="508000" y="4126643"/>
          <a:ext cx="8128000" cy="1102557"/>
        </p:xfrm>
        <a:graphic>
          <a:graphicData uri="http://schemas.openxmlformats.org/presentationml/2006/ole">
            <mc:AlternateContent xmlns:mc="http://schemas.openxmlformats.org/markup-compatibility/2006">
              <mc:Choice xmlns:v="urn:schemas-microsoft-com:vml" Requires="v">
                <p:oleObj spid="_x0000_s32806" name="文档" r:id="rId15" imgW="3839157" imgH="520293" progId="Word.Document.12">
                  <p:embed/>
                </p:oleObj>
              </mc:Choice>
              <mc:Fallback>
                <p:oleObj name="文档" r:id="rId15" imgW="3839157" imgH="520293" progId="Word.Document.12">
                  <p:embed/>
                  <p:pic>
                    <p:nvPicPr>
                      <p:cNvPr id="0" name=""/>
                      <p:cNvPicPr/>
                      <p:nvPr/>
                    </p:nvPicPr>
                    <p:blipFill>
                      <a:blip r:embed="rId16"/>
                      <a:stretch>
                        <a:fillRect/>
                      </a:stretch>
                    </p:blipFill>
                    <p:spPr>
                      <a:xfrm>
                        <a:off x="508000" y="4126643"/>
                        <a:ext cx="8128000" cy="1102557"/>
                      </a:xfrm>
                      <a:prstGeom prst="rect">
                        <a:avLst/>
                      </a:prstGeom>
                    </p:spPr>
                  </p:pic>
                </p:oleObj>
              </mc:Fallback>
            </mc:AlternateContent>
          </a:graphicData>
        </a:graphic>
      </p:graphicFrame>
    </p:spTree>
    <p:extLst>
      <p:ext uri="{BB962C8B-B14F-4D97-AF65-F5344CB8AC3E}">
        <p14:creationId xmlns:p14="http://schemas.microsoft.com/office/powerpoint/2010/main" val="3796326530"/>
      </p:ext>
    </p:extLst>
  </p:cSld>
  <p:clrMapOvr>
    <a:masterClrMapping/>
  </p:clrMapOvr>
  <p:transition>
    <p:fade thruBlk="1"/>
  </p:transition>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淳安公主赐田三百顷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复欲夺任丘民业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文力争乃止。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即偕诸大臣伏阙上书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疏入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帝惊泣不食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瑾等大惧。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淳安公主受赐田地有三百顷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又想强夺任丘百姓的产业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因韩文尽力相争才停止。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当即与各位大臣一道拜伏宫阙上奏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奏章呈进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皇上惊哭不食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刘瑾等人大为恐惧。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指皇上赏赐给田地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文力争乃止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是因果关系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翻译时应加以体现。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省略句式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前省略主语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译时补出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拜伏宫阙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一是体察句子特点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审视有无与现代汉语不同的句式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二是熟记各种句式特征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尤其是典型的语言标志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套用验证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三是确定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主语决定句式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由文句主语切入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辨析句式特点。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512557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字贯道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明朝成化二年考中进士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被授予工科给事中之职。后出任湖广右参议。中贵人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视察太和山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侵吞国家财物。韩文竭力制止他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并用盈余的钱换取了一万石粮食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用来防备赈济灾荒。九溪土司与邻境部落因争夺土地相互攻打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韩文前往给他们讲明道理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双方都表示服从。弘治十六年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任南京兵部尚书。此年收成不好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米价飞涨。韩文请求提前发放三个月的军饷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户部认为有困难。韩文说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救灾如救火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如有罪责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由我承担。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于是打开粮仓发放十六万石粮食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米价恢复正常。第二年皇帝召见被任命为户部尚书。韩文为人凝重敦厚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和蔼淳朴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平时谨慎谦虚。而到面临大事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坚决果断不妥协。武宗即位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赏赐及修建皇家陵墓、完成大婚的各项费用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需要银一百八十多万两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国库无力供给。韩文请求先启用承运库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皇帝下诏不允许。韩文说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府藏空虚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赏赐除京边军士以外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请分别给银钞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略加一些内库及内府钱。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580171"/>
      </p:ext>
    </p:extLst>
  </p:cSld>
  <p:clrMapOvr>
    <a:masterClrMapping/>
  </p:clrMapOvr>
  <p:transition>
    <p:fade thruBlk="1"/>
  </p:transition>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589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并暂时借用皇上赐给有功勋的皇亲国戚的庄田税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然后下令承运库内官核实库内储积的金银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记录于簿籍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并全部取消各种不急需的开支。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按旧有规定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监局、仓库内官不能超过二三人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后来逐渐增加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有的一仓十多人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韩文竭力请求裁减冗员。淳安公主受赐田地有三百顷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又想夺取任丘百姓的产业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韩文尽力相争才停止。韩文主持国家经济两年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竭力遏制权贵幸臣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权贵幸臣对他深恶痛绝。而这时青宫原有宦官刘瑾等八人号称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天天引诱皇帝逐狗跑马、放鹰猎兔、莺歌燕舞、沉迷角抵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不理朝政。韩文每次退朝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对同僚谈及此事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便伤心落泪。郎中李梦阳进言说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您如果在此时率领大臣坚决抗争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也很容易的。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韩文捋须挺胸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毅然改变容色说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好。即使事不成功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我这个年纪死也无憾了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不死不足以报效国家。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当即与各位大臣一道拜伏宫阙上奏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奏章呈进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皇上惊哭不食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刘瑾等人大为恐惧</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0345602"/>
      </p:ext>
    </p:extLst>
  </p:cSld>
  <p:clrMapOvr>
    <a:masterClrMapping/>
  </p:clrMapOvr>
  <p:transition>
    <p:fade thruBlk="1"/>
  </p:transition>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刘瑾特别恨韩文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天天派人探察韩文的过失。一个月后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有人把假银输入内库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于是以此作为韩文的罪状。皇帝下诏降韩文一级官职退休。刘瑾并未解恨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以遗失户籍档案定罪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逮捕韩文入钦犯监狱。几个月后才释放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罚米一千石输送到大同。不久又再次罚米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家业荡然无存。刘瑾被诛杀后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韩文恢复原官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退休。韩文于嘉靖五年去世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时年八十六岁。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2161659"/>
      </p:ext>
    </p:extLst>
  </p:cSld>
  <p:clrMapOvr>
    <a:masterClrMapping/>
  </p:clrMapOvr>
  <p:transition>
    <p:fade thruBlk="1"/>
  </p:transition>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08000" y="991119"/>
            <a:ext cx="3956532"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一、与现代汉语不同的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句式</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718665335"/>
              </p:ext>
            </p:extLst>
          </p:nvPr>
        </p:nvGraphicFramePr>
        <p:xfrm>
          <a:off x="508000" y="1490329"/>
          <a:ext cx="8128000" cy="5261430"/>
        </p:xfrm>
        <a:graphic>
          <a:graphicData uri="http://schemas.openxmlformats.org/presentationml/2006/ole">
            <mc:AlternateContent xmlns:mc="http://schemas.openxmlformats.org/markup-compatibility/2006">
              <mc:Choice xmlns:v="urn:schemas-microsoft-com:vml" Requires="v">
                <p:oleObj spid="_x0000_s33829" name="文档" r:id="rId15" imgW="3910819" imgH="2531612" progId="Word.Document.12">
                  <p:embed/>
                </p:oleObj>
              </mc:Choice>
              <mc:Fallback>
                <p:oleObj name="文档" r:id="rId15" imgW="3910819" imgH="2531612" progId="Word.Document.12">
                  <p:embed/>
                  <p:pic>
                    <p:nvPicPr>
                      <p:cNvPr id="0" name=""/>
                      <p:cNvPicPr/>
                      <p:nvPr/>
                    </p:nvPicPr>
                    <p:blipFill>
                      <a:blip r:embed="rId16"/>
                      <a:stretch>
                        <a:fillRect/>
                      </a:stretch>
                    </p:blipFill>
                    <p:spPr>
                      <a:xfrm>
                        <a:off x="508000" y="1490329"/>
                        <a:ext cx="8128000" cy="5261430"/>
                      </a:xfrm>
                      <a:prstGeom prst="rect">
                        <a:avLst/>
                      </a:prstGeom>
                    </p:spPr>
                  </p:pic>
                </p:oleObj>
              </mc:Fallback>
            </mc:AlternateContent>
          </a:graphicData>
        </a:graphic>
      </p:graphicFrame>
    </p:spTree>
    <p:extLst>
      <p:ext uri="{BB962C8B-B14F-4D97-AF65-F5344CB8AC3E}">
        <p14:creationId xmlns:p14="http://schemas.microsoft.com/office/powerpoint/2010/main" val="2276382036"/>
      </p:ext>
    </p:extLst>
  </p:cSld>
  <p:clrMapOvr>
    <a:masterClrMapping/>
  </p:clrMapOvr>
  <p:transition>
    <p:fade thruBlk="1"/>
  </p:transition>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01827366"/>
              </p:ext>
            </p:extLst>
          </p:nvPr>
        </p:nvGraphicFramePr>
        <p:xfrm>
          <a:off x="508000" y="1819234"/>
          <a:ext cx="8128000" cy="3473531"/>
        </p:xfrm>
        <a:graphic>
          <a:graphicData uri="http://schemas.openxmlformats.org/presentationml/2006/ole">
            <mc:AlternateContent xmlns:mc="http://schemas.openxmlformats.org/markup-compatibility/2006">
              <mc:Choice xmlns:v="urn:schemas-microsoft-com:vml" Requires="v">
                <p:oleObj spid="_x0000_s34853" name="文档" r:id="rId15" imgW="3910819" imgH="1671778" progId="Word.Document.12">
                  <p:embed/>
                </p:oleObj>
              </mc:Choice>
              <mc:Fallback>
                <p:oleObj name="文档" r:id="rId15" imgW="3910819" imgH="1671778" progId="Word.Document.12">
                  <p:embed/>
                  <p:pic>
                    <p:nvPicPr>
                      <p:cNvPr id="0" name=""/>
                      <p:cNvPicPr/>
                      <p:nvPr/>
                    </p:nvPicPr>
                    <p:blipFill>
                      <a:blip r:embed="rId16"/>
                      <a:stretch>
                        <a:fillRect/>
                      </a:stretch>
                    </p:blipFill>
                    <p:spPr>
                      <a:xfrm>
                        <a:off x="508000" y="1819234"/>
                        <a:ext cx="8128000" cy="3473531"/>
                      </a:xfrm>
                      <a:prstGeom prst="rect">
                        <a:avLst/>
                      </a:prstGeom>
                    </p:spPr>
                  </p:pic>
                </p:oleObj>
              </mc:Fallback>
            </mc:AlternateContent>
          </a:graphicData>
        </a:graphic>
      </p:graphicFrame>
    </p:spTree>
    <p:extLst>
      <p:ext uri="{BB962C8B-B14F-4D97-AF65-F5344CB8AC3E}">
        <p14:creationId xmlns:p14="http://schemas.microsoft.com/office/powerpoint/2010/main" val="3617782486"/>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锡宴不赴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是不虔君命也。人主有疾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而必使亲临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处之安乎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苏轼尝从容责公亮不能救正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世讥其持禄固宠云。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赐宴不到场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这是对君主命令的不敬。君主有病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却一定要他亲临宴会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做这样的事能心安吗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苏轼曾从容地责备公亮不能纠正弊病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世人讥讽他保持禄位加固宠幸</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801866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wipe(down)">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37010245"/>
              </p:ext>
            </p:extLst>
          </p:nvPr>
        </p:nvGraphicFramePr>
        <p:xfrm>
          <a:off x="508000" y="1588325"/>
          <a:ext cx="8128000" cy="3935350"/>
        </p:xfrm>
        <a:graphic>
          <a:graphicData uri="http://schemas.openxmlformats.org/presentationml/2006/ole">
            <mc:AlternateContent xmlns:mc="http://schemas.openxmlformats.org/markup-compatibility/2006">
              <mc:Choice xmlns:v="urn:schemas-microsoft-com:vml" Requires="v">
                <p:oleObj spid="_x0000_s35877" name="文档" r:id="rId15" imgW="3910819" imgH="1893578" progId="Word.Document.12">
                  <p:embed/>
                </p:oleObj>
              </mc:Choice>
              <mc:Fallback>
                <p:oleObj name="文档" r:id="rId15" imgW="3910819" imgH="1893578" progId="Word.Document.12">
                  <p:embed/>
                  <p:pic>
                    <p:nvPicPr>
                      <p:cNvPr id="0" name=""/>
                      <p:cNvPicPr/>
                      <p:nvPr/>
                    </p:nvPicPr>
                    <p:blipFill>
                      <a:blip r:embed="rId16"/>
                      <a:stretch>
                        <a:fillRect/>
                      </a:stretch>
                    </p:blipFill>
                    <p:spPr>
                      <a:xfrm>
                        <a:off x="508000" y="1588325"/>
                        <a:ext cx="8128000" cy="3935350"/>
                      </a:xfrm>
                      <a:prstGeom prst="rect">
                        <a:avLst/>
                      </a:prstGeom>
                    </p:spPr>
                  </p:pic>
                </p:oleObj>
              </mc:Fallback>
            </mc:AlternateContent>
          </a:graphicData>
        </a:graphic>
      </p:graphicFrame>
    </p:spTree>
    <p:extLst>
      <p:ext uri="{BB962C8B-B14F-4D97-AF65-F5344CB8AC3E}">
        <p14:creationId xmlns:p14="http://schemas.microsoft.com/office/powerpoint/2010/main" val="904217080"/>
      </p:ext>
    </p:extLst>
  </p:cSld>
  <p:clrMapOvr>
    <a:masterClrMapping/>
  </p:clrMapOvr>
  <p:transition>
    <p:fade thruBlk="1"/>
  </p:transition>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65792234"/>
              </p:ext>
            </p:extLst>
          </p:nvPr>
        </p:nvGraphicFramePr>
        <p:xfrm>
          <a:off x="508000" y="991154"/>
          <a:ext cx="8128000" cy="6171871"/>
        </p:xfrm>
        <a:graphic>
          <a:graphicData uri="http://schemas.openxmlformats.org/presentationml/2006/ole">
            <mc:AlternateContent xmlns:mc="http://schemas.openxmlformats.org/markup-compatibility/2006">
              <mc:Choice xmlns:v="urn:schemas-microsoft-com:vml" Requires="v">
                <p:oleObj spid="_x0000_s36900" name="文档" r:id="rId15" imgW="3910819" imgH="2969450" progId="Word.Document.12">
                  <p:embed/>
                </p:oleObj>
              </mc:Choice>
              <mc:Fallback>
                <p:oleObj name="文档" r:id="rId15" imgW="3910819" imgH="2969450" progId="Word.Document.12">
                  <p:embed/>
                  <p:pic>
                    <p:nvPicPr>
                      <p:cNvPr id="0" name=""/>
                      <p:cNvPicPr/>
                      <p:nvPr/>
                    </p:nvPicPr>
                    <p:blipFill>
                      <a:blip r:embed="rId16"/>
                      <a:stretch>
                        <a:fillRect/>
                      </a:stretch>
                    </p:blipFill>
                    <p:spPr>
                      <a:xfrm>
                        <a:off x="508000" y="991154"/>
                        <a:ext cx="8128000" cy="6171871"/>
                      </a:xfrm>
                      <a:prstGeom prst="rect">
                        <a:avLst/>
                      </a:prstGeom>
                    </p:spPr>
                  </p:pic>
                </p:oleObj>
              </mc:Fallback>
            </mc:AlternateContent>
          </a:graphicData>
        </a:graphic>
      </p:graphicFrame>
    </p:spTree>
    <p:extLst>
      <p:ext uri="{BB962C8B-B14F-4D97-AF65-F5344CB8AC3E}">
        <p14:creationId xmlns:p14="http://schemas.microsoft.com/office/powerpoint/2010/main" val="1044837914"/>
      </p:ext>
    </p:extLst>
  </p:cSld>
  <p:clrMapOvr>
    <a:masterClrMapping/>
  </p:clrMapOvr>
  <p:transition>
    <p:fade thruBlk="1"/>
  </p:transition>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88085931"/>
              </p:ext>
            </p:extLst>
          </p:nvPr>
        </p:nvGraphicFramePr>
        <p:xfrm>
          <a:off x="508000" y="1124744"/>
          <a:ext cx="8128000" cy="5271325"/>
        </p:xfrm>
        <a:graphic>
          <a:graphicData uri="http://schemas.openxmlformats.org/presentationml/2006/ole">
            <mc:AlternateContent xmlns:mc="http://schemas.openxmlformats.org/markup-compatibility/2006">
              <mc:Choice xmlns:v="urn:schemas-microsoft-com:vml" Requires="v">
                <p:oleObj spid="_x0000_s37924" name="文档" r:id="rId15" imgW="3910819" imgH="2536653" progId="Word.Document.12">
                  <p:embed/>
                </p:oleObj>
              </mc:Choice>
              <mc:Fallback>
                <p:oleObj name="文档" r:id="rId15" imgW="3910819" imgH="2536653" progId="Word.Document.12">
                  <p:embed/>
                  <p:pic>
                    <p:nvPicPr>
                      <p:cNvPr id="0" name=""/>
                      <p:cNvPicPr/>
                      <p:nvPr/>
                    </p:nvPicPr>
                    <p:blipFill>
                      <a:blip r:embed="rId16"/>
                      <a:stretch>
                        <a:fillRect/>
                      </a:stretch>
                    </p:blipFill>
                    <p:spPr>
                      <a:xfrm>
                        <a:off x="508000" y="1124744"/>
                        <a:ext cx="8128000" cy="5271325"/>
                      </a:xfrm>
                      <a:prstGeom prst="rect">
                        <a:avLst/>
                      </a:prstGeom>
                    </p:spPr>
                  </p:pic>
                </p:oleObj>
              </mc:Fallback>
            </mc:AlternateContent>
          </a:graphicData>
        </a:graphic>
      </p:graphicFrame>
    </p:spTree>
    <p:extLst>
      <p:ext uri="{BB962C8B-B14F-4D97-AF65-F5344CB8AC3E}">
        <p14:creationId xmlns:p14="http://schemas.microsoft.com/office/powerpoint/2010/main" val="3560485979"/>
      </p:ext>
    </p:extLst>
  </p:cSld>
  <p:clrMapOvr>
    <a:masterClrMapping/>
  </p:clrMapOvr>
  <p:transition>
    <p:fade thruBlk="1"/>
  </p:transition>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282801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二、常见固定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格式</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11680131"/>
              </p:ext>
            </p:extLst>
          </p:nvPr>
        </p:nvGraphicFramePr>
        <p:xfrm>
          <a:off x="508000" y="1477824"/>
          <a:ext cx="8128000" cy="5386778"/>
        </p:xfrm>
        <a:graphic>
          <a:graphicData uri="http://schemas.openxmlformats.org/presentationml/2006/ole">
            <mc:AlternateContent xmlns:mc="http://schemas.openxmlformats.org/markup-compatibility/2006">
              <mc:Choice xmlns:v="urn:schemas-microsoft-com:vml" Requires="v">
                <p:oleObj spid="_x0000_s38948" name="文档" r:id="rId15" imgW="3910819" imgH="2592463" progId="Word.Document.12">
                  <p:embed/>
                </p:oleObj>
              </mc:Choice>
              <mc:Fallback>
                <p:oleObj name="文档" r:id="rId15" imgW="3910819" imgH="2592463" progId="Word.Document.12">
                  <p:embed/>
                  <p:pic>
                    <p:nvPicPr>
                      <p:cNvPr id="0" name=""/>
                      <p:cNvPicPr/>
                      <p:nvPr/>
                    </p:nvPicPr>
                    <p:blipFill>
                      <a:blip r:embed="rId16"/>
                      <a:stretch>
                        <a:fillRect/>
                      </a:stretch>
                    </p:blipFill>
                    <p:spPr>
                      <a:xfrm>
                        <a:off x="508000" y="1477824"/>
                        <a:ext cx="8128000" cy="5386778"/>
                      </a:xfrm>
                      <a:prstGeom prst="rect">
                        <a:avLst/>
                      </a:prstGeom>
                    </p:spPr>
                  </p:pic>
                </p:oleObj>
              </mc:Fallback>
            </mc:AlternateContent>
          </a:graphicData>
        </a:graphic>
      </p:graphicFrame>
    </p:spTree>
    <p:extLst>
      <p:ext uri="{BB962C8B-B14F-4D97-AF65-F5344CB8AC3E}">
        <p14:creationId xmlns:p14="http://schemas.microsoft.com/office/powerpoint/2010/main" val="1357441189"/>
      </p:ext>
    </p:extLst>
  </p:cSld>
  <p:clrMapOvr>
    <a:masterClrMapping/>
  </p:clrMapOvr>
  <p:transition>
    <p:fade thruBlk="1"/>
  </p:transition>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66248"/>
              </p:ext>
            </p:extLst>
          </p:nvPr>
        </p:nvGraphicFramePr>
        <p:xfrm>
          <a:off x="508000" y="1056647"/>
          <a:ext cx="8128000" cy="5746338"/>
        </p:xfrm>
        <a:graphic>
          <a:graphicData uri="http://schemas.openxmlformats.org/presentationml/2006/ole">
            <mc:AlternateContent xmlns:mc="http://schemas.openxmlformats.org/markup-compatibility/2006">
              <mc:Choice xmlns:v="urn:schemas-microsoft-com:vml" Requires="v">
                <p:oleObj spid="_x0000_s39972" name="文档" r:id="rId15" imgW="3910819" imgH="2765653" progId="Word.Document.12">
                  <p:embed/>
                </p:oleObj>
              </mc:Choice>
              <mc:Fallback>
                <p:oleObj name="文档" r:id="rId15" imgW="3910819" imgH="2765653" progId="Word.Document.12">
                  <p:embed/>
                  <p:pic>
                    <p:nvPicPr>
                      <p:cNvPr id="0" name=""/>
                      <p:cNvPicPr/>
                      <p:nvPr/>
                    </p:nvPicPr>
                    <p:blipFill>
                      <a:blip r:embed="rId16"/>
                      <a:stretch>
                        <a:fillRect/>
                      </a:stretch>
                    </p:blipFill>
                    <p:spPr>
                      <a:xfrm>
                        <a:off x="508000" y="1056647"/>
                        <a:ext cx="8128000" cy="5746338"/>
                      </a:xfrm>
                      <a:prstGeom prst="rect">
                        <a:avLst/>
                      </a:prstGeom>
                    </p:spPr>
                  </p:pic>
                </p:oleObj>
              </mc:Fallback>
            </mc:AlternateContent>
          </a:graphicData>
        </a:graphic>
      </p:graphicFrame>
    </p:spTree>
    <p:extLst>
      <p:ext uri="{BB962C8B-B14F-4D97-AF65-F5344CB8AC3E}">
        <p14:creationId xmlns:p14="http://schemas.microsoft.com/office/powerpoint/2010/main" val="3730260961"/>
      </p:ext>
    </p:extLst>
  </p:cSld>
  <p:clrMapOvr>
    <a:masterClrMapping/>
  </p:clrMapOvr>
  <p:transition>
    <p:fade thruBlk="1"/>
  </p:transition>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52611570"/>
              </p:ext>
            </p:extLst>
          </p:nvPr>
        </p:nvGraphicFramePr>
        <p:xfrm>
          <a:off x="508000" y="1124744"/>
          <a:ext cx="8128000" cy="5399973"/>
        </p:xfrm>
        <a:graphic>
          <a:graphicData uri="http://schemas.openxmlformats.org/presentationml/2006/ole">
            <mc:AlternateContent xmlns:mc="http://schemas.openxmlformats.org/markup-compatibility/2006">
              <mc:Choice xmlns:v="urn:schemas-microsoft-com:vml" Requires="v">
                <p:oleObj spid="_x0000_s40996" name="文档" r:id="rId15" imgW="3910819" imgH="2598224" progId="Word.Document.12">
                  <p:embed/>
                </p:oleObj>
              </mc:Choice>
              <mc:Fallback>
                <p:oleObj name="文档" r:id="rId15" imgW="3910819" imgH="2598224" progId="Word.Document.12">
                  <p:embed/>
                  <p:pic>
                    <p:nvPicPr>
                      <p:cNvPr id="0" name=""/>
                      <p:cNvPicPr/>
                      <p:nvPr/>
                    </p:nvPicPr>
                    <p:blipFill>
                      <a:blip r:embed="rId16"/>
                      <a:stretch>
                        <a:fillRect/>
                      </a:stretch>
                    </p:blipFill>
                    <p:spPr>
                      <a:xfrm>
                        <a:off x="508000" y="1124744"/>
                        <a:ext cx="8128000" cy="5399973"/>
                      </a:xfrm>
                      <a:prstGeom prst="rect">
                        <a:avLst/>
                      </a:prstGeom>
                    </p:spPr>
                  </p:pic>
                </p:oleObj>
              </mc:Fallback>
            </mc:AlternateContent>
          </a:graphicData>
        </a:graphic>
      </p:graphicFrame>
    </p:spTree>
    <p:extLst>
      <p:ext uri="{BB962C8B-B14F-4D97-AF65-F5344CB8AC3E}">
        <p14:creationId xmlns:p14="http://schemas.microsoft.com/office/powerpoint/2010/main" val="830195707"/>
      </p:ext>
    </p:extLst>
  </p:cSld>
  <p:clrMapOvr>
    <a:masterClrMapping/>
  </p:clrMapOvr>
  <p:transition>
    <p:fade thruBlk="1"/>
  </p:transition>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73435714"/>
              </p:ext>
            </p:extLst>
          </p:nvPr>
        </p:nvGraphicFramePr>
        <p:xfrm>
          <a:off x="508000" y="1323374"/>
          <a:ext cx="8128000" cy="4769922"/>
        </p:xfrm>
        <a:graphic>
          <a:graphicData uri="http://schemas.openxmlformats.org/presentationml/2006/ole">
            <mc:AlternateContent xmlns:mc="http://schemas.openxmlformats.org/markup-compatibility/2006">
              <mc:Choice xmlns:v="urn:schemas-microsoft-com:vml" Requires="v">
                <p:oleObj spid="_x0000_s42020" name="文档" r:id="rId15" imgW="3910819" imgH="2295049" progId="Word.Document.12">
                  <p:embed/>
                </p:oleObj>
              </mc:Choice>
              <mc:Fallback>
                <p:oleObj name="文档" r:id="rId15" imgW="3910819" imgH="2295049" progId="Word.Document.12">
                  <p:embed/>
                  <p:pic>
                    <p:nvPicPr>
                      <p:cNvPr id="0" name=""/>
                      <p:cNvPicPr/>
                      <p:nvPr/>
                    </p:nvPicPr>
                    <p:blipFill>
                      <a:blip r:embed="rId16"/>
                      <a:stretch>
                        <a:fillRect/>
                      </a:stretch>
                    </p:blipFill>
                    <p:spPr>
                      <a:xfrm>
                        <a:off x="508000" y="1323374"/>
                        <a:ext cx="8128000" cy="4769922"/>
                      </a:xfrm>
                      <a:prstGeom prst="rect">
                        <a:avLst/>
                      </a:prstGeom>
                    </p:spPr>
                  </p:pic>
                </p:oleObj>
              </mc:Fallback>
            </mc:AlternateContent>
          </a:graphicData>
        </a:graphic>
      </p:graphicFrame>
    </p:spTree>
    <p:extLst>
      <p:ext uri="{BB962C8B-B14F-4D97-AF65-F5344CB8AC3E}">
        <p14:creationId xmlns:p14="http://schemas.microsoft.com/office/powerpoint/2010/main" val="2102086739"/>
      </p:ext>
    </p:extLst>
  </p:cSld>
  <p:clrMapOvr>
    <a:masterClrMapping/>
  </p:clrMapOvr>
  <p:transition>
    <p:fade thruBlk="1"/>
  </p:transition>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77008623"/>
              </p:ext>
            </p:extLst>
          </p:nvPr>
        </p:nvGraphicFramePr>
        <p:xfrm>
          <a:off x="508000" y="1268760"/>
          <a:ext cx="8128000" cy="4872181"/>
        </p:xfrm>
        <a:graphic>
          <a:graphicData uri="http://schemas.openxmlformats.org/presentationml/2006/ole">
            <mc:AlternateContent xmlns:mc="http://schemas.openxmlformats.org/markup-compatibility/2006">
              <mc:Choice xmlns:v="urn:schemas-microsoft-com:vml" Requires="v">
                <p:oleObj spid="_x0000_s43043" name="文档" r:id="rId15" imgW="3910819" imgH="2345458" progId="Word.Document.12">
                  <p:embed/>
                </p:oleObj>
              </mc:Choice>
              <mc:Fallback>
                <p:oleObj name="文档" r:id="rId15" imgW="3910819" imgH="2345458" progId="Word.Document.12">
                  <p:embed/>
                  <p:pic>
                    <p:nvPicPr>
                      <p:cNvPr id="0" name=""/>
                      <p:cNvPicPr/>
                      <p:nvPr/>
                    </p:nvPicPr>
                    <p:blipFill>
                      <a:blip r:embed="rId16"/>
                      <a:stretch>
                        <a:fillRect/>
                      </a:stretch>
                    </p:blipFill>
                    <p:spPr>
                      <a:xfrm>
                        <a:off x="508000" y="1268760"/>
                        <a:ext cx="8128000" cy="4872181"/>
                      </a:xfrm>
                      <a:prstGeom prst="rect">
                        <a:avLst/>
                      </a:prstGeom>
                    </p:spPr>
                  </p:pic>
                </p:oleObj>
              </mc:Fallback>
            </mc:AlternateContent>
          </a:graphicData>
        </a:graphic>
      </p:graphicFrame>
    </p:spTree>
    <p:extLst>
      <p:ext uri="{BB962C8B-B14F-4D97-AF65-F5344CB8AC3E}">
        <p14:creationId xmlns:p14="http://schemas.microsoft.com/office/powerpoint/2010/main" val="1917128039"/>
      </p:ext>
    </p:extLst>
  </p:cSld>
  <p:clrMapOvr>
    <a:masterClrMapping/>
  </p:clrMapOvr>
  <p:transition>
    <p:fade thruBlk="1"/>
  </p:transition>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81228015"/>
              </p:ext>
            </p:extLst>
          </p:nvPr>
        </p:nvGraphicFramePr>
        <p:xfrm>
          <a:off x="508000" y="1175970"/>
          <a:ext cx="8128000" cy="5244935"/>
        </p:xfrm>
        <a:graphic>
          <a:graphicData uri="http://schemas.openxmlformats.org/presentationml/2006/ole">
            <mc:AlternateContent xmlns:mc="http://schemas.openxmlformats.org/markup-compatibility/2006">
              <mc:Choice xmlns:v="urn:schemas-microsoft-com:vml" Requires="v">
                <p:oleObj spid="_x0000_s44067" name="文档" r:id="rId15" imgW="3910819" imgH="2524050" progId="Word.Document.12">
                  <p:embed/>
                </p:oleObj>
              </mc:Choice>
              <mc:Fallback>
                <p:oleObj name="文档" r:id="rId15" imgW="3910819" imgH="2524050" progId="Word.Document.12">
                  <p:embed/>
                  <p:pic>
                    <p:nvPicPr>
                      <p:cNvPr id="0" name=""/>
                      <p:cNvPicPr/>
                      <p:nvPr/>
                    </p:nvPicPr>
                    <p:blipFill>
                      <a:blip r:embed="rId16"/>
                      <a:stretch>
                        <a:fillRect/>
                      </a:stretch>
                    </p:blipFill>
                    <p:spPr>
                      <a:xfrm>
                        <a:off x="508000" y="1175970"/>
                        <a:ext cx="8128000" cy="5244935"/>
                      </a:xfrm>
                      <a:prstGeom prst="rect">
                        <a:avLst/>
                      </a:prstGeom>
                    </p:spPr>
                  </p:pic>
                </p:oleObj>
              </mc:Fallback>
            </mc:AlternateContent>
          </a:graphicData>
        </a:graphic>
      </p:graphicFrame>
    </p:spTree>
    <p:extLst>
      <p:ext uri="{BB962C8B-B14F-4D97-AF65-F5344CB8AC3E}">
        <p14:creationId xmlns:p14="http://schemas.microsoft.com/office/powerpoint/2010/main" val="93907611"/>
      </p:ext>
    </p:extLst>
  </p:cSld>
  <p:clrMapOvr>
    <a:masterClrMapping/>
  </p:clrMapOvr>
  <p:transition>
    <p:fade thruBlk="1"/>
  </p:transition>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97116143"/>
              </p:ext>
            </p:extLst>
          </p:nvPr>
        </p:nvGraphicFramePr>
        <p:xfrm>
          <a:off x="508000" y="1173600"/>
          <a:ext cx="8128000" cy="5310909"/>
        </p:xfrm>
        <a:graphic>
          <a:graphicData uri="http://schemas.openxmlformats.org/presentationml/2006/ole">
            <mc:AlternateContent xmlns:mc="http://schemas.openxmlformats.org/markup-compatibility/2006">
              <mc:Choice xmlns:v="urn:schemas-microsoft-com:vml" Requires="v">
                <p:oleObj spid="_x0000_s45091" name="文档" r:id="rId15" imgW="3910819" imgH="2556096" progId="Word.Document.12">
                  <p:embed/>
                </p:oleObj>
              </mc:Choice>
              <mc:Fallback>
                <p:oleObj name="文档" r:id="rId15" imgW="3910819" imgH="2556096" progId="Word.Document.12">
                  <p:embed/>
                  <p:pic>
                    <p:nvPicPr>
                      <p:cNvPr id="0" name=""/>
                      <p:cNvPicPr/>
                      <p:nvPr/>
                    </p:nvPicPr>
                    <p:blipFill>
                      <a:blip r:embed="rId16"/>
                      <a:stretch>
                        <a:fillRect/>
                      </a:stretch>
                    </p:blipFill>
                    <p:spPr>
                      <a:xfrm>
                        <a:off x="508000" y="1173600"/>
                        <a:ext cx="8128000" cy="5310909"/>
                      </a:xfrm>
                      <a:prstGeom prst="rect">
                        <a:avLst/>
                      </a:prstGeom>
                    </p:spPr>
                  </p:pic>
                </p:oleObj>
              </mc:Fallback>
            </mc:AlternateContent>
          </a:graphicData>
        </a:graphic>
      </p:graphicFrame>
    </p:spTree>
    <p:extLst>
      <p:ext uri="{BB962C8B-B14F-4D97-AF65-F5344CB8AC3E}">
        <p14:creationId xmlns:p14="http://schemas.microsoft.com/office/powerpoint/2010/main" val="362290210"/>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本题考查文言文翻译的能力。文言文翻译的标准是信、达、雅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翻译的重点是某些重要实词、虚词的意义和用法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特殊的文言句式。在第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是通假字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是不虔君命也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表转折关系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必使亲临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中间有省略成分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必使之亲临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处之安乎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是反问句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做这样的事能心安吗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匡救扶正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纠正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持禄固宠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保持禄位加固宠幸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。要注意语意通畅。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最实用的四个文言文翻译技巧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一是联系上下文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整体感知大意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二是整体把握文句的句式特点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尤其注意有没有特殊句式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判断句、被动句、省略句、倒装句及其他固定句式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三是判断文句中动词的意思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进而前勾后连理解整句的意思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四是字面语序不通时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要考虑各种调序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直到符合现代汉语的表达习惯为止。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003432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70110438"/>
              </p:ext>
            </p:extLst>
          </p:nvPr>
        </p:nvGraphicFramePr>
        <p:xfrm>
          <a:off x="508000" y="1472870"/>
          <a:ext cx="8128000" cy="4166261"/>
        </p:xfrm>
        <a:graphic>
          <a:graphicData uri="http://schemas.openxmlformats.org/presentationml/2006/ole">
            <mc:AlternateContent xmlns:mc="http://schemas.openxmlformats.org/markup-compatibility/2006">
              <mc:Choice xmlns:v="urn:schemas-microsoft-com:vml" Requires="v">
                <p:oleObj spid="_x0000_s46115" name="文档" r:id="rId15" imgW="3910819" imgH="2005198" progId="Word.Document.12">
                  <p:embed/>
                </p:oleObj>
              </mc:Choice>
              <mc:Fallback>
                <p:oleObj name="文档" r:id="rId15" imgW="3910819" imgH="2005198" progId="Word.Document.12">
                  <p:embed/>
                  <p:pic>
                    <p:nvPicPr>
                      <p:cNvPr id="0" name=""/>
                      <p:cNvPicPr/>
                      <p:nvPr/>
                    </p:nvPicPr>
                    <p:blipFill>
                      <a:blip r:embed="rId16"/>
                      <a:stretch>
                        <a:fillRect/>
                      </a:stretch>
                    </p:blipFill>
                    <p:spPr>
                      <a:xfrm>
                        <a:off x="508000" y="1472870"/>
                        <a:ext cx="8128000" cy="4166261"/>
                      </a:xfrm>
                      <a:prstGeom prst="rect">
                        <a:avLst/>
                      </a:prstGeom>
                    </p:spPr>
                  </p:pic>
                </p:oleObj>
              </mc:Fallback>
            </mc:AlternateContent>
          </a:graphicData>
        </a:graphic>
      </p:graphicFrame>
    </p:spTree>
    <p:extLst>
      <p:ext uri="{BB962C8B-B14F-4D97-AF65-F5344CB8AC3E}">
        <p14:creationId xmlns:p14="http://schemas.microsoft.com/office/powerpoint/2010/main" val="2255883864"/>
      </p:ext>
    </p:extLst>
  </p:cSld>
  <p:clrMapOvr>
    <a:masterClrMapping/>
  </p:clrMapOvr>
  <p:transition>
    <p:fade thruBlk="1"/>
  </p:transition>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39477499"/>
              </p:ext>
            </p:extLst>
          </p:nvPr>
        </p:nvGraphicFramePr>
        <p:xfrm>
          <a:off x="508000" y="1974272"/>
          <a:ext cx="8128000" cy="3163456"/>
        </p:xfrm>
        <a:graphic>
          <a:graphicData uri="http://schemas.openxmlformats.org/presentationml/2006/ole">
            <mc:AlternateContent xmlns:mc="http://schemas.openxmlformats.org/markup-compatibility/2006">
              <mc:Choice xmlns:v="urn:schemas-microsoft-com:vml" Requires="v">
                <p:oleObj spid="_x0000_s47139" name="文档" r:id="rId15" imgW="3910819" imgH="1521992" progId="Word.Document.12">
                  <p:embed/>
                </p:oleObj>
              </mc:Choice>
              <mc:Fallback>
                <p:oleObj name="文档" r:id="rId15" imgW="3910819" imgH="1521992" progId="Word.Document.12">
                  <p:embed/>
                  <p:pic>
                    <p:nvPicPr>
                      <p:cNvPr id="0" name=""/>
                      <p:cNvPicPr/>
                      <p:nvPr/>
                    </p:nvPicPr>
                    <p:blipFill>
                      <a:blip r:embed="rId16"/>
                      <a:stretch>
                        <a:fillRect/>
                      </a:stretch>
                    </p:blipFill>
                    <p:spPr>
                      <a:xfrm>
                        <a:off x="508000" y="1974272"/>
                        <a:ext cx="8128000" cy="3163456"/>
                      </a:xfrm>
                      <a:prstGeom prst="rect">
                        <a:avLst/>
                      </a:prstGeom>
                    </p:spPr>
                  </p:pic>
                </p:oleObj>
              </mc:Fallback>
            </mc:AlternateContent>
          </a:graphicData>
        </a:graphic>
      </p:graphicFrame>
    </p:spTree>
    <p:extLst>
      <p:ext uri="{BB962C8B-B14F-4D97-AF65-F5344CB8AC3E}">
        <p14:creationId xmlns:p14="http://schemas.microsoft.com/office/powerpoint/2010/main" val="1686177472"/>
      </p:ext>
    </p:extLst>
  </p:cSld>
  <p:clrMapOvr>
    <a:masterClrMapping/>
  </p:clrMapOvr>
  <p:transition>
    <p:fade thruBlk="1"/>
  </p:transition>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08745074"/>
              </p:ext>
            </p:extLst>
          </p:nvPr>
        </p:nvGraphicFramePr>
        <p:xfrm>
          <a:off x="508000" y="1455791"/>
          <a:ext cx="8128000" cy="5347194"/>
        </p:xfrm>
        <a:graphic>
          <a:graphicData uri="http://schemas.openxmlformats.org/presentationml/2006/ole">
            <mc:AlternateContent xmlns:mc="http://schemas.openxmlformats.org/markup-compatibility/2006">
              <mc:Choice xmlns:v="urn:schemas-microsoft-com:vml" Requires="v">
                <p:oleObj spid="_x0000_s48163" name="文档" r:id="rId15" imgW="3910819" imgH="2572659" progId="Word.Document.12">
                  <p:embed/>
                </p:oleObj>
              </mc:Choice>
              <mc:Fallback>
                <p:oleObj name="文档" r:id="rId15" imgW="3910819" imgH="2572659" progId="Word.Document.12">
                  <p:embed/>
                  <p:pic>
                    <p:nvPicPr>
                      <p:cNvPr id="0" name=""/>
                      <p:cNvPicPr/>
                      <p:nvPr/>
                    </p:nvPicPr>
                    <p:blipFill>
                      <a:blip r:embed="rId16"/>
                      <a:stretch>
                        <a:fillRect/>
                      </a:stretch>
                    </p:blipFill>
                    <p:spPr>
                      <a:xfrm>
                        <a:off x="508000" y="1455791"/>
                        <a:ext cx="8128000" cy="5347194"/>
                      </a:xfrm>
                      <a:prstGeom prst="rect">
                        <a:avLst/>
                      </a:prstGeom>
                    </p:spPr>
                  </p:pic>
                </p:oleObj>
              </mc:Fallback>
            </mc:AlternateContent>
          </a:graphicData>
        </a:graphic>
      </p:graphicFrame>
    </p:spTree>
    <p:extLst>
      <p:ext uri="{BB962C8B-B14F-4D97-AF65-F5344CB8AC3E}">
        <p14:creationId xmlns:p14="http://schemas.microsoft.com/office/powerpoint/2010/main" val="3875698060"/>
      </p:ext>
    </p:extLst>
  </p:cSld>
  <p:clrMapOvr>
    <a:masterClrMapping/>
  </p:clrMapOvr>
  <p:transition>
    <p:fade thruBlk="1"/>
  </p:transition>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35804460"/>
              </p:ext>
            </p:extLst>
          </p:nvPr>
        </p:nvGraphicFramePr>
        <p:xfrm>
          <a:off x="508000" y="1614715"/>
          <a:ext cx="8128000" cy="3882570"/>
        </p:xfrm>
        <a:graphic>
          <a:graphicData uri="http://schemas.openxmlformats.org/presentationml/2006/ole">
            <mc:AlternateContent xmlns:mc="http://schemas.openxmlformats.org/markup-compatibility/2006">
              <mc:Choice xmlns:v="urn:schemas-microsoft-com:vml" Requires="v">
                <p:oleObj spid="_x0000_s49187" name="文档" r:id="rId15" imgW="3910819" imgH="1868013" progId="Word.Document.12">
                  <p:embed/>
                </p:oleObj>
              </mc:Choice>
              <mc:Fallback>
                <p:oleObj name="文档" r:id="rId15" imgW="3910819" imgH="1868013" progId="Word.Document.12">
                  <p:embed/>
                  <p:pic>
                    <p:nvPicPr>
                      <p:cNvPr id="0" name=""/>
                      <p:cNvPicPr/>
                      <p:nvPr/>
                    </p:nvPicPr>
                    <p:blipFill>
                      <a:blip r:embed="rId16"/>
                      <a:stretch>
                        <a:fillRect/>
                      </a:stretch>
                    </p:blipFill>
                    <p:spPr>
                      <a:xfrm>
                        <a:off x="508000" y="1614715"/>
                        <a:ext cx="8128000" cy="3882570"/>
                      </a:xfrm>
                      <a:prstGeom prst="rect">
                        <a:avLst/>
                      </a:prstGeom>
                    </p:spPr>
                  </p:pic>
                </p:oleObj>
              </mc:Fallback>
            </mc:AlternateContent>
          </a:graphicData>
        </a:graphic>
      </p:graphicFrame>
    </p:spTree>
    <p:extLst>
      <p:ext uri="{BB962C8B-B14F-4D97-AF65-F5344CB8AC3E}">
        <p14:creationId xmlns:p14="http://schemas.microsoft.com/office/powerpoint/2010/main" val="4213503001"/>
      </p:ext>
    </p:extLst>
  </p:cSld>
  <p:clrMapOvr>
    <a:masterClrMapping/>
  </p:clrMapOvr>
  <p:transition>
    <p:fade thruBlk="1"/>
  </p:transition>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27967157"/>
              </p:ext>
            </p:extLst>
          </p:nvPr>
        </p:nvGraphicFramePr>
        <p:xfrm>
          <a:off x="508000" y="1223286"/>
          <a:ext cx="8128000" cy="5014026"/>
        </p:xfrm>
        <a:graphic>
          <a:graphicData uri="http://schemas.openxmlformats.org/presentationml/2006/ole">
            <mc:AlternateContent xmlns:mc="http://schemas.openxmlformats.org/markup-compatibility/2006">
              <mc:Choice xmlns:v="urn:schemas-microsoft-com:vml" Requires="v">
                <p:oleObj spid="_x0000_s50211" name="文档" r:id="rId15" imgW="3910819" imgH="2412430" progId="Word.Document.12">
                  <p:embed/>
                </p:oleObj>
              </mc:Choice>
              <mc:Fallback>
                <p:oleObj name="文档" r:id="rId15" imgW="3910819" imgH="2412430" progId="Word.Document.12">
                  <p:embed/>
                  <p:pic>
                    <p:nvPicPr>
                      <p:cNvPr id="0" name=""/>
                      <p:cNvPicPr/>
                      <p:nvPr/>
                    </p:nvPicPr>
                    <p:blipFill>
                      <a:blip r:embed="rId16"/>
                      <a:stretch>
                        <a:fillRect/>
                      </a:stretch>
                    </p:blipFill>
                    <p:spPr>
                      <a:xfrm>
                        <a:off x="508000" y="1223286"/>
                        <a:ext cx="8128000" cy="5014026"/>
                      </a:xfrm>
                      <a:prstGeom prst="rect">
                        <a:avLst/>
                      </a:prstGeom>
                    </p:spPr>
                  </p:pic>
                </p:oleObj>
              </mc:Fallback>
            </mc:AlternateContent>
          </a:graphicData>
        </a:graphic>
      </p:graphicFrame>
    </p:spTree>
    <p:extLst>
      <p:ext uri="{BB962C8B-B14F-4D97-AF65-F5344CB8AC3E}">
        <p14:creationId xmlns:p14="http://schemas.microsoft.com/office/powerpoint/2010/main" val="2848513251"/>
      </p:ext>
    </p:extLst>
  </p:cSld>
  <p:clrMapOvr>
    <a:masterClrMapping/>
  </p:clrMapOvr>
  <p:transition>
    <p:fade thruBlk="1"/>
  </p:transition>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61006052"/>
              </p:ext>
            </p:extLst>
          </p:nvPr>
        </p:nvGraphicFramePr>
        <p:xfrm>
          <a:off x="508000" y="1113921"/>
          <a:ext cx="8128000" cy="5462649"/>
        </p:xfrm>
        <a:graphic>
          <a:graphicData uri="http://schemas.openxmlformats.org/presentationml/2006/ole">
            <mc:AlternateContent xmlns:mc="http://schemas.openxmlformats.org/markup-compatibility/2006">
              <mc:Choice xmlns:v="urn:schemas-microsoft-com:vml" Requires="v">
                <p:oleObj spid="_x0000_s51234" name="文档" r:id="rId15" imgW="3910819" imgH="2628469" progId="Word.Document.12">
                  <p:embed/>
                </p:oleObj>
              </mc:Choice>
              <mc:Fallback>
                <p:oleObj name="文档" r:id="rId15" imgW="3910819" imgH="2628469" progId="Word.Document.12">
                  <p:embed/>
                  <p:pic>
                    <p:nvPicPr>
                      <p:cNvPr id="0" name=""/>
                      <p:cNvPicPr/>
                      <p:nvPr/>
                    </p:nvPicPr>
                    <p:blipFill>
                      <a:blip r:embed="rId16"/>
                      <a:stretch>
                        <a:fillRect/>
                      </a:stretch>
                    </p:blipFill>
                    <p:spPr>
                      <a:xfrm>
                        <a:off x="508000" y="1113921"/>
                        <a:ext cx="8128000" cy="5462649"/>
                      </a:xfrm>
                      <a:prstGeom prst="rect">
                        <a:avLst/>
                      </a:prstGeom>
                    </p:spPr>
                  </p:pic>
                </p:oleObj>
              </mc:Fallback>
            </mc:AlternateContent>
          </a:graphicData>
        </a:graphic>
      </p:graphicFrame>
    </p:spTree>
    <p:extLst>
      <p:ext uri="{BB962C8B-B14F-4D97-AF65-F5344CB8AC3E}">
        <p14:creationId xmlns:p14="http://schemas.microsoft.com/office/powerpoint/2010/main" val="637885062"/>
      </p:ext>
    </p:extLst>
  </p:cSld>
  <p:clrMapOvr>
    <a:masterClrMapping/>
  </p:clrMapOvr>
  <p:transition>
    <p:fade thruBlk="1"/>
  </p:transition>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75697590"/>
              </p:ext>
            </p:extLst>
          </p:nvPr>
        </p:nvGraphicFramePr>
        <p:xfrm>
          <a:off x="508000" y="1249676"/>
          <a:ext cx="8128000" cy="4987636"/>
        </p:xfrm>
        <a:graphic>
          <a:graphicData uri="http://schemas.openxmlformats.org/presentationml/2006/ole">
            <mc:AlternateContent xmlns:mc="http://schemas.openxmlformats.org/markup-compatibility/2006">
              <mc:Choice xmlns:v="urn:schemas-microsoft-com:vml" Requires="v">
                <p:oleObj spid="_x0000_s52258" name="文档" r:id="rId15" imgW="3910819" imgH="2399828" progId="Word.Document.12">
                  <p:embed/>
                </p:oleObj>
              </mc:Choice>
              <mc:Fallback>
                <p:oleObj name="文档" r:id="rId15" imgW="3910819" imgH="2399828" progId="Word.Document.12">
                  <p:embed/>
                  <p:pic>
                    <p:nvPicPr>
                      <p:cNvPr id="0" name=""/>
                      <p:cNvPicPr/>
                      <p:nvPr/>
                    </p:nvPicPr>
                    <p:blipFill>
                      <a:blip r:embed="rId16"/>
                      <a:stretch>
                        <a:fillRect/>
                      </a:stretch>
                    </p:blipFill>
                    <p:spPr>
                      <a:xfrm>
                        <a:off x="508000" y="1249676"/>
                        <a:ext cx="8128000" cy="4987636"/>
                      </a:xfrm>
                      <a:prstGeom prst="rect">
                        <a:avLst/>
                      </a:prstGeom>
                    </p:spPr>
                  </p:pic>
                </p:oleObj>
              </mc:Fallback>
            </mc:AlternateContent>
          </a:graphicData>
        </a:graphic>
      </p:graphicFrame>
    </p:spTree>
    <p:extLst>
      <p:ext uri="{BB962C8B-B14F-4D97-AF65-F5344CB8AC3E}">
        <p14:creationId xmlns:p14="http://schemas.microsoft.com/office/powerpoint/2010/main" val="2637516609"/>
      </p:ext>
    </p:extLst>
  </p:cSld>
  <p:clrMapOvr>
    <a:masterClrMapping/>
  </p:clrMapOvr>
  <p:transition>
    <p:fade thruBlk="1"/>
  </p:transition>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0761158"/>
              </p:ext>
            </p:extLst>
          </p:nvPr>
        </p:nvGraphicFramePr>
        <p:xfrm>
          <a:off x="508000" y="1736766"/>
          <a:ext cx="8128000" cy="3638469"/>
        </p:xfrm>
        <a:graphic>
          <a:graphicData uri="http://schemas.openxmlformats.org/presentationml/2006/ole">
            <mc:AlternateContent xmlns:mc="http://schemas.openxmlformats.org/markup-compatibility/2006">
              <mc:Choice xmlns:v="urn:schemas-microsoft-com:vml" Requires="v">
                <p:oleObj spid="_x0000_s53282" name="文档" r:id="rId15" imgW="3910819" imgH="1750992" progId="Word.Document.12">
                  <p:embed/>
                </p:oleObj>
              </mc:Choice>
              <mc:Fallback>
                <p:oleObj name="文档" r:id="rId15" imgW="3910819" imgH="1750992" progId="Word.Document.12">
                  <p:embed/>
                  <p:pic>
                    <p:nvPicPr>
                      <p:cNvPr id="0" name=""/>
                      <p:cNvPicPr/>
                      <p:nvPr/>
                    </p:nvPicPr>
                    <p:blipFill>
                      <a:blip r:embed="rId16"/>
                      <a:stretch>
                        <a:fillRect/>
                      </a:stretch>
                    </p:blipFill>
                    <p:spPr>
                      <a:xfrm>
                        <a:off x="508000" y="1736766"/>
                        <a:ext cx="8128000" cy="3638469"/>
                      </a:xfrm>
                      <a:prstGeom prst="rect">
                        <a:avLst/>
                      </a:prstGeom>
                    </p:spPr>
                  </p:pic>
                </p:oleObj>
              </mc:Fallback>
            </mc:AlternateContent>
          </a:graphicData>
        </a:graphic>
      </p:graphicFrame>
    </p:spTree>
    <p:extLst>
      <p:ext uri="{BB962C8B-B14F-4D97-AF65-F5344CB8AC3E}">
        <p14:creationId xmlns:p14="http://schemas.microsoft.com/office/powerpoint/2010/main" val="3430142103"/>
      </p:ext>
    </p:extLst>
  </p:cSld>
  <p:clrMapOvr>
    <a:masterClrMapping/>
  </p:clrMapOvr>
  <p:transition>
    <p:fade thruBlk="1"/>
  </p:transition>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7" name="圆角矩形 16">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8" name="圆角矩形 17">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4786655"/>
              </p:ext>
            </p:extLst>
          </p:nvPr>
        </p:nvGraphicFramePr>
        <p:xfrm>
          <a:off x="508000" y="1080864"/>
          <a:ext cx="8128000" cy="5578105"/>
        </p:xfrm>
        <a:graphic>
          <a:graphicData uri="http://schemas.openxmlformats.org/presentationml/2006/ole">
            <mc:AlternateContent xmlns:mc="http://schemas.openxmlformats.org/markup-compatibility/2006">
              <mc:Choice xmlns:v="urn:schemas-microsoft-com:vml" Requires="v">
                <p:oleObj spid="_x0000_s54306" name="文档" r:id="rId15" imgW="3910819" imgH="2684279" progId="Word.Document.12">
                  <p:embed/>
                </p:oleObj>
              </mc:Choice>
              <mc:Fallback>
                <p:oleObj name="文档" r:id="rId15" imgW="3910819" imgH="2684279" progId="Word.Document.12">
                  <p:embed/>
                  <p:pic>
                    <p:nvPicPr>
                      <p:cNvPr id="0" name=""/>
                      <p:cNvPicPr/>
                      <p:nvPr/>
                    </p:nvPicPr>
                    <p:blipFill>
                      <a:blip r:embed="rId16"/>
                      <a:stretch>
                        <a:fillRect/>
                      </a:stretch>
                    </p:blipFill>
                    <p:spPr>
                      <a:xfrm>
                        <a:off x="508000" y="1080864"/>
                        <a:ext cx="8128000" cy="5578105"/>
                      </a:xfrm>
                      <a:prstGeom prst="rect">
                        <a:avLst/>
                      </a:prstGeom>
                    </p:spPr>
                  </p:pic>
                </p:oleObj>
              </mc:Fallback>
            </mc:AlternateContent>
          </a:graphicData>
        </a:graphic>
      </p:graphicFrame>
    </p:spTree>
    <p:extLst>
      <p:ext uri="{BB962C8B-B14F-4D97-AF65-F5344CB8AC3E}">
        <p14:creationId xmlns:p14="http://schemas.microsoft.com/office/powerpoint/2010/main" val="238796880"/>
      </p:ext>
    </p:extLst>
  </p:cSld>
  <p:clrMapOvr>
    <a:masterClrMapping/>
  </p:clrMapOvr>
  <p:transition>
    <p:fade thruBlk="1"/>
  </p:transition>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矩形 20"/>
          <p:cNvSpPr>
            <a:spLocks noChangeAspect="1"/>
          </p:cNvSpPr>
          <p:nvPr/>
        </p:nvSpPr>
        <p:spPr>
          <a:xfrm>
            <a:off x="508000" y="991119"/>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对句式的考查有两个显著特点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一是显性考查与隐性考查方式相结合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以隐性考查为主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即在实词与翻译中考查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二是在古今对比中凸显古今不同的句式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命题点在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古今差异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下列句子中加点词语不同于其他三项的一句是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2" name="对象 21"/>
          <p:cNvGraphicFramePr>
            <a:graphicFrameLocks noChangeAspect="1"/>
          </p:cNvGraphicFramePr>
          <p:nvPr>
            <p:extLst>
              <p:ext uri="{D42A27DB-BD31-4B8C-83A1-F6EECF244321}">
                <p14:modId xmlns:p14="http://schemas.microsoft.com/office/powerpoint/2010/main" val="3697562240"/>
              </p:ext>
            </p:extLst>
          </p:nvPr>
        </p:nvGraphicFramePr>
        <p:xfrm>
          <a:off x="313137" y="2668085"/>
          <a:ext cx="8128000" cy="914316"/>
        </p:xfrm>
        <a:graphic>
          <a:graphicData uri="http://schemas.openxmlformats.org/presentationml/2006/ole">
            <mc:AlternateContent xmlns:mc="http://schemas.openxmlformats.org/markup-compatibility/2006">
              <mc:Choice xmlns:v="urn:schemas-microsoft-com:vml" Requires="v">
                <p:oleObj spid="_x0000_s55329" name="文档" r:id="rId15" imgW="3839157" imgH="432437" progId="Word.Document.12">
                  <p:embed/>
                </p:oleObj>
              </mc:Choice>
              <mc:Fallback>
                <p:oleObj name="文档" r:id="rId15" imgW="3839157" imgH="432437" progId="Word.Document.12">
                  <p:embed/>
                  <p:pic>
                    <p:nvPicPr>
                      <p:cNvPr id="0" name=""/>
                      <p:cNvPicPr/>
                      <p:nvPr/>
                    </p:nvPicPr>
                    <p:blipFill>
                      <a:blip r:embed="rId16"/>
                      <a:stretch>
                        <a:fillRect/>
                      </a:stretch>
                    </p:blipFill>
                    <p:spPr>
                      <a:xfrm>
                        <a:off x="313137" y="2668085"/>
                        <a:ext cx="8128000" cy="914316"/>
                      </a:xfrm>
                      <a:prstGeom prst="rect">
                        <a:avLst/>
                      </a:prstGeom>
                    </p:spPr>
                  </p:pic>
                </p:oleObj>
              </mc:Fallback>
            </mc:AlternateContent>
          </a:graphicData>
        </a:graphic>
      </p:graphicFrame>
      <p:sp>
        <p:nvSpPr>
          <p:cNvPr id="23" name="矩形 22"/>
          <p:cNvSpPr>
            <a:spLocks noChangeAspect="1"/>
          </p:cNvSpPr>
          <p:nvPr/>
        </p:nvSpPr>
        <p:spPr>
          <a:xfrm>
            <a:off x="508000" y="3580831"/>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为形容词活用为名词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为形容词活用为动词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为形容词活用为动词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为形容词活用为动词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有疑惑。故答案为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4" name="矩形 23"/>
          <p:cNvSpPr>
            <a:spLocks noChangeAspect="1"/>
          </p:cNvSpPr>
          <p:nvPr/>
        </p:nvSpPr>
        <p:spPr>
          <a:xfrm>
            <a:off x="508000" y="5228194"/>
            <a:ext cx="8128000" cy="1303883"/>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抓对位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辨易混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善对位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即将句子按照现代汉语语法规则予以切分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从而判定是否活用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明纠结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即明确词类活用的易混之处等。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996966"/>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9111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字明仲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泉州晋江人。考中进士甲科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任会稽知县。百姓在镜湖旁耕种农田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常常担心湖水泛滥。曾公亮建立了斗门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将水排入曹娥江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老百姓因此获益。以端明殿学士的身份担任郑州知州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治政有能干的名声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盗贼都流窜到外地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以至夜不闭户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曾经有使者丢失袋中的东西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下公文追究盗贼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曾公亮回复说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我们境内没有窝藏盗贼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大概是随从的人偷藏了。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对随从进行搜索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果然是这样。曾公亮明达详熟公文法令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经历处事久了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熟知朝廷台阁典章制度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首相韩琦常常向他咨询。仁宗末年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韩琦请求立皇嗣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和曾公亮等人共同决定商议。密州百姓的田地中出产银子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有的人盗取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大理寺以强盗论处。曾公亮说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这是禁止挖掘的东西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挖取银子虽然采取了偷盗的方式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与偷盗百姓家的财物还有所不同。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坚持争论这事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于是交付有司辩论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依照窃取禁物法论处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盗贼最终没有被判处死罪。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4211507"/>
      </p:ext>
    </p:extLst>
  </p:cSld>
  <p:clrMapOvr>
    <a:masterClrMapping/>
  </p:clrMapOvr>
  <p:transition>
    <p:fade thruBlk="1"/>
  </p:transition>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459741"/>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下列句子中加点词语不同于其他三项的一句是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06894329"/>
              </p:ext>
            </p:extLst>
          </p:nvPr>
        </p:nvGraphicFramePr>
        <p:xfrm>
          <a:off x="313137" y="1444644"/>
          <a:ext cx="8128000" cy="914316"/>
        </p:xfrm>
        <a:graphic>
          <a:graphicData uri="http://schemas.openxmlformats.org/presentationml/2006/ole">
            <mc:AlternateContent xmlns:mc="http://schemas.openxmlformats.org/markup-compatibility/2006">
              <mc:Choice xmlns:v="urn:schemas-microsoft-com:vml" Requires="v">
                <p:oleObj spid="_x0000_s56352" name="文档" r:id="rId15" imgW="3839157" imgH="432437" progId="Word.Document.12">
                  <p:embed/>
                </p:oleObj>
              </mc:Choice>
              <mc:Fallback>
                <p:oleObj name="文档" r:id="rId15" imgW="3839157" imgH="432437" progId="Word.Document.12">
                  <p:embed/>
                  <p:pic>
                    <p:nvPicPr>
                      <p:cNvPr id="0" name=""/>
                      <p:cNvPicPr/>
                      <p:nvPr/>
                    </p:nvPicPr>
                    <p:blipFill>
                      <a:blip r:embed="rId16"/>
                      <a:stretch>
                        <a:fillRect/>
                      </a:stretch>
                    </p:blipFill>
                    <p:spPr>
                      <a:xfrm>
                        <a:off x="313137" y="1444644"/>
                        <a:ext cx="8128000" cy="914316"/>
                      </a:xfrm>
                      <a:prstGeom prst="rect">
                        <a:avLst/>
                      </a:prstGeom>
                    </p:spPr>
                  </p:pic>
                </p:oleObj>
              </mc:Fallback>
            </mc:AlternateContent>
          </a:graphicData>
        </a:graphic>
      </p:graphicFrame>
      <p:sp>
        <p:nvSpPr>
          <p:cNvPr id="4" name="矩形 3"/>
          <p:cNvSpPr>
            <a:spLocks noChangeAspect="1"/>
          </p:cNvSpPr>
          <p:nvPr/>
        </p:nvSpPr>
        <p:spPr>
          <a:xfrm>
            <a:off x="508000" y="2358960"/>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为形容词的意动用法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三项为使动用法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项为意动用法。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016714"/>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区分使动与意动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辨析使动用法与意动用法要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动词表示的动作行为是否为主语发出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使动用法本质是句子动作非主语发出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而是主语使宾语发出。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是否是客观使然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如果是客观情况则为使动用法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译为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意动用法是谓语动词对其宾语含有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或表示主语把宾语当作是什么。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348909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矩形 20"/>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下列句子分类正确的一项是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卿欲何言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夺项王天下者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必沛公也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吾属今为之虏矣　</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籍何以至此　</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或脱身以逃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不能容于远近　</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此则岳阳楼之大观也　</a:t>
            </a: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子何恃而往　</a:t>
            </a: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傅说举于版筑之间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②③⑥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⑤⑦⑧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NEU-BZ-S92"/>
                <a:ea typeface="宋体" panose="02010600030101010101" pitchFamily="2" charset="-122"/>
                <a:cs typeface="宋体" panose="02010600030101010101" pitchFamily="2" charset="-122"/>
              </a:rPr>
              <a:t>①④⑦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⑤⑥⑧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①④②③⑥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⑤⑦⑧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①④⑦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③⑤⑧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①④⑦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句是疑问句中的疑问代词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③⑤⑧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句是被动句。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297245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xEl>
                                              <p:pRg st="4" end="4"/>
                                            </p:txEl>
                                          </p:spTgt>
                                        </p:tgtEl>
                                        <p:attrNameLst>
                                          <p:attrName>style.visibility</p:attrName>
                                        </p:attrNameLst>
                                      </p:cBhvr>
                                      <p:to>
                                        <p:strVal val="visible"/>
                                      </p:to>
                                    </p:set>
                                    <p:animEffect transition="in" filter="wipe(down)">
                                      <p:cBhvr>
                                        <p:cTn id="7" dur="500"/>
                                        <p:tgtEl>
                                          <p:spTgt spid="2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下列句式不同类的一项是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度我至军中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公乃入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一鼓作气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再而衰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三而竭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戍卒叫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函谷举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夫秦王有虎狼之心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杀人如不能举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刑人如恐不胜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项是无被动标志的被动句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这个动词表示意念上的被动。其余三项是省略句。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项为蒙后省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度我至军中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公乃入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项为承前省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一鼓作气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项为蒙后省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夫秦王有虎狼之心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杀人如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刑人如恐不胜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5104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从句式的角度看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同类的一项是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不拘于时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学于余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今不速往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恐为操所先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自言本是京城女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宋体" panose="02010600030101010101" pitchFamily="2" charset="-122"/>
                <a:cs typeface="宋体" panose="02010600030101010101" pitchFamily="2" charset="-122"/>
              </a:rPr>
              <a:t>②</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帝</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感其诚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伐薪烧炭南山中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贤能为之用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灭六国者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非秦也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信而见疑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忠而被谤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项均为被动句。</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不拘于时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是表被动的标志词。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句是被动句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句是状语后置和省略句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伐薪烧炭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南山中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句是被动句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句是被动句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表被动</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0166655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080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下列句子中加点词的用法不同于其他的一项是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18972364"/>
              </p:ext>
            </p:extLst>
          </p:nvPr>
        </p:nvGraphicFramePr>
        <p:xfrm>
          <a:off x="599682" y="2153638"/>
          <a:ext cx="8128000" cy="1831992"/>
        </p:xfrm>
        <a:graphic>
          <a:graphicData uri="http://schemas.openxmlformats.org/presentationml/2006/ole">
            <mc:AlternateContent xmlns:mc="http://schemas.openxmlformats.org/markup-compatibility/2006">
              <mc:Choice xmlns:v="urn:schemas-microsoft-com:vml" Requires="v">
                <p:oleObj spid="_x0000_s58399" name="文档" r:id="rId15" imgW="3839157" imgH="864874" progId="Word.Document.12">
                  <p:embed/>
                </p:oleObj>
              </mc:Choice>
              <mc:Fallback>
                <p:oleObj name="文档" r:id="rId15" imgW="3839157" imgH="864874" progId="Word.Document.12">
                  <p:embed/>
                  <p:pic>
                    <p:nvPicPr>
                      <p:cNvPr id="0" name=""/>
                      <p:cNvPicPr/>
                      <p:nvPr/>
                    </p:nvPicPr>
                    <p:blipFill>
                      <a:blip r:embed="rId16"/>
                      <a:stretch>
                        <a:fillRect/>
                      </a:stretch>
                    </p:blipFill>
                    <p:spPr>
                      <a:xfrm>
                        <a:off x="599682" y="2153638"/>
                        <a:ext cx="8128000" cy="1831992"/>
                      </a:xfrm>
                      <a:prstGeom prst="rect">
                        <a:avLst/>
                      </a:prstGeom>
                    </p:spPr>
                  </p:pic>
                </p:oleObj>
              </mc:Fallback>
            </mc:AlternateContent>
          </a:graphicData>
        </a:graphic>
      </p:graphicFrame>
      <p:sp>
        <p:nvSpPr>
          <p:cNvPr id="4" name="矩形 3"/>
          <p:cNvSpPr>
            <a:spLocks noChangeAspect="1"/>
          </p:cNvSpPr>
          <p:nvPr/>
        </p:nvSpPr>
        <p:spPr>
          <a:xfrm>
            <a:off x="508000" y="399072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名词用作动词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时间名词作状语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在早上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名词作状语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箕畚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名词作状语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用箕畚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209184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7281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以下句子中加点的词语不属于意动用法的一项是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62423601"/>
              </p:ext>
            </p:extLst>
          </p:nvPr>
        </p:nvGraphicFramePr>
        <p:xfrm>
          <a:off x="599682" y="2235107"/>
          <a:ext cx="8128000" cy="1831992"/>
        </p:xfrm>
        <a:graphic>
          <a:graphicData uri="http://schemas.openxmlformats.org/presentationml/2006/ole">
            <mc:AlternateContent xmlns:mc="http://schemas.openxmlformats.org/markup-compatibility/2006">
              <mc:Choice xmlns:v="urn:schemas-microsoft-com:vml" Requires="v">
                <p:oleObj spid="_x0000_s57375" name="文档" r:id="rId15" imgW="3839157" imgH="864874" progId="Word.Document.12">
                  <p:embed/>
                </p:oleObj>
              </mc:Choice>
              <mc:Fallback>
                <p:oleObj name="文档" r:id="rId15" imgW="3839157" imgH="864874" progId="Word.Document.12">
                  <p:embed/>
                  <p:pic>
                    <p:nvPicPr>
                      <p:cNvPr id="0" name=""/>
                      <p:cNvPicPr/>
                      <p:nvPr/>
                    </p:nvPicPr>
                    <p:blipFill>
                      <a:blip r:embed="rId16"/>
                      <a:stretch>
                        <a:fillRect/>
                      </a:stretch>
                    </p:blipFill>
                    <p:spPr>
                      <a:xfrm>
                        <a:off x="599682" y="2235107"/>
                        <a:ext cx="8128000" cy="1831992"/>
                      </a:xfrm>
                      <a:prstGeom prst="rect">
                        <a:avLst/>
                      </a:prstGeom>
                    </p:spPr>
                  </p:pic>
                </p:oleObj>
              </mc:Fallback>
            </mc:AlternateContent>
          </a:graphicData>
        </a:graphic>
      </p:graphicFrame>
      <p:sp>
        <p:nvSpPr>
          <p:cNvPr id="5" name="矩形 4"/>
          <p:cNvSpPr>
            <a:spLocks noChangeAspect="1"/>
          </p:cNvSpPr>
          <p:nvPr/>
        </p:nvSpPr>
        <p:spPr>
          <a:xfrm>
            <a:off x="508000" y="406709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项是使动用法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其余为意动用法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以之为异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以我为美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以鲁地为小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88969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8"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9"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10"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606419"/>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下列各项与例句中加点词的用法相同的一项是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07552626"/>
              </p:ext>
            </p:extLst>
          </p:nvPr>
        </p:nvGraphicFramePr>
        <p:xfrm>
          <a:off x="599682" y="2074044"/>
          <a:ext cx="8128000" cy="2289150"/>
        </p:xfrm>
        <a:graphic>
          <a:graphicData uri="http://schemas.openxmlformats.org/presentationml/2006/ole">
            <mc:AlternateContent xmlns:mc="http://schemas.openxmlformats.org/markup-compatibility/2006">
              <mc:Choice xmlns:v="urn:schemas-microsoft-com:vml" Requires="v">
                <p:oleObj spid="_x0000_s59423" name="文档" r:id="rId15" imgW="3839157" imgH="1080913" progId="Word.Document.12">
                  <p:embed/>
                </p:oleObj>
              </mc:Choice>
              <mc:Fallback>
                <p:oleObj name="文档" r:id="rId15" imgW="3839157" imgH="1080913" progId="Word.Document.12">
                  <p:embed/>
                  <p:pic>
                    <p:nvPicPr>
                      <p:cNvPr id="0" name=""/>
                      <p:cNvPicPr/>
                      <p:nvPr/>
                    </p:nvPicPr>
                    <p:blipFill>
                      <a:blip r:embed="rId16"/>
                      <a:stretch>
                        <a:fillRect/>
                      </a:stretch>
                    </p:blipFill>
                    <p:spPr>
                      <a:xfrm>
                        <a:off x="599682" y="2074044"/>
                        <a:ext cx="8128000" cy="2289150"/>
                      </a:xfrm>
                      <a:prstGeom prst="rect">
                        <a:avLst/>
                      </a:prstGeom>
                    </p:spPr>
                  </p:pic>
                </p:oleObj>
              </mc:Fallback>
            </mc:AlternateContent>
          </a:graphicData>
        </a:graphic>
      </p:graphicFrame>
      <p:sp>
        <p:nvSpPr>
          <p:cNvPr id="4" name="矩形 3"/>
          <p:cNvSpPr>
            <a:spLocks noChangeAspect="1"/>
          </p:cNvSpPr>
          <p:nvPr/>
        </p:nvSpPr>
        <p:spPr>
          <a:xfrm>
            <a:off x="508000" y="436319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例句与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项都是意动用法。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名词作状语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名词作动词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动词的使动用法。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597106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河北保定一模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陈希亮字公弼。幼孤好学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年十六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将从师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其兄难之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使治钱息三十余万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希亮悉召取钱者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焚其券而去。业成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乃召兄子庸、谕使学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遂俱中天圣八年进士第。初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希亮以母老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为县侍亲。母终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为开封府司录司事。期年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殿侍雷甲以兵百余人逐盗竹山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甲不能戢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所至为暴。或疑为盗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告希亮盗入境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且及门。</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希亮即勒兵阻水拒之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命持满无得发</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士皆植立如偶人。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甲射之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乃下马拜请死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吏士皆欲斩甲以徇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希亮独治为暴者十余人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使甲以捕盗自赎。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3567795"/>
      </p:ext>
    </p:extLst>
  </p:cSld>
  <p:clrMapOvr>
    <a:masterClrMapping/>
  </p:clrMapOvr>
  <p:transition>
    <p:fade thruBlk="1"/>
  </p:transition>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748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皇祐元年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移滑州。奏事殿上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仁宗劳之曰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知卿疾恶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无惩沈氏子事。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诏提举河北便籴。都转运使魏瓘劾希亮擅增损物价。会河溢鱼池埽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希亮悉召河上使者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发禁兵捍之。庐于所当决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吏民涕泣更谏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希亮坚卧不动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水亦去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人比之王尊。数上章请老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移知凤翔。仓粟支十二年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主者以腐败为忧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希亮发十二万石贷民。有司惧为擅发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希亮身任之。是秋大熟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以新易旧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官民皆便。于阗使者入朝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过秦州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经略使以客礼享之。使者骄甚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留月余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坏传舍什器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纵其徒入市掠饮食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民户皆昼闭。希亮闻之曰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吾尝主契丹使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得其情。使者初不敢暴横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皆译者教之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吾痛绳以法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译者惧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其使不敢动矣。况此小国乎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乃使教练使持符告译者曰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入吾境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有秋毫不如法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吾且斩若。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罗拜庭下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无一人哗者。英宗即位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迁太常少卿。始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州郡以酒相饷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例皆私有之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而法不可。</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希亮以遗游士之贫者</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既而曰</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此亦私也。</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7591127"/>
      </p:ext>
    </p:extLst>
  </p:cSld>
  <p:clrMapOvr>
    <a:masterClrMapping/>
  </p:clrMapOvr>
  <p:transition>
    <p:fade thruBlk="1"/>
  </p:transition>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以家财偿之。遂借此上书自劾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求去不已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坐是分司西京。未几致仕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年六十四。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6615971"/>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契丹派人在界河打鱼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又屡次通行盐船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官吏不敢禁止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与契丹计较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将要生出事端。曾公亮说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在事情一开始时不加禁止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以后将怎么办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雄州赵滋勇敢又有谋略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可以任命他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去解决这件事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派他前去把皇帝的旨意告诉他们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边境的危害就平息了。英宗即位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加中书侍郎兼礼部尚书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不久加户部尚书。皇帝身体不适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辽国的使者来到了不能召见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皇帝让曾公亮在宾馆中设宴接见使者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使者不肯赴宴。曾公亮质问他说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赐宴不到场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这是对君主命令的不敬。君主有病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却一定要他亲临宴会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做这样的事能心安吗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辽国的使者立刻前来赴宴。熙宁三年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拜司空兼侍中、河阳三城节度使。第二年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起任永兴军判官。过了一年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回到京师。不久在太傅任上退休。元丰元年去世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终年八十岁。皇帝亲临悼念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停止上朝三天。曾公亮为人端方庄重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处事沉深周密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平常家居遵守法纪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循规蹈矩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然而生性吝啬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家产达到万万钱。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0478016"/>
      </p:ext>
    </p:extLst>
  </p:cSld>
  <p:clrMapOvr>
    <a:masterClrMapping/>
  </p:clrMapOvr>
  <p:transition>
    <p:fade thruBlk="1"/>
  </p:transition>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希亮即勒兵阻水拒之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命持满无得发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士皆植立如偶人。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希亮以遗游士之贫者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既而曰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此亦私也。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陈希亮立即率领士兵隔河列阵抵抗他们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命令士兵拉满弓不要放箭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士兵都像木偶人一样站立着。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陈希亮把酒送给贫穷漂泊的士人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这也是纳为私有。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等词语的落实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为名词作状语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像树一样地立着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游士之贫者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为省略句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游士之贫者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为定语后置句。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900387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64639"/>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陈希亮字公弼。陈希亮幼时丧父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爱好学习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十六岁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准备拜师求学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他的兄长刁难他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派他收取三十多万的借款利息。陈希亮全部召来借钱的人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烧掉债券后离开了。学业完成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就召来兄长的儿子陈庸、陈谕让他们求学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后来就都考中天圣八年的进士。起初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陈希亮因为母亲年老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任县令侍奉母亲。母亲去世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服丧期满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任开封府司录司事。一年后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殿侍雷甲以一百多士兵在竹山追讨盗贼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雷甲不能约束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士兵所到之处做暴虐之事。有人怀疑是盗贼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就报告陈希亮盗贼侵入县境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将要到城门。陈希亮立即率领士兵隔河列阵抵抗他们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命令士兵拉满弓不要放箭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士兵都像木偶人一样站立着。雷甲放箭射他们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陈希亮的士兵一动不动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雷甲才下马跪拜请罪。属下官吏和士兵都想斩杀雷甲来示众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陈希亮只是惩治了行暴的十多个人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让雷甲用追捕盗贼的方法补救过错。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0655481"/>
      </p:ext>
    </p:extLst>
  </p:cSld>
  <p:clrMapOvr>
    <a:masterClrMapping/>
  </p:clrMapOvr>
  <p:transition>
    <p:fade thruBlk="1"/>
  </p:transition>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皇祐元年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诏令他为提举河北便籴。都转运使魏罐弹劾陈希亮擅自改变物价。恰逢黄河溢出鱼池埽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将要决口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陈希亮全部召回派出的使臣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调发禁兵捍守堤坝。他住在将要决口的地方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官员和百姓们流泪劝他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陈希亮躺着一动不动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洪水退去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人们把他比作汉代的王尊。多次上奏章请求退休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没有被允许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调任凤翔知府。仓中粮食可供十二年之用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管事的官员担心霉腐坏掉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这年饥荒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陈希亮拿出十二万石借给百姓。主管官员害怕以擅自动用官粮获罪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陈希亮亲自负责此事。这年秋天大丰收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以新换旧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官府和百姓都很便利。于阗使者入朝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经过秦州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经略使以客礼接待他们。使者十分傲慢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停留了一个多月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毁坏宾馆的器物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放纵手下人闯入街市抢掠饮食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百姓白天都紧闭门户。陈希亮听到这些说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我曾经负责接待契丹使臣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知道他们的情况。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2147877"/>
      </p:ext>
    </p:extLst>
  </p:cSld>
  <p:clrMapOvr>
    <a:masterClrMapping/>
  </p:clrMapOvr>
  <p:transition>
    <p:fade thruBlk="1"/>
  </p:transition>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2"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2" action="ppaction://hlinksldjump"/>
          </p:cNvPr>
          <p:cNvSpPr/>
          <p:nvPr/>
        </p:nvSpPr>
        <p:spPr>
          <a:xfrm>
            <a:off x="3214251"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28</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使者起初不敢横暴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都是译官教唆他们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我痛恨此事依法制裁他们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译官害怕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他们的使者不敢轻举妄动了。何况这个小国呢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就派教练使拿着符信告诉译官说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进入我的辖境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有一丝一毫不依法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我就斩杀你。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在庭院罗拜行礼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没有一个敢喧哗的。英宗即位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升任太常少卿。起初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州郡以酒相送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惯例都归为己有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然而法律不允许。陈希亮把酒送给贫穷漂泊的士人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这也是纳为私有。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用自家财物赔偿。于是凭借这事上书自我检讨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不停地请求离开朝廷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因为这个分司西京。不久退休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年六十四。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2132499"/>
      </p:ext>
    </p:extLst>
  </p:cSld>
  <p:clrMapOvr>
    <a:masterClrMapping/>
  </p:clrMapOvr>
  <p:transition>
    <p:fade thruBlk="1"/>
  </p:transition>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矩形 20"/>
          <p:cNvSpPr>
            <a:spLocks noChangeAspect="1"/>
          </p:cNvSpPr>
          <p:nvPr/>
        </p:nvSpPr>
        <p:spPr>
          <a:xfrm>
            <a:off x="508000" y="1275375"/>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P174)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更始即位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舞阴大姓李氏拥城不下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更始遣柱天将军李宝降之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闻宛之赵氏有孤孙憙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信义著名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愿得降之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更始即位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舞阴大姓李氏拥城不下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更始遣柱天将军李宝降之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不肯云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闻宛之赵氏有孤孙憙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信义著名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愿得降之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更始即位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舞阴大姓李氏拥城不下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更始遣柱天将军李宝降之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不肯云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闻宛之赵氏有孤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孙憙信义著名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愿得降之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更始即位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舞阴大姓李氏拥城不下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更始遣柱天将军李宝降之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闻宛之赵氏有孤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孙憙信义著名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愿得降之</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0747679"/>
      </p:ext>
    </p:extLst>
  </p:cSld>
  <p:clrMapOvr>
    <a:masterClrMapping/>
  </p:clrMapOvr>
  <p:transition>
    <p:fade thruBlk="1"/>
  </p:transition>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本题宜采用排除法。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字在断句中具有标志性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的具体内容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即赵氏之孤孙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信义著名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省略主语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断句题考查的是考生阅读文言文的综合能力。作答时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须把握住以下几点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通读全文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明确词语指代内容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推敲虚词的语气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明辨语法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抓住修辞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关注整句。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036781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许将字冲元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福州闽人。举进士第一。神宗召对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除集贤校理、同知礼院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编修中书条例。</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初选人调拟先南曹次考功综核无法吏得缘文为奸选者又不得诉长吏将奏罢南曹辟公舍以待来诉者士无留难</a:t>
            </a:r>
            <a:r>
              <a:rPr lang="zh-CN" altLang="zh-CN" sz="2200"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契丹以兵二十万压代州境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遣使请代地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岁聘之使不敢行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以命将。将入对曰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臣备位侍从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朝廷大议不容不知。万一北人言及代州事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不有以折之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则伤国体。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遂命将诣枢密院阅文书。及至北境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居人跨屋栋聚观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看南朝状元。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及肄射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将先破的。契丹使萧禧馆客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禧果以代州为问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将随问随答。禧又曰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界渠未定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顾和好体重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吾且往大国分画矣。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将曰</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申饬边臣岂不可</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何以使为</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禧惭不能对。</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神宗善之。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9789267"/>
      </p:ext>
    </p:extLst>
  </p:cSld>
  <p:clrMapOvr>
    <a:masterClrMapping/>
  </p:clrMapOvr>
  <p:transition>
    <p:fade thruBlk="1"/>
  </p:transition>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知秦州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又改郓州。上元张灯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吏籍为盗者系狱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是绝其自新之路也。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悉纵遣之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自是民无一人犯法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三圄皆空。父老叹曰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自王沂公后五十六年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始再见狱空耳。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郓俗士子喜聚肆以谤官政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将虽弗禁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其俗自息。召为兵部侍郎。上疏言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治兵有制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名虽不同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从而横之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方而圆之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使万众犹一人。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及西方用兵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神宗遣近侍问兵马之数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将立具上之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访枢臣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不能对也。绍圣初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入为吏部尚书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章惇为相</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与蔡卞同肆罗织</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贬谪元祐诸臣</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奏发司马光墓。</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哲宗以问将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发人之墓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非盛德事。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知颍昌府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移大名。在大名六年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数告老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召为佑神观使。政和初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年七十五。赠开府仪同三司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谥曰文定。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8868314"/>
      </p:ext>
    </p:extLst>
  </p:cSld>
  <p:clrMapOvr>
    <a:masterClrMapping/>
  </p:clrMapOvr>
  <p:transition>
    <p:fade thruBlk="1"/>
  </p:transition>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选人调拟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先南曹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次考功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综核无法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吏得缘文为奸选者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又不得诉长吏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将奏罢南曹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辟公舍以待来诉者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士无留难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初选人调拟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先南曹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次考功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综核无法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吏得缘文为奸选者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又不得诉长吏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将奏罢南曹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辟公舍以待来诉者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士无留难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初选人调拟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先南曹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次考功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综核无法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吏得缘文为奸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选者又不得诉长吏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将奏罢南曹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辟公舍以待来诉者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士无留难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选人调拟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先南曹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次考功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综核无法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吏得缘文为奸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选者又不得诉长吏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将奏罢南曹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辟公舍以待来诉者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士无留难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7904592"/>
      </p:ext>
    </p:extLst>
  </p:cSld>
  <p:clrMapOvr>
    <a:masterClrMapping/>
  </p:clrMapOvr>
  <p:transition>
    <p:fade thruBlk="1"/>
  </p:transition>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本题考查断句能力。先通读文段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了解文段的大意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然后再根据一些语言特征进行断句。如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可停顿。从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属于时间顺序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可断为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先南曹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次考功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又不得诉长吏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因此可放在一起。因此选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断句三原则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一是整体感知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即首先要能读懂全文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整体感知所点断文段的内容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再找出相关的名词和动词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把能准确断开的句子断开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虚词是文言文断句的主要标志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借助其在句中的位置特点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即可轻松断句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即借助文言文中的判断句、倒装句、被动句等固定句式。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231258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419872" y="682305"/>
            <a:ext cx="2304256" cy="2869451"/>
          </a:xfrm>
          <a:prstGeom prst="rect">
            <a:avLst/>
          </a:prstGeom>
        </p:spPr>
      </p:pic>
      <p:sp>
        <p:nvSpPr>
          <p:cNvPr id="3" name="矩形 2"/>
          <p:cNvSpPr>
            <a:spLocks noChangeAspect="1"/>
          </p:cNvSpPr>
          <p:nvPr/>
        </p:nvSpPr>
        <p:spPr>
          <a:xfrm>
            <a:off x="508000" y="3551756"/>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尊前谈笑人依旧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传记虽则是煌煌官史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与先贤谈天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与古人对话。谈生平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话抱负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说身世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道际遇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叙荣辱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话沧桑。岂不快哉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先人笔墨俭省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绝无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作秀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表演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读时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只须问它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何朝何人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所干何事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口碑如何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即可基本解决。二则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勾勒人物细节为先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仔细咂摸文章中的细微之处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自有一番收获。君不信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盍试为之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浙江大学建筑系　欧阳煜宽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10733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当初推荐王安石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等到一同处理政务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知道皇上正偏向王安石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暗中为子孙考虑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凡是改革中的各种事务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一切听从王安石的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而表面上却装着不同意。曾经派儿子曾孝宽参与谋划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在皇帝面前几乎没有异议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于是皇帝更加信任王安石。王安石感激曾公亮对自己的帮助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所以推荐提拔曾孝宽位至枢密使来报答他。苏轼曾从容地责备公亮不能纠正弊病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世人讥讽他保持禄位加固宠幸</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98040800"/>
      </p:ext>
    </p:extLst>
  </p:cSld>
  <p:clrMapOvr>
    <a:masterClrMapping/>
  </p:clrMapOvr>
  <p:transition>
    <p:fade thruBlk="1"/>
  </p:transition>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字伯野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海州人。登进士第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为礼部员外郎。时蔡翛为尚书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傅为言天下事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劝其亟有所更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不然必败。翛不能用。迁至中书舍人。</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宣和末高丽入贡使者所过调夫治舟骚然烦费傅言索民力以妨农功而于中国无丝毫之益宰相谓其所论同苏轼奏贬蕲州安置</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给事中许翰以为傅论议虽偶与轼合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意亦亡他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以职论事而责之过矣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翰亦罢去。靖康元年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召为给事中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进兵部尚书。上章乞复祖宗法度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钦宗问之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祖宗法惠民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熙、丰法惠国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崇、观法惠奸。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时谓名言。十一月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拜尚书右丞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俄改同知枢密院。金人围都城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傅日夜亲当矢石。金兵分四翼噪而前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兵败退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堕于护龙河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填尸皆满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城门急闭。是日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金人遂登城。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2367061"/>
      </p:ext>
    </p:extLst>
  </p:cSld>
  <p:clrMapOvr>
    <a:masterClrMapping/>
  </p:clrMapOvr>
  <p:transition>
    <p:fade thruBlk="1"/>
  </p:transition>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二年正月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钦宗诣金帅营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以傅辅太子留守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仍兼少傅。帝兼旬不返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傅屡贻书请之。及废立檄至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傅大恸曰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吾唯知吾君可帝中国尔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苟立异姓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吾当死之。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金人来索太上、帝后、诸王、妃主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傅留太子不遣。密谋匿之民间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别求状类宦者二人杀之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并斩十数死囚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持首送之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绐金人曰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宦者欲窃太子出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都人争斗杀之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误伤太子。因帅兵讨定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斩其为乱者以献。苟不已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则以死继之。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越五日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无肯承其事者。傅曰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吾为太子傅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当同生死。金人虽不吾索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吾当与之俱行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求见二酋面责之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庶或万一可济。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遂从太子出。金守门者曰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所欲得太子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留守何预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我宋之大臣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且太子傅也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当死从。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宿门下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金人召之去。明年二月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死于朔廷。绍兴中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赠开府仪同三司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谥曰忠定。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3030268"/>
      </p:ext>
    </p:extLst>
  </p:cSld>
  <p:clrMapOvr>
    <a:masterClrMapping/>
  </p:clrMapOvr>
  <p:transition>
    <p:fade thruBlk="1"/>
  </p:transition>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7529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一、任礼部员外郎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与蔡翛谈论天下事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劝其速做变更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不被采纳。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二、任中书舍人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反对高丽入贡时朝廷劳民伤财的做法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被贬为蕲州安置。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三、任给事中、兵部尚书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上奏请求恢复祖宗法度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指出祖宗法度惠及民生。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四、任尚书右丞、同知枢密院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亲自冒着箭石与金军作战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兵败。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五、辅佐太子留守京城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设法藏匿太子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与太子同赴金营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死于北方。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六、获得南宋的追赠。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1" name="矩形 20"/>
          <p:cNvSpPr>
            <a:spLocks noChangeAspect="1"/>
          </p:cNvSpPr>
          <p:nvPr/>
        </p:nvSpPr>
        <p:spPr>
          <a:xfrm>
            <a:off x="508000" y="991119"/>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本文主要叙写了孙傅的仕途历程及杰出表现。他在担任礼部员外郎、兵部尚书时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积极建言献策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兵败后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金人掳走钦宗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他挺身而出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舍生取义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设法保全太子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死后被皇帝追赠官职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谥号忠定。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382929"/>
      </p:ext>
    </p:extLst>
  </p:cSld>
  <p:clrMapOvr>
    <a:masterClrMapping/>
  </p:clrMapOvr>
  <p:transition>
    <p:fade thruBlk="1"/>
  </p:transition>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3"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88840"/>
            <a:ext cx="201850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96061085"/>
              </p:ext>
            </p:extLst>
          </p:nvPr>
        </p:nvGraphicFramePr>
        <p:xfrm>
          <a:off x="508000" y="2584058"/>
          <a:ext cx="8128000" cy="1637030"/>
        </p:xfrm>
        <a:graphic>
          <a:graphicData uri="http://schemas.openxmlformats.org/presentationml/2006/ole">
            <mc:AlternateContent xmlns:mc="http://schemas.openxmlformats.org/markup-compatibility/2006">
              <mc:Choice xmlns:v="urn:schemas-microsoft-com:vml" Requires="v">
                <p:oleObj spid="_x0000_s60443" name="文档" r:id="rId14" imgW="3839157" imgH="773418" progId="Word.Document.12">
                  <p:embed/>
                </p:oleObj>
              </mc:Choice>
              <mc:Fallback>
                <p:oleObj name="文档" r:id="rId14" imgW="3839157" imgH="773418" progId="Word.Document.12">
                  <p:embed/>
                  <p:pic>
                    <p:nvPicPr>
                      <p:cNvPr id="0" name=""/>
                      <p:cNvPicPr/>
                      <p:nvPr/>
                    </p:nvPicPr>
                    <p:blipFill>
                      <a:blip r:embed="rId15"/>
                      <a:stretch>
                        <a:fillRect/>
                      </a:stretch>
                    </p:blipFill>
                    <p:spPr>
                      <a:xfrm>
                        <a:off x="508000" y="2584058"/>
                        <a:ext cx="8128000" cy="1637030"/>
                      </a:xfrm>
                      <a:prstGeom prst="rect">
                        <a:avLst/>
                      </a:prstGeom>
                    </p:spPr>
                  </p:pic>
                </p:oleObj>
              </mc:Fallback>
            </mc:AlternateContent>
          </a:graphicData>
        </a:graphic>
      </p:graphicFrame>
    </p:spTree>
    <p:extLst>
      <p:ext uri="{BB962C8B-B14F-4D97-AF65-F5344CB8AC3E}">
        <p14:creationId xmlns:p14="http://schemas.microsoft.com/office/powerpoint/2010/main" val="1922608168"/>
      </p:ext>
    </p:extLst>
  </p:cSld>
  <p:clrMapOvr>
    <a:masterClrMapping/>
  </p:clrMapOvr>
  <p:transition>
    <p:fade thruBlk="1"/>
  </p:transition>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宣和末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高丽入贡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使者所过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调夫治舟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骚然烦费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索民力以妨农功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而于中国无丝毫之益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宰相谓其所论同苏轼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奏贬蕲州安置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宣和末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高丽入贡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使者所过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调夫治舟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骚然烦费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索民力以妨农功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而于中国无丝毫之益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宰相谓其所论同苏轼奏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贬蕲州安置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宣和末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高丽入贡使者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所过调夫治舟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骚然烦费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索民力以妨农功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而于中国无丝毫之益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宰相谓其所论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同苏轼奏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贬蕲州安置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宣和末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高丽入贡使者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所过调夫治舟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骚然烦费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索民力以妨农功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而于中国无丝毫之益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宰相谓其所论同苏轼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奏贬蕲州安置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886983"/>
      </p:ext>
    </p:extLst>
  </p:cSld>
  <p:clrMapOvr>
    <a:masterClrMapping/>
  </p:clrMapOvr>
  <p:transition>
    <p:fade thruBlk="1"/>
  </p:transition>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本题考查文言文断句的能力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宜用排除法。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高丽入贡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使者所过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调夫治舟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均为主谓句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且符合文意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奏贬蕲州安置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是省略句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承前省略主语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的主语是宰相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一是要梳理出陈述对象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并以此为切入点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理清文句之间的语法结构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梳理出句子成分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二是注意专有名词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如人名、地名、官名、年号、器物名等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不能随便分开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也就是说不能断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即借助标志断句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如古人在句尾处都习惯用一个虚词结束句子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文言文中的判断句、倒装句、被动句等各有标志词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根据其也可断句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四是根据句子的内容断句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因为一个句子表达一个完整的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而完整的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是由几个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明了这一点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句子就不难断了。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777404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4552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孙傅字伯野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是海洲人。进士及第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任礼部员外郎。当时蔡翛做尚书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孙傅对他谈论天下的事情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劝他赶快做些改革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不然的话肯定坏事。蔡翛没有听从。迁任中书舍人。宣和末年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高丽前来进贡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使者所经过的地方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安排车夫舟船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引起许多麻烦及浪费。孙傅说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索取民力妨碍农时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对我们国家没有丝毫的好处。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宰相说他的观点跟苏轼一样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上奏贬他去蕲州安置。给事中许翰认为孙傅的议论只是偶然与苏轼相同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也没有其他恶意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对这种依职责论事的处罚太过分了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许翰也被罢官离京。靖康元年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召入任给事中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晋升兵部尚书。上奏请求恢复祖宗制度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钦宗问理由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祖宗的制度对人民有利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熙、丰时的制度对国家有利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崇、观时的制度对奸臣有利。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当时认为是名言。十一月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拜尚书右丞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不久改任同知枢密院。金人包围京城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孙傅冒着箭石日夜亲自去巡视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4721821"/>
      </p:ext>
    </p:extLst>
  </p:cSld>
  <p:clrMapOvr>
    <a:masterClrMapping/>
  </p:clrMapOvr>
  <p:transition>
    <p:fade thruBlk="1"/>
  </p:transition>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金兵分为四路呐喊着冲上前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部队败退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堕入护龙河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尸体都填满了河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城门急速关闭。当天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金人就登上了城楼。靖康二年正月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钦宗到金兵帅营去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安排孙傅辅佐太子留守京城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仍然兼任少傅。皇帝二十天后还没有返回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孙傅屡次写信请求放回钦宗。等到废立的檄书来了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孙傅非常悲哀地说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我只知道我的君王可以在中国称帝而已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如果另立异姓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我将为此而死。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金人来索取太上皇、皇后、诸王、妃主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孙傅留下太子不遣送。密谋藏在民间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另外找一个貌似太子的人和两个貌似宦官的人杀了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并且杀十几个死囚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带着首级送去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骗金人说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宦官想把太子偷偷放走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京城的人赶来争斗杀了他们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误伤太子。因而率兵去平定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杀了作乱的人献来。如果这样还不行的话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那就把死的太子送去。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过了五天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没有人肯承担这件事情。孙傅说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我是太子少傅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应当和太子生死与共。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1969674"/>
      </p:ext>
    </p:extLst>
  </p:cSld>
  <p:clrMapOvr>
    <a:masterClrMapping/>
  </p:clrMapOvr>
  <p:transition>
    <p:fade thruBlk="1"/>
  </p:transition>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金人虽然没有点名要我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我却应该与太子同去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求见两名首领当面指责他们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或许有成功的可能。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于是跟从太子出京。金守门的人说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只想要太子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你这作为留守的来参与什么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我是宋的大臣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并且还是太子少傅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应当到死随从。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在门口住宿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金人召他去。第二年二月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死在北方朝廷。绍兴年间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追赠开府仪同三司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772425757"/>
      </p:ext>
    </p:extLst>
  </p:cSld>
  <p:clrMapOvr>
    <a:masterClrMapping/>
  </p:clrMapOvr>
  <p:transition>
    <p:fade thruBlk="1"/>
  </p:transition>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7"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圆角矩形 18">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3"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4" name="圆角矩形 23">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958316456"/>
              </p:ext>
            </p:extLst>
          </p:nvPr>
        </p:nvGraphicFramePr>
        <p:xfrm>
          <a:off x="508000" y="1055590"/>
          <a:ext cx="8128000" cy="5809012"/>
        </p:xfrm>
        <a:graphic>
          <a:graphicData uri="http://schemas.openxmlformats.org/presentationml/2006/ole">
            <mc:AlternateContent xmlns:mc="http://schemas.openxmlformats.org/markup-compatibility/2006">
              <mc:Choice xmlns:v="urn:schemas-microsoft-com:vml" Requires="v">
                <p:oleObj spid="_x0000_s61464" name="文档" r:id="rId14" imgW="3910819" imgH="2796259" progId="Word.Document.12">
                  <p:embed/>
                </p:oleObj>
              </mc:Choice>
              <mc:Fallback>
                <p:oleObj name="文档" r:id="rId14" imgW="3910819" imgH="2796259" progId="Word.Document.12">
                  <p:embed/>
                  <p:pic>
                    <p:nvPicPr>
                      <p:cNvPr id="0" name=""/>
                      <p:cNvPicPr/>
                      <p:nvPr/>
                    </p:nvPicPr>
                    <p:blipFill>
                      <a:blip r:embed="rId15"/>
                      <a:stretch>
                        <a:fillRect/>
                      </a:stretch>
                    </p:blipFill>
                    <p:spPr>
                      <a:xfrm>
                        <a:off x="508000" y="1055590"/>
                        <a:ext cx="8128000" cy="5809012"/>
                      </a:xfrm>
                      <a:prstGeom prst="rect">
                        <a:avLst/>
                      </a:prstGeom>
                    </p:spPr>
                  </p:pic>
                </p:oleObj>
              </mc:Fallback>
            </mc:AlternateContent>
          </a:graphicData>
        </a:graphic>
      </p:graphicFrame>
    </p:spTree>
    <p:extLst>
      <p:ext uri="{BB962C8B-B14F-4D97-AF65-F5344CB8AC3E}">
        <p14:creationId xmlns:p14="http://schemas.microsoft.com/office/powerpoint/2010/main" val="736344957"/>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字从龙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唐山人。万历五年进士。除鄢陵知县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征授御史。出按辽东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疏陈安攘十策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又请速首功之赏。改巡山西。还朝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会廷臣方争建储。登云谓议不早决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由贵妃家阴沮之。十六年六月遂因灾异抗疏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劾妃父郑承宪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承宪怀祸藏奸窥觊储贰且广结术士之流曩陛下重惩科场冒籍承宪妻每扬言事由己发用以恐喝勋贵簧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05557345"/>
              </p:ext>
            </p:extLst>
          </p:nvPr>
        </p:nvGraphicFramePr>
        <p:xfrm>
          <a:off x="599682" y="3448169"/>
          <a:ext cx="8128000" cy="1647113"/>
        </p:xfrm>
        <a:graphic>
          <a:graphicData uri="http://schemas.openxmlformats.org/presentationml/2006/ole">
            <mc:AlternateContent xmlns:mc="http://schemas.openxmlformats.org/markup-compatibility/2006">
              <mc:Choice xmlns:v="urn:schemas-microsoft-com:vml" Requires="v">
                <p:oleObj spid="_x0000_s8273" name="文档" r:id="rId15" imgW="3839157" imgH="778459" progId="Word.Document.12">
                  <p:embed/>
                </p:oleObj>
              </mc:Choice>
              <mc:Fallback>
                <p:oleObj name="文档" r:id="rId15" imgW="3839157" imgH="778459" progId="Word.Document.12">
                  <p:embed/>
                  <p:pic>
                    <p:nvPicPr>
                      <p:cNvPr id="0" name=""/>
                      <p:cNvPicPr/>
                      <p:nvPr/>
                    </p:nvPicPr>
                    <p:blipFill>
                      <a:blip r:embed="rId16"/>
                      <a:stretch>
                        <a:fillRect/>
                      </a:stretch>
                    </p:blipFill>
                    <p:spPr>
                      <a:xfrm>
                        <a:off x="599682" y="3448169"/>
                        <a:ext cx="8128000" cy="1647113"/>
                      </a:xfrm>
                      <a:prstGeom prst="rect">
                        <a:avLst/>
                      </a:prstGeom>
                    </p:spPr>
                  </p:pic>
                </p:oleObj>
              </mc:Fallback>
            </mc:AlternateContent>
          </a:graphicData>
        </a:graphic>
      </p:graphicFrame>
      <p:sp>
        <p:nvSpPr>
          <p:cNvPr id="7" name="矩形 6"/>
          <p:cNvSpPr>
            <a:spLocks noChangeAspect="1"/>
          </p:cNvSpPr>
          <p:nvPr/>
        </p:nvSpPr>
        <p:spPr>
          <a:xfrm>
            <a:off x="508000" y="4972341"/>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冯时可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论罢应天巡抚李涞、顺天巡抚王致祥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又论礼部侍郎韩世能、尚书罗万化、南京太仆卿徐用检。朝右皆惮之。时方考选科道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登云因疏言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近岁言官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壬午以前怵于威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则摧刚为柔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壬午以后昵于情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则化直为佞</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7"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圆角矩形 18">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3"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4" name="圆角矩形 23">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90855834"/>
              </p:ext>
            </p:extLst>
          </p:nvPr>
        </p:nvGraphicFramePr>
        <p:xfrm>
          <a:off x="508000" y="1196752"/>
          <a:ext cx="8128000" cy="4961247"/>
        </p:xfrm>
        <a:graphic>
          <a:graphicData uri="http://schemas.openxmlformats.org/presentationml/2006/ole">
            <mc:AlternateContent xmlns:mc="http://schemas.openxmlformats.org/markup-compatibility/2006">
              <mc:Choice xmlns:v="urn:schemas-microsoft-com:vml" Requires="v">
                <p:oleObj spid="_x0000_s62488" name="文档" r:id="rId14" imgW="3910819" imgH="2386866" progId="Word.Document.12">
                  <p:embed/>
                </p:oleObj>
              </mc:Choice>
              <mc:Fallback>
                <p:oleObj name="文档" r:id="rId14" imgW="3910819" imgH="2386866" progId="Word.Document.12">
                  <p:embed/>
                  <p:pic>
                    <p:nvPicPr>
                      <p:cNvPr id="0" name=""/>
                      <p:cNvPicPr/>
                      <p:nvPr/>
                    </p:nvPicPr>
                    <p:blipFill>
                      <a:blip r:embed="rId15"/>
                      <a:stretch>
                        <a:fillRect/>
                      </a:stretch>
                    </p:blipFill>
                    <p:spPr>
                      <a:xfrm>
                        <a:off x="508000" y="1196752"/>
                        <a:ext cx="8128000" cy="4961247"/>
                      </a:xfrm>
                      <a:prstGeom prst="rect">
                        <a:avLst/>
                      </a:prstGeom>
                    </p:spPr>
                  </p:pic>
                </p:oleObj>
              </mc:Fallback>
            </mc:AlternateContent>
          </a:graphicData>
        </a:graphic>
      </p:graphicFrame>
    </p:spTree>
    <p:extLst>
      <p:ext uri="{BB962C8B-B14F-4D97-AF65-F5344CB8AC3E}">
        <p14:creationId xmlns:p14="http://schemas.microsoft.com/office/powerpoint/2010/main" val="1561889055"/>
      </p:ext>
    </p:extLst>
  </p:cSld>
  <p:clrMapOvr>
    <a:masterClrMapping/>
  </p:clrMapOvr>
  <p:transition>
    <p:fade thruBlk="1"/>
  </p:transition>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7"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圆角矩形 18">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68164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下列断句正确的一项是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会周师定淮南所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住白土村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地居疆埸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数见军旅护儿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常慨然有立功名之志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及开皇初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宇文忻等镇广陵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平陈之役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护儿有功焉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会周师定淮南所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住白土村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地居疆埸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数见军旅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护儿常慨然有立功名之志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及开皇初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宇文忻等镇广陵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平陈之役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护儿有功焉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会周师定淮南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所住白土村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地居疆埸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数见军旅护儿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常慨然有立功名之志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及开皇初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宇文忻等镇广陵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平陈之役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护儿有功焉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会周师定淮南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所住白土村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地居疆埸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数见军旅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护儿常慨然有立功名之志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及开皇初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宇文忻等镇广陵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平陈之役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护儿有功焉</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7013328"/>
      </p:ext>
    </p:extLst>
  </p:cSld>
  <p:clrMapOvr>
    <a:masterClrMapping/>
  </p:clrMapOvr>
  <p:transition>
    <p:fade thruBlk="1"/>
  </p:transition>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7"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圆角矩形 18">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42940"/>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smtClean="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一般作为句子的主语或宾语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再分别找谓语动词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宾语分别为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疆埸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立功名之志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519506"/>
            <a:ext cx="8128000" cy="206973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抓清主干理语序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古汉语的语序和现代汉语大致相同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一般是主语在前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谓语在后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最后是宾语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定语在前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中心词在后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状语在前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谓语在后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谓语在前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补语在后。给文言文断句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首先抓住句子的主干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然后根据语序逐层理清关系。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500786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7"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圆角矩形 18">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下列断句正确的一项是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危乱之世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未尝乏才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顾往往不尽其用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或掣其肘而驱之必死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若是者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人实为之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要之亦天意也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危乱之世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未尝乏才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顾往往不尽其用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或掣其肘而驱之必死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若是者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人实为之要之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亦天意也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危乱之世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未尝乏才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顾往往不尽其用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用矣或掣其肘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而驱之必死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若是者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人实为之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要之亦天意也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危乱之世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未尝乏才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顾往往不尽其用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用矣或掣其肘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而驱之必死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若是者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人实为之要之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亦天意也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顾往往不尽其用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独立成句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表示一旦被任用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有的人就开始阻碍他做事甚至逼死人。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句末停顿语气。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总而言之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表示下文是总括性的话。据此选择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859038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7"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8" name="圆角矩形 17">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圆角矩形 18">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借助标志巧断句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句首的语气词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其、盖、唯、盍、夫、且夫、若夫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前面可断句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常用于句首的相对独立的叹词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嗟夫、嗟乎、呜呼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前后都可断句。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句末语气词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也、矣、耶、哉、乎、焉、兮、耳、而已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等后面可断句。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有些常用在句首的关联词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苟、纵、是故、于是、向使、然而、无论、至若、是以、继而、纵使、然则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等前面大多可以断句。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常用在句首的时间词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顷之、向之、末几、已而、斯须、既而、俄而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也可以帮助断句。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断句口诀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大多在句首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一般在中间。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经常表疑问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后面加圆圈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常常表停顿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酌情看。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5906905"/>
      </p:ext>
    </p:extLst>
  </p:cSld>
  <p:clrMapOvr>
    <a:masterClrMapping/>
  </p:clrMapOvr>
  <p:transition>
    <p:fade thruBlk="1"/>
  </p:transition>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矩形 20"/>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湖北二检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吐谷浑年七十二卒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有子六十人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长曰吐延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嗣。吐延身长七尺八寸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雄姿魁杰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羌虏惮之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号曰项羽。性俶傥不群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尝慷慨谓其下曰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大丈夫生不在中国当高光之世与韩彭吴邓并驱中原定天下雌雄使名垂竹帛而潜窜穷山隔在殊俗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不闻礼教于上京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不得策名于天府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生与麋鹿同群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死作毡裘之鬼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虽偷观日月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独不愧于心乎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性酷忍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而负其智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不能恤下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为羌酋姜聪所刺。剑犹在其身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谓其将纥拔泥曰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竖子刺吾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吾之过也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上负先公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下愧士女。所以控制诸羌者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以吾故也。吾死之后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善相叶延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速保白兰。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言终而卒。在位十三年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有子十二人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长子叶延嗣。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选自《晋书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卷九十七》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5425012"/>
      </p:ext>
    </p:extLst>
  </p:cSld>
  <p:clrMapOvr>
    <a:masterClrMapping/>
  </p:clrMapOvr>
  <p:transition>
    <p:fade thruBlk="1"/>
  </p:transition>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大丈夫生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不在中国当高光之世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与韩彭吴邓并驱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中原定天下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雌雄使名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垂竹帛而潜窜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穷山隔在殊俗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大丈夫生不在中国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当高光之世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与韩彭吴邓并驱中原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定天下雌雄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使名垂竹帛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而潜窜穷山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隔在殊俗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大丈夫生不在中国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当高光之世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与韩彭吴邓并驱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中原定天下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雌雄使名垂竹帛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而潜窜穷山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隔在殊俗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大丈夫生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不在中国当高光之世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与韩彭吴邓并驱中原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定天下雌雄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使名垂竹帛而潜窜穷山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隔在殊</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722625"/>
      </p:ext>
    </p:extLst>
  </p:cSld>
  <p:clrMapOvr>
    <a:masterClrMapping/>
  </p:clrMapOvr>
  <p:transition>
    <p:fade thruBlk="1"/>
  </p:transition>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根据句意确定断句位置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大丈夫没有生在中原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处在高祖、光武的时代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与韩彭吴邓并驱中原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平定天下决一雌雄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使名垂青史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却逃隐在深山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远隔在异国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借助标志断句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字前后就是转折语意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可断开关键处。具体断句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大丈夫生不在中国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当高光之世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与韩彭吴邓并驱中原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定天下雌雄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使名垂竹帛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而潜窜穷山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隔在殊俗。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5778917"/>
      </p:ext>
    </p:extLst>
  </p:cSld>
  <p:clrMapOvr>
    <a:masterClrMapping/>
  </p:clrMapOvr>
  <p:transition>
    <p:fade thruBlk="1"/>
  </p:transition>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吐谷浑七十二岁过世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生有六十个儿子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长子叫吐延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继位。吐延身高七尺八寸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雄姿魁杰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羌虏惧怕他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把他称作项羽。生性倜傥不群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曾经慷慨激昂地对他的部下说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大丈夫没有生在中原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处在高祖、光武的时代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与韩彭吴邓并驱中原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平定天下决一雌雄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使名垂青史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却逃隐在深山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远隔在异国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不能从上京聆听礼教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不得在天府之地当官任职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活着与麋鹿在一起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死后化作边远种族的鬼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虽然暗中图谋天下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难道在心里没有愧疚吗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吐延生性残忍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自负智谋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不能体恤下属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被羌酋姜聪刺杀。剑刺在他身上还没有拔出来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他就对将领纥拔泥曰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小子刺杀我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这是我的过错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对上有负先公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对下有愧于老百姓。我们之所以能控制诸羌人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就是因为有我的缘故。我死之后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你好好的辅佐叶延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火速回守白兰。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说完就死了。他在位十三年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有十二个儿子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长子叶延继位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328627515"/>
      </p:ext>
    </p:extLst>
  </p:cSld>
  <p:clrMapOvr>
    <a:masterClrMapping/>
  </p:clrMapOvr>
  <p:transition>
    <p:fade thruBlk="1"/>
  </p:transition>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高继勋字绍先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仪状颀伟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太宗见而异之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召问其家世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以琼子对。擢寄班祗候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累迁内殿崇班。咸平初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王均据益州。招安使雷有终以兵五百授继勋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守东郭二门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会贼攻弥牟寨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继勋引兵转斗至嘉州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败之。会日暮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有终欲少休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贼窘矣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无失也。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率十数骑鏖战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身被数创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血濡甲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贼退保子城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不敢出。迁洛苑使、并代州钤辖。契丹聚兵五万屯草城川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继勋登高望之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谓军使贾宗曰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彼众而阵不整将不才也我兵虽少可以奇取胜先伏兵山下敌见我弱必急攻我我诱之南走尔起乘之当大溃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转战至寒光岭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契丹果败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相蹂躏死者万余人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获马、牛、橐驼甚众。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列传第四十八》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651799"/>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56792"/>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其间岂无刚直之人</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而弗胜龃龉</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多不能安其身。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以刚直擢京卿者百止一二耳。背公植党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逐嗜乞怜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如所谓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言路顾居其半。夫台谏为天下持是非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而使人贱辱至此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安望其抗颜直绳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为国家锄大奸、歼巨蠹哉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与其误用而斥之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不若慎于始进。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因条数事以献。出按河南。岁大饥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人相食。</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副使崔应麟见民啖泽中雁矢</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囊示登云</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登云即进之于朝。</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帝立遣寺丞锺化民</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19933588"/>
              </p:ext>
            </p:extLst>
          </p:nvPr>
        </p:nvGraphicFramePr>
        <p:xfrm>
          <a:off x="599682" y="4022757"/>
          <a:ext cx="8128000" cy="823556"/>
        </p:xfrm>
        <a:graphic>
          <a:graphicData uri="http://schemas.openxmlformats.org/presentationml/2006/ole">
            <mc:AlternateContent xmlns:mc="http://schemas.openxmlformats.org/markup-compatibility/2006">
              <mc:Choice xmlns:v="urn:schemas-microsoft-com:vml" Requires="v">
                <p:oleObj spid="_x0000_s9297" name="文档" r:id="rId15" imgW="3839157" imgH="389229" progId="Word.Document.12">
                  <p:embed/>
                </p:oleObj>
              </mc:Choice>
              <mc:Fallback>
                <p:oleObj name="文档" r:id="rId15" imgW="3839157" imgH="389229" progId="Word.Document.12">
                  <p:embed/>
                  <p:pic>
                    <p:nvPicPr>
                      <p:cNvPr id="0" name=""/>
                      <p:cNvPicPr/>
                      <p:nvPr/>
                    </p:nvPicPr>
                    <p:blipFill>
                      <a:blip r:embed="rId16"/>
                      <a:stretch>
                        <a:fillRect/>
                      </a:stretch>
                    </p:blipFill>
                    <p:spPr>
                      <a:xfrm>
                        <a:off x="599682" y="4022757"/>
                        <a:ext cx="8128000" cy="823556"/>
                      </a:xfrm>
                      <a:prstGeom prst="rect">
                        <a:avLst/>
                      </a:prstGeom>
                    </p:spPr>
                  </p:pic>
                </p:oleObj>
              </mc:Fallback>
            </mc:AlternateContent>
          </a:graphicData>
        </a:graphic>
      </p:graphicFrame>
      <p:sp>
        <p:nvSpPr>
          <p:cNvPr id="4" name="矩形 3"/>
          <p:cNvSpPr>
            <a:spLocks noChangeAspect="1"/>
          </p:cNvSpPr>
          <p:nvPr/>
        </p:nvSpPr>
        <p:spPr>
          <a:xfrm>
            <a:off x="4993657" y="4846313"/>
            <a:ext cx="3642343" cy="498598"/>
          </a:xfrm>
          <a:prstGeom prst="rect">
            <a:avLst/>
          </a:prstGeom>
        </p:spPr>
        <p:txBody>
          <a:bodyPr wrap="none">
            <a:spAutoFit/>
          </a:bodyPr>
          <a:lstStyle/>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陈登云传》</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2690535"/>
      </p:ext>
    </p:extLst>
  </p:cSld>
  <p:clrMapOvr>
    <a:masterClrMapping/>
  </p:clrMapOvr>
  <p:transition>
    <p:fade thruBlk="1"/>
  </p:transition>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彼众而阵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将不才也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我兵虽少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可以奇取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胜先伏兵山下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敌见我弱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必急攻我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我诱之南走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尔起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乘之当大溃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彼众而阵不整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将不才也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我兵虽少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可以奇取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胜先伏兵山下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敌见我弱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必急攻我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我诱之南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走尔起乘之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当大溃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彼众而阵不整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将不才也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我兵虽少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可以奇取胜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先伏兵山下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敌见我弱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必急攻我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我诱之南走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尔起乘之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当大溃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彼众而阵不整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将不才也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我兵虽少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可以奇取胜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先伏兵山下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敌见我弱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必急攻我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我诱之南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走尔起乘之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当大溃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的谓语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中间不应断开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中间不应断开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向南跑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中间不应断开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87669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高继勋字绍先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身材高大魁伟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宋太宗见了他认为他与众不同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召来询问他的家世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他以名将高琼之子来回答。太宗提拔他为寄班祗候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他多次升迁任内殿崇班。咸平初年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王均占据益州反叛。招安使雷有终将五百名兵士交给继勋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让他看守益州城东两个城门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正赶上叛匪攻打弥牟寨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继勋带兵与叛匪交战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辗转战斗到了嘉州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打败了叛匪。正赶上天要黑了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雷有终想要稍稍休息一下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叛匪已经很窘迫了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赶紧攻打他们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不要失去机会。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他率领十多个骑兵继续和叛匪激战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身上受了好几处伤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鲜血沾湿了铠甲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叛匪退军守卫子城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不敢再出战。后任洛苑使、并州代州钤辖。契丹聚集五万军队屯兵在草城川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高继勋登上高处眺望敌军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对军使贾宗说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他们人很多但阵势不整齐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将领不是有才干的人。我们的军队虽然人少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但可以凭借奇招取胜。先派士兵埋伏在山下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敌人见到我军势弱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一定急着攻击我们</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3307567"/>
      </p:ext>
    </p:extLst>
  </p:cSld>
  <p:clrMapOvr>
    <a:masterClrMapping/>
  </p:clrMapOvr>
  <p:transition>
    <p:fade thruBlk="1"/>
  </p:transition>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我们引诱他们向南跑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你们出来攻打他们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敌人一定会大败。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转战到寒光岭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伏兵出击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契丹军队果然大败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契丹军队相互践踏而死的有一万多人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俘获很多马、牛、骆驼。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1457840"/>
      </p:ext>
    </p:extLst>
  </p:cSld>
  <p:clrMapOvr>
    <a:masterClrMapping/>
  </p:clrMapOvr>
  <p:transition>
    <p:fade thruBlk="1"/>
  </p:transition>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给文中画波浪线的文字断句。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昌国君将五国之兵以攻齐。齐使触子将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以迎天下之兵于济上。齐王欲战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使人赴触子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耻而訾之曰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必刬</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掘若垄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触子苦之欲齐军之败于是以天下兵战战合击金而却之卒北天下兵乘之触子因以一乘去莫知其所不闻其声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。达子又帅其余卒以军于秦周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使人请金于齐王。齐王怒曰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若残竖子之类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恶能给若金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与燕人战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齐王走莒。燕人逐北入国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相与争金于美唐甚多。此贪于小利以失大利者也。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《吕氏春秋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774746"/>
      </p:ext>
    </p:extLst>
  </p:cSld>
  <p:clrMapOvr>
    <a:masterClrMapping/>
  </p:clrMapOvr>
  <p:transition>
    <p:fade thruBlk="1"/>
  </p:transition>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900436"/>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触子苦之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欲齐军败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于是以天下兵战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击金而却之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天下兵乘之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触子因以一乘去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莫知其所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不闻其声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画线处有虚词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可作为断句依据</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425447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smtClean="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昌国君率领五国的军队来攻打齐国。齐国派触子为将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在济水边迎击各诸侯国的军队。齐王想开战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派人到触子那里去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羞辱并且斥责他说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不开战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我一定灭掉你的族类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挖掉你的祖坟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触子感到很痛苦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想让齐军战败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于是跟各诸侯国的军队开战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双方刚一交战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触子就鸣金要齐军撤退。齐军败逃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诸侯军追击齐军。触子趁机凭靠一辆兵车离开了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没有人知道他去了哪里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也听不到他的音讯。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齐军另一位将领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达子又率领残兵驻扎在秦周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没有东西赏赐士卒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就派人向齐王请求金钱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齐王非常生气地说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你们这些残存下来愚弱无能的家伙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怎么能给你们金钱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齐军与燕国人交战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被打得大败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达子战死了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齐王逃到了莒。燕国人追赶败逃的齐兵进入齐国国都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在美唐抢夺了很多金钱。这是贪图小利因而丧失了大利啊</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5485359"/>
      </p:ext>
    </p:extLst>
  </p:cSld>
  <p:clrMapOvr>
    <a:masterClrMapping/>
  </p:clrMapOvr>
  <p:transition>
    <p:fade thruBlk="1"/>
  </p:transition>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给文中画波浪线的文字断句。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敬鬼神而远之。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古之诸侯行吊于其国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尚令巫祝先以桃茢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祓除不祥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然后进吊。</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今无故取朽秽之物亲临观之巫祝不先桃茢不用群臣不言其非御史不举其失臣实耻之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。乞以此骨付之有司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投诸水火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永绝根本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断天下之疑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绝后代之惑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使天下之人知大圣人之所作为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出于寻常万万也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岂不盛哉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岂不快哉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韩愈《论佛骨表》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28494"/>
      </p:ext>
    </p:extLst>
  </p:cSld>
  <p:clrMapOvr>
    <a:masterClrMapping/>
  </p:clrMapOvr>
  <p:transition>
    <p:fade thruBlk="1"/>
  </p:transition>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920070"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29</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今无故取朽秽之物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亲临观之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巫祝不先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桃茢不用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群臣不言其非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御史不举其失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臣实耻之。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给这段文字断句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可根据句式和虚词进行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在每一小句中的位置。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孔子说过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严肃地对待鬼神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但并不打算接近他。古代诸侯到别的国家吊唁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尚且先让巫祝用桃枝和苇苕驱除不祥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然后进行吊唁。现在陛下却无缘无故拿来那种朽烂污秽的东西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亲自观看它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事先不让巫祝用桃枝和苇苕驱除不祥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众臣不说这样做不对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御史不指出这种过失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我实在为此感到羞耻。我请求把这截骨头交给有关的官员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把它扔进水中或是火中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永远断绝根本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消除天下人的疑惑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消除后代产生迷惑的根源。使天下人民知道大圣人的行为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高出平常人万万倍。这样作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难道不是一件盛大的事吗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难道不是一件叫人痛快的事吗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467351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矩形 20"/>
          <p:cNvSpPr>
            <a:spLocks noChangeAspect="1"/>
          </p:cNvSpPr>
          <p:nvPr/>
        </p:nvSpPr>
        <p:spPr>
          <a:xfrm>
            <a:off x="508000" y="1884774"/>
            <a:ext cx="8128000" cy="334245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翻译文句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P174)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帝曰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吏奉法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律不可枉也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更道它所欲。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王无复言。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后青州大蝗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侵入平原界辄死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岁屡有年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百姓歌之。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官吏奉行法典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律令是不可违犯的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再说说其他要求。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赵王没有再说话。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后来青州出现蝗灾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蝗虫进入平原地界就死去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连年丰收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百姓歌颂</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593652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xEl>
                                              <p:pRg st="4" end="4"/>
                                            </p:txEl>
                                          </p:spTgt>
                                        </p:tgtEl>
                                        <p:attrNameLst>
                                          <p:attrName>style.visibility</p:attrName>
                                        </p:attrNameLst>
                                      </p:cBhvr>
                                      <p:to>
                                        <p:strVal val="visible"/>
                                      </p:to>
                                    </p:set>
                                    <p:animEffect transition="in" filter="wipe(down)">
                                      <p:cBhvr>
                                        <p:cTn id="7" dur="500"/>
                                        <p:tgtEl>
                                          <p:spTgt spid="2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本题考查理解并翻译文中句子的能力。考点包括双音节词、文言句式、一词多义、词类活用等内容。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是双音节词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奉行或遵守法令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律不可枉也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是判断语气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是双音节词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再发表意见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名词用作动词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出现蝗灾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是双音节词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丰收之年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代赵憙。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文言文翻译必须遵循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直译为主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意译为辅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着眼于实词、虚词、句式、词类活用等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一一对应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处处落实。词语在句子中的意思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不可以随意地更换。省略现象应该做补充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特殊句式的翻译也应按照现代汉语的语法规范加以调整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力求通顺。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544688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340"/>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选文主要记载了陈登云为官的两个方面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一是在京为官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二是离京为官。前者表现为上疏直言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弹劾贵妃的父亲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检举多名重臣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指陈朝廷选人用人的弊端并上疏皇帝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慎于始进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。后者指多次巡视地方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刚正不阿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执政严厉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巡视辽东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上疏陈述安定边境的对策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请求加速建立首功的赏赐制度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巡视河南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上疏皇帝告知实情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救助灾区百姓。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18783396"/>
              </p:ext>
            </p:extLst>
          </p:nvPr>
        </p:nvGraphicFramePr>
        <p:xfrm>
          <a:off x="1671069" y="3635362"/>
          <a:ext cx="6717355" cy="2844736"/>
        </p:xfrm>
        <a:graphic>
          <a:graphicData uri="http://schemas.openxmlformats.org/presentationml/2006/ole">
            <mc:AlternateContent xmlns:mc="http://schemas.openxmlformats.org/markup-compatibility/2006">
              <mc:Choice xmlns:v="urn:schemas-microsoft-com:vml" Requires="v">
                <p:oleObj spid="_x0000_s10321" name="文档" r:id="rId15" imgW="3839157" imgH="1625330" progId="Word.Document.12">
                  <p:embed/>
                </p:oleObj>
              </mc:Choice>
              <mc:Fallback>
                <p:oleObj name="文档" r:id="rId15" imgW="3839157" imgH="1625330" progId="Word.Document.12">
                  <p:embed/>
                  <p:pic>
                    <p:nvPicPr>
                      <p:cNvPr id="0" name=""/>
                      <p:cNvPicPr/>
                      <p:nvPr/>
                    </p:nvPicPr>
                    <p:blipFill>
                      <a:blip r:embed="rId16"/>
                      <a:stretch>
                        <a:fillRect/>
                      </a:stretch>
                    </p:blipFill>
                    <p:spPr>
                      <a:xfrm>
                        <a:off x="1671069" y="3635362"/>
                        <a:ext cx="6717355" cy="2844736"/>
                      </a:xfrm>
                      <a:prstGeom prst="rect">
                        <a:avLst/>
                      </a:prstGeom>
                    </p:spPr>
                  </p:pic>
                </p:oleObj>
              </mc:Fallback>
            </mc:AlternateContent>
          </a:graphicData>
        </a:graphic>
      </p:graphicFrame>
    </p:spTree>
    <p:extLst>
      <p:ext uri="{BB962C8B-B14F-4D97-AF65-F5344CB8AC3E}">
        <p14:creationId xmlns:p14="http://schemas.microsoft.com/office/powerpoint/2010/main" val="3714669101"/>
      </p:ext>
    </p:extLst>
  </p:cSld>
  <p:clrMapOvr>
    <a:masterClrMapping/>
  </p:clrMapOvr>
  <p:transition>
    <p:fade thruBlk="1"/>
  </p:transition>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P192)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申饬边臣岂不可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何以使为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禧惭不能对。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章惇为相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与蔡卞同肆罗织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贬谪元祐诸臣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奏发司马光墓。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许将说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指示边地官员办理不就行了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要派使者做什么呢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萧禧羞惭不能回答。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章惇担任宰相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与蔡卞一起恣意罗织诬陷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贬斥元祐旧臣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奏请开挖司马光坟墓。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此题考查文言句子的翻译能力。阅卷时一般根据关键词语的解释正误来判分。第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句关键词有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申饬、岂、惭、对。第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句关键词有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相、同肆、诸、发。翻译时要注意古文翻译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信、达、雅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尽量做到字句落实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语言连贯。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830125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文言文翻译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表面是指句子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着眼的则是实词、虚词、词类活用、句式等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翻译句子的关键在于转换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由课内到课外的转换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关键实词、虚词、句式、词类活用须一一对应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处处落实。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2871322"/>
      </p:ext>
    </p:extLst>
  </p:cSld>
  <p:clrMapOvr>
    <a:masterClrMapping/>
  </p:clrMapOvr>
  <p:transition>
    <p:fade thruBlk="1"/>
  </p:transition>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韦凑字彦宗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京兆万年人。永淳初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解褐婺州参军事。徙资州司兵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观察使房昶才之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表于朝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迁扬州法曹。州人孟神爽罢仁寿令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数犯法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交通贵戚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吏莫敢绳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凑按治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杖杀之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远近称伏。入为相王府属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时姚崇兼府长史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韦子识远文详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吾恨晚得之。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六迁司农少卿。忤宗楚客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出为贝州刺史。睿宗立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徙太府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兼通事舍人。景云初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作金仙等观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方农月兴功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虽赀出公主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然高直售庸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则农人舍耕取顾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趋末弃本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恐天下有受其饥者。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不听。凑执争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万物生育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草木昆蚑伤伐甚多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非仁圣本意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。帝诏外详议。中书令崔湜、侍中岑羲曰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公敢是耶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食厚禄</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死不敢顾</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况圣世必无死乎</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朝廷为减费万计。出为陕、汝、岐三州刺史。开元初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欲建碑靖陵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凑以古园陵不立碑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又方旱不可兴工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谏而止。迁将作大匠。诏复孝敬皇帝庙号义宗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凑谏曰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必也正名。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6145172"/>
      </p:ext>
    </p:extLst>
  </p:cSld>
  <p:clrMapOvr>
    <a:masterClrMapping/>
  </p:clrMapOvr>
  <p:transition>
    <p:fade thruBlk="1"/>
  </p:transition>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祖有功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宗有德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其庙百世不毁。历代称宗者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皆方制海内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德泽可尊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列于昭穆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是谓不毁。孝敬皇帝未尝南面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且别立寝庙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无称宗之义。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遂罢。迁右卫大将军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玄宗谓曰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诸卫大将军与尚书更为之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近时职轻</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故用卿以重此官</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其毋辞</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寻徙河南尹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封彭城郡公。会洛阳主簿王钧以赇抵死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两台御史、河南尹纵吏侵渔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《春秋》重责帅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其出凑曹州刺史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侍御史张洽通州司马。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迁太原尹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兼北都军器监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边备修举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诏赐时服劳勉之。及病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遣上医临治。卒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年六十五。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节选自《新唐书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7510895"/>
      </p:ext>
    </p:extLst>
  </p:cSld>
  <p:clrMapOvr>
    <a:masterClrMapping/>
  </p:clrMapOvr>
  <p:transition>
    <p:fade thruBlk="1"/>
  </p:transition>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3"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1399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这篇传记主要记述了韦凑的仕途和政绩。任扬州法曹时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孟神爽触犯法令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勾结权要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他果断处置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依法杖杀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景云初年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朝廷议建金仙观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因为妨害农事、损害百姓利益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他据理力争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开元初年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朝廷议在靖陵建碑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他上奏说明古园陵不宜立碑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部属罗阳主簿犯事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他因此受到连累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被贬降职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最后因病去世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享年六十五岁。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70693254"/>
              </p:ext>
            </p:extLst>
          </p:nvPr>
        </p:nvGraphicFramePr>
        <p:xfrm>
          <a:off x="508000" y="4109309"/>
          <a:ext cx="8128000" cy="1263907"/>
        </p:xfrm>
        <a:graphic>
          <a:graphicData uri="http://schemas.openxmlformats.org/presentationml/2006/ole">
            <mc:AlternateContent xmlns:mc="http://schemas.openxmlformats.org/markup-compatibility/2006">
              <mc:Choice xmlns:v="urn:schemas-microsoft-com:vml" Requires="v">
                <p:oleObj spid="_x0000_s64531" name="文档" r:id="rId14" imgW="3839157" imgH="596266" progId="Word.Document.12">
                  <p:embed/>
                </p:oleObj>
              </mc:Choice>
              <mc:Fallback>
                <p:oleObj name="文档" r:id="rId14" imgW="3839157" imgH="596266" progId="Word.Document.12">
                  <p:embed/>
                  <p:pic>
                    <p:nvPicPr>
                      <p:cNvPr id="0" name=""/>
                      <p:cNvPicPr/>
                      <p:nvPr/>
                    </p:nvPicPr>
                    <p:blipFill>
                      <a:blip r:embed="rId15"/>
                      <a:stretch>
                        <a:fillRect/>
                      </a:stretch>
                    </p:blipFill>
                    <p:spPr>
                      <a:xfrm>
                        <a:off x="508000" y="4109309"/>
                        <a:ext cx="8128000" cy="1263907"/>
                      </a:xfrm>
                      <a:prstGeom prst="rect">
                        <a:avLst/>
                      </a:prstGeom>
                    </p:spPr>
                  </p:pic>
                </p:oleObj>
              </mc:Fallback>
            </mc:AlternateContent>
          </a:graphicData>
        </a:graphic>
      </p:graphicFrame>
    </p:spTree>
    <p:extLst>
      <p:ext uri="{BB962C8B-B14F-4D97-AF65-F5344CB8AC3E}">
        <p14:creationId xmlns:p14="http://schemas.microsoft.com/office/powerpoint/2010/main" val="2716120648"/>
      </p:ext>
    </p:extLst>
  </p:cSld>
  <p:clrMapOvr>
    <a:masterClrMapping/>
  </p:clrMapOvr>
  <p:transition>
    <p:fade thruBlk="1"/>
  </p:transition>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99111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吃着丰厚的俸禄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连死都不敢顾惜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更何况圣明时代肯定不会死人呢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近期职权较轻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所以任用你以加重这一官位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还是不要推辞吧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韦凑字彦宗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是京兆万年人。永淳初年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韦凑步入仕途担任婺州参军事。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调任资州司兵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观察使房昶赏识他的才华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上表朝廷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举荐他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升任为扬州法曹。州里人孟神爽被罢免仁寿令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蛮横放纵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多次触犯法令勾结贵戚权要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当地的官吏们没人敢制裁他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韦凑查办惩治他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杖杀了他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扬州远近的人都称道敬佩。韦凑入朝担任相王府属吏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当时姚崇兼任府长史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韦凑见识远大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长于文事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我很遗憾这么晚才得到他。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经历六次升迁司农少卿。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601449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076"/>
            <a:ext cx="8168456"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触犯了宗楚客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他被贬为贝州刺史。睿宗继任后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调任太府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兼任通事舍人。景云初年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朝廷建金仙观等观庙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韦凑进谏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现在正值农事繁忙的季节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虽然建观的资金出自公主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但高价招雇用工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那农民就会抛弃耕作来营造观庙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这样舍本趋末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恐怕天下有人会因此而受饥饿。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皇帝不听。韦凑坚持据理力争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万物生育季节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草木昆虫伤残很厉害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那不是仁君本意。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皇帝下诏在外朝详议。中书令崔湜、侍中岑義说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您为何敢这样谏诤呢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吃着丰厚的俸禄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连死都不敢顾惜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更何况圣明时代肯定不会死人呢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朝廷因此削减了数万的经费。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离开朝廷担任陕州、汝州、岐州三州刺史。开元初年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朝廷想在靖陵建碑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韦凑认为古园陵不应该立碑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眼下正遭遇旱灾不可以兴工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谏阻而停止了建碑。升任将作大匠。皇帝下诏建议将孝敬皇帝庙号称作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韦凑上谏说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必也正名。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祖有功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宗有德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他的庙堂百世不毁。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1801185"/>
      </p:ext>
    </p:extLst>
  </p:cSld>
  <p:clrMapOvr>
    <a:masterClrMapping/>
  </p:clrMapOvr>
  <p:transition>
    <p:fade thruBlk="1"/>
  </p:transition>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4" name="圆角矩形 13">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历代能够称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都是统治天下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德泽值得尊崇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能列于宗庙的昭穆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这才可称为不毁。可孝敬皇帝并没有南面称君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况且另立寝庙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没有称宗的道理。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于是作罢。升任右卫大将军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玄宗说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依照旧日的典章制度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诸卫大将军与尚书交替担任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近期职权较轻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所以任用你以加重这一官位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还是不要推辞吧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不久就改任河南尹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封爵为彭城郡公。正逢洛阳主簿王钧因为受贿判处死罪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朝廷下诏说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两台御史、河南尹韦凑放纵属吏侵吞牟利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《春秋》之义着重责罚统帅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韦凑降职为曹州刺史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侍御史张洽担任通州司马。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过了很久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韦凑改任太原尹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兼任北都军器监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边关防备事务严整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朝廷特地下诏赏赐适合当季穿用的衣服来勉励他。他患病后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朝廷派遣御医来诊治。去世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享年六十五岁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69805159"/>
      </p:ext>
    </p:extLst>
  </p:cSld>
  <p:clrMapOvr>
    <a:masterClrMapping/>
  </p:clrMapOvr>
  <p:transition>
    <p:fade thruBlk="1"/>
  </p:transition>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9" name="圆角矩形 18">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6" name="圆角矩形 25">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08000" y="1091672"/>
            <a:ext cx="8128000" cy="492865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把下列句子翻译成现代汉语。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其不为橧巢者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以避风也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其不为窟穴者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以避湿也。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方知余见小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春秋问蛄蟪。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污者洁之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堙者疏之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缺者补之。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橧巢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窟穴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意思相对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窟穴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橧巢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春秋问蛄蟪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我们可以联想《逍遥游》中的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蟪蛄不知春秋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可根据其形旁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堙者疏之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堵塞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他们不再建造柴薪搭建的巢居住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是因为要避风雨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不挖洞穴居住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是因为要避开潮湿。</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经过此事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才知道我见识浅陋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就像夏生秋死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春生夏死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的蝉不知道四季的转换。</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肮脏的清扫它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堵塞的疏通它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缺失的补上它。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687037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animEffect transition="in" filter="wipe(down)">
                                      <p:cBhvr>
                                        <p:cTn id="7" dur="500"/>
                                        <p:tgtEl>
                                          <p:spTgt spid="9">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5" end="5"/>
                                            </p:txEl>
                                          </p:spTgt>
                                        </p:tgtEl>
                                        <p:attrNameLst>
                                          <p:attrName>style.visibility</p:attrName>
                                        </p:attrNameLst>
                                      </p:cBhvr>
                                      <p:to>
                                        <p:strVal val="visible"/>
                                      </p:to>
                                    </p:set>
                                    <p:animEffect transition="in" filter="wipe(down)">
                                      <p:cBhvr>
                                        <p:cTn id="12"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9" name="圆角矩形 18">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6" name="圆角矩形 25">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以易求难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推敲关键词语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要求考生理解并翻译的句子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往往只有两三个词语有较大难度。所以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理解句子就是对关键词语的确切认知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关键词语表现为多义实词或词的形态特点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单音词、双音词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、用法特点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即词类活用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8993648"/>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承宪怀祸藏奸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窥觊储贰且广结术士之流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曩陛下重惩科场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冒籍承宪妻每扬言事由己发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用以恐喝勋贵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簧鼓朝绅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承宪怀祸藏奸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窥觊储贰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且广结术士之流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曩陛下重惩科场冒籍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承宪妻每扬言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事由己发用以恐喝勋贵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簧鼓朝绅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承宪怀祸藏奸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窥觊储贰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且广结术士之流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曩陛下重惩科场冒籍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承宪妻每扬言事由己发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用以恐喝勋贵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簧鼓朝绅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承宪怀祸藏奸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窥觊储贰且广结术士之流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曩陛下重惩科场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冒籍承宪妻每扬言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事由己发用以恐喝勋贵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簧鼓朝绅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1623987"/>
      </p:ext>
    </p:extLst>
  </p:cSld>
  <p:clrMapOvr>
    <a:masterClrMapping/>
  </p:clrMapOvr>
  <p:transition>
    <p:fade thruBlk="1"/>
  </p:transition>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9" name="圆角矩形 18">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6" name="圆角矩形 25">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把下列句子翻译成现代汉语。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胡瑗掌太学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号大儒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以法度检束士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其徒少能从之。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虽冒风雪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入逆旅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不敢一刻自废。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博览坟籍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精力过人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至于前言往行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多所究悉。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薛聪传》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苟捐之不足以为名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而得之不足以为罪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则锥刀有所必算</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2216886"/>
      </p:ext>
    </p:extLst>
  </p:cSld>
  <p:clrMapOvr>
    <a:masterClrMapping/>
  </p:clrMapOvr>
  <p:transition>
    <p:fade thruBlk="1"/>
  </p:transition>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9" name="圆角矩形 18">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6" name="圆角矩形 25">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在句子中均处于谓语的位置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名词活用为动词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检点约束。就</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相当于现代汉语的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古今意思不同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古义是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今义是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。翻译时要分清古今。就</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前言往行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四个字的翻译要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结构分析法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前人的言论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前人的行为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合在一起就是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前人的言行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的含义可以通过成语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细大不捐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胡瑗掌管太学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人称大儒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用法度来检点约束士人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他的学生很少能跟从他。</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即使冒着风雪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赶路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入住旅馆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一刻都不敢自行荒废。</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他广泛阅览古代典籍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精力过人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对于前人的言行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也多有深入的研究和了解。</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如果舍弃了不足以成就名声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而得到了不足以构成罪行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那么他对锥刀尖般的微利也必定有所算计。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44591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9" name="圆角矩形 18">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0" name="圆角矩形 19">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6" name="圆角矩形 25">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巧于转换精对照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即将句子翻译转换为字词节点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即实词、虚词、句式、活用等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二是对应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讲究字字对应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词词落实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三是译准词义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包括活用、通假、偏义词等及虚词等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均要翻译准确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切勿遗漏要点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四是译准句式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如被动句、判断句、省略句、倒装句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五是要译准语气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如陈述、祈使、疑问、反诘、感喟、哀叹等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六是要译准关系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即译准句间关系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如并列、转折、因果、条件、假设等关系。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4803196"/>
      </p:ext>
    </p:extLst>
  </p:cSld>
  <p:clrMapOvr>
    <a:masterClrMapping/>
  </p:clrMapOvr>
  <p:transition>
    <p:fade thruBlk="1"/>
  </p:transition>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矩形 2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湖北八校二模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李星沅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字石梧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湖南湘阴人。道光十二年进士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选庶吉士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授编修。十五年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督广东学政。</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粤士多健讼</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檄通省籍诸生之干讼者</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牒报治之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士风以肃。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宣宗崩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赴京谒梓宫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复以母老陈请归养。会广西匪乱方炽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起林则徐督师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卒于途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命星沅代为钦差大臣。咸丰元年春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向荣进剿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贼由大黄江、牛排岭窜新墟、紫荆山。星沅檄总兵秦定三、李能臣率滇、黔兵追蹑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贼复窜武宣。荣、天爵各进击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贼踞东乡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两军攻之不克。</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星沅以事权不一</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奏请特简总统将军督剿</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诏斥其推诿。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选自《清史稿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列传一百八十》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7273764"/>
      </p:ext>
    </p:extLst>
  </p:cSld>
  <p:clrMapOvr>
    <a:masterClrMapping/>
  </p:clrMapOvr>
  <p:transition>
    <p:fade thruBlk="1"/>
  </p:transition>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粤士多健讼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檄通省籍诸生之干讼者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牒报治之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士风以肃。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星沅以事权不一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奏请特简总统将军督剿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诏斥其推诿。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粤地读书人大多善于打官司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星沅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发文在全省范围登记热衷追求打官司的书生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并发布公文治理这件事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士风因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得以肃整。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星沅因为处理事情的职权不统一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上奏请求专门选拔统帅率领军队督导围剿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皇帝下诏斥责他推卸责任。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652197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李星沅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字石梧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湖南湘阴人。道光十二年考中进士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选为庶吉士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授予编修。十五年任广东学政。粤地读书人大多善于打官司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发文在全省范围登记热衷追求打官司的书生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并发布公文治理这件事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士风因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得以肃整。三十年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宣宗驾崩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赴京拜谒皇帝的灵柩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又因为母亲年老请求回家奉养。恰逢广西匪乱正盛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最初起用林则徐为督师讨伐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在途中去世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命星沅代为钦差大臣。咸丰元年春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向荣进军围剿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贼匪由大黄江、牛排岭窜入新墟、紫荆山。星沅发文总兵秦定三、李能臣率领滇、黔军队循迹追剿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贼匪又窜入武宣。荣、天爵分头进击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贼盘踞东乡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两军攻打不下。星沅因为处理事情的职权不统一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上奏请求专门选拔统帅率领军队督导围剿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皇帝下诏斥责他推卸责任。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3821954"/>
      </p:ext>
    </p:extLst>
  </p:cSld>
  <p:clrMapOvr>
    <a:masterClrMapping/>
  </p:clrMapOvr>
  <p:transition>
    <p:fade thruBlk="1"/>
  </p:transition>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河北石家庄一模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郝质字景纯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汾州介休人。少从军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挽强为第一。充殿前行门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换供奉官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为府州驻泊都监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主管麟府军马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与田朏将兵护军须馈麟州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道遇西夏数千骑寇钞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质先驱力战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斩首、获马数百。又与朏行边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至柏谷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敌堑道以阻官军</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质御之于寒岭下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转斗逐北</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遂修复宁远诸栅</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以扼贼冲。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宣抚使杜衍、安抚使明镐连荐之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且条上前后功状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超迁内殿承制、并代路都监。大名贾昌朝又荐为路钤辖。使讨贝州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文彦博至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命部城西面。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河上有亭甚壮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彦博虑为贼焚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遣小校蔺千守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而质使千往他营度战具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吾任其责。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而亭焚。彦博将斩千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质趋至帐下曰</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千之去</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质实使之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罪乃在质</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愿代千死。</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彦博壮其义</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两释之。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质自此益知名。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列传第一百八》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0347376"/>
      </p:ext>
    </p:extLst>
  </p:cSld>
  <p:clrMapOvr>
    <a:masterClrMapping/>
  </p:clrMapOvr>
  <p:transition>
    <p:fade thruBlk="1"/>
  </p:transition>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敌堑道以阻官军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质御之于寒岭下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转斗逐北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遂修复宁远诸栅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以扼贼冲。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质趋至帐下曰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质实使之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罪乃在质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愿代千死。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彦博壮其义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两释之。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敌人在路上挖沟来阻止官军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郝质在寒岭下抵御他们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转战并追赶败北的士兵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于是修复了宁远的各个营寨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来控制敌人的交通要道。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郝质跑到帐下说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蔺千离开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实际上是我派他走的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罪过在我这里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我愿意代替蔺千受死。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彦博钦佩他的节义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释放了他们两个。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御之于寒岭下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状语后置句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两释之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2017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郝质字景纯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是汾州介休人。年轻的时候参军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拉硬弓是第一名。担任殿前行门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换任供奉官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担任府州驻泊都监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主管麟府军马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与田朏率军护送军需物资到麟州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在道中遇到数千西夏骑兵劫夺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郝质在前开路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奋力作战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斩杀数百人、获得数百匹马。又与田朏巡视边疆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到了柏谷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敌人在路上挖沟来阻止官军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郝质在寒岭下抵御他们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转战并追赶败北的士兵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于是修复了宁远的各个营寨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来控制敌人的交通要道。宣抚使杜衍、安抚使明镐联名推荐他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并且上奏章分条陈述他前后立功的情况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皇帝破格提拔他为内殿承制、并代路都监。大名贾昌朝又推荐他为路钤辖。皇帝派他征讨贝州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文彦博到了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命令他统率城西的部队。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河上有一个亭子很壮观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文彦博担心被贼人焚毁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派小校蔺千看守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而郝质派蔺千到其他营地考察作战武器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蔺千推辞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郝质曰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亭子被焚毁了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我承担这个责任。</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03448297"/>
      </p:ext>
    </p:extLst>
  </p:cSld>
  <p:clrMapOvr>
    <a:masterClrMapping/>
  </p:clrMapOvr>
  <p:transition>
    <p:fade thruBlk="1"/>
  </p:transition>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69730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蔺千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而亭子被烧了。文彦博将要斩杀蔺千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郝质跑到帐下说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蔺千离开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实际上是我派他走的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罪过在我这里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我愿意代替蔺千受死。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彦博钦佩他的节义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释放了他们两个。郝质从此更加出名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6910439"/>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本题考查文言文断句的能力。应首先整体理解句子意思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再根据句子的结构进行断句。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窥觊储贰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广结术士之流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均为陈登云所列举郑承宪罪状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属并列关系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二者之间有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字表示顺接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应予断开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科场冒籍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的宾语不能分开。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事由己发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是承宪妻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用以恐喝勋贵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承宪妻每扬言事由己发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的宾语应是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事由己发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用以恐喝勋贵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为动宾关系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必须与前面断开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项兼有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两项的错误。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项没有错误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是正确选项。全句意思是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郑承宪包藏祸心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觊觎储君之位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而且广泛交结术士之流。当初陛下重惩科场冒名顶替之人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郑承宪的妻子每每扬言事情是自己揭发的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用来恐吓勋贵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以巧言惑动朝廷人士。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3498833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广东深圳一模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韦贯之名纯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避宪宗讳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遂以字行。少举进士。德宗末年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人有以贯之名荐于京兆尹李实者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实举笏示所记曰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此其姓名也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与我同里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素闻其贤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愿识之而进之于上。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说者喜</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骤以其语告于贯之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且曰</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子今日诣实而明日受贺矣。</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贯之唯唯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数岁终不往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然是后竟不迁。有张宿者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有口辩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得幸于宪宗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擢为左补阙。将使淄青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宰臣裴度欲为请章服。贯之曰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此人得幸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何要假其恩宠耶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其事遂寝。宿深衔之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卒为所构</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诬以朋党</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罢为吏部侍郎。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不涉旬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出为湖南观察使。后罢为太子詹事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分司东都。穆宗立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即拜河南尹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以工部尚书召。未行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年六十二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诏赠尚书右仆射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谥曰贞。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据《旧唐书》《新唐书》删改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88592274"/>
      </p:ext>
    </p:extLst>
  </p:cSld>
  <p:clrMapOvr>
    <a:masterClrMapping/>
  </p:clrMapOvr>
  <p:transition>
    <p:fade thruBlk="1"/>
  </p:transition>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说者喜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骤以其语告于贯之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子今日诣实而明日受贺矣。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其事遂寝。宿深衔之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卒为所构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诬以朋党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罢为吏部侍郎。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推荐的人很高兴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急忙把李实的话告诉韦贯之并且说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你今天到李实那里去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明天就能受到庆贺。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这件事就停止不办了。张宿对他怀恨在心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韦贯之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最终还是被张宿陷害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张宿诬陷他结朋连党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罢免了他的官职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让他做了吏部侍郎。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卒为所构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被动句式等。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128466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韦贯之名纯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避宪宗名讳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以字行于世。年轻时就考中进士科。德宗末年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有人把韦贯之推荐给京兆尹李实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李实举起笏板给人看他所记下来的名字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这是他的姓名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和我是同乡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一向就听说他很贤能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希望认识他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然后引荐给皇上。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推荐的人很高兴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急忙把李实的话告诉韦贯之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你今天到李实那里去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明天就能受到庆贺。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韦贯之维诺而已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但几年中始终不肯前往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这件事之后他的官位最终也没有升迁。有个叫张宿的人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很有口才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受到宪宗的宠幸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被提升为左补阙。张宿将要出使淄青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宰相裴度要替他请求章服。韦贯之说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此人已备受皇帝宠幸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为何还要再给他优厚的宠幸呢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这件事就停止不办了。张宿对他怀恨在心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韦贯之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最终还是被张宿陷害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张宿诬陷他结朋连党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罢免了他的官职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让他做了吏部侍郎。不到十天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又外任为湖南观察使。后来又罢为太子詹事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在东都分司任职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6007716"/>
      </p:ext>
    </p:extLst>
  </p:cSld>
  <p:clrMapOvr>
    <a:masterClrMapping/>
  </p:clrMapOvr>
  <p:transition>
    <p:fade thruBlk="1"/>
  </p:transition>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3103569"/>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随即下令授予他为河南尹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召入朝廷任工部尚书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还未赴任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终年六十二岁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追赠尚书右仆射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谥号贞</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9500607"/>
      </p:ext>
    </p:extLst>
  </p:cSld>
  <p:clrMapOvr>
    <a:masterClrMapping/>
  </p:clrMapOvr>
  <p:transition>
    <p:fade thruBlk="1"/>
  </p:transition>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山东青岛一模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吴育字春卿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建安人也。累官光禄卿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以礼部侍郎致仕。育少奇颖博学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试礼部第一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中甲科。除大理评事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迁寺丞。庆历五年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拜右谏议大夫、枢密副使。居数月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改参知政事。山东盗起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帝遣中使按视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盗不足虑。兖州杜衍、郓州富弼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山东人尊爱之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此可忧也。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帝欲徙二人于淮南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育曰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盗诚无足虑者</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小人乘时以倾大臣</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祸几不可御矣。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事遂寝。向绶知永静军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为不法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疑通判江中立发其阴事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因构狱以危法中之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中立自经死。绶宰相子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大臣有营助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欲傅轻法。育曰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不杀绶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无以示天下。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卒减死一等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流南方。育性明果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所至作条教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简疏易行而不可犯。遇事不妄发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发即人不能挠。辩论明白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使人听之不疑。初尹开封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范仲淹在政府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因事与仲淹忤。</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既而仲淹安抚河东</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有奏请</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多为任事者所沮</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育取可行者固行之</a:t>
            </a:r>
            <a:r>
              <a:rPr lang="zh-CN" altLang="zh-CN" sz="2200" u="sng" dirty="0"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列传第五十》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6647094"/>
      </p:ext>
    </p:extLst>
  </p:cSld>
  <p:clrMapOvr>
    <a:masterClrMapping/>
  </p:clrMapOvr>
  <p:transition>
    <p:fade thruBlk="1"/>
  </p:transition>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盗诚无足虑者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小人乘时以倾大臣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祸几不可御矣。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既而仲淹安抚河东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有奏请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多为任事者所沮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育取可行者固行之。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盗贼确实不值得忧虑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但是小人趁机来排挤大臣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祸患几乎不可以抵挡了。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不久范仲淹到河东任职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有所上奏请求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大多被办事官员阻拦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吴育选取可行的方面坚决办理。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、被动句、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951085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吴育字春卿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是建安人。吴育积功升官至光禄卿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以礼部侍郎的官职退休。吴育年少时特别聪颖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博学多才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参加礼部考试也第一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考中甲科。任职大理评事的官职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又升官至寺承。庆历五年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吴育被授予右谏议大夫、枢密副使官职。过了几个月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改任参知政事。山东出现了强盗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皇帝派遣钦差大臣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多由宦官担任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巡视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钦差大臣回奏皇上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强盗不值得忧虑。兖州杜衍、郓州富弼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受到山东人尊重爱戴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这倒是值得忧虑的事情。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皇帝想把这两个人调到淮南。吴育说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盗贼确实不值得忧虑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但是小人趁机来排挤大臣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祸患几乎不可以阻挡了。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于是这件事情就停了下来。向绶主持永静军队事务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做了违法乱纪的事情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他怀疑通判江中立揭发了他暗中做的坏事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于是设计冤案想用严法中伤他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江中立上吊自杀。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9840617"/>
      </p:ext>
    </p:extLst>
  </p:cSld>
  <p:clrMapOvr>
    <a:masterClrMapping/>
  </p:clrMapOvr>
  <p:transition>
    <p:fade thruBlk="1"/>
  </p:transition>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5" name="圆角矩形 14">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4612607"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30</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11"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向绶是宰相的儿子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大臣从中帮忙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想从轻发落。吴育说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不杀向绶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无法向天下百姓交代。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最终判为减死一等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流放南方。吴育性情精明果断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所到之处制定的措施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简单易行而不可冒犯。他遇事不轻易做决定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一旦做出决定人家就不能阻挠。吴育辨论事理明白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使人听了后不会有疑惑。起初治理开封府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范仲淹也在这里任职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因为有事情与仲淹闹了矛盾。不久范仲淹到河东任职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有所上奏请求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大多被办事官员阻拦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吴育选取可行的方面坚决办理。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5491129"/>
      </p:ext>
    </p:extLst>
  </p:cSld>
  <p:clrMapOvr>
    <a:masterClrMapping/>
  </p:clrMapOvr>
  <p:transition>
    <p:fade thruBlk="1"/>
  </p:transition>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0" name="矩形 9"/>
          <p:cNvSpPr>
            <a:spLocks noChangeAspect="1"/>
          </p:cNvSpPr>
          <p:nvPr/>
        </p:nvSpPr>
        <p:spPr>
          <a:xfrm>
            <a:off x="508000" y="985551"/>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筛选信息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归纳内容要点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概括中心意思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P174)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赵憙耿直磊落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为人光明正大。他自小有节操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从兄被害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为给从兄报仇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他有备而往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但知道仇家患病后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不愿乘人之困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因而暂时放过仇家。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赵憙忠于朝廷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除恶得到支持。他虽与邓奉友善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但屡次谴责邓谋反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最终受到皇上赞赏。担任怀令时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坚持诛杀李子春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皇上也拒绝了赵王求情。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赵憙制止祸患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大力推崇义行。他担任平原太守时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诛杀盗贼首领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但对待余党却能区别处理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只是将他们迁往异地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并教导他们应该弃恶从善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89704"/>
      </p:ext>
    </p:extLst>
  </p:cSld>
  <p:clrMapOvr>
    <a:masterClrMapping/>
  </p:clrMapOvr>
  <p:transition>
    <p:fade thruBlk="1"/>
  </p:transition>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494762"/>
            <a:ext cx="8128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赵憙忠于职守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身后深享哀荣。他官拜太尉时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南单于称臣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乌桓等来朝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于是受命对边事作长久规划。他患病去世期间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皇上亲自前往慰问吊唁。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本题考查理解文章内容的能力。宜用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题文对照法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三项表述均与文本契合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并教导他们应该弃恶从善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原文中无此信息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原文只是建议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徙京师近郡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ea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此考点常考查对重要语句信息的转述、对人物形象的简要概括、对事件意义或结果的评述等。解题时要抓住关键</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全面理解</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依文索义</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错位信息</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错解词语</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强加因果或因果倒</a:t>
            </a:r>
            <a:endParaRPr lang="zh-CN" altLang="en-US" sz="2200" dirty="0"/>
          </a:p>
        </p:txBody>
      </p:sp>
    </p:spTree>
    <p:extLst>
      <p:ext uri="{BB962C8B-B14F-4D97-AF65-F5344CB8AC3E}">
        <p14:creationId xmlns:p14="http://schemas.microsoft.com/office/powerpoint/2010/main" val="142787468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13"/>
          <a:stretch>
            <a:fillRect/>
          </a:stretch>
        </p:blipFill>
        <p:spPr>
          <a:xfrm>
            <a:off x="508000" y="1599260"/>
            <a:ext cx="8128000" cy="3913481"/>
          </a:xfrm>
          <a:prstGeom prst="rect">
            <a:avLst/>
          </a:prstGeom>
        </p:spPr>
      </p:pic>
    </p:spTree>
    <p:extLst>
      <p:ext uri="{BB962C8B-B14F-4D97-AF65-F5344CB8AC3E}">
        <p14:creationId xmlns:p14="http://schemas.microsoft.com/office/powerpoint/2010/main" val="3782900268"/>
      </p:ext>
    </p:extLst>
  </p:cSld>
  <p:clrMapOvr>
    <a:masterClrMapping/>
  </p:clrMapOvr>
  <p:transition>
    <p:fade thruBlk="1"/>
  </p:transition>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P192)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许将初至北境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尽灭契丹威风。他入仕不久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取代岁聘使前往代州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契丹想要宋朝割让代州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蓄意挑衅。他坚决予以反击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使对方未占得便宜而返回。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许将善于治理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境内牢狱皆空。他在郓州任上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因治理得法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当地没有犯法之人。当地士人爱好议论官政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他未加禁止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而是宽松应对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此俗自然止息。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许将任职兵部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熟悉兵部事务。他担任兵部侍郎时上疏提出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治兵之道在于灵活用兵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才能做到万众犹如一人。神宗问及兵马之数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他也能作出回答。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许将秉持公正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反对无德之举。其时司马光已去世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却受到朝廷权臣的不公平对待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当皇上征询许将对此事的意见时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他回答说这一做法是不道德的。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4323701"/>
      </p:ext>
    </p:extLst>
  </p:cSld>
  <p:clrMapOvr>
    <a:masterClrMapping/>
  </p:clrMapOvr>
  <p:transition>
    <p:fade thruBlk="1"/>
  </p:transition>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本题考查对文章内容的概括分析能力。宜用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题文对照法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依次比对。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使对方未占得便宜而返回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此类试题注意两点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一是择取人物、景物或文章观点来设题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考查角度多为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二是要从人物与性格的对应关系入手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用验证法即可。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24335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字邦瑞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清苑人。成化二十三年进士。改庶吉士。弘治中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授编修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寻兼司经局校书。与修《大明会典》成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迁左中允。武宗立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以东宫恩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进左谕德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充讲官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纂修《孝宗实录》。时词臣不附刘瑾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瑾恶之。谓《会典》成于刘健等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多所糜费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镌与修者官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降珪修撰。俄以《实录》成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进左中允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再迁翰林学士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历吏部左、右侍郎。正德六年代费宏为礼部尚书。礼部事视他部为简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自珪数有执争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章奏遂多。帝好佛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自称大庆法王。番僧乞田百顷为法王下院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中旨下部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称大庆法王与圣旨并。珪佯不知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孰为大庆法王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敢与至尊并书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大不敬。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诏勿问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田亦竟止。珪居闲类木讷者。及当大事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毅然执持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人不能夺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卒以此忤权幸去。教坊司臧贤请易牙牌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制如朝士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又请改铸方印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珪格不行。贤日夜腾谤于诸阉间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冀去珪。御史张羽奏云南灾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珪因极言四方灾变可畏。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1475979"/>
      </p:ext>
    </p:extLst>
  </p:cSld>
  <p:clrMapOvr>
    <a:masterClrMapping/>
  </p:clrMapOvr>
  <p:transition>
    <p:fade thruBlk="1"/>
  </p:transition>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八年五月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复奏四月灾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春秋二百四十二年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灾变六十九事。今自去秋来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地震天鸣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雹降星殒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龙虎出见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地裂山崩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凡四十有二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而水旱不与焉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灾未有若是甚者。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极陈时弊十事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语多斥权幸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权幸益深嫉之。会户部尚书孙交亦以守正见忤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遂矫旨令二人致仕。两京言官交章请留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不听。珪归三年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御史卢雍称珪在位有古大臣风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家无储蓄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日给为累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乞颁月廪、岁隶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以示优礼。又谓珪刚直忠谠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当起用。吏部请如雍言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不报。而珪适卒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年五十七。嘉靖元年录先朝守正大臣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追赠太子少保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谥文毅。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3379401"/>
      </p:ext>
    </p:extLst>
  </p:cSld>
  <p:clrMapOvr>
    <a:masterClrMapping/>
  </p:clrMapOvr>
  <p:transition>
    <p:fade thruBlk="1"/>
  </p:transition>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选文从两个角度凸显传主形象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一是记载了傅珪政绩才干、所作所为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二是记述傅珪正直无私的操守品行等。就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政绩、才干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主要记载了几件事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一是参与修编《大明会典》《孝宗实录》等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且得以升迁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二是任职礼部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多有争执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且不理皇帝自称大庆法王、番僧求田之事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三是阻止教坊司请易牙牌、改铸方印。就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操守品行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一是敢于直言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直言灾变可畏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二是上书极陈时弊十事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且斥责权幸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三是守正见忤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临大事不苟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四是为官清廉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有古大臣之风</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0565535"/>
      </p:ext>
    </p:extLst>
  </p:cSld>
  <p:clrMapOvr>
    <a:masterClrMapping/>
  </p:clrMapOvr>
  <p:transition>
    <p:fade thruBlk="1"/>
  </p:transition>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3"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3679893597"/>
              </p:ext>
            </p:extLst>
          </p:nvPr>
        </p:nvGraphicFramePr>
        <p:xfrm>
          <a:off x="508000" y="2274479"/>
          <a:ext cx="8128000" cy="2954721"/>
        </p:xfrm>
        <a:graphic>
          <a:graphicData uri="http://schemas.openxmlformats.org/presentationml/2006/ole">
            <mc:AlternateContent xmlns:mc="http://schemas.openxmlformats.org/markup-compatibility/2006">
              <mc:Choice xmlns:v="urn:schemas-microsoft-com:vml" Requires="v">
                <p:oleObj spid="_x0000_s65549" name="文档" r:id="rId15" imgW="3839157" imgH="1395969" progId="Word.Document.12">
                  <p:embed/>
                </p:oleObj>
              </mc:Choice>
              <mc:Fallback>
                <p:oleObj name="文档" r:id="rId15" imgW="3839157" imgH="1395969" progId="Word.Document.12">
                  <p:embed/>
                  <p:pic>
                    <p:nvPicPr>
                      <p:cNvPr id="0" name=""/>
                      <p:cNvPicPr/>
                      <p:nvPr/>
                    </p:nvPicPr>
                    <p:blipFill>
                      <a:blip r:embed="rId16"/>
                      <a:stretch>
                        <a:fillRect/>
                      </a:stretch>
                    </p:blipFill>
                    <p:spPr>
                      <a:xfrm>
                        <a:off x="508000" y="2274479"/>
                        <a:ext cx="8128000" cy="2954721"/>
                      </a:xfrm>
                      <a:prstGeom prst="rect">
                        <a:avLst/>
                      </a:prstGeom>
                    </p:spPr>
                  </p:pic>
                </p:oleObj>
              </mc:Fallback>
            </mc:AlternateContent>
          </a:graphicData>
        </a:graphic>
      </p:graphicFrame>
      <p:sp>
        <p:nvSpPr>
          <p:cNvPr id="3" name="矩形 2"/>
          <p:cNvSpPr>
            <a:spLocks noChangeAspect="1"/>
          </p:cNvSpPr>
          <p:nvPr/>
        </p:nvSpPr>
        <p:spPr>
          <a:xfrm>
            <a:off x="508000" y="1631563"/>
            <a:ext cx="201850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0417259"/>
      </p:ext>
    </p:extLst>
  </p:cSld>
  <p:clrMapOvr>
    <a:masterClrMapping/>
  </p:clrMapOvr>
  <p:transition>
    <p:fade thruBlk="1"/>
  </p:transition>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4" name="矩形 3"/>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傅珪进入仕途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参与纂修文献。弘治年间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他兼任司经局校书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参与编修《大明会典》得以升职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武宗继位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他进位左谕德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充讲官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修撰《孝宗实录》。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傅珪任职礼部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劝谏讲究策略。他担任礼部尚书时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由于屡有争端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上奏增多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番僧因帝好佛求地百顷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他佯作不知皇上自称大庆法王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不理会给地的事。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傅珪守正不阿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反遭诬蔑报复。每遇大事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他都能坚持己见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不肯随意改易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因而触怒许多人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后因得罪权贵被迫退休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虽有言官请留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他仍坚持离职。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傅珪为官清廉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死后受到好评。御史卢雍称赞他在位时有古代大臣风范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归乡后家无积蓄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艰难度日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嘉靖元年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他被列为先朝守正大臣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追谥为文毅。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4697594"/>
      </p:ext>
    </p:extLst>
  </p:cSld>
  <p:clrMapOvr>
    <a:masterClrMapping/>
  </p:clrMapOvr>
  <p:transition>
    <p:fade thruBlk="1"/>
  </p:transition>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本题考查对文章有关内容的概括分析的能力。根据文意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虽有言官请留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他仍坚持离职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的主语是皇帝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即没有接受言官的建议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不准他留任。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陈述的是谁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是传主还是他人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是主要人物还是次要人物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事情是谁做的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做得怎样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朝廷、百姓、时人、史学家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是什么时候的事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发生在何地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结局如何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就可判定选项的正误了。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721674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字邦瑞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清苑人。明成化二十三年考中进士。改任庶吉士。弘治年间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被授予编修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不久又兼任司经局校书。参与编修《大明会典》完成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晋升为左中允。明武宗即位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因为曾在东宫服务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晋升为左谕德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担任讲官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参与纂修《孝宗实录》。当时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翰林院的编修们不阿附刘瑾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刘瑾嫉恨他们。说《会典》是刘健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时任内阁首辅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等编纂完成的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浪费了很多钱财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参与编修的官员都被降职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傅珪被降为修撰。不久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因《实录》编成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重新晋升为左中允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再晋升为翰林学士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先后担任吏部左、右侍郎。正德六年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傅珪代替费宏担任礼部尚书。礼部的事务比别的部简单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自从傅珪多次执意谏诤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章奏慢慢多了起来。皇帝好佛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大庆法王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。番僧请求拨一百顷土地建立法王下院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皇帝直接下达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未经朝臣议定的旨意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到礼部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大庆法王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经相关朝臣核实议定颁布的旨意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9000020"/>
      </p:ext>
    </p:extLst>
  </p:cSld>
  <p:clrMapOvr>
    <a:masterClrMapping/>
  </p:clrMapOvr>
  <p:transition>
    <p:fade thruBlk="1"/>
  </p:transition>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9111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傅珪佯装不知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谁是大庆法王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竟敢与至尊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指皇上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写到一块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这是大不敬。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让傅珪不要再过问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番僧的图谋也最终告罢。傅珪平时好像有些木讷。但面对大事的时候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态度坚定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别人无法改变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最终因此触怒权贵离开朝廷。教坊司伶官臧贤请求更换牙牌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乐官身份的标志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按照古代朝士所用牙牌的形制制作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又请求改铸方印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傅珪阻止不施行。臧贤就日夜在宦官中毁谤他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希望使他辞职。御史张羽上奏云南受灾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傅珪于是极力论说四方灾变可畏。正德八年五月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又上报四月受灾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春秋二百四十二年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记载灾变六十九件事。现在从去年秋天以来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地震天鸣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冰雹降落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星宿陨坠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龙虎出现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地裂山崩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共四十二件事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而水灾旱灾没有计算在内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灾害没有比现在更厉害的了。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极力奏陈其时社会弊病十件事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话语多指斥受宠的权贵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权贵愈加痛恨他。恰逢户部尚书孙交也因正直触怒权贵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权贵于是假传圣旨令二人辞职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0337362"/>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13"/>
          <a:stretch>
            <a:fillRect/>
          </a:stretch>
        </p:blipFill>
        <p:spPr>
          <a:xfrm>
            <a:off x="508000" y="2410492"/>
            <a:ext cx="8128000" cy="2291016"/>
          </a:xfrm>
          <a:prstGeom prst="rect">
            <a:avLst/>
          </a:prstGeom>
        </p:spPr>
      </p:pic>
    </p:spTree>
    <p:extLst>
      <p:ext uri="{BB962C8B-B14F-4D97-AF65-F5344CB8AC3E}">
        <p14:creationId xmlns:p14="http://schemas.microsoft.com/office/powerpoint/2010/main" val="3132890857"/>
      </p:ext>
    </p:extLst>
  </p:cSld>
  <p:clrMapOvr>
    <a:masterClrMapping/>
  </p:clrMapOvr>
  <p:transition>
    <p:fade thruBlk="1"/>
  </p:transition>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4"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2" name="圆角矩形 11">
            <a:hlinkClick r:id="rId5"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2"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1"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两京谏官纷纷上奏章请求让他们留任。皇帝不接受。傅珪回乡三年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御史卢雍称赞他在位时有古代大臣风范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家无积蓄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每天的供给都很困难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请求颁发月廪、岁隶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以体现优礼。又说傅珪刚正忠实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敢于直言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应当起用。吏部按照卢雍的建议上奏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皇帝没有批复。而傅珪正在此时去世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时年五十七岁。嘉靖元年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收录先朝守正大臣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追赠太子少保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谧号文毅。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253466"/>
      </p:ext>
    </p:extLst>
  </p:cSld>
  <p:clrMapOvr>
    <a:masterClrMapping/>
  </p:clrMapOvr>
  <p:transition>
    <p:fade thruBlk="1"/>
  </p:transition>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3"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4"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25"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946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文言文信息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就人物而言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有以下四个方面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表现人物行为举止特点的信息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体现人物志向和思想主张的信息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反映人物道德情操或聪明才智的信息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展现人物独特个性和情感的信息。另有散文札记类的风物、意境、感悟、抒怀等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说理文的观点、论据、见解、看法、感慨等。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文言文信息有两个限制条件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一是文中限制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凸显出语境的相对完整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表现出上下文在筛选信息中的重要地位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是一种环环相扣的动态思维过程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圈定、辨析、遴选、提取、整合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的完整进程。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文言信息应从三个层面入手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一是筛选关键信息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如文章主旨、结论、见解、感悟等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二是遴选核心信息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如人物生平、性格节操、政绩才干、品德性情等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三是提取主体信息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如人物形象、表现技巧、布局谋篇等。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64792"/>
      </p:ext>
    </p:extLst>
  </p:cSld>
  <p:clrMapOvr>
    <a:masterClrMapping/>
  </p:clrMapOvr>
  <p:transition>
    <p:fade thruBlk="1"/>
  </p:transition>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解析下面对原文的概括与分析不正确的地方。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嘉熙元年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常德发生兵乱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纵火喧闹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董槐骑马跟在几个人后面赶到火场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问清士兵作乱原因后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斩杀了侵占年度军饷的将军马彦直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平息了骚乱。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该项源自原文的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槐骑从数人于火所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一句。该句中的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是使动用法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槐骑从数人于火所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董槐骑马带领几个人赶到火场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。而命题人却故意将已活用为使动用法的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仍按照活用前的意思去解释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这就导致了分析和概括的错误。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210794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朱晖以智慧和勇气将璧拿到手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挫败了阴就的图谋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人们因此比之为蔺相如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皇帝听说后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也很赞许朱晖。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该项把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为蔺相如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嫁接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身上是有悖文意的。原文第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段末说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苍既罢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召晖谓曰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属者掾自视孰与蔺相如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据此我们可以看出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为蔺相如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骠骑将军东平王苍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花云与贼寇奋力抗争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至死不屈。花云驻守太平时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陈友谅率水师攻破城池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元帅朱文逊战死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他被俘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花云临危不惧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在被杀害的当口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仍高声痛骂贼寇。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陈友谅以舟师来寇。云与元帅朱文逊结阵迎战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文逊战死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贼攻三日不得入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以巨舟乘涨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缘舟尾攀堞而上。城陷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贼缚云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元帅朱文逊战死在前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陈友谅攻破城池在后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选项时序颠倒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叙述错位。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820502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王德用治军用人坚持原则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刚直不阿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他拒绝执行明肃太后为人谋求军职的诏命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最终赢得了太后的理解和赞赏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受到天子的重用。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把此项与原文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明肃太后固使与之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公固不奉诏。已而太后亦寤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卒听公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会发现王德用确实拒绝执行太后的诏命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而太后醒悟后也听从了他的意见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但原文中并没有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这一信息纯属无中生有。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本文通过曲折跌宕的情节安排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重在描写变幻莫测的武术技巧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故事性强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引人入胜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体现了古代文言小说的独特魅力。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蒲松龄的《武技》主要是通过语言描写、行动描写、神态描写刻画了憨和尚、李超、尼僧三个鲜明的人物形象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而对于武术技巧则采用了略写的方法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点到即止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一笔带过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重在描写变幻莫测的武术技巧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的分析就犯了表述失度的错误。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56587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高傅占曾向作者谈起吴翁、焦翁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二翁均能施舍助人。周维城同样也能施舍助人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只是与年长的吴翁、焦翁相比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尚有些不如。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周维城能够施舍助人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是高傅占借富阳人之口所言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二翁均能施舍助人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是作者的补述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与年长的吴翁、焦翁相比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尚有些不如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是周丰的自谦之言。而命题人却将作者的补述混编到了高傅占之言中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将周丰的自谦之言混编到了作者的客观补述中。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997078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巧抓整体善辨析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叩问整体审要求。第一步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文章是什么文体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写了什么内容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写的是谁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事件的起因、经过、结果怎样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文本中人物关系如何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用了什么方法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反映了人物什么性格特征或精神品质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审清题干看要求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品行、事理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着眼于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明辨误区巧比对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看是否存在着下面几种情况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曲解词义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考题中经常通过误释词义来设置错点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所以要细辨原文中的字词在进入选项后是否发生了释义错误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要找到原句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运用语境推断法进行推敲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对象错位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文段常常涉及一组人物和事件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命题人正是抓住了选文的这一特点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将有些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故意进行错位配搭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巧妙地设计出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移花接木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的错项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时序倒置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命题人有时便在错项设计时故意倒置事情的时序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从而造成叙述的混乱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2738085"/>
      </p:ext>
    </p:extLst>
  </p:cSld>
  <p:clrMapOvr>
    <a:masterClrMapping/>
  </p:clrMapOvr>
  <p:transition>
    <p:fade thruBlk="1"/>
  </p:transition>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无中生有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选项中自行添加原文中并未出现的信息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在概括中添枝加叶来设置错点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表述失度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命题人在错项设计时常常故意颠倒其详略、主次、缓急、轻重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这就犯了表述失度的错误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事件杂糅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命题人将文段叙述的几件事情或事情的细节进行有意识地杂糅混编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让考生难以分辨正误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难以理清头绪。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7439337"/>
      </p:ext>
    </p:extLst>
  </p:cSld>
  <p:clrMapOvr>
    <a:masterClrMapping/>
  </p:clrMapOvr>
  <p:transition>
    <p:fade thruBlk="1"/>
  </p:transition>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根据对下列选项的不正确之处的分析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比对原文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陈登云关心百姓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奏请救助灾区。在他巡视河南期间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当地年成歉收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百姓相食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他向朝廷呈告灾情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皇上当即派遣寺丞锺化民筹措钱款赈济灾民。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出按河南。岁大饥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人相食。副使崔应麟见民啖泽中雁矢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囊示登云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登云即进之于朝。帝立遣寺丞锺化民赍帑金振之。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比对结果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筹措钱款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帑金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是府库中的银两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是用国家的钱救济的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筹措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8341072"/>
      </p:ext>
    </p:extLst>
  </p:cSld>
  <p:clrMapOvr>
    <a:masterClrMapping/>
  </p:clrMapOvr>
  <p:transition>
    <p:fade thruBlk="1"/>
  </p:transition>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曾公亮防患未然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止息边地事端。契丹违约在界河捕鱼运盐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他认为萌芽不禁终将酿成大祸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派使者偕同雄州赵滋前往调解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边地双方得以相安无事。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契丹纵人渔界河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又数通盐舟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吏不敢禁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皆谓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与之校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且生事。公亮言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萌芽不禁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后将奈何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雄州赵滋勇而有谋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可任也。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使谕以指意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边害讫息。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比对结果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派使者偕同雄州赵滋前往调解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意思是派遣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不是使者。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5359773"/>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中宫是皇后所居之宫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后来又可以借指皇后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这与东宫又可借指太子是同样道理。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陛下指宫殿中立有护卫的台阶下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因群臣不可直呼帝王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于是借用为对帝王的尊称。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吏部是古代六部之一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掌管文官任免、考核、升降、调动等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长官为吏部尚书。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移疾指官员上书称病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实际是官员受到权臣诋毁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不得不请求退职的委婉说法。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5579515"/>
      </p:ext>
    </p:extLst>
  </p:cSld>
  <p:clrMapOvr>
    <a:masterClrMapping/>
  </p:clrMapOvr>
  <p:transition>
    <p:fade thruBlk="1"/>
  </p:transition>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孙傅不畏金人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努力保全太子。金人掳走钦宗后又索求太子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他密谋藏匿太子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杀二宦官将首级送至金营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欺骗金人说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这就是误伤太子之人。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金人来索太上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帝后、诸王、妃主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傅留太子不遣。密谋匿之民间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别求状类宦者二人杀之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并斩十数死囚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持首送之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绐金人曰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宦者欲窃太子出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都人争斗杀之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误伤太子。因帅兵讨定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斩其为乱者以献。苟不已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则以死继之。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越五日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无肯承其事者。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比对结果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因果关系不存在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此时的隋炀帝已经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6534580"/>
      </p:ext>
    </p:extLst>
  </p:cSld>
  <p:clrMapOvr>
    <a:masterClrMapping/>
  </p:clrMapOvr>
  <p:transition>
    <p:fade thruBlk="1"/>
  </p:transition>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来护儿直言劝谏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后被奸人杀客。他谏请炀帝停驾洛阳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不再远游江都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引发炀帝大怒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以致宇文化及杀害他时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炀帝也没有设法保护。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十二年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驾幸江都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护儿谏曰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陛下兴军旅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百姓易咨怨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车驾游幸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深恐非宜。伏愿驻驾洛阳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与时休息。陛下今幸江都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是臣衣锦之地。臣荷恩深重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不敢专为身谋。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帝闻之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厉色而起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数日不得见。后怒解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方被引入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公意乃尔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朕复何望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护儿因不敢言。及宇文化及构逆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深忌之。是日旦将朝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见执。护儿曰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陛下今何在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左右曰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今被执矣。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护儿叹曰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吾备位大臣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荷国重任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不能肃清凶逆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遂令王室至此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抱恨泉壤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知复何言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乃遇害。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比对结果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太子之人应为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二宦官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且这是孙傅的想法而已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不能算是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密谋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3707395"/>
      </p:ext>
    </p:extLst>
  </p:cSld>
  <p:clrMapOvr>
    <a:masterClrMapping/>
  </p:clrMapOvr>
  <p:transition>
    <p:fade thruBlk="1"/>
  </p:transition>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比对原文知正误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一是比对关键词语。命题者对原文词语故意错解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因错误极其细微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故要细心比对。如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选项对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帑金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一词的理解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选项对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使谕以指意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均是典例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二是比对句间关系。选项往往把没有条件、因果关系的事件硬说成是具有这种关系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或者颠倒了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两者之间的关系。如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项就是这类错误。三是比对细节。文言文命题陷阱往往在细节的叙述上违背文意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有时张冠李戴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或把事件发生的时间故意颠倒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或把人物行为、事件发生的地点搞错。如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项就是这类错误。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1383798"/>
      </p:ext>
    </p:extLst>
  </p:cSld>
  <p:clrMapOvr>
    <a:masterClrMapping/>
  </p:clrMapOvr>
  <p:transition>
    <p:fade thruBlk="1"/>
  </p:transition>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广东韶关一模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张廷尉释之者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堵阳人也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字季。有兄仲同居。以訾为骑郎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事孝文帝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十岁不得调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无所知名。释之曰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久宦减仲之产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欲自免归。袁盎知其贤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乃请徙释之补谒者。释之既朝毕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因前言便宜事。文帝曰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卑之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毋甚高论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令今可施行也。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于是释之言秦汉之间事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秦所以失而汉所以兴者久之。文帝称善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乃拜释之为谒者仆射。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释之从行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登虎圈。上问上林尉诸禽兽簿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十余问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尉左右视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尽不能对。虎圈啬夫从旁代尉对上所问禽兽簿甚悉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口对响应无穷者。乃诏释之拜啬夫为上林令。释之久之前曰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今陛下以啬夫口辩而超迁之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臣恐天下随风靡靡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争为口辩而无其实。且下之化上疾于景响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举错不可不审也。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文帝曰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乃止不拜啬夫。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3742345"/>
      </p:ext>
    </p:extLst>
  </p:cSld>
  <p:clrMapOvr>
    <a:masterClrMapping/>
  </p:clrMapOvr>
  <p:transition>
    <p:fade thruBlk="1"/>
  </p:transition>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太子与梁王共车入朝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不下司马门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于是释之追止太子、梁王。遂劾不下公门不敬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奏之。薄太后闻之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乃使使承诏赦太子、梁王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然后得入。文帝由是奇释之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拜为中大夫。其后拜释之为廷尉。后文帝崩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景帝立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释之恐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称病。卒见谢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景帝不过也。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张释之冯唐列传》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3577945"/>
      </p:ext>
    </p:extLst>
  </p:cSld>
  <p:clrMapOvr>
    <a:masterClrMapping/>
  </p:clrMapOvr>
  <p:transition>
    <p:fade thruBlk="1"/>
  </p:transition>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张释之因为家境殷实做了骑郎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侍奉文帝十年都没有被调动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他认为耗损了兄长的家产至今却无所作为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想辞官回家。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张释之直言敢谏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有一次文帝询问虎圈兽类情况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啬夫代替上林尉详尽回答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文帝想提拔任用他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但最终因张释之的劝谏而放弃了。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张释之因为太子和梁王违规乘车经过司马门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而阻止他们入殿门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并且不顾太后的包庇弹劾两人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却得到文帝的器重而被提拔。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张释之在文帝死后想到自己曾得罪过当时的太子即现在的景帝而感到恐慌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向景帝请罪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景帝没有责怪他。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不顾太后的包庇弹劾两人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张释之在太后派使臣赦免两人之前就已经弹劾他们了。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977439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廷尉张释之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是堵阳人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字季。和他的哥哥张仲生活在一起。用家中资财换做了骑郎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侍奉汉文帝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十年内都没有被调动官职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默默无名。张释之说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做了这么多年骑郎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损耗了哥哥的资产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也没有做到显官。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想要辞职回家。袁盎知道他有贤能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于是请求调动释之补为谒者。张释之朝见文帝后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就上前陈说利于治国的方法。文帝说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说些接近现实生活的事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不要高谈阔论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说些应该现在就能实施的。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张释之又谈起秦汉之际的事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谈了很长时间关于秦朝灭亡和汉朝兴盛的原因。文帝很赞赏他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就任命他做了谒者仆射。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8065434"/>
      </p:ext>
    </p:extLst>
  </p:cSld>
  <p:clrMapOvr>
    <a:masterClrMapping/>
  </p:clrMapOvr>
  <p:transition>
    <p:fade thruBlk="1"/>
  </p:transition>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张释之跟随汉文帝出行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登上虎圈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汉文帝询问上林尉登记在册的各种禽兽的情况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问了十几个问题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上林尉只能左右相视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全都答不上来。看管虎圈的啬夫从旁代上林尉回答了皇帝提出的问题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答得十分详尽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对答如流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如声响回应而无穷尽。汉文帝于是命令张释之任命啬夫为上林令。张释之过了一会儿才上前说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现在陛下因为啬夫能说会道就越级提拔他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我担心天下人都会追随这种风气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争相施展口舌之能而不务实。况且下面的人受朝廷的影响如影子和回声一样快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陛下的举措不可不审慎啊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就不再任命啬夫为上林令。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0202244"/>
      </p:ext>
    </p:extLst>
  </p:cSld>
  <p:clrMapOvr>
    <a:masterClrMapping/>
  </p:clrMapOvr>
  <p:transition>
    <p:fade thruBlk="1"/>
  </p:transition>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太子与梁王同乘一辆车入朝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到了皇宫外的司马门也没有下车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于是张释之追上前去阻止太子、梁王。然后检举揭发他们在皇宫门外不下车犯了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并上奏给皇上。薄太后知道了这件事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便派使臣秉承她的意旨赦免了太子和梁王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太子、梁王才能够进入宫中。文帝由此看出了张释之的与众不同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任命他做了中大夫。后来又任命他做了廷尉。后来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文帝去世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景帝即位。张释之内心恐惧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假称生病。最终向景帝谢罪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景帝没有责怪他。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6419243"/>
      </p:ext>
    </p:extLst>
  </p:cSld>
  <p:clrMapOvr>
    <a:masterClrMapping/>
  </p:clrMapOvr>
  <p:transition>
    <p:fade thruBlk="1"/>
  </p:transition>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9111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湖南长沙二模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张士隆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字仲修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安阳人。弘治八年举乡试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入太学。与同县崔铣及寇天叙、马卿、吕柟辈相砥砺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以学行闻。十八年成进士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授广信推官。正德六年入为御史。巡盐河东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劾去贪污运使刘愉。出按凤阳。织造中官史宣列黄梃</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二于驺</a:t>
            </a:r>
            <a:r>
              <a:rPr lang="zh-CN" altLang="zh-CN" sz="2200" baseline="300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每以抶人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有至死者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自都御史以下莫敢问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士隆劾奏之。又劾锦衣千户廖铠奸利事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铠虐陕西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即其父鹏虐河南故习也。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铠所从镇陕西者也。钱宁素昵铠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见疏大恨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遂因士隆按薛凤鸣狱以陷之。凤鸣者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宝坻人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先为御史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坐罪削籍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谄事诸佞幸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尤善宁。与从弟凤翔有隙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嗾缉事者发其私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下吏论死。刑部疑有冤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并捕鞫凤鸣。凤鸣惧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使其妾诉枉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自刭长安门外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词连宝坻知县周在及素所仇者数十人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悉逮付法司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而凤鸣得释。士隆与御史许完先后按治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复捕凤鸣对簿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释在还职。宁怒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令凤鸣女告士隆、完治狱偏枉</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1916936"/>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等古代文化常识。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是古代皇宫中皇后居所的代称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也可用以代称皇后。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是对古代帝王的尊称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指帝王宫殿的台阶。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原来指的是站在台阶下的侍者。臣子向天子进言时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不能直呼天子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必须先呼台下的侍者而告之。后来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就成为与帝王面对面应对的敬称。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考查的是古代职官知识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东汉始置吏曹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改自尚书常侍曹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魏晋以后称吏部。隋、唐五代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列为尚书省六部之首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长官称为吏部尚书。以上三项均为正确选项。同时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四个选项中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三个为名词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是古代官员上书称病求退的委婉说法。但称病的原因有很多种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只说是因受到权臣诋毁不准确。因此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实际是官员受到权臣诋毁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不得不请求退职的委婉说法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808572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遂下诏狱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谪士隆晋州判官。久之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擢知州。世宗立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诏复故官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出为陕西副使。汉中贼王大等匿豪家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为乱。士隆下令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匿贼者罪及妻孥无赦。贼无所容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遂就擒灭。筑堰溉田千顷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民利之。卒于官。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张士隆传》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棍棒。</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骑马驾车的随从。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8954937"/>
      </p:ext>
    </p:extLst>
  </p:cSld>
  <p:clrMapOvr>
    <a:masterClrMapping/>
  </p:clrMapOvr>
  <p:transition>
    <p:fade thruBlk="1"/>
  </p:transition>
  <p:timing>
    <p:tnLst>
      <p:par>
        <p:cTn id="1" dur="indefinite" restart="never" nodeType="tmRoot"/>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张士隆弘治八年乡试中举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和崔铣、寇天叙、马卿、吕柟等人交往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以学问和品行闻名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弘治十八年考中进士。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张士隆性情耿直不阿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多次弹劾不法官吏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河东盐运使刘愉贪污、织造宦官史宣滥杀无辜、锦衣卫千户廖铠非法牟利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都因张士隆的弹劾上奏而得到了应有的惩处。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因弹劾廖铠一事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张士隆得罪了钱宁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钱宁趁着张士隆调查薛凤鸣案的机会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让薛凤鸣的女儿状告张士隆审案不公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张士隆被下诏狱并贬官。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世宗即位后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张士隆官复原职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并出任陕西副使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做了一些有利百姓的实事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如肃清盗匪、修筑堤堰灌溉田地等。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8061763"/>
      </p:ext>
    </p:extLst>
  </p:cSld>
  <p:clrMapOvr>
    <a:masterClrMapping/>
  </p:clrMapOvr>
  <p:transition>
    <p:fade thruBlk="1"/>
  </p:transition>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受到应有的惩处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表述不妥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巡盐河东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劾去贪污运使刘愉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刘愉滥杀无辜于文无据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但史宣事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士隆劾奏之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又劾锦衣千户廖铠奸利事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原文并未提及结果如何。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张士隆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字仲修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安阳人。弘治八年乡试中举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进入太学。与同县的崔铣及寇天叙、马卿、吕柟等人相互勉励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以学问品行闻名。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十八年成为进士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授官广信推官。正德六年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张士隆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入京任御史。巡查河东盐政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弹劾免掉贪污的盐运使刘愉。出京巡按凤阳。织造宦官史宣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在车夫的前面放两根黄色的棍子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常常用来打人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有被打致死的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从都御史以下无人敢过问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张士隆上奏弹劾他。又弹劾锦衣卫千户廖铠非法牟取利益之事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廖铠凌虐陕西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正是他父亲廖鹏凌虐河南的旧习气。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588468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廖銮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是廖铠所随从镇守陕西的人。钱宁向来亲近廖铠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见到奏疏大为恼恨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于是趁张士隆调查薛凤鸣的案件时来诬陷他。薛凤鸣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是宝坻人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先前担任御史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因犯罪被取消官籍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逢迎侍奉众多奸佞之臣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尤其与钱宁交好。薛凤鸣与堂弟薛凤翔有仇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唆使侦缉搜捕的人揭发他的隐私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下交司法官吏被判处死刑。刑部怀疑有冤情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一并逮捕审讯薛凤鸣。薛凤鸣害怕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让他的小妾在长安门外哭诉冤枉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状词牵连到宝坻县令周在和平素所仇视的几十个人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全部逮捕交付司法衙门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薛凤鸣却得以释放。张士隆与御史许完先后调查惩办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又逮捕薛凤鸣对证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释放了周在并恢复他的官职。钱宁愤怒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叫薛凤鸣的女儿状告张士隆、许完审理案件偏私枉法。于是被关进钦犯监狱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贬张士隆为晋州判官。过了很长时间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张士隆才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升任知州。世宗即位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下诏恢复他的原职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出任陕西副使。汉中地区的盗贼王大等人藏身于豪门大户制造叛乱。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963487"/>
      </p:ext>
    </p:extLst>
  </p:cSld>
  <p:clrMapOvr>
    <a:masterClrMapping/>
  </p:clrMapOvr>
  <p:transition>
    <p:fade thruBlk="1"/>
  </p:transition>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张士隆下令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藏匿盗贼的人将罪及妻儿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且不被赦免。盗贼无处容身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于是束手就擒被消灭。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张士隆又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修筑堤堰灌溉田地一千顷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百姓因此获利。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张士隆最终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死在官任之上。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966899"/>
      </p:ext>
    </p:extLst>
  </p:cSld>
  <p:clrMapOvr>
    <a:masterClrMapping/>
  </p:clrMapOvr>
  <p:transition>
    <p:fade thruBlk="1"/>
  </p:transition>
  <p:timing>
    <p:tnLst>
      <p:par>
        <p:cTn id="1" dur="indefinite" restart="never" nodeType="tmRoot"/>
      </p:par>
    </p:tn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山东烟台一模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易字希白。始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父倧嗣吴越王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为大将胡进思所废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而立其弟俶。俶归朝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群从悉补官。易与兄昆不见录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遂刻志读书。昆字裕之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举进士。为治宽简便民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善草隶书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累官右谏议大夫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以秘书监卒于家。易年十七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试崇政殿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日未中而就。言者恶其轻俊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特罢之。然自此以才藻知名。太宗尝与苏易简论唐世文人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叹时无李白。易简曰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今进士钱易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为歌诗殆不下白。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太宗惊喜曰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吾当自布衣召置翰林。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值盗起剑南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4412206"/>
      </p:ext>
    </p:extLst>
  </p:cSld>
  <p:clrMapOvr>
    <a:masterClrMapping/>
  </p:clrMapOvr>
  <p:transition>
    <p:fade thruBlk="1"/>
  </p:transition>
  <p:timing>
    <p:tnLst>
      <p:par>
        <p:cTn id="1" dur="indefinite" restart="never" nodeType="tmRoot"/>
      </p:par>
    </p:tn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易再举进士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就开封府试第二。自谓当第一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为有司所屈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乃上书言试《朽索之驭六马赋》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意涉讥讽。真宗恶其无行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降第三。明年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第二人中第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补濠州团练推官。召试中书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改光禄寺丞、通判蕲州。奏疏曰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尧放四罪而不言杀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彼四者之凶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尚恶言杀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非尧仁之至乎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古之肉刑者劓、椓、黥、刖皆非死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尚以为虐。近代以来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断人手足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钩背烙筋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身见白骨而犹视息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四体分落乃方绝命。以此示人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非平世事也。臣以谓非法之刑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非所以助治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惟陛下除之。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帝嘉纳其言。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举贤良方正科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策入等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除秘书丞、通判信州。东封泰山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献《殊祥录》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改太常博士、直集贤院。祀汾阴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幸亳州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命修《车驾所过图经》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献《宋雅》一篇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迁尚书祠部员外郎。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列传第七十六》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9091488"/>
      </p:ext>
    </p:extLst>
  </p:cSld>
  <p:clrMapOvr>
    <a:masterClrMapping/>
  </p:clrMapOvr>
  <p:transition>
    <p:fade thruBlk="1"/>
  </p:transition>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下列对原文信息的表述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钱易家族的命运不是很顺利的。他的父亲钱倧继承了吴越王之位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却被手下大将废掉。叔叔钱俶当上吴越王后又归顺了北宋王朝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可钱易和钱昆却未被录用为官。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钱易确实有过人的才华。十七岁就考中进士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在崇政殿试上不到中午就写成三篇文章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虽被言官认为年少缺少阅历经验而被除名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但后来又考中了进士。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钱易为官后曾给宋真宗提建议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废除上古时代尧在位时就施行的肉刑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认为这些不合法的刑罚并不能帮助维护统治。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钱易因有着诗人的特质屡受宋真宗的特殊眷顾。钱易献上《殊祥录》后被改任为太常博士、直集贤院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献上一篇《宋雅》后又升迁为尚书祠部员外郎。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2766230"/>
      </p:ext>
    </p:extLst>
  </p:cSld>
  <p:clrMapOvr>
    <a:masterClrMapping/>
  </p:clrMapOvr>
  <p:transition>
    <p:fade thruBlk="1"/>
  </p:transition>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废除上古时代尧在位时就施行的肉刑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施行的肉刑不是在尧时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钱易字希白。从前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其父钱倧即位为吴越王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被大将胡进思废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而改立钱倧的弟弟钱俶。钱俶归降宋朝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其属下都在宋朝做了官。只有钱易与其兄钱昆没有被录用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于是他们发奋读书。钱昆字裕之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考中进士。为政宽松简便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很照顾民众的利益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诗写得非常漂亮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又擅长于草书、隶书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最后官至右谏议大夫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以秘书监身份死在家中。钱易十七岁时考中进士。参加崇政殿的考试时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三篇文章不到中午他就完成了。言官觉得他很轻率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不稳重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故意不录取他。然而从此以后他的才学就出了名。宋太宗曾同苏易简一起讨论唐代文人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太宗遗憾当世没有产生像李白这样的才子。苏易简说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当今进士钱易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创作的歌、诗大概不在李白之下。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太宗惊喜地说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如果真是这样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我就把他从平民直接提升为翰林。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正碰上剑南盗贼兴起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这事就被搁下了。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684979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钱易再次考进士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终于考取了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录为开封府第二名。他自认为应当是第一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只因被主考官压制了才落得第二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于是上了一篇《朽索之驭六马赋》议论考试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含有讥讽味道。真宗很讨厌他的这种品行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降他为第三名。一年后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以第二名中第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任为濠州团练推官。被召到中书测试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改任光禄寺丞、蕲州通判。钱易上书说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尧流放四大罪人而不处死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四大罪人中最凶险的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尚且不说杀掉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岂不是尧的仁爱达到了顶点吗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古代的肉刑有劓、椓、黥、刖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都不是死刑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但古人还认为太残酷。近代以来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砍断手脚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钩背烙筋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使犯人体无完肤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露出白骨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还不断气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四肢离开了身躯才断气。采用这样的酷刑给人们看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不是太平盛世之举。我认为不合法的刑罚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不能帮助统治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望陛下废除。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皇上高兴地采纳了他的建议</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3823255"/>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384578932"/>
              </p:ext>
            </p:extLst>
          </p:nvPr>
        </p:nvGraphicFramePr>
        <p:xfrm>
          <a:off x="508000" y="980728"/>
          <a:ext cx="8128000" cy="5101022"/>
        </p:xfrm>
        <a:graphic>
          <a:graphicData uri="http://schemas.openxmlformats.org/presentationml/2006/ole">
            <mc:AlternateContent xmlns:mc="http://schemas.openxmlformats.org/markup-compatibility/2006">
              <mc:Choice xmlns:v="urn:schemas-microsoft-com:vml" Requires="v">
                <p:oleObj spid="_x0000_s1109" name="文档" r:id="rId4" imgW="3912980" imgH="2455638" progId="Word.Document.12">
                  <p:embed/>
                </p:oleObj>
              </mc:Choice>
              <mc:Fallback>
                <p:oleObj name="文档" r:id="rId4" imgW="3912980" imgH="2455638" progId="Word.Document.12">
                  <p:embed/>
                  <p:pic>
                    <p:nvPicPr>
                      <p:cNvPr id="0" name=""/>
                      <p:cNvPicPr/>
                      <p:nvPr/>
                    </p:nvPicPr>
                    <p:blipFill>
                      <a:blip r:embed="rId5"/>
                      <a:stretch>
                        <a:fillRect/>
                      </a:stretch>
                    </p:blipFill>
                    <p:spPr>
                      <a:xfrm>
                        <a:off x="508000" y="980728"/>
                        <a:ext cx="8128000" cy="5101022"/>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古代文化常识的积累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功夫在平时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。有三种途径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从语文教材中积累。语文教材中蕴含着丰富的古代文化常识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课下注释是复习备考的重要依托。</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从相关学科中积累。历史教材中蕴含着丰富的古代文化常识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平时学习时要注重积累。</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从课外资料中积累。如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在做练习题时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要及时梳理并识记其中包含的古代文化常识。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1961865"/>
      </p:ext>
    </p:extLst>
  </p:cSld>
  <p:clrMapOvr>
    <a:masterClrMapping/>
  </p:clrMapOvr>
  <p:transition>
    <p:fade thruBlk="1"/>
  </p:transition>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参与贤良方正科考试合格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任秘书丞、信州通判。皇上东封泰山时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他献上《殊祥录》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又改任太常博士、直集贤院。皇上祭祀汾阴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视察亳州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命他编撰《车驾所过图经》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献上《宋雅》一篇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升任尚书祠部员外郎。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9337809"/>
      </p:ext>
    </p:extLst>
  </p:cSld>
  <p:clrMapOvr>
    <a:masterClrMapping/>
  </p:clrMapOvr>
  <p:transition>
    <p:fade thruBlk="1"/>
  </p:transition>
  <p:timing>
    <p:tnLst>
      <p:par>
        <p:cTn id="1" dur="indefinite" restart="never" nodeType="tmRoot"/>
      </p:par>
    </p:tn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安徽安庆二模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王翃字宏肱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并州晋阳人。少治兵家。大历中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擢容管经略使。时夷酋梁崇牵号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平南都统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与别帅覃问合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又与西原贼张侯、夏永更诱啸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因陷城邑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遂据容州。前经略使陈仁琇等皆侨治藤、梧。翃至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言于众曰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安可客治它所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必得容乃止。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即出私财募士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有功者许署吏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于是人自奋。不数月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斩贼帅欧阳珪。因至广州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请节度使李勉出兵并力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勉不许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容陷贼久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獠方强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今速攻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只自败耳。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翃曰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大夫即不出师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愿下书州县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阳言以兵为助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冀藉此声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成万一功。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勉许诺。翊乃移书义、藤二州刺史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约皆进讨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引兵三千与贼鏖战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日数遇。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2145433"/>
      </p:ext>
    </p:extLst>
  </p:cSld>
  <p:clrMapOvr>
    <a:masterClrMapping/>
  </p:clrMapOvr>
  <p:transition>
    <p:fade thruBlk="1"/>
  </p:transition>
  <p:timing>
    <p:tnLst>
      <p:par>
        <p:cTn id="1" dur="indefinite" restart="never" nodeType="tmRoot"/>
      </p:par>
    </p:tn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勉檄止之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辄匿不发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战愈力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卒破贼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禽崇牵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悉复容州故地。捷书闻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诏更置顺州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以定余乱。翃凡百余战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禽首领七十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覃问遁去。复遣将李寔等分讨西原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平郁林等诸州。累兼御史中丞、招讨处置使。时吐蕃入寇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郭子仪悉河中兵乘边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召翃为河中少尹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领节度后务。悍将凌正数干法不逞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约其徒夜斩关逐翃。翃觉之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阴乱漏刻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以差其期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不敢发。俄禽正诛之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一军惕息。会起泾原兵讨李希烈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次泸水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京兆主供拟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饔败肉腐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众怒曰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食是而讨贼乎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遂叛。翃挺身走奉天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拜太子詹事。徙东都留守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开田二十余屯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修器械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皆良金寿革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练士卒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号令精明。俄而吴少诚叛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独东畿为有备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关东赖之。贞元十八年卒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赠尚书右仆射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谥曰肃。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节选自《新唐书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王翃传》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7776595"/>
      </p:ext>
    </p:extLst>
  </p:cSld>
  <p:clrMapOvr>
    <a:masterClrMapping/>
  </p:clrMapOvr>
  <p:transition>
    <p:fade thruBlk="1"/>
  </p:transition>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王翃为官一处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奋发有为。赴容州任职时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王翃恰逢当地首领梁崇牵和别帅覃问等作乱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在李勉不支持的情况下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他努力作战捉拿梁崇牵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一举收复容州。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王翃屡经战阵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功勋卓著。王翃收复容州使朝廷得以重建顺州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收复失地过程中他亲历百余次战斗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擒获叛军首领七十人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分兵讨伐西原后平定郁林等州。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王翃为人机智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执法严明。郭子仪领军防守边境时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王翃任河中少尹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管理后方军政事务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他略施小计就破坏了凌正的叛乱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将凌正绳之以法后全军肃然。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王翃忠于朝廷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忠于职守。泾原兵作乱时王翃脱身逃到奉天避乱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任东都留时开荒屯田、修治器械、训练部队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为后来朝廷抗拒吴少诚叛乱做出重要贡献。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0476956"/>
      </p:ext>
    </p:extLst>
  </p:cSld>
  <p:clrMapOvr>
    <a:masterClrMapping/>
  </p:clrMapOvr>
  <p:transition>
    <p:fade thruBlk="1"/>
  </p:transition>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归纳内容要点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三项对文意的概括与分析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均与文本一致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卒破贼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他经历多次战斗才收复容州。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王翃字宏肱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是并州晋阳人。青年时期他研究过军事学派的著作。大历年间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他被提拔为容管经略使。当时少数民族首领梁崇牵自称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平南都统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和偏军统帅覃问合兵一处后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又与西原匪首张侯、夏永相互引诱聚结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趁机攻陷城镇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于是就占领了容州。前经略使陈仁琇等人都借藤州、梧州地安置州治机构。王翃到任后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对民众说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是容州刺史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怎么可以寄居其他地方进行治理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我一定要在收复容州之后才罢手。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说完话他立即就拿出自己的钱财来招募士兵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声称有战功的人可以担任州署里的官吏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正因如此应募民众人人自我勉励。没有几个月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王翃就率军斩杀了叛军元帅欧阳珪。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227951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9111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趁着有利时机他来到广州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请求节度使李勉出兵与自己合力剿灭叛军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李勉没有答应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容州陷没叛军已经很久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少数民族叛军的势力正强盛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现在就急迫进攻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只能自取失败。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王翃说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您即使不派出军队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我也希望您向各州县下达文书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下达文书给各州县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谎称您要用军队做我的外援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我盼望凭借这种声势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取得几率很小的胜利。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李答应了他。王翃于是就送文书给义州、藤州刺史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约定一同进军讨伐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他亲自带领军队三千人和叛军激烈战斗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一天当中多次与叛军交锋。李勉得知情况后下文书阻止他行动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王翃隐藏着文书不给人看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而作战却更加努力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他最终击败了叛军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捉拿了梁崇牵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全部收复了容州旧地。捷报传到朝廷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朝廷下令重建顺州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以便平定残余的叛乱。王翃总共参加了一百多次战斗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捉拿了叛军首领七十人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覃问战败后逃走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王翃就派遣将领李寔等人分兵进讨西原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平定了郁林等各州叛乱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0212463"/>
      </p:ext>
    </p:extLst>
  </p:cSld>
  <p:clrMapOvr>
    <a:masterClrMapping/>
  </p:clrMapOvr>
  <p:transition>
    <p:fade thruBlk="1"/>
  </p:transition>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5" name="圆角矩形 14">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5305144" y="698502"/>
            <a:ext cx="660809"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31</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TextBox 3">
            <a:hlinkClick r:id="rId9"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1" name="TextBox 40">
            <a:hlinkClick r:id="rId10"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高手必备</a:t>
            </a:r>
          </a:p>
        </p:txBody>
      </p:sp>
      <p:sp>
        <p:nvSpPr>
          <p:cNvPr id="13"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萃取高招</a:t>
            </a:r>
          </a:p>
        </p:txBody>
      </p:sp>
      <p:sp>
        <p:nvSpPr>
          <p:cNvPr id="14"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王翃多次升迁后兼任御史中丞、招讨处置使。当时吐蕃入侵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郭子仪全部调动河中部队去防守边境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朝廷命令王翃担任河中少尹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并任节度后务一职。悍将凌正屡次冒犯法规没有得逞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就约定他的党羽在晚上攻破关门驱赶王翃。王翃察觉这件事后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就派人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暗地弄乱他计时的漏刻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让他错过约定的时间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对凌正未按时到达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感到吃惊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不敢行动。不一会儿王翃就擒获了凌正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将他诛杀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全军将士都极其恐惧。时逢朝廷调动泾原军队讨伐李希烈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军队就驻扎在浐水岸边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京兆府掌管军需供给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但早饭和肉都是腐烂的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将士们发怒说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吃这样的食物却让我们去讨伐叛军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于是军队就哗变。王翃独自脱身逃到奉天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被授予太子詹事。后来王翃又调任东都留守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到任之后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他开辟田地二十多屯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修理守城的军事器械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所用材料都是上好的金属、皮革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他训练士兵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号令精要严明。不久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就遇到吴少诚叛乱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唯独京城东郊地区是有防备的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函谷关以东完全依靠东都防守。贞元十八年去世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赠尚书右仆射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谥号为肃。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1582113"/>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13"/>
          <a:stretch>
            <a:fillRect/>
          </a:stretch>
        </p:blipFill>
        <p:spPr>
          <a:xfrm>
            <a:off x="508000" y="1129678"/>
            <a:ext cx="8128000" cy="5138807"/>
          </a:xfrm>
          <a:prstGeom prst="rect">
            <a:avLst/>
          </a:prstGeom>
        </p:spPr>
      </p:pic>
    </p:spTree>
    <p:extLst>
      <p:ext uri="{BB962C8B-B14F-4D97-AF65-F5344CB8AC3E}">
        <p14:creationId xmlns:p14="http://schemas.microsoft.com/office/powerpoint/2010/main" val="3671898282"/>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pSp>
        <p:nvGrpSpPr>
          <p:cNvPr id="4" name="组合 3"/>
          <p:cNvGrpSpPr/>
          <p:nvPr/>
        </p:nvGrpSpPr>
        <p:grpSpPr>
          <a:xfrm>
            <a:off x="508000" y="2224642"/>
            <a:ext cx="8128000" cy="2356486"/>
            <a:chOff x="508000" y="3143022"/>
            <a:chExt cx="8128000" cy="2356486"/>
          </a:xfrm>
        </p:grpSpPr>
        <p:pic>
          <p:nvPicPr>
            <p:cNvPr id="2" name="图片 1"/>
            <p:cNvPicPr>
              <a:picLocks noChangeAspect="1"/>
            </p:cNvPicPr>
            <p:nvPr/>
          </p:nvPicPr>
          <p:blipFill>
            <a:blip r:embed="rId13"/>
            <a:stretch>
              <a:fillRect/>
            </a:stretch>
          </p:blipFill>
          <p:spPr>
            <a:xfrm>
              <a:off x="508000" y="3143022"/>
              <a:ext cx="8128000" cy="825956"/>
            </a:xfrm>
            <a:prstGeom prst="rect">
              <a:avLst/>
            </a:prstGeom>
          </p:spPr>
        </p:pic>
        <p:pic>
          <p:nvPicPr>
            <p:cNvPr id="3" name="图片 2"/>
            <p:cNvPicPr>
              <a:picLocks noChangeAspect="1"/>
            </p:cNvPicPr>
            <p:nvPr/>
          </p:nvPicPr>
          <p:blipFill>
            <a:blip r:embed="rId14"/>
            <a:stretch>
              <a:fillRect/>
            </a:stretch>
          </p:blipFill>
          <p:spPr>
            <a:xfrm>
              <a:off x="508000" y="3948196"/>
              <a:ext cx="8128000" cy="1551312"/>
            </a:xfrm>
            <a:prstGeom prst="rect">
              <a:avLst/>
            </a:prstGeom>
          </p:spPr>
        </p:pic>
      </p:grpSp>
    </p:spTree>
    <p:extLst>
      <p:ext uri="{BB962C8B-B14F-4D97-AF65-F5344CB8AC3E}">
        <p14:creationId xmlns:p14="http://schemas.microsoft.com/office/powerpoint/2010/main" val="1970522583"/>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陈登云不畏权贵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弹劾贵妃之父。他出于对朝廷的忠心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即便对郑承宪这样的国戚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也大胆揭发对方为非作歹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包藏祸心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幸而皇上并未因此发怒。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陈登云敢于直言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检举多名重臣。他在朝既久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发现诸多问题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于是奏告一干大臣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其中有些人因此遭到贬职或罢免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以至朝廷大官们都很畏惧他。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陈登云上疏指出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选才慎于始进。他认为二十年来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刚直者很少被提拔进京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在朝者却背公结党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谄媚权贵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与其误用后罢免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不如进用时慎重。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陈登云关心百姓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奏请救助灾区。在他巡视河南期间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当地年成歉收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百姓相食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他向朝廷呈告灾情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皇上当即派遣寺丞锺化民筹措钱款赈济灾民。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2347734"/>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本题考查分析概括文章内容的能力。解答时应认真对照原文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核对选项的内容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题文对照法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项分析概括的是陈登云不畏权贵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弹劾贵妃之父。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项分析概括的是陈登云敢于直言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检举多名重臣。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有些人因此遭到贬职或罢免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以至朝廷大官们都很畏惧他。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项分析概括的是陈登云上疏指出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选才慎于始进。这三个选项的概括和分析均符合原文的意思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没有不当之处。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筹措钱款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理解有误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原文是说用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帑金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赈济灾民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帑金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指库银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国库的钱币。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113869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13"/>
          <a:stretch>
            <a:fillRect/>
          </a:stretch>
        </p:blipFill>
        <p:spPr>
          <a:xfrm>
            <a:off x="508000" y="1109620"/>
            <a:ext cx="8128000" cy="5220482"/>
          </a:xfrm>
          <a:prstGeom prst="rect">
            <a:avLst/>
          </a:prstGeom>
        </p:spPr>
      </p:pic>
    </p:spTree>
    <p:extLst>
      <p:ext uri="{BB962C8B-B14F-4D97-AF65-F5344CB8AC3E}">
        <p14:creationId xmlns:p14="http://schemas.microsoft.com/office/powerpoint/2010/main" val="2156435339"/>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13"/>
          <a:stretch>
            <a:fillRect/>
          </a:stretch>
        </p:blipFill>
        <p:spPr>
          <a:xfrm>
            <a:off x="508000" y="2145595"/>
            <a:ext cx="8128000" cy="2820809"/>
          </a:xfrm>
          <a:prstGeom prst="rect">
            <a:avLst/>
          </a:prstGeom>
        </p:spPr>
      </p:pic>
    </p:spTree>
    <p:extLst>
      <p:ext uri="{BB962C8B-B14F-4D97-AF65-F5344CB8AC3E}">
        <p14:creationId xmlns:p14="http://schemas.microsoft.com/office/powerpoint/2010/main" val="3871697540"/>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其间岂无刚直之人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而弗胜龃龉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多不能安其身。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副使崔应麟见民啖泽中雁矢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囊示登云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登云即进之于朝。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本题考查理解并翻译文中的句子的能力。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不能承受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龃龉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抵触排挤。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粪便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名词用作动词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装入袋中。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其中难道没有刚正的人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但禁不住抵触排挤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大多无法安身。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副使崔应麟见到百姓吃湖泽中的雁粪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便装入袋中给陈登云看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登云随即送至朝廷。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25183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13"/>
          <a:stretch>
            <a:fillRect/>
          </a:stretch>
        </p:blipFill>
        <p:spPr>
          <a:xfrm>
            <a:off x="508000" y="1090677"/>
            <a:ext cx="8128000" cy="5187470"/>
          </a:xfrm>
          <a:prstGeom prst="rect">
            <a:avLst/>
          </a:prstGeom>
        </p:spPr>
      </p:pic>
    </p:spTree>
    <p:extLst>
      <p:ext uri="{BB962C8B-B14F-4D97-AF65-F5344CB8AC3E}">
        <p14:creationId xmlns:p14="http://schemas.microsoft.com/office/powerpoint/2010/main" val="3300850195"/>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pic>
        <p:nvPicPr>
          <p:cNvPr id="3" name="图片 2"/>
          <p:cNvPicPr>
            <a:picLocks noChangeAspect="1"/>
          </p:cNvPicPr>
          <p:nvPr/>
        </p:nvPicPr>
        <p:blipFill>
          <a:blip r:embed="rId13"/>
          <a:stretch>
            <a:fillRect/>
          </a:stretch>
        </p:blipFill>
        <p:spPr>
          <a:xfrm>
            <a:off x="508000" y="1444029"/>
            <a:ext cx="8128000" cy="4223943"/>
          </a:xfrm>
          <a:prstGeom prst="rect">
            <a:avLst/>
          </a:prstGeom>
        </p:spPr>
      </p:pic>
    </p:spTree>
    <p:extLst>
      <p:ext uri="{BB962C8B-B14F-4D97-AF65-F5344CB8AC3E}">
        <p14:creationId xmlns:p14="http://schemas.microsoft.com/office/powerpoint/2010/main" val="3339355330"/>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753643372"/>
              </p:ext>
            </p:extLst>
          </p:nvPr>
        </p:nvGraphicFramePr>
        <p:xfrm>
          <a:off x="508000" y="799091"/>
          <a:ext cx="8128000" cy="5767088"/>
        </p:xfrm>
        <a:graphic>
          <a:graphicData uri="http://schemas.openxmlformats.org/presentationml/2006/ole">
            <mc:AlternateContent xmlns:mc="http://schemas.openxmlformats.org/markup-compatibility/2006">
              <mc:Choice xmlns:v="urn:schemas-microsoft-com:vml" Requires="v">
                <p:oleObj spid="_x0000_s2133" name="文档" r:id="rId4" imgW="3912980" imgH="2776095" progId="Word.Document.12">
                  <p:embed/>
                </p:oleObj>
              </mc:Choice>
              <mc:Fallback>
                <p:oleObj name="文档" r:id="rId4" imgW="3912980" imgH="2776095" progId="Word.Document.12">
                  <p:embed/>
                  <p:pic>
                    <p:nvPicPr>
                      <p:cNvPr id="0" name=""/>
                      <p:cNvPicPr/>
                      <p:nvPr/>
                    </p:nvPicPr>
                    <p:blipFill>
                      <a:blip r:embed="rId5"/>
                      <a:stretch>
                        <a:fillRect/>
                      </a:stretch>
                    </p:blipFill>
                    <p:spPr>
                      <a:xfrm>
                        <a:off x="508000" y="799091"/>
                        <a:ext cx="8128000" cy="5767088"/>
                      </a:xfrm>
                      <a:prstGeom prst="rect">
                        <a:avLst/>
                      </a:prstGeom>
                    </p:spPr>
                  </p:pic>
                </p:oleObj>
              </mc:Fallback>
            </mc:AlternateContent>
          </a:graphicData>
        </a:graphic>
      </p:graphicFrame>
    </p:spTree>
    <p:extLst>
      <p:ext uri="{BB962C8B-B14F-4D97-AF65-F5344CB8AC3E}">
        <p14:creationId xmlns:p14="http://schemas.microsoft.com/office/powerpoint/2010/main" val="834913533"/>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7597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字从龙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唐山人。万历五年进士。授职鄢陵知县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召入朝中授为御史。出外巡视辽东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上疏陈述安定边境的十条对策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又请求加速建立首功的赏赐制度。后改派巡视山西。回到京城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恰好朝廷大臣正在争论立太子的事。陈登云认为朝议不能早决定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是因为贵妃家人暗中阻挠这件事。万历十六年六月因发生灾害上疏直言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弹劾贵妃的父亲郑承宪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郑承宪包藏祸心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觊觎太子之位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并且广泛交结术士之流。以前陛下严厉惩罚科场冒名顶替之人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郑承宪的妻子常常扬言事情是自己揭发的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用来恐吓功勋权贵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以巧言迷惑朝中大臣。不但惠安遭受他们的嚣张气焰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就是皇后与太后家也小心地避开他们的锋芒。陛下治理国家已很久了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自是崇尚德行所致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而郑承宪经常对人说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认为是不立太子的结果。干预阻挠立太子的盛典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蓄谋已久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以后有什么事做不出来呢</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4932744"/>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奏疏呈入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贵妃、郑承宪都很愤怒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同僚大臣也替陈登云害怕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但皇上最终把奏疏留下没有下达。很久以后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他又上疏弹劾吏部尚书陆光祖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论告贬斥四川提学副使冯时可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论告罢免应天巡抚李涞、顺天巡抚王致祥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又弹劾礼部侍郎韩世能、尚书罗万化、南京太仆卿徐用检。朝廷的大官都很怕他。当时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正好考选科道官员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陈登云于是上疏说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近来谏言官员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壬午以前害怕淫威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刚正的变柔顺了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壬午以后拘于情面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正直的变为奸佞的了。其中难道没有刚正的人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但禁不住抵触排挤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大多无法安身。二十年来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因为刚强正直提升为京官的一百人中只有一二个人罢了。背弃国家利益培植党羽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追逐权贵嗜好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摇尾乞怜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像所谓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言官反而占了一半。台谏是为天下主持是非的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却让人轻视侮辱到这种地步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怎能希望他不顾情面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公正地处理事情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为国除掉奸人、消灭败类呢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与其因误用而贬退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不如谨慎地考察举荐。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380666"/>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6"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于是条陈数件事献给皇上。出外巡视河南。发生大饥荒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人吃人。副使崔应麟见到百姓吃湖泽中的雁粪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便装入袋中给陈登云看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登云随即送至朝廷。皇上立即派遣寺丞锺化民分发库银赈恤百姓。陈登云多次巡视地方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刚正不阿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执政严厉。凭资历应当提升为京官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多次搁置不下达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于是他称病辞官归家。不久去世。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1570999"/>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圆角矩形 20">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7"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079797063"/>
              </p:ext>
            </p:extLst>
          </p:nvPr>
        </p:nvGraphicFramePr>
        <p:xfrm>
          <a:off x="508000" y="1588325"/>
          <a:ext cx="8128000" cy="3935350"/>
        </p:xfrm>
        <a:graphic>
          <a:graphicData uri="http://schemas.openxmlformats.org/presentationml/2006/ole">
            <mc:AlternateContent xmlns:mc="http://schemas.openxmlformats.org/markup-compatibility/2006">
              <mc:Choice xmlns:v="urn:schemas-microsoft-com:vml" Requires="v">
                <p:oleObj spid="_x0000_s13388" name="文档" r:id="rId15" imgW="3910819" imgH="1893578" progId="Word.Document.12">
                  <p:embed/>
                </p:oleObj>
              </mc:Choice>
              <mc:Fallback>
                <p:oleObj name="文档" r:id="rId15" imgW="3910819" imgH="1893578" progId="Word.Document.12">
                  <p:embed/>
                  <p:pic>
                    <p:nvPicPr>
                      <p:cNvPr id="0" name=""/>
                      <p:cNvPicPr/>
                      <p:nvPr/>
                    </p:nvPicPr>
                    <p:blipFill>
                      <a:blip r:embed="rId16"/>
                      <a:stretch>
                        <a:fillRect/>
                      </a:stretch>
                    </p:blipFill>
                    <p:spPr>
                      <a:xfrm>
                        <a:off x="508000" y="1588325"/>
                        <a:ext cx="8128000" cy="3935350"/>
                      </a:xfrm>
                      <a:prstGeom prst="rect">
                        <a:avLst/>
                      </a:prstGeom>
                    </p:spPr>
                  </p:pic>
                </p:oleObj>
              </mc:Fallback>
            </mc:AlternateContent>
          </a:graphicData>
        </a:graphic>
      </p:graphicFrame>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0"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1" name="圆角矩形 20">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884774"/>
            <a:ext cx="8128000" cy="334245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徐中行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台州临海人。始知学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闻安定胡瑗讲明道学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其徒转相传授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将往从焉。至京师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首谒范纯仁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纯仁贤之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荐于司马光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光谓斯人神清气和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可与进道。会福唐刘彝赴阙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得瑗所授经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熟读精思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攻苦食淡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夏不扇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冬不炉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夜不安枕者逾年。乃归葺小室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竟日危坐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所造诣人莫测也。父死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跣足庐墓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躬耕养母。推其余力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葬内外亲及州里贫无后者十余丧。晚年教授学者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自洒扫应对、格物致知达于治国平天下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不失其性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不越其序而后已</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0"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1" name="圆角矩形 20">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其友罗适持节本路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举以自代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又率部使者以遗逸荐。崇宁中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郡守李谔又以八行荐。时章、蔡窃国柄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窜逐善类且尽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中行每一闻命辄泪下。一日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去之黄岩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会亲友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尽毁其所为文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幅巾藜杖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往来委羽山中。客有诘以避举要名者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中行曰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人而无行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与禽兽等。使吾得以八行应科目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则彼之不被举者非人类与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吾正欲避此名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非要名也。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客惭而退。陈瓘谪台州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闻名纳交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暨其没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录其行事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谓与山阳徐积齐名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八行先生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庭筠其季也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童草有志行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事父兄孝友天至。居丧毁甚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既免丧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不忍娶者十余年。秦桧当国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科场尚谀佞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试题问中兴歌颂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庭筠叹曰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今日岂歌颂时耶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疏其未足为中兴者五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见者尤之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庭筠曰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吾欲不妄语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而敢欺君乎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7187897"/>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0"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1" name="圆角矩形 20">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黄岩尉郑伯熊代去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庭筠曰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富贵易得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名节难守。愿安时处顺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主张世道。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伯熊受其言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迄为名臣。有诏举人尝五上春官者予岳祠。庭筠适应格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所亲咸劝之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庭筠辞曰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吾尝草封事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谓岳庙冗禄无用。既心非之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可躬蹈耶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其学以诚敬为主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夜必就榻而后脱巾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旦必巾而后起。居无惰容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喜无戏言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不事缘饰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不苟臧否。闻人片善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记其姓名。遇饥冻者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推食解衣不靳。僦屋以居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未尝戚戚。尤袤为守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闻其名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遣书礼之。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巾车历访旧游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徜徉几月。归感微疾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端坐瞑目而逝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年八十有五。乡人崇敬之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以其父子俱隐遁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称之曰二徐先生。淳熙间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常平使者朱熹行部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拜墓下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题诗有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道学传千古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东瓯说二徐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且大书以表之曰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有宋高士二徐先生之墓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庭筠之兄庭槐、庭兰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皆有父风。孙日升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苦学有守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于是徐氏诗书不绝六世矣</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选自《宋史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徐中行传》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8842475"/>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0"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1" name="圆角矩形 20">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徐中行勤苦自励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一心向学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虽然没有成为朝廷重臣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却以自己高洁的操守得到了家乡人们的尊崇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徐中行屡次拒绝举荐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遭致别人非议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徐中行教子有方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三个儿子都有父亲一样的风范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他的曾孙徐日升也勤学苦读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富有操守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徐家忠厚传家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诗书继世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至少六代不绝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小儿子徐庭筠为人耿直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不违初心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与父亲并称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二徐先生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0185887"/>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0"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1" name="圆角矩形 20">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下列对原文有关内容的分析和概括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徐中行深受胡瑗赏识。他勤苦自励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一心向学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虽然没有成为朝廷重臣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却以自己高洁的操守受到了家乡人们的尊崇。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徐中行屡次拒绝举荐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有人怀疑他借此邀取名声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他却认为美好的品行是每一个人都应该拥有的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不能因此就觉得有资格入朝为官。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徐中行的小儿子徐庭筠行为有点迂腐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然而为人耿直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不违初心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既不喜奉承阿谀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更不愿担任朝廷冗职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后与父亲并称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二徐先生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徐中行教子有方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三个儿子都有父亲一样的风范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他的孙子徐日升也勤学苦读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富有操守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徐家忠厚传家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诗书继世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至少六代不绝。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8369345"/>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0"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1" name="圆角矩形 20">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筛选文中的信息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归纳内容要点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的能力。此题四个选项都具有较强的概括性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考生需对照选项与原文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仔细加以分析比较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找出表述不准确的地方。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深受胡瑗赏识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徐中行的学问主要来自刘彝的转授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与胡瑗缘悭一面。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出自对徐中行话语的概括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人而无行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与禽兽等。使吾得以八行应科目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则彼之不被举者非人类与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吾正欲避此名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非要名也。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难点在于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有点迂腐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这可以从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夜必就榻而后脱巾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旦必巾而后起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难点在于原文说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庭筠之兄庭槐、庭兰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皆有父风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但其实从徐庭筠的作为和品行来看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他更有父风。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827109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42297159"/>
              </p:ext>
            </p:extLst>
          </p:nvPr>
        </p:nvGraphicFramePr>
        <p:xfrm>
          <a:off x="508000" y="1185195"/>
          <a:ext cx="8128000" cy="4741609"/>
        </p:xfrm>
        <a:graphic>
          <a:graphicData uri="http://schemas.openxmlformats.org/presentationml/2006/ole">
            <mc:AlternateContent xmlns:mc="http://schemas.openxmlformats.org/markup-compatibility/2006">
              <mc:Choice xmlns:v="urn:schemas-microsoft-com:vml" Requires="v">
                <p:oleObj spid="_x0000_s3157" name="文档" r:id="rId4" imgW="3912980" imgH="2282447" progId="Word.Document.12">
                  <p:embed/>
                </p:oleObj>
              </mc:Choice>
              <mc:Fallback>
                <p:oleObj name="文档" r:id="rId4" imgW="3912980" imgH="2282447" progId="Word.Document.12">
                  <p:embed/>
                  <p:pic>
                    <p:nvPicPr>
                      <p:cNvPr id="0" name=""/>
                      <p:cNvPicPr/>
                      <p:nvPr/>
                    </p:nvPicPr>
                    <p:blipFill>
                      <a:blip r:embed="rId5"/>
                      <a:stretch>
                        <a:fillRect/>
                      </a:stretch>
                    </p:blipFill>
                    <p:spPr>
                      <a:xfrm>
                        <a:off x="508000" y="1185195"/>
                        <a:ext cx="8128000" cy="4741609"/>
                      </a:xfrm>
                      <a:prstGeom prst="rect">
                        <a:avLst/>
                      </a:prstGeom>
                    </p:spPr>
                  </p:pic>
                </p:oleObj>
              </mc:Fallback>
            </mc:AlternateContent>
          </a:graphicData>
        </a:graphic>
      </p:graphicFrame>
    </p:spTree>
    <p:extLst>
      <p:ext uri="{BB962C8B-B14F-4D97-AF65-F5344CB8AC3E}">
        <p14:creationId xmlns:p14="http://schemas.microsoft.com/office/powerpoint/2010/main" val="2266672560"/>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3"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5"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0"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1" name="圆角矩形 20">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2" name="圆角矩形 21">
            <a:hlinkClick r:id="rId6"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7" name="圆角矩形 26">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8" name="圆角矩形 2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透析文本知</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四要</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一是人物。所记者谁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哪个朝代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还涉及哪些人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二是职官。史书中的人物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多是官员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所任何职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朝中官还是地方官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几度升黜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三是事件。传记文章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肯定是记载传中人的若干事迹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或孝义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或勤学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或清廉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或爱民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或抗上等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边看边弄清楚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文中写了什么事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写了多少件事。四是品格。传主大多是正派人物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又往往是他们表现出来的良好品格。品格可分为个人操守、意志品质、志向个性、家国情怀等。对照原文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均可一一得到验证。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0574426"/>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3"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98066967"/>
              </p:ext>
            </p:extLst>
          </p:nvPr>
        </p:nvGraphicFramePr>
        <p:xfrm>
          <a:off x="599682" y="1855215"/>
          <a:ext cx="8128000" cy="2564792"/>
        </p:xfrm>
        <a:graphic>
          <a:graphicData uri="http://schemas.openxmlformats.org/presentationml/2006/ole">
            <mc:AlternateContent xmlns:mc="http://schemas.openxmlformats.org/markup-compatibility/2006">
              <mc:Choice xmlns:v="urn:schemas-microsoft-com:vml" Requires="v">
                <p:oleObj spid="_x0000_s14409" name="文档" r:id="rId15" imgW="3839157" imgH="1210896" progId="Word.Document.12">
                  <p:embed/>
                </p:oleObj>
              </mc:Choice>
              <mc:Fallback>
                <p:oleObj name="文档" r:id="rId15" imgW="3839157" imgH="1210896" progId="Word.Document.12">
                  <p:embed/>
                  <p:pic>
                    <p:nvPicPr>
                      <p:cNvPr id="0" name=""/>
                      <p:cNvPicPr/>
                      <p:nvPr/>
                    </p:nvPicPr>
                    <p:blipFill>
                      <a:blip r:embed="rId16"/>
                      <a:stretch>
                        <a:fillRect/>
                      </a:stretch>
                    </p:blipFill>
                    <p:spPr>
                      <a:xfrm>
                        <a:off x="599682" y="1855215"/>
                        <a:ext cx="8128000" cy="2564792"/>
                      </a:xfrm>
                      <a:prstGeom prst="rect">
                        <a:avLst/>
                      </a:prstGeom>
                    </p:spPr>
                  </p:pic>
                </p:oleObj>
              </mc:Fallback>
            </mc:AlternateContent>
          </a:graphicData>
        </a:graphic>
      </p:graphicFrame>
      <p:sp>
        <p:nvSpPr>
          <p:cNvPr id="4" name="矩形 3"/>
          <p:cNvSpPr>
            <a:spLocks noChangeAspect="1"/>
          </p:cNvSpPr>
          <p:nvPr/>
        </p:nvSpPr>
        <p:spPr>
          <a:xfrm>
            <a:off x="508000" y="435814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休烈奏曰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《国史》《实录》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圣朝大典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修撰多时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今并无本。伏望下御史台推勘史馆所由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令府县招访。有人别收得《国史》《实录》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如送官司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重加购赏。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前修史官工部侍郎韦述陷贼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入东京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至是以其家藏《国史》一百一十三卷送于官。休烈寻转工部侍郎、修国史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献《五代帝王论》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帝甚嘉之。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055205"/>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宰相李揆矜能忌贤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以休烈修国史与己齐列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嫉之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奏为国子祭酒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权留史馆修撰以下之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休烈恬然自持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殊不介意。代宗即位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甄别名品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宰臣元载称之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乃拜右散骑常侍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依前兼修国史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累封东海郡公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加金紫光禄大夫。在朝凡三十余年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历掌清要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家无儋石之蓄。恭俭温仁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未尝以喜愠形于颜色。而亲贤下士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推毂后进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虽位崇年高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曾无倦色。笃好坟籍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手不释卷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以至于终。大历七年卒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年八十一。是岁春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休烈妻韦氏卒。上特诏赠韦氏国夫人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葬日给卤簿鼓吹。及闻休烈卒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追悼久之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褒赠尚书左仆射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赙绢百匹、布五十端。遣谒者内常侍吴承倩就私第宣慰。儒者之荣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少有其比。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节选自《旧唐书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于休烈传》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67662"/>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3"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47978"/>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于休烈自幼好学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入仕后受到杨国忠排挤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离京到地方任职。当时历经战乱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典章史籍散佚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他提出购求当朝大典以备查检使用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最终得到前修史官韦述家藏《国史》一百余卷。虽遭贬职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却恬然处之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毫不在意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在朝三十余年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历任要职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并无多少积蓄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喜好典籍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终日捧读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直至去世。他夫人去世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皇上特诏追赠她国夫人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他本人去世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皇上追念许久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追赠他尚书左仆射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并派专人到他家表示慰问。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61020971"/>
              </p:ext>
            </p:extLst>
          </p:nvPr>
        </p:nvGraphicFramePr>
        <p:xfrm>
          <a:off x="508000" y="4628141"/>
          <a:ext cx="8128000" cy="1156341"/>
        </p:xfrm>
        <a:graphic>
          <a:graphicData uri="http://schemas.openxmlformats.org/presentationml/2006/ole">
            <mc:AlternateContent xmlns:mc="http://schemas.openxmlformats.org/markup-compatibility/2006">
              <mc:Choice xmlns:v="urn:schemas-microsoft-com:vml" Requires="v">
                <p:oleObj spid="_x0000_s15433" name="文档" r:id="rId15" imgW="3839157" imgH="545497" progId="Word.Document.12">
                  <p:embed/>
                </p:oleObj>
              </mc:Choice>
              <mc:Fallback>
                <p:oleObj name="文档" r:id="rId15" imgW="3839157" imgH="545497" progId="Word.Document.12">
                  <p:embed/>
                  <p:pic>
                    <p:nvPicPr>
                      <p:cNvPr id="0" name=""/>
                      <p:cNvPicPr/>
                      <p:nvPr/>
                    </p:nvPicPr>
                    <p:blipFill>
                      <a:blip r:embed="rId16"/>
                      <a:stretch>
                        <a:fillRect/>
                      </a:stretch>
                    </p:blipFill>
                    <p:spPr>
                      <a:xfrm>
                        <a:off x="508000" y="4628141"/>
                        <a:ext cx="8128000" cy="1156341"/>
                      </a:xfrm>
                      <a:prstGeom prst="rect">
                        <a:avLst/>
                      </a:prstGeom>
                    </p:spPr>
                  </p:pic>
                </p:oleObj>
              </mc:Fallback>
            </mc:AlternateContent>
          </a:graphicData>
        </a:graphic>
      </p:graphicFrame>
    </p:spTree>
    <p:extLst>
      <p:ext uri="{BB962C8B-B14F-4D97-AF65-F5344CB8AC3E}">
        <p14:creationId xmlns:p14="http://schemas.microsoft.com/office/powerpoint/2010/main" val="1539964293"/>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2"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7"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3"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10"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4" name="圆角矩形 23">
            <a:hlinkClick r:id="rId11"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圆角矩形 24">
            <a:hlinkClick r:id="rId12"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6" name="圆角矩形 25">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对下列句子中加点的词语的解释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77942354"/>
              </p:ext>
            </p:extLst>
          </p:nvPr>
        </p:nvGraphicFramePr>
        <p:xfrm>
          <a:off x="313137" y="1454340"/>
          <a:ext cx="8128000" cy="1831992"/>
        </p:xfrm>
        <a:graphic>
          <a:graphicData uri="http://schemas.openxmlformats.org/presentationml/2006/ole">
            <mc:AlternateContent xmlns:mc="http://schemas.openxmlformats.org/markup-compatibility/2006">
              <mc:Choice xmlns:v="urn:schemas-microsoft-com:vml" Requires="v">
                <p:oleObj spid="_x0000_s16457" name="文档" r:id="rId15" imgW="3839157" imgH="864874" progId="Word.Document.12">
                  <p:embed/>
                </p:oleObj>
              </mc:Choice>
              <mc:Fallback>
                <p:oleObj name="文档" r:id="rId15" imgW="3839157" imgH="864874" progId="Word.Document.12">
                  <p:embed/>
                  <p:pic>
                    <p:nvPicPr>
                      <p:cNvPr id="0" name=""/>
                      <p:cNvPicPr/>
                      <p:nvPr/>
                    </p:nvPicPr>
                    <p:blipFill>
                      <a:blip r:embed="rId16"/>
                      <a:stretch>
                        <a:fillRect/>
                      </a:stretch>
                    </p:blipFill>
                    <p:spPr>
                      <a:xfrm>
                        <a:off x="313137" y="1454340"/>
                        <a:ext cx="8128000" cy="1831992"/>
                      </a:xfrm>
                      <a:prstGeom prst="rect">
                        <a:avLst/>
                      </a:prstGeom>
                    </p:spPr>
                  </p:pic>
                </p:oleObj>
              </mc:Fallback>
            </mc:AlternateContent>
          </a:graphicData>
        </a:graphic>
      </p:graphicFrame>
      <p:sp>
        <p:nvSpPr>
          <p:cNvPr id="4" name="矩形 3"/>
          <p:cNvSpPr>
            <a:spLocks noChangeAspect="1"/>
          </p:cNvSpPr>
          <p:nvPr/>
        </p:nvSpPr>
        <p:spPr>
          <a:xfrm>
            <a:off x="508000" y="328633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属文、践祚、励精、荡覆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等双音实词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属文、践祚、荡覆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三个词语现在已换成其他说法。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古今同形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但解释有误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从前后文看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振作精神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励精图治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便是此意。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要分类归纳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典型记忆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即将考查的实词分类整理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以少带多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熟记基本篇目中的相关典型例句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加以比对归纳。其次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分析句子内在结构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以主语为核心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确定关键实词的含义。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799813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考场高频实词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爱其子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择师而教之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疼爱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秦爱纷奢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人亦念其家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喜欢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齐国虽褊小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吾何爱一牛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吝惜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予独爱莲之出淤泥而不染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百姓皆以王为爱也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吝啬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舍不得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风雨不动安如山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《茅屋为秋风所破歌》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时时为安慰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久久莫相忘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抚慰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然后得一夕安寝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则宜抚安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与结盟好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抚慰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沛公安在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9606047"/>
      </p:ext>
    </p:extLst>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信而见疑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忠而被谤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能无怨乎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表示被动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将军身被坚执锐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穿在身上或披在身上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《陈涉世家》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被发行吟泽畔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披散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被箠楚受辱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遭受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《报任安书》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越国以鄙远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君知其难也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《烛之武退秦师》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鄙贱之人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不知将军宽之至此也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庸俗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浅陋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鄙俗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人贱物亦鄙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鄙陋没世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而文采不表于后世也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《报任安书》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8449077"/>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相如每朝时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常称病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有疾病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向吾不为斯役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则久已病矣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困苦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困乏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《捕蛇者说》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徐而察之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则山下皆石穴罅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仔细看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向察众人之议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专欲误将军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详审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前太守臣逵察臣孝廉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考察和推举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《陈情表》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人又谁能以身之察察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察察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洁净的样子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1503464"/>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cháo</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坐南朝北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相如每朝时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常称病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强国请服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弱国入朝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使天下仕者皆欲立于王之朝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两朝开济老臣心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《蜀相》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欲辟土地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朝秦楚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zhāo</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朝服衣冠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早晨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《邹忌讽齐王纳谏》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2727369"/>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因利乘便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宰割天下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趁着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独与迈乘小舟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至绝壁下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驾、坐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shèng</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车六七百乘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一车四马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《陈涉世家》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扶辇下除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触柱折辕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殿阶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《苏武传》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为汉家除残去秽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爆竹声中一岁除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春风送暖入屠苏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逝去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寻蒙国恩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除臣洗马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《陈情表》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1202176"/>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9"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10"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76699"/>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13335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陈郡阳夏人也。父思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武昌太守。从叔峻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司空琰第二子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484581238"/>
              </p:ext>
            </p:extLst>
          </p:nvPr>
        </p:nvGraphicFramePr>
        <p:xfrm>
          <a:off x="599682" y="2030057"/>
          <a:ext cx="8128000" cy="457158"/>
        </p:xfrm>
        <a:graphic>
          <a:graphicData uri="http://schemas.openxmlformats.org/presentationml/2006/ole">
            <mc:AlternateContent xmlns:mc="http://schemas.openxmlformats.org/markup-compatibility/2006">
              <mc:Choice xmlns:v="urn:schemas-microsoft-com:vml" Requires="v">
                <p:oleObj spid="_x0000_s4180" name="文档" r:id="rId15" imgW="3839157" imgH="216039" progId="Word.Document.12">
                  <p:embed/>
                </p:oleObj>
              </mc:Choice>
              <mc:Fallback>
                <p:oleObj name="文档" r:id="rId15" imgW="3839157" imgH="216039" progId="Word.Document.12">
                  <p:embed/>
                  <p:pic>
                    <p:nvPicPr>
                      <p:cNvPr id="0" name=""/>
                      <p:cNvPicPr/>
                      <p:nvPr/>
                    </p:nvPicPr>
                    <p:blipFill>
                      <a:blip r:embed="rId16"/>
                      <a:stretch>
                        <a:fillRect/>
                      </a:stretch>
                    </p:blipFill>
                    <p:spPr>
                      <a:xfrm>
                        <a:off x="599682" y="2030057"/>
                        <a:ext cx="8128000" cy="457158"/>
                      </a:xfrm>
                      <a:prstGeom prst="rect">
                        <a:avLst/>
                      </a:prstGeom>
                    </p:spPr>
                  </p:pic>
                </p:oleObj>
              </mc:Fallback>
            </mc:AlternateContent>
          </a:graphicData>
        </a:graphic>
      </p:graphicFrame>
      <p:sp>
        <p:nvSpPr>
          <p:cNvPr id="9" name="矩形 8"/>
          <p:cNvSpPr>
            <a:spLocks noChangeAspect="1"/>
          </p:cNvSpPr>
          <p:nvPr/>
        </p:nvSpPr>
        <p:spPr>
          <a:xfrm>
            <a:off x="508000" y="2487215"/>
            <a:ext cx="8128000" cy="3288529"/>
          </a:xfrm>
          <a:prstGeom prst="rect">
            <a:avLst/>
          </a:prstGeom>
        </p:spPr>
        <p:txBody>
          <a:bodyPr>
            <a:spAutoFit/>
          </a:bodyPr>
          <a:lstStyle/>
          <a:p>
            <a:pPr indent="133350">
              <a:lnSpc>
                <a:spcPct val="120000"/>
              </a:lnSpc>
              <a:spcAft>
                <a:spcPts val="0"/>
              </a:spcAft>
              <a:tabLst>
                <a:tab pos="1029335" algn="l"/>
                <a:tab pos="1850390" algn="l"/>
                <a:tab pos="2538095" algn="l"/>
                <a:tab pos="3221990" algn="l"/>
              </a:tabLst>
            </a:pP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精神端审时然后言所继叔父混名知人见而异之谓思曰此儿深中夙敏方成佳器有子如此足矣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弘微家素贫俭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而所继丰泰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唯受书数千卷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遗财禄秩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一不关豫。混风格高峻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少所交纳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唯与族子灵运、瞻、曜、弘微并以文义赏会。尝共宴处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居在乌衣巷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故谓之乌衣之游。瞻等才辞辩富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弘微每以约言服之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混特所敬贵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号曰微子。义熙八年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混以刘毅党见诛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妻晋陵公主以混家事委之弘微。弘微经纪生业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事若在公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一钱尺帛出入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皆有文簿。高祖受命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晋陵公主降为东乡君。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未尝稍降辞色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《送东阳马生序》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皆好辞而以赋见称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辞楼下殿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辇来于秦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臣死且不避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卮酒安足辞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我从去年辞帝京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谪居卧病浔阳城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告别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辞别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大礼不辞小让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博闻强志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明于治乱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娴于辞令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辞令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应酬的言辞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秦王恐其破璧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乃辞谢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辞谢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婉言道歉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近者奉辞伐罪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8941502"/>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一狼得骨止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一狼仍从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臣从其计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依顺、听从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弟走从军阿姨死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昇死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其印为予群从所得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堂房亲属。读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zònɡ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于是从散约败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争割地而赂秦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合纵。读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zònɡ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0055892"/>
      </p:ext>
    </p:extLst>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木兰当户织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《木兰诗》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以一仪而当汉中地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臣请往如楚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有大石当中流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阻挡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抵挡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猥以微贱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当侍东宫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担当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担任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《陈情表》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念窦娥葫芦提当罪愆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《窦娥冤》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诸将吏敢复有言当迎操者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与此案同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料大王足以当项王乎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抵挡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垣墙周庭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以当南日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遮挡、遮蔽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卿当日胜贵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吾独向黄泉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一夫当关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万夫莫开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《蜀道难》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当是时也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商君佐之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不久当归还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还必相迎取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9014070"/>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会天大雨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道不通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《陈涉世家》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策之不以其道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伐无道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诛暴秦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《陈涉世家》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臣之所好者道也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《庖丁解牛》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不相为谋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志趣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何可胜道也哉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5627066"/>
      </p:ext>
    </p:extLst>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一夜飞度镜湖月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渡过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《梦游天姥吟留别》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衡下车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治威严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整法度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秋月春风等闲度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度我至军中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公乃入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估计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试使山东之国与陈涉度长絜大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予怀怆然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感慨今昔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因自度此曲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《扬州慢》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1869982"/>
      </p:ext>
    </p:extLst>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颁白者不负戴于道路矣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以背载物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《寡人之于国也》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均之二策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宁许以负秦曲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担负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负其强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臣诚恐见欺于王而负赵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辜负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相如度秦王虽斋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决负约不偿城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违背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不久当还归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誓天不相负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辜负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则胜负之数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存亡之理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当与秦相较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或未易量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不明不暗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负屈衔冤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蒙受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遭受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《窦娥冤》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8486692"/>
      </p:ext>
    </p:extLst>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枝枝相覆盖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叶叶相交通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遮盖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掩盖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员径八尺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合盖隆起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器物上的盖子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覆盖周密无际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遮盖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况刘豫州王室之胄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英才盖世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盖余所至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比好游者尚不能十一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屈平之作《离骚》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盖自怨生也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大概因为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盖音谬也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盖失强援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不能独完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承接上文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961916"/>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江山险固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沃野万里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秦孝公据崤函之固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险要的地势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召有司案图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独夫之心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日益骄固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顽固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至于颠覆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理固宜然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生乎吾前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其闻道也固先乎吾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7248890"/>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赢得仓皇北顾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回头看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《永遇乐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京口北固亭怀古》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瞻顾遗迹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如在昨日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三顾臣于草庐之中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子布、元表诸人各顾妻子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顾惜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顾念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大行不顾细谨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顾吾念之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强秦之所以不敢加兵于赵者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0145693"/>
      </p:ext>
    </p:extLst>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雷霆乍惊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宫车过也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彼所将中国人不过十五六万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及叱秦王左右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势不过诛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日过午已昏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则知明而行无过矣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闻大王有意督过之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大母过余曰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未尝不叹息痛恨于桓、灵也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恨私心有所不尽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《报任安书》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商女不知亡国恨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隔江犹唱后庭花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仇恨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《泊秦淮》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生人作死别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恨恨那可论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恨恨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惆怅、悲伤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328800"/>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6"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7"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8"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9"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10"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1"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2"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3"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108315308"/>
              </p:ext>
            </p:extLst>
          </p:nvPr>
        </p:nvGraphicFramePr>
        <p:xfrm>
          <a:off x="599682" y="1404669"/>
          <a:ext cx="8128000" cy="4302663"/>
        </p:xfrm>
        <a:graphic>
          <a:graphicData uri="http://schemas.openxmlformats.org/presentationml/2006/ole">
            <mc:AlternateContent xmlns:mc="http://schemas.openxmlformats.org/markup-compatibility/2006">
              <mc:Choice xmlns:v="urn:schemas-microsoft-com:vml" Requires="v">
                <p:oleObj spid="_x0000_s5204" name="文档" r:id="rId15" imgW="3839157" imgH="2032563" progId="Word.Document.12">
                  <p:embed/>
                </p:oleObj>
              </mc:Choice>
              <mc:Fallback>
                <p:oleObj name="文档" r:id="rId15" imgW="3839157" imgH="2032563" progId="Word.Document.12">
                  <p:embed/>
                  <p:pic>
                    <p:nvPicPr>
                      <p:cNvPr id="0" name=""/>
                      <p:cNvPicPr/>
                      <p:nvPr/>
                    </p:nvPicPr>
                    <p:blipFill>
                      <a:blip r:embed="rId16"/>
                      <a:stretch>
                        <a:fillRect/>
                      </a:stretch>
                    </p:blipFill>
                    <p:spPr>
                      <a:xfrm>
                        <a:off x="599682" y="1404669"/>
                        <a:ext cx="8128000" cy="4302663"/>
                      </a:xfrm>
                      <a:prstGeom prst="rect">
                        <a:avLst/>
                      </a:prstGeom>
                    </p:spPr>
                  </p:pic>
                </p:oleObj>
              </mc:Fallback>
            </mc:AlternateContent>
          </a:graphicData>
        </a:graphic>
      </p:graphicFrame>
    </p:spTree>
    <p:extLst>
      <p:ext uri="{BB962C8B-B14F-4D97-AF65-F5344CB8AC3E}">
        <p14:creationId xmlns:p14="http://schemas.microsoft.com/office/powerpoint/2010/main" val="3577294136"/>
      </p:ext>
    </p:extLst>
  </p:cSld>
  <p:clrMapOvr>
    <a:masterClrMapping/>
  </p:clrMapOvr>
  <p:transition>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臣少多疾病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《陈情表》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疾痛惨怛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未尝不呼父母也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屈平疾王听之不聪也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痛心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顺风而呼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声非加疾也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而闻者彰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猛烈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草枯鹰眼疾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雪尽马蹄轻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锐利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怀王悔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追张仪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赶上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烧尽北船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延及岸上营落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及其所之既倦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《兰亭集序》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其贤不及孔子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比得上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及说备使抚表众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传以示美人及左右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1187311"/>
      </p:ext>
    </p:extLst>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欲勿予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即患秦兵之来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项伯即入见沛公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项王即日因留沛公与饮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昭帝即位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匈奴与汉和亲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《苏武传》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将军既帝室之胄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既然是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《隆中对》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壬戌之秋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七月既望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苏子与客泛舟游于赤壁之下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过了。既望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农历每月十六日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不知东方之既白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因求假暂归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君子生非异也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善假于物也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假令仆伏法受诛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《报任安书》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628922"/>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奉命于危难之间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间关莺语花底滑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形容鸟声婉转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安得广厦千万间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量词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《茅屋为秋风所破歌》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谗人间之可谓穷矣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肉食者谋之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又何间焉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《曹刿论战》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数月之后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时时而间进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断断续续地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《邹忌讽齐王纳谏》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从郦山下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道芷阳间行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从小路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7784284"/>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事不目见耳闻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项伯即入见沛公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秦王坐章台见相如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君既若见录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用在动词前面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表示对自己怎么样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信而见疑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忠而被谤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表示被动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众人皆醉而我独醒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是以见放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其进愈难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而其见愈奇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看见的东西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何时眼前突兀见此屋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《茅屋为秋风所破歌》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4442054"/>
      </p:ext>
    </p:extLst>
  </p:cSld>
  <p:clrMapOvr>
    <a:masterClrMapping/>
  </p:clrMapOvr>
  <p:transition>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金就砺则利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连辟公府不就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赴任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此人可就见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不可屈致也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趋向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《隆中对》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臣请就汤镬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若无罪而就死地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戍卒叫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函谷举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攻占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举类迩而见义远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今亡亦死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举大计亦死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《陈涉世家》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永元中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举孝廉不行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6357887"/>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将军向宠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先帝称之曰能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是以众议举宠为督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吾不能举全吴之地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十万之众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受制于人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中江举帆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余船以次俱进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挂起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杀人如不能举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举言谓新妇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哽咽不能语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开口讲话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举世皆浊而我独清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席卷天下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包举宇内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莫令事不举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6104185"/>
      </p:ext>
    </p:extLst>
  </p:cSld>
  <p:clrMapOvr>
    <a:masterClrMapping/>
  </p:clrMapOvr>
  <p:transition>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楚诚能绝齐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秦愿献商于之地六百里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大声发于水上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噌吰如钟鼓不绝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停止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率妻子邑人来此绝境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隔绝的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《桃花源记》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不如早与之绝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绝云气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负青天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然后图南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穿越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《逍遥游》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非能水也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而绝江河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独与迈乘小舟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至绝壁下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陡峭的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冰泉冷涩弦凝绝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我命绝今日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4393518"/>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更那堪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冷落清秋节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经得起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忍受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《雨霖铃》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可堪回首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佛狸祠下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《永遇乐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京口北固亭怀古》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出师一表真名世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千载谁堪伯仲间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不堪吏人妇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岂合令郎君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内外多置小门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里面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然侍卫之臣不懈于内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常指国家内部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朝廷内部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《出师表》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距关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毋内诸侯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9920486"/>
      </p:ext>
    </p:extLst>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法皆斩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期限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《陈涉世家》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况修短随化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终期于尽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《兰亭集序》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期年之后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虽欲言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无可进者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一周年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《邹忌讽齐王纳谏》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以事秦之心礼天下之奇才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奇特的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罕见的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不平常的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大将军邓骘奇其才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惊异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今日违情义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恐此事非奇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舟首尾长约八分有奇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零数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《核舟记》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2667048"/>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是夕始觉有迁谪意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贬谪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终继五国迁灭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再迁为太史令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调动官职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君不如肉袒伏斧质请罪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请求对方做某件事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璧有瑕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请指示王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请人允许自己做某事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俯身倾耳以请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《送东阳马生序》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7102141"/>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整体阅读</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09235"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smtClean="0">
                <a:solidFill>
                  <a:schemeClr val="tx1">
                    <a:lumMod val="95000"/>
                    <a:lumOff val="5000"/>
                  </a:schemeClr>
                </a:solidFill>
                <a:latin typeface="黑体" panose="02010600030101010101" pitchFamily="2" charset="-122"/>
                <a:ea typeface="黑体" panose="02010600030101010101" pitchFamily="2" charset="-122"/>
              </a:rPr>
              <a:t>25</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圆角矩形 12">
            <a:hlinkClick r:id="rId8"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9"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10"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11"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圆角矩形 17">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童幼时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精神端审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时然后言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所继叔父混名知人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见而异之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谓思曰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此儿深中夙敏方成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佳器有子如此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足矣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童幼时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精神端审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时然后言所继叔父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混名知人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见而异之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谓思曰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此儿深中夙敏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方成佳器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有子如此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足矣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童幼时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精神端审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时然后言所继叔父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混名知人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见而异之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谓思曰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此儿深中夙敏方成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佳器有子如此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足矣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童幼时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精神端审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时然后言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所继叔父混名知人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见而异之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谓思曰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此儿深中夙敏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方成佳器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有子如此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足矣</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7007321"/>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人穷则反本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困窘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处境困难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穷则独善其身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达则兼济天下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不显贵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则其好游者不能穷也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寻求到尽头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穷冬烈风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大雪深数尺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足肤皲裂而不知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隆冬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《送东阳马生序》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欲呼张良与俱去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我从去年辞帝京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谪居卧病浔阳城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公然抱茅入竹去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用在动词后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表示动作的趋向或持续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《茅屋为秋风所破歌》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沛公军在霸上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相去四十里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0048341"/>
      </p:ext>
    </p:extLst>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且举世誉之而不加劝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举世非之而不加沮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勉励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鼓励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《逍遥游》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时周瑜受使至番阳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肃劝权召瑜还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相如因持璧却立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退回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后秦击赵者再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李牧连却之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击退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却看妻子愁何在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漫卷诗书喜欲狂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《闻官军收河南河北》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何当共剪西窗烛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却话巴山夜雨时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《夜雨寄北》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0794879"/>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纵一苇之所如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举以予人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如弃草芥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弟子不必不如师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比得上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今肃可迎操耳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如将军不可也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表示转折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如有离违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宜别图之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禹闻善言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公孙丑》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余宗老涂山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左公甥也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与先君子善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友好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《左忠毅公逸事》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京中有善口技者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擅长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《口技》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善刀而藏之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擦拭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养生主》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9600233"/>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吾闻二世少子也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不当立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《陈涉世家》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自经丧乱少睡眠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长夜沾湿何由彻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《茅屋为秋风所破歌》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宾客意少舒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稍稍正坐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稍微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《口技》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是故无贵无贱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无长无少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0002584"/>
      </p:ext>
    </p:extLst>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沛公不胜杯杓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能承受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禁得起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能忍住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何可胜道也哉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《游褒禅山记》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而犹有可以不赂而胜之之势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秦王竟酒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终不能加胜于赵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占上风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予观夫巴陵胜状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优美的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《岳阳楼记》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相逢何必曾相识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懂得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因笑谓迈曰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汝识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1316462"/>
      </p:ext>
    </p:extLst>
  </p:cSld>
  <p:clrMapOvr>
    <a:masterClrMapping/>
  </p:clrMapOvr>
  <p:transition>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64639"/>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使臣奉璧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拜送书于庭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衣沾不足惜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但使愿无违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《归园田居》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臣舍人蔺相如可使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向使三国各爱其地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会使辙交驰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指南录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觉今是而昨非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《归去来兮辞》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是又在六国下矣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自言本是京城女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家在虾蟆陵下住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表示肯定判断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《琵琶行》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是故圣益圣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愚益愚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余是以记之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盖叹郦元之简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《石钟山记》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7121424"/>
      </p:ext>
    </p:extLst>
  </p:cSld>
  <p:clrMapOvr>
    <a:masterClrMapping/>
  </p:clrMapOvr>
  <p:transition>
    <p:fade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衡少善属文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游于三辅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撰写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《张衡传》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使人属孟尝君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愿寄食门下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嘱托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《冯谖客孟尝君》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项羽始为诸侯上将军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诸侯皆属焉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隶属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《项羽本纪》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有宁越、徐尚、苏秦、杜赫之属为之谋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《过秦论》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众数虽多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甚未足畏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胜负之数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存亡之理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范增数目项王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屡次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蒙冲斗舰乃以千数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9332659"/>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68164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以先国家之急而后私仇也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吾妻之美我者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私我也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《邹忌讽齐王纳谏》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项伯乃夜驰之沛公军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私见张良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私下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私密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十三能织素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十四学裁衣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白色的绢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吴广素爱人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《陈涉世家》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彼君子兮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不素餐兮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白白地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魏风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伐檀》</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1224882"/>
      </p:ext>
    </p:extLst>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郯子之徒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其贤不及孔子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一类的人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欲予秦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秦城恐不可得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徒见欺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徒然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白白地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而蔺相如徒以口舌为劳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而位居我上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6522098"/>
      </p:ext>
    </p:extLst>
  </p:cSld>
  <p:clrMapOvr>
    <a:masterClrMapping/>
  </p:clrMapOvr>
  <p:transition>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6"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5" name="圆角矩形 14">
            <a:hlinkClick r:id="rId6"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6" name="圆角矩形 15">
            <a:hlinkClick r:id="rId2" action="ppaction://hlinksldjump"/>
          </p:cNvPr>
          <p:cNvSpPr/>
          <p:nvPr/>
        </p:nvSpPr>
        <p:spPr>
          <a:xfrm>
            <a:off x="1109235" y="698502"/>
            <a:ext cx="674091"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考点</a:t>
            </a:r>
            <a:r>
              <a:rPr lang="en-US" altLang="zh-CN" sz="1200" dirty="0">
                <a:solidFill>
                  <a:schemeClr val="bg1"/>
                </a:solidFill>
                <a:latin typeface="黑体" panose="02010600030101010101" pitchFamily="2" charset="-122"/>
                <a:ea typeface="黑体" panose="02010600030101010101" pitchFamily="2" charset="-122"/>
              </a:rPr>
              <a:t>25</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180826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26</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2513178"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27</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3214251" y="698502"/>
            <a:ext cx="674091"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28</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10" action="ppaction://hlinksldjump"/>
          </p:cNvPr>
          <p:cNvSpPr/>
          <p:nvPr/>
        </p:nvSpPr>
        <p:spPr>
          <a:xfrm>
            <a:off x="3920070"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29</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11" action="ppaction://hlinksldjump"/>
          </p:cNvPr>
          <p:cNvSpPr/>
          <p:nvPr/>
        </p:nvSpPr>
        <p:spPr>
          <a:xfrm>
            <a:off x="4612607"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30</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12" action="ppaction://hlinksldjump"/>
          </p:cNvPr>
          <p:cNvSpPr/>
          <p:nvPr/>
        </p:nvSpPr>
        <p:spPr>
          <a:xfrm>
            <a:off x="5305144" y="698502"/>
            <a:ext cx="660809"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200" dirty="0" smtClean="0">
                <a:solidFill>
                  <a:schemeClr val="tx1">
                    <a:lumMod val="95000"/>
                    <a:lumOff val="5000"/>
                  </a:schemeClr>
                </a:solidFill>
                <a:latin typeface="黑体" panose="02010600030101010101" pitchFamily="2" charset="-122"/>
                <a:ea typeface="黑体" panose="02010600030101010101" pitchFamily="2" charset="-122"/>
              </a:rPr>
              <a:t>31</a:t>
            </a:r>
            <a:endParaRPr lang="zh-CN" altLang="en-US" sz="12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wánɡ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三十日不还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则请立太子为王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一国的君主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《廉颇蔺相如列传》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妃嫔媵嫱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王子皇孙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君主的儿子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也指贵族子弟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这里指六国王侯的女儿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《阿房宫赋》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王师北定中原日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家祭无忘告乃翁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封建时代政府的军队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沛公欲王关中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统治天下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《鸿门宴》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2045635"/>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227</TotalTime>
  <Words>63943</Words>
  <Application>Microsoft Office PowerPoint</Application>
  <PresentationFormat>全屏显示(4:3)</PresentationFormat>
  <Paragraphs>6419</Paragraphs>
  <Slides>406</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406</vt:i4>
      </vt:variant>
    </vt:vector>
  </HeadingPairs>
  <TitlesOfParts>
    <vt:vector size="419"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文档</vt:lpstr>
      <vt:lpstr>第二部分　古诗文阅读</vt:lpstr>
      <vt:lpstr>专题四  文言文阅读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2017-06-17T05:47:47Z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