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91" r:id="rId7"/>
    <p:sldId id="260" r:id="rId8"/>
    <p:sldId id="261" r:id="rId9"/>
    <p:sldId id="292" r:id="rId10"/>
    <p:sldId id="262" r:id="rId11"/>
    <p:sldId id="277" r:id="rId12"/>
    <p:sldId id="263" r:id="rId13"/>
    <p:sldId id="278" r:id="rId14"/>
    <p:sldId id="264" r:id="rId15"/>
    <p:sldId id="279" r:id="rId16"/>
    <p:sldId id="280" r:id="rId17"/>
    <p:sldId id="265" r:id="rId18"/>
    <p:sldId id="293" r:id="rId19"/>
    <p:sldId id="281" r:id="rId20"/>
    <p:sldId id="266" r:id="rId21"/>
    <p:sldId id="267" r:id="rId22"/>
    <p:sldId id="294" r:id="rId23"/>
    <p:sldId id="268" r:id="rId24"/>
    <p:sldId id="29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587C"/>
    <a:srgbClr val="60978A"/>
    <a:srgbClr val="FFFFFF"/>
    <a:srgbClr val="0B229D"/>
    <a:srgbClr val="3F242D"/>
    <a:srgbClr val="EFDFBE"/>
    <a:srgbClr val="F5E5C1"/>
    <a:srgbClr val="D3B099"/>
    <a:srgbClr val="C7BAB1"/>
    <a:srgbClr val="6B74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62025" y="1628775"/>
            <a:ext cx="7772400" cy="1439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647825" y="3738563"/>
            <a:ext cx="64008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>
                <a:solidFill>
                  <a:schemeClr val="bg2"/>
                </a:solidFill>
                <a:ea typeface="宋体" panose="02010600030101010101" pitchFamily="2" charset="-122"/>
              </a:defRPr>
            </a:lvl1pPr>
            <a:lvl2pPr marL="457200" lvl="1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2pPr>
            <a:lvl3pPr marL="914400" lvl="2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3pPr>
            <a:lvl4pPr marL="1371600" lvl="3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4pPr>
            <a:lvl5pPr marL="1828800" lvl="4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962025" y="610076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solidFill>
                  <a:srgbClr val="A08366"/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400425" y="610076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solidFill>
                  <a:srgbClr val="A0836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829425" y="610076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solidFill>
                  <a:srgbClr val="A08366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055" name="直接连接符 2054"/>
          <p:cNvSpPr/>
          <p:nvPr/>
        </p:nvSpPr>
        <p:spPr>
          <a:xfrm>
            <a:off x="973138" y="3141663"/>
            <a:ext cx="7775575" cy="0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0128" y="406400"/>
            <a:ext cx="1946672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06400"/>
            <a:ext cx="5727165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5477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1323" y="1600200"/>
            <a:ext cx="3815477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1026" name="直接连接符 1025"/>
          <p:cNvSpPr/>
          <p:nvPr/>
        </p:nvSpPr>
        <p:spPr>
          <a:xfrm>
            <a:off x="1016000" y="1600200"/>
            <a:ext cx="7747000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日期占位符 1026"/>
          <p:cNvSpPr>
            <a:spLocks noGrp="1"/>
          </p:cNvSpPr>
          <p:nvPr>
            <p:ph type="dt" sz="half" idx="2"/>
          </p:nvPr>
        </p:nvSpPr>
        <p:spPr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8" name="页脚占位符 1027"/>
          <p:cNvSpPr>
            <a:spLocks noGrp="1"/>
          </p:cNvSpPr>
          <p:nvPr>
            <p:ph type="ftr" sz="quarter" idx="3"/>
          </p:nvPr>
        </p:nvSpPr>
        <p:spPr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灯片编号占位符 1028"/>
          <p:cNvSpPr>
            <a:spLocks noGrp="1"/>
          </p:cNvSpPr>
          <p:nvPr>
            <p:ph type="sldNum" sz="quarter" idx="4"/>
          </p:nvPr>
        </p:nvSpPr>
        <p:spPr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030" name="标题 1029"/>
          <p:cNvSpPr>
            <a:spLocks noGrp="1"/>
          </p:cNvSpPr>
          <p:nvPr>
            <p:ph type="title"/>
          </p:nvPr>
        </p:nvSpPr>
        <p:spPr>
          <a:xfrm>
            <a:off x="900113" y="406400"/>
            <a:ext cx="7786687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>
            <a:spLocks noGrp="1"/>
          </p:cNvSpPr>
          <p:nvPr>
            <p:ph type="body" idx="1"/>
          </p:nvPr>
        </p:nvSpPr>
        <p:spPr>
          <a:xfrm>
            <a:off x="900113" y="1600200"/>
            <a:ext cx="7786687" cy="434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1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430"/>
            <a:ext cx="9142095" cy="6874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6235" y="3886835"/>
            <a:ext cx="28670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方正剪纸简体" panose="03000509000000000000" charset="-122"/>
                <a:ea typeface="方正剪纸简体" panose="03000509000000000000" charset="-122"/>
              </a:rPr>
              <a:t>识字</a:t>
            </a:r>
            <a:r>
              <a:rPr lang="en-US" altLang="zh-CN" sz="8000" b="1">
                <a:latin typeface="方正剪纸简体" panose="03000509000000000000" charset="-122"/>
                <a:ea typeface="方正剪纸简体" panose="03000509000000000000" charset="-122"/>
              </a:rPr>
              <a:t>5</a:t>
            </a:r>
            <a:endParaRPr lang="en-US" altLang="zh-CN" sz="8000" b="1">
              <a:latin typeface="方正剪纸简体" panose="03000509000000000000" charset="-122"/>
              <a:ea typeface="方正剪纸简体" panose="03000509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3896360"/>
            <a:ext cx="7201535" cy="1750695"/>
          </a:xfrm>
        </p:spPr>
        <p:txBody>
          <a:bodyPr/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①用在排行、小名或姓的前面，有亲昵的意味：阿大  阿宝  阿爸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②用在某些亲属称谓的前面：阿婆 阿爸  阿哥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1" name="组合 54273"/>
          <p:cNvGrpSpPr/>
          <p:nvPr/>
        </p:nvGrpSpPr>
        <p:grpSpPr>
          <a:xfrm>
            <a:off x="1224915" y="1350645"/>
            <a:ext cx="1628775" cy="1572260"/>
            <a:chOff x="687" y="527"/>
            <a:chExt cx="3055" cy="3024"/>
          </a:xfrm>
        </p:grpSpPr>
        <p:sp>
          <p:nvSpPr>
            <p:cNvPr id="10242" name="矩形 54274"/>
            <p:cNvSpPr/>
            <p:nvPr/>
          </p:nvSpPr>
          <p:spPr>
            <a:xfrm>
              <a:off x="687" y="527"/>
              <a:ext cx="3025" cy="2979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直接连接符 54275"/>
            <p:cNvSpPr/>
            <p:nvPr/>
          </p:nvSpPr>
          <p:spPr>
            <a:xfrm>
              <a:off x="717" y="2069"/>
              <a:ext cx="302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0244" name="直接连接符 54276"/>
            <p:cNvSpPr/>
            <p:nvPr/>
          </p:nvSpPr>
          <p:spPr>
            <a:xfrm>
              <a:off x="2151" y="572"/>
              <a:ext cx="0" cy="297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1323975" y="1341120"/>
            <a:ext cx="1446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阿</a:t>
            </a:r>
            <a:endParaRPr lang="zh-CN" altLang="en-US" sz="9600" b="1">
              <a:solidFill>
                <a:srgbClr val="0070C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20" y="1665605"/>
            <a:ext cx="2724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ā</a:t>
            </a:r>
            <a:endParaRPr lang="en-US" altLang="zh-CN" sz="6000" b="1">
              <a:latin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49325" y="327660"/>
            <a:ext cx="2580640" cy="1013460"/>
          </a:xfrm>
        </p:spPr>
        <p:txBody>
          <a:bodyPr/>
          <a:p>
            <a:r>
              <a:rPr lang="zh-CN" altLang="en-US" sz="5400">
                <a:latin typeface="方正行楷简体" panose="03000509000000000000" charset="-122"/>
                <a:ea typeface="方正行楷简体" panose="03000509000000000000" charset="-122"/>
              </a:rPr>
              <a:t>我会写</a:t>
            </a:r>
            <a:endParaRPr lang="zh-CN" altLang="en-US" sz="54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" name="副标题 1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-1270"/>
            <a:ext cx="9143365" cy="68573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72505" y="1625600"/>
            <a:ext cx="25965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987E7B"/>
                </a:solidFill>
                <a:latin typeface="楷体_GB2312" panose="02010609030101010101" charset="-122"/>
                <a:ea typeface="楷体_GB2312" panose="02010609030101010101" charset="-122"/>
              </a:rPr>
              <a:t>妈祖</a:t>
            </a:r>
            <a:endParaRPr lang="zh-CN" altLang="en-US" sz="8800" b="1">
              <a:solidFill>
                <a:srgbClr val="987E7B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23975" y="4090035"/>
            <a:ext cx="7202170" cy="1750695"/>
          </a:xfrm>
        </p:spPr>
        <p:txBody>
          <a:bodyPr/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①父母亲的上一辈：祖父  外祖  伯祖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②祖宗：曾祖  高祖  远祖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③事业或派别的首创者：鼻祖  佛祖  祖师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④姓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1" name="组合 54273"/>
          <p:cNvGrpSpPr/>
          <p:nvPr/>
        </p:nvGrpSpPr>
        <p:grpSpPr>
          <a:xfrm>
            <a:off x="1224915" y="1350645"/>
            <a:ext cx="1628775" cy="1572260"/>
            <a:chOff x="687" y="527"/>
            <a:chExt cx="3055" cy="3024"/>
          </a:xfrm>
        </p:grpSpPr>
        <p:sp>
          <p:nvSpPr>
            <p:cNvPr id="10242" name="矩形 54274"/>
            <p:cNvSpPr/>
            <p:nvPr/>
          </p:nvSpPr>
          <p:spPr>
            <a:xfrm>
              <a:off x="687" y="527"/>
              <a:ext cx="3025" cy="2979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直接连接符 54275"/>
            <p:cNvSpPr/>
            <p:nvPr/>
          </p:nvSpPr>
          <p:spPr>
            <a:xfrm>
              <a:off x="717" y="2069"/>
              <a:ext cx="302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0244" name="直接连接符 54276"/>
            <p:cNvSpPr/>
            <p:nvPr/>
          </p:nvSpPr>
          <p:spPr>
            <a:xfrm>
              <a:off x="2151" y="572"/>
              <a:ext cx="0" cy="297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1323975" y="1341120"/>
            <a:ext cx="1446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祖</a:t>
            </a:r>
            <a:endParaRPr lang="zh-CN" altLang="en-US" sz="9600" b="1">
              <a:solidFill>
                <a:srgbClr val="0070C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20" y="1665605"/>
            <a:ext cx="2724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zǔ</a:t>
            </a:r>
            <a:endParaRPr lang="en-US" altLang="zh-CN" sz="6000" b="1">
              <a:latin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949325" y="327660"/>
            <a:ext cx="2580640" cy="1013460"/>
          </a:xfrm>
        </p:spPr>
        <p:txBody>
          <a:bodyPr/>
          <a:p>
            <a:r>
              <a:rPr lang="zh-CN" altLang="en-US" sz="5400">
                <a:latin typeface="方正行楷简体" panose="03000509000000000000" charset="-122"/>
                <a:ea typeface="方正行楷简体" panose="03000509000000000000" charset="-122"/>
              </a:rPr>
              <a:t>我会写</a:t>
            </a:r>
            <a:endParaRPr lang="zh-CN" altLang="en-US" sz="54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29210"/>
            <a:ext cx="9149715" cy="6901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22350" y="2400935"/>
            <a:ext cx="24809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E2AE6C"/>
                </a:solidFill>
                <a:latin typeface="楷体_GB2312" panose="02010609030101010101" charset="-122"/>
                <a:ea typeface="楷体_GB2312" panose="02010609030101010101" charset="-122"/>
              </a:rPr>
              <a:t>关帝</a:t>
            </a:r>
            <a:endParaRPr lang="zh-CN" altLang="en-US" sz="8800" b="1">
              <a:solidFill>
                <a:srgbClr val="E2AE6C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24915" y="4050665"/>
            <a:ext cx="7691120" cy="1750695"/>
          </a:xfrm>
        </p:spPr>
        <p:txBody>
          <a:bodyPr/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使开着的物体合拢：关窗户  关抽屉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是机器等停止运转；使电气装置结束工作状态：关机  关灯 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放在里面不让出来：鸟儿关在笼子里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（企业等）倒闭；歇业：镇上关了好几家店铺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古代在交通险要或边境出入的地方设置的守卫处所：关口  关防  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城门外附近的地区：城关  北关  关厢   </a:t>
            </a:r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门闩：门插关儿  斩关落锁  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货物出口和进口查验收税的地方：海关  关税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9.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起转折关联作用的部分：机关  关节  关键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10.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比喻重要的转折点或不容易度过的一段时间：难关  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11.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牵连；关系：至关重要  关你什么事  与你无关     </a:t>
            </a:r>
            <a:r>
              <a:rPr lang="en-US" altLang="zh-CN" sz="1800">
                <a:solidFill>
                  <a:srgbClr val="7030A0"/>
                </a:solidFill>
                <a:latin typeface="宋体" panose="02010600030101010101" pitchFamily="2" charset="-122"/>
              </a:rPr>
              <a:t>12.</a:t>
            </a:r>
            <a:r>
              <a:rPr lang="zh-CN" altLang="en-US" sz="1800">
                <a:solidFill>
                  <a:srgbClr val="7030A0"/>
                </a:solidFill>
                <a:latin typeface="宋体" panose="02010600030101010101" pitchFamily="2" charset="-122"/>
              </a:rPr>
              <a:t>姓</a:t>
            </a:r>
            <a:endParaRPr lang="zh-CN" altLang="en-US" sz="180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1" name="组合 54273"/>
          <p:cNvGrpSpPr/>
          <p:nvPr/>
        </p:nvGrpSpPr>
        <p:grpSpPr>
          <a:xfrm>
            <a:off x="1224915" y="1350645"/>
            <a:ext cx="1628775" cy="1572260"/>
            <a:chOff x="687" y="527"/>
            <a:chExt cx="3055" cy="3024"/>
          </a:xfrm>
        </p:grpSpPr>
        <p:sp>
          <p:nvSpPr>
            <p:cNvPr id="10242" name="矩形 54274"/>
            <p:cNvSpPr/>
            <p:nvPr/>
          </p:nvSpPr>
          <p:spPr>
            <a:xfrm>
              <a:off x="687" y="527"/>
              <a:ext cx="3025" cy="2979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直接连接符 54275"/>
            <p:cNvSpPr/>
            <p:nvPr/>
          </p:nvSpPr>
          <p:spPr>
            <a:xfrm>
              <a:off x="717" y="2069"/>
              <a:ext cx="302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0244" name="直接连接符 54276"/>
            <p:cNvSpPr/>
            <p:nvPr/>
          </p:nvSpPr>
          <p:spPr>
            <a:xfrm>
              <a:off x="2151" y="572"/>
              <a:ext cx="0" cy="297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1323975" y="1341120"/>
            <a:ext cx="1446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关</a:t>
            </a:r>
            <a:endParaRPr lang="zh-CN" altLang="en-US" sz="9600" b="1">
              <a:solidFill>
                <a:srgbClr val="0070C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20" y="1665605"/>
            <a:ext cx="2724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guān</a:t>
            </a:r>
            <a:endParaRPr lang="en-US" altLang="zh-CN" sz="6000" b="1">
              <a:latin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49325" y="327660"/>
            <a:ext cx="2580640" cy="1013460"/>
          </a:xfrm>
        </p:spPr>
        <p:txBody>
          <a:bodyPr/>
          <a:p>
            <a:r>
              <a:rPr lang="zh-CN" altLang="en-US" sz="5400">
                <a:latin typeface="方正行楷简体" panose="03000509000000000000" charset="-122"/>
                <a:ea typeface="方正行楷简体" panose="03000509000000000000" charset="-122"/>
              </a:rPr>
              <a:t>我会写</a:t>
            </a:r>
            <a:endParaRPr lang="zh-CN" altLang="en-US" sz="54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23975" y="4064635"/>
            <a:ext cx="7317105" cy="1750695"/>
          </a:xfrm>
        </p:spPr>
        <p:txBody>
          <a:bodyPr/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①宗教徒或神话中称宇宙的创造者和主宰者：上帝  天帝  玉皇大帝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②君主；皇帝：称帝  三皇五帝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③指帝国主义：反帝斗争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④姓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1" name="组合 54273"/>
          <p:cNvGrpSpPr/>
          <p:nvPr/>
        </p:nvGrpSpPr>
        <p:grpSpPr>
          <a:xfrm>
            <a:off x="1224915" y="1350645"/>
            <a:ext cx="1628775" cy="1572260"/>
            <a:chOff x="687" y="527"/>
            <a:chExt cx="3055" cy="3024"/>
          </a:xfrm>
        </p:grpSpPr>
        <p:sp>
          <p:nvSpPr>
            <p:cNvPr id="10242" name="矩形 54274"/>
            <p:cNvSpPr/>
            <p:nvPr/>
          </p:nvSpPr>
          <p:spPr>
            <a:xfrm>
              <a:off x="687" y="527"/>
              <a:ext cx="3025" cy="2979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直接连接符 54275"/>
            <p:cNvSpPr/>
            <p:nvPr/>
          </p:nvSpPr>
          <p:spPr>
            <a:xfrm>
              <a:off x="717" y="2069"/>
              <a:ext cx="302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0244" name="直接连接符 54276"/>
            <p:cNvSpPr/>
            <p:nvPr/>
          </p:nvSpPr>
          <p:spPr>
            <a:xfrm>
              <a:off x="2151" y="572"/>
              <a:ext cx="0" cy="297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1323975" y="1341120"/>
            <a:ext cx="1446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帝</a:t>
            </a:r>
            <a:endParaRPr lang="zh-CN" altLang="en-US" sz="9600" b="1">
              <a:solidFill>
                <a:srgbClr val="0070C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131820" y="1665605"/>
            <a:ext cx="2724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dì</a:t>
            </a:r>
            <a:endParaRPr lang="en-US" altLang="zh-CN" sz="6000" b="1">
              <a:latin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949325" y="327660"/>
            <a:ext cx="2580640" cy="1013460"/>
          </a:xfrm>
        </p:spPr>
        <p:txBody>
          <a:bodyPr/>
          <a:p>
            <a:r>
              <a:rPr lang="zh-CN" altLang="en-US" sz="5400">
                <a:latin typeface="方正行楷简体" panose="03000509000000000000" charset="-122"/>
                <a:ea typeface="方正行楷简体" panose="03000509000000000000" charset="-122"/>
              </a:rPr>
              <a:t>我会写</a:t>
            </a:r>
            <a:endParaRPr lang="zh-CN" altLang="en-US" sz="54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-12065"/>
            <a:ext cx="9173210" cy="6868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4830" y="4996815"/>
            <a:ext cx="36563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C1D9FB"/>
                </a:solidFill>
                <a:latin typeface="楷体_GB2312" panose="02010609030101010101" charset="-122"/>
                <a:ea typeface="楷体_GB2312" panose="02010609030101010101" charset="-122"/>
              </a:rPr>
              <a:t>博物院</a:t>
            </a:r>
            <a:endParaRPr lang="zh-CN" altLang="en-US" sz="8800" b="1">
              <a:solidFill>
                <a:srgbClr val="C1D9FB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88060" y="401320"/>
            <a:ext cx="2051050" cy="1013460"/>
          </a:xfrm>
        </p:spPr>
        <p:txBody>
          <a:bodyPr/>
          <a:p>
            <a:r>
              <a:rPr lang="zh-CN" altLang="en-US" sz="4800">
                <a:solidFill>
                  <a:srgbClr val="0070C0"/>
                </a:solidFill>
                <a:latin typeface="方正剪纸简体" panose="03000509000000000000" charset="-122"/>
                <a:ea typeface="方正剪纸简体" panose="03000509000000000000" charset="-122"/>
              </a:rPr>
              <a:t>我会认</a:t>
            </a:r>
            <a:endParaRPr lang="zh-CN" altLang="en-US" sz="4800">
              <a:solidFill>
                <a:srgbClr val="0070C0"/>
              </a:solidFill>
              <a:latin typeface="方正剪纸简体" panose="03000509000000000000" charset="-122"/>
              <a:ea typeface="方正剪纸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8060" y="1228090"/>
            <a:ext cx="1136015" cy="119888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chemeClr val="accent6">
                    <a:lumMod val="60000"/>
                    <a:lumOff val="4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博</a:t>
            </a:r>
            <a:endParaRPr lang="zh-CN" altLang="en-US" sz="7200" b="1">
              <a:solidFill>
                <a:schemeClr val="accent6">
                  <a:lumMod val="60000"/>
                  <a:lumOff val="4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060" y="2426970"/>
            <a:ext cx="7938770" cy="3348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24075" y="1414780"/>
            <a:ext cx="1950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bó</a:t>
            </a:r>
            <a:endParaRPr lang="en-US" altLang="zh-CN" sz="6000" b="1">
              <a:latin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49325" y="327660"/>
            <a:ext cx="2580640" cy="1013460"/>
          </a:xfrm>
        </p:spPr>
        <p:txBody>
          <a:bodyPr/>
          <a:p>
            <a:r>
              <a:rPr lang="zh-CN" altLang="en-US" sz="5400">
                <a:latin typeface="方正行楷简体" panose="03000509000000000000" charset="-122"/>
                <a:ea typeface="方正行楷简体" panose="03000509000000000000" charset="-122"/>
              </a:rPr>
              <a:t>我会写</a:t>
            </a:r>
            <a:endParaRPr lang="zh-CN" altLang="en-US" sz="54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23975" y="4335145"/>
            <a:ext cx="7213600" cy="1750695"/>
          </a:xfrm>
        </p:spPr>
        <p:txBody>
          <a:bodyPr/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①（院儿）院子：场院  院墙  四合院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②某些机关和公共场所的名称：法院  国务院  科学院  博物院  电影院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③指学院：高等院校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④指医院：住院  出院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</a:rPr>
              <a:t>⑤姓</a:t>
            </a:r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/>
            <a:endParaRPr lang="zh-CN" altLang="en-US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1" name="组合 54273"/>
          <p:cNvGrpSpPr/>
          <p:nvPr/>
        </p:nvGrpSpPr>
        <p:grpSpPr>
          <a:xfrm>
            <a:off x="1224915" y="1350645"/>
            <a:ext cx="1628775" cy="1572260"/>
            <a:chOff x="687" y="527"/>
            <a:chExt cx="3055" cy="3024"/>
          </a:xfrm>
        </p:grpSpPr>
        <p:sp>
          <p:nvSpPr>
            <p:cNvPr id="10242" name="矩形 54274"/>
            <p:cNvSpPr/>
            <p:nvPr/>
          </p:nvSpPr>
          <p:spPr>
            <a:xfrm>
              <a:off x="687" y="527"/>
              <a:ext cx="3025" cy="2979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直接连接符 54275"/>
            <p:cNvSpPr/>
            <p:nvPr/>
          </p:nvSpPr>
          <p:spPr>
            <a:xfrm>
              <a:off x="717" y="2069"/>
              <a:ext cx="302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0244" name="直接连接符 54276"/>
            <p:cNvSpPr/>
            <p:nvPr/>
          </p:nvSpPr>
          <p:spPr>
            <a:xfrm>
              <a:off x="2151" y="572"/>
              <a:ext cx="0" cy="297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1323975" y="1341120"/>
            <a:ext cx="1446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院</a:t>
            </a:r>
            <a:endParaRPr lang="zh-CN" altLang="en-US" sz="9600" b="1">
              <a:solidFill>
                <a:srgbClr val="0070C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20" y="1665605"/>
            <a:ext cx="2724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yuàn</a:t>
            </a:r>
            <a:endParaRPr lang="en-US" altLang="zh-CN" sz="6000" b="1">
              <a:latin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0" y="109220"/>
            <a:ext cx="4939665" cy="4147185"/>
          </a:xfrm>
          <a:prstGeom prst="teardrop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3049905"/>
            <a:ext cx="5271770" cy="3588385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64580" y="4687570"/>
            <a:ext cx="24822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0978A"/>
                </a:solidFill>
                <a:latin typeface="楷体_GB2312" panose="02010609030101010101" charset="-122"/>
                <a:ea typeface="楷体_GB2312" panose="02010609030101010101" charset="-122"/>
              </a:rPr>
              <a:t>金门</a:t>
            </a:r>
            <a:endParaRPr lang="zh-CN" altLang="en-US" sz="8800" b="1">
              <a:solidFill>
                <a:srgbClr val="60978A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600" y="109220"/>
            <a:ext cx="3564255" cy="3119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/>
              <a:t>       </a:t>
            </a:r>
            <a:r>
              <a:rPr lang="en-US" altLang="zh-CN" sz="2400" b="1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2000" b="1">
                <a:latin typeface="楷体_GB2312" panose="02010609030101010101" charset="-122"/>
                <a:ea typeface="楷体_GB2312" panose="02010609030101010101" charset="-122"/>
              </a:rPr>
              <a:t>金门县，古称“浯洲”、“仙洲”等，于1915年设县，以“固若金汤、雄镇海门”之意而称“金门”，位于福建省东南部海域厦门湾内，屹立于台湾海峡西部，现行政区划隶属于福建省泉州市，实际由台湾当局管辖。</a:t>
            </a:r>
            <a:endParaRPr lang="zh-CN" altLang="en-US" sz="2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3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5" name="副标题 1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77" r="21783" b="12477"/>
          <a:stretch>
            <a:fillRect/>
          </a:stretch>
        </p:blipFill>
        <p:spPr>
          <a:xfrm>
            <a:off x="-12700" y="3810"/>
            <a:ext cx="9141460" cy="6856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3840" y="115570"/>
            <a:ext cx="482981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2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台湾  宝岛  日月</a:t>
            </a:r>
            <a:r>
              <a:rPr lang="zh-CN" altLang="en-US" sz="4000">
                <a:solidFill>
                  <a:srgbClr val="002060"/>
                </a:solidFill>
                <a:latin typeface="汉仪书魂体简" panose="02010609000101010101" charset="-122"/>
                <a:ea typeface="汉仪书魂体简" panose="02010609000101010101" charset="-122"/>
              </a:rPr>
              <a:t>潭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野柳  </a:t>
            </a:r>
            <a:r>
              <a:rPr lang="zh-CN" altLang="en-US" sz="4000">
                <a:solidFill>
                  <a:srgbClr val="002060"/>
                </a:solidFill>
                <a:latin typeface="汉仪书魂体简" panose="02010609000101010101" charset="-122"/>
                <a:ea typeface="汉仪书魂体简" panose="02010609000101010101" charset="-122"/>
              </a:rPr>
              <a:t>垦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丁  </a:t>
            </a:r>
            <a:r>
              <a:rPr lang="zh-CN" altLang="en-US" sz="4000">
                <a:solidFill>
                  <a:srgbClr val="FF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阿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里山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妈</a:t>
            </a:r>
            <a:r>
              <a:rPr lang="zh-CN" altLang="en-US" sz="4000">
                <a:solidFill>
                  <a:srgbClr val="FF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祖</a:t>
            </a:r>
            <a:r>
              <a:rPr lang="zh-CN" altLang="en-US" sz="4000">
                <a:latin typeface="汉仪书魂体简" panose="02010609000101010101" charset="-122"/>
                <a:ea typeface="汉仪书魂体简" panose="02010609000101010101" charset="-122"/>
              </a:rPr>
              <a:t>  </a:t>
            </a:r>
            <a:r>
              <a:rPr lang="zh-CN" altLang="en-US" sz="4000">
                <a:solidFill>
                  <a:srgbClr val="FF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关帝</a:t>
            </a:r>
            <a:r>
              <a:rPr lang="zh-CN" altLang="en-US" sz="4000">
                <a:latin typeface="汉仪书魂体简" panose="02010609000101010101" charset="-122"/>
                <a:ea typeface="汉仪书魂体简" panose="02010609000101010101" charset="-122"/>
              </a:rPr>
              <a:t>  </a:t>
            </a:r>
            <a:r>
              <a:rPr lang="zh-CN" altLang="en-US" sz="4000">
                <a:solidFill>
                  <a:srgbClr val="002060"/>
                </a:solidFill>
                <a:latin typeface="汉仪书魂体简" panose="02010609000101010101" charset="-122"/>
                <a:ea typeface="汉仪书魂体简" panose="02010609000101010101" charset="-122"/>
              </a:rPr>
              <a:t>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物</a:t>
            </a:r>
            <a:r>
              <a:rPr lang="zh-CN" altLang="en-US" sz="4000">
                <a:solidFill>
                  <a:srgbClr val="FF0000"/>
                </a:solidFill>
                <a:latin typeface="汉仪书魂体简" panose="02010609000101010101" charset="-122"/>
                <a:ea typeface="汉仪书魂体简" panose="02010609000101010101" charset="-122"/>
              </a:rPr>
              <a:t>院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金门  海</a:t>
            </a:r>
            <a:r>
              <a:rPr lang="zh-CN" altLang="en-US" sz="4000">
                <a:solidFill>
                  <a:srgbClr val="002060"/>
                </a:solidFill>
                <a:latin typeface="汉仪书魂体简" panose="02010609000101010101" charset="-122"/>
                <a:ea typeface="汉仪书魂体简" panose="02010609000101010101" charset="-122"/>
              </a:rPr>
              <a:t>峡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月儿圆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840" y="1469390"/>
            <a:ext cx="530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    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kěn   ā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3840" y="2734945"/>
            <a:ext cx="530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zǔ guāndì bó yuàn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840" y="4104005"/>
            <a:ext cx="530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         </a:t>
            </a:r>
            <a:r>
              <a:rPr lang="en-US" altLang="zh-CN" sz="4000" b="1">
                <a:latin typeface="+mn-ea"/>
              </a:rPr>
              <a:t>xiá</a:t>
            </a:r>
            <a:endParaRPr lang="en-US" altLang="zh-CN" sz="4000" b="1">
              <a:latin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-14605"/>
            <a:ext cx="9221470" cy="69265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1375" y="4558030"/>
            <a:ext cx="24809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B74E0"/>
                </a:solidFill>
                <a:latin typeface="楷体_GB2312" panose="02010609030101010101" charset="-122"/>
                <a:ea typeface="楷体_GB2312" panose="02010609030101010101" charset="-122"/>
              </a:rPr>
              <a:t>海峡</a:t>
            </a:r>
            <a:endParaRPr lang="zh-CN" altLang="en-US" sz="8800" b="1">
              <a:solidFill>
                <a:srgbClr val="6B74E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88060" y="401320"/>
            <a:ext cx="2051050" cy="1013460"/>
          </a:xfrm>
        </p:spPr>
        <p:txBody>
          <a:bodyPr/>
          <a:p>
            <a:r>
              <a:rPr lang="zh-CN" altLang="en-US" sz="4800">
                <a:solidFill>
                  <a:srgbClr val="0070C0"/>
                </a:solidFill>
                <a:latin typeface="方正剪纸简体" panose="03000509000000000000" charset="-122"/>
                <a:ea typeface="方正剪纸简体" panose="03000509000000000000" charset="-122"/>
              </a:rPr>
              <a:t>我会认</a:t>
            </a:r>
            <a:endParaRPr lang="zh-CN" altLang="en-US" sz="4800">
              <a:solidFill>
                <a:srgbClr val="0070C0"/>
              </a:solidFill>
              <a:latin typeface="方正剪纸简体" panose="03000509000000000000" charset="-122"/>
              <a:ea typeface="方正剪纸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8060" y="1228090"/>
            <a:ext cx="1136015" cy="119888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chemeClr val="accent6">
                    <a:lumMod val="60000"/>
                    <a:lumOff val="4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峡</a:t>
            </a:r>
            <a:endParaRPr lang="zh-CN" altLang="en-US" sz="7200" b="1">
              <a:solidFill>
                <a:schemeClr val="accent6">
                  <a:lumMod val="60000"/>
                  <a:lumOff val="4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228090"/>
            <a:ext cx="1223010" cy="11988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84885" y="2427605"/>
            <a:ext cx="8001000" cy="415417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zh-CN" altLang="en-US" sz="4400">
                <a:latin typeface="+mn-ea"/>
              </a:rPr>
              <a:t>xiá</a:t>
            </a:r>
            <a:endParaRPr lang="zh-CN" altLang="en-US" sz="4400">
              <a:latin typeface="+mn-ea"/>
            </a:endParaRPr>
          </a:p>
          <a:p>
            <a:r>
              <a:rPr lang="zh-CN" altLang="en-US" sz="4400"/>
              <a:t>部首：山字部    总笔画：</a:t>
            </a:r>
            <a:r>
              <a:rPr lang="en-US" altLang="zh-CN" sz="4400"/>
              <a:t>9</a:t>
            </a:r>
            <a:endParaRPr lang="en-US" altLang="zh-CN" sz="4400"/>
          </a:p>
          <a:p>
            <a:r>
              <a:rPr lang="zh-CN" altLang="en-US" sz="4400">
                <a:latin typeface="宋体" panose="02010600030101010101" pitchFamily="2" charset="-122"/>
                <a:ea typeface="宋体" panose="02010600030101010101" pitchFamily="2" charset="-122"/>
              </a:rPr>
              <a:t>①两山夹水的地方（多用于地名）：三门峡  长江三峡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>
                <a:latin typeface="宋体" panose="02010600030101010101" pitchFamily="2" charset="-122"/>
                <a:ea typeface="宋体" panose="02010600030101010101" pitchFamily="2" charset="-122"/>
              </a:rPr>
              <a:t>②两块陆地之间连接两个海或两个洋的狭窄水道：海峡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7085" y="1414780"/>
            <a:ext cx="1950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xiá</a:t>
            </a:r>
            <a:endParaRPr lang="en-US" altLang="zh-CN" sz="6000" b="1">
              <a:latin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-485"/>
          <a:stretch>
            <a:fillRect/>
          </a:stretch>
        </p:blipFill>
        <p:spPr>
          <a:xfrm>
            <a:off x="4851400" y="3164205"/>
            <a:ext cx="4284980" cy="350901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313690"/>
            <a:ext cx="5083810" cy="3394075"/>
          </a:xfrm>
          <a:prstGeom prst="cloud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921" t="5700" r="3437"/>
          <a:stretch>
            <a:fillRect/>
          </a:stretch>
        </p:blipFill>
        <p:spPr>
          <a:xfrm>
            <a:off x="789305" y="3860800"/>
            <a:ext cx="4062095" cy="272224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42915" y="1499235"/>
            <a:ext cx="359346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3F242D"/>
                </a:solidFill>
                <a:latin typeface="楷体_GB2312" panose="02010609030101010101" charset="-122"/>
                <a:ea typeface="楷体_GB2312" panose="02010609030101010101" charset="-122"/>
              </a:rPr>
              <a:t>月儿圆</a:t>
            </a:r>
            <a:endParaRPr lang="zh-CN" altLang="en-US" sz="8800" b="1">
              <a:solidFill>
                <a:srgbClr val="3F242D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116965" y="581660"/>
            <a:ext cx="2051050" cy="1013460"/>
          </a:xfrm>
        </p:spPr>
        <p:txBody>
          <a:bodyPr/>
          <a:p>
            <a:r>
              <a:rPr lang="zh-CN" altLang="en-US" sz="6600">
                <a:solidFill>
                  <a:srgbClr val="0070C0"/>
                </a:solidFill>
                <a:latin typeface="方正行楷简体" panose="03000509000000000000" charset="-122"/>
                <a:ea typeface="方正行楷简体" panose="03000509000000000000" charset="-122"/>
              </a:rPr>
              <a:t>齐读</a:t>
            </a:r>
            <a:endParaRPr lang="zh-CN" altLang="en-US" sz="6600">
              <a:solidFill>
                <a:srgbClr val="0070C0"/>
              </a:solidFill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3460" y="1595120"/>
            <a:ext cx="78359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9E587C"/>
                </a:solidFill>
                <a:latin typeface="汉仪中楷简" panose="02010604000101010101" charset="-122"/>
                <a:ea typeface="汉仪中楷简" panose="02010604000101010101" charset="-122"/>
              </a:rPr>
              <a:t>台湾   宝岛   日月潭</a:t>
            </a:r>
            <a:endParaRPr lang="zh-CN" altLang="en-US" sz="6000">
              <a:solidFill>
                <a:srgbClr val="9E587C"/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9E587C"/>
                </a:solidFill>
                <a:latin typeface="汉仪中楷简" panose="02010604000101010101" charset="-122"/>
                <a:ea typeface="汉仪中楷简" panose="02010604000101010101" charset="-122"/>
              </a:rPr>
              <a:t>野柳   垦丁   阿里山</a:t>
            </a:r>
            <a:endParaRPr lang="zh-CN" altLang="en-US" sz="6000">
              <a:solidFill>
                <a:srgbClr val="9E587C"/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9E587C"/>
                </a:solidFill>
                <a:latin typeface="汉仪中楷简" panose="02010604000101010101" charset="-122"/>
                <a:ea typeface="汉仪中楷简" panose="02010604000101010101" charset="-122"/>
              </a:rPr>
              <a:t>妈祖   关帝   博物院</a:t>
            </a:r>
            <a:endParaRPr lang="zh-CN" altLang="en-US" sz="6000">
              <a:solidFill>
                <a:srgbClr val="9E587C"/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>
                <a:solidFill>
                  <a:srgbClr val="9E587C"/>
                </a:solidFill>
                <a:latin typeface="汉仪中楷简" panose="02010604000101010101" charset="-122"/>
                <a:ea typeface="汉仪中楷简" panose="02010604000101010101" charset="-122"/>
              </a:rPr>
              <a:t>金门   海峡   月儿圆</a:t>
            </a:r>
            <a:endParaRPr lang="zh-CN" altLang="en-US" sz="6000">
              <a:solidFill>
                <a:srgbClr val="9E587C"/>
              </a:solidFill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804535" y="1309370"/>
            <a:ext cx="2454275" cy="3046095"/>
          </a:xfrm>
          <a:prstGeom prst="rect">
            <a:avLst/>
          </a:prstGeom>
          <a:solidFill>
            <a:srgbClr val="F5E5C1"/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8000" b="1">
                <a:solidFill>
                  <a:srgbClr val="034366"/>
                </a:solidFill>
                <a:latin typeface="华文行楷" panose="02010800040101010101" charset="-122"/>
                <a:ea typeface="华文行楷" panose="02010800040101010101" charset="-122"/>
              </a:rPr>
              <a:t>台湾宝岛</a:t>
            </a:r>
            <a:endParaRPr lang="zh-CN" altLang="en-US" sz="8000" b="1">
              <a:solidFill>
                <a:srgbClr val="034366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7990" y="4661535"/>
            <a:ext cx="3409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台湾是我国有名的宝岛。</a:t>
            </a:r>
            <a:endParaRPr lang="zh-CN" altLang="en-US" sz="36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5878"/>
          <a:stretch>
            <a:fillRect/>
          </a:stretch>
        </p:blipFill>
        <p:spPr>
          <a:xfrm>
            <a:off x="-4445" y="3175"/>
            <a:ext cx="514921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6985"/>
            <a:ext cx="4904105" cy="3685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994" r="2728" b="5056"/>
          <a:stretch>
            <a:fillRect/>
          </a:stretch>
        </p:blipFill>
        <p:spPr>
          <a:xfrm>
            <a:off x="-3810" y="3679190"/>
            <a:ext cx="4904105" cy="32080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37785" y="2185670"/>
            <a:ext cx="3757930" cy="3784600"/>
          </a:xfrm>
          <a:prstGeom prst="rect">
            <a:avLst/>
          </a:prstGeom>
          <a:solidFill>
            <a:srgbClr val="EFDFBE"/>
          </a:solidFill>
        </p:spPr>
        <p:txBody>
          <a:bodyPr wrap="square" rtlCol="0">
            <a:spAutoFit/>
          </a:bodyPr>
          <a:p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</a:rPr>
              <a:t>日月潭位于中国台湾地区阿里山以北、能高山之南的南投县鱼池乡水社村，旧称水沙连、龙湖、水社大湖、珠潭、双潭，亦名水里社。</a:t>
            </a:r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</a:rPr>
              <a:t>    日月潭湖面以光华岛为界，北半湖形状如圆日，南半湖形状如弯月故名曰日月潭。</a:t>
            </a:r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6545" y="674370"/>
            <a:ext cx="32810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509AC6"/>
                </a:solidFill>
                <a:latin typeface="方正行楷简体" panose="03000509000000000000" charset="-122"/>
                <a:ea typeface="方正行楷简体" panose="03000509000000000000" charset="-122"/>
              </a:rPr>
              <a:t>日月潭</a:t>
            </a:r>
            <a:endParaRPr lang="zh-CN" altLang="en-US" sz="8000">
              <a:solidFill>
                <a:srgbClr val="509AC6"/>
              </a:solidFill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88060" y="401320"/>
            <a:ext cx="2051050" cy="1013460"/>
          </a:xfrm>
        </p:spPr>
        <p:txBody>
          <a:bodyPr/>
          <a:p>
            <a:r>
              <a:rPr lang="zh-CN" altLang="en-US" sz="4800">
                <a:solidFill>
                  <a:srgbClr val="0070C0"/>
                </a:solidFill>
                <a:latin typeface="方正剪纸简体" panose="03000509000000000000" charset="-122"/>
                <a:ea typeface="方正剪纸简体" panose="03000509000000000000" charset="-122"/>
              </a:rPr>
              <a:t>我会认</a:t>
            </a:r>
            <a:endParaRPr lang="zh-CN" altLang="en-US" sz="4800">
              <a:solidFill>
                <a:srgbClr val="0070C0"/>
              </a:solidFill>
              <a:latin typeface="方正剪纸简体" panose="03000509000000000000" charset="-122"/>
              <a:ea typeface="方正剪纸简体" panose="03000509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060" y="2426970"/>
            <a:ext cx="7595235" cy="4081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88060" y="1228090"/>
            <a:ext cx="1136015" cy="119888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chemeClr val="accent6">
                    <a:lumMod val="60000"/>
                    <a:lumOff val="4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谭</a:t>
            </a:r>
            <a:endParaRPr lang="zh-CN" altLang="en-US" sz="7200" b="1">
              <a:solidFill>
                <a:schemeClr val="accent6">
                  <a:lumMod val="60000"/>
                  <a:lumOff val="4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11333"/>
          <a:stretch>
            <a:fillRect/>
          </a:stretch>
        </p:blipFill>
        <p:spPr>
          <a:xfrm>
            <a:off x="2124075" y="1228090"/>
            <a:ext cx="1352550" cy="1199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76625" y="1414780"/>
            <a:ext cx="1950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tán</a:t>
            </a:r>
            <a:endParaRPr lang="en-US" altLang="zh-CN" sz="6000" b="1"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4234815"/>
            <a:ext cx="86455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野柳位于新北市万里乡野柳村，是一伸入海中的山岬，长约1700米，所以称为野柳岬、野柳鼻或野柳半岛。又因其开关，遥望如一对海龟，蹒跚离岸，翘首拱背而欲游，故也有野柳龟之称。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135" y="82550"/>
            <a:ext cx="6501765" cy="4152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625" y="957580"/>
            <a:ext cx="1413510" cy="2169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8000">
                <a:solidFill>
                  <a:srgbClr val="A0681F"/>
                </a:solidFill>
                <a:latin typeface="方正卡通简体" panose="03000509000000000000" charset="-122"/>
                <a:ea typeface="方正卡通简体" panose="03000509000000000000" charset="-122"/>
              </a:rPr>
              <a:t>野柳</a:t>
            </a:r>
            <a:endParaRPr lang="zh-CN" altLang="en-US" sz="8000">
              <a:solidFill>
                <a:srgbClr val="A0681F"/>
              </a:solidFill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3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9150" y="4196715"/>
            <a:ext cx="84461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  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垦丁位于台湾省屏东县，东临太平洋，西靠台湾海峡，南望巴士海峡。垦丁的名字据说是清朝时期，从大陆来了一批壮丁到现在这个台湾最南部的地方开垦，这里便被后人称为"垦丁"。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3389" b="5866"/>
          <a:stretch>
            <a:fillRect/>
          </a:stretch>
        </p:blipFill>
        <p:spPr>
          <a:xfrm>
            <a:off x="513080" y="181610"/>
            <a:ext cx="7634605" cy="4105910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15275" y="1246505"/>
            <a:ext cx="1106170" cy="1976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122B5B"/>
                </a:solidFill>
                <a:latin typeface="华文行楷" panose="02010800040101010101" charset="-122"/>
                <a:ea typeface="华文行楷" panose="02010800040101010101" charset="-122"/>
              </a:rPr>
              <a:t>垦丁</a:t>
            </a:r>
            <a:endParaRPr lang="zh-CN" altLang="en-US" sz="6000" b="1">
              <a:solidFill>
                <a:srgbClr val="122B5B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88060" y="401320"/>
            <a:ext cx="2051050" cy="1013460"/>
          </a:xfrm>
        </p:spPr>
        <p:txBody>
          <a:bodyPr/>
          <a:p>
            <a:r>
              <a:rPr lang="zh-CN" altLang="en-US" sz="4800">
                <a:solidFill>
                  <a:srgbClr val="0070C0"/>
                </a:solidFill>
                <a:latin typeface="方正剪纸简体" panose="03000509000000000000" charset="-122"/>
                <a:ea typeface="方正剪纸简体" panose="03000509000000000000" charset="-122"/>
              </a:rPr>
              <a:t>我会认</a:t>
            </a:r>
            <a:endParaRPr lang="zh-CN" altLang="en-US" sz="4800">
              <a:solidFill>
                <a:srgbClr val="0070C0"/>
              </a:solidFill>
              <a:latin typeface="方正剪纸简体" panose="03000509000000000000" charset="-122"/>
              <a:ea typeface="方正剪纸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8060" y="1228090"/>
            <a:ext cx="1136015" cy="119888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chemeClr val="accent6">
                    <a:lumMod val="60000"/>
                    <a:lumOff val="4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垦</a:t>
            </a:r>
            <a:endParaRPr lang="zh-CN" altLang="en-US" sz="7200" b="1">
              <a:solidFill>
                <a:schemeClr val="accent6">
                  <a:lumMod val="60000"/>
                  <a:lumOff val="4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228090"/>
            <a:ext cx="1152525" cy="11982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84885" y="2427605"/>
            <a:ext cx="8001000" cy="347662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r>
              <a:rPr lang="zh-CN" altLang="en-US" sz="4400"/>
              <a:t>kěn</a:t>
            </a:r>
            <a:endParaRPr lang="zh-CN" altLang="en-US" sz="4400"/>
          </a:p>
          <a:p>
            <a:r>
              <a:rPr lang="zh-CN" altLang="en-US" sz="4400"/>
              <a:t>部首：土字部    总笔画：</a:t>
            </a:r>
            <a:r>
              <a:rPr lang="en-US" altLang="zh-CN" sz="4400"/>
              <a:t>9</a:t>
            </a:r>
            <a:endParaRPr lang="en-US" altLang="zh-CN" sz="4400"/>
          </a:p>
          <a:p>
            <a:r>
              <a:rPr lang="zh-CN" altLang="en-US" sz="4400"/>
              <a:t>翻土；开垦（荒地）：垦地</a:t>
            </a:r>
            <a:endParaRPr lang="zh-CN" altLang="en-US" sz="4400"/>
          </a:p>
          <a:p>
            <a:r>
              <a:rPr lang="zh-CN" altLang="en-US" sz="4400"/>
              <a:t>                                        垦荒</a:t>
            </a:r>
            <a:endParaRPr lang="zh-CN" altLang="en-US" sz="4400"/>
          </a:p>
          <a:p>
            <a:r>
              <a:rPr lang="zh-CN" altLang="en-US" sz="4400"/>
              <a:t>                                        垦殖  </a:t>
            </a:r>
            <a:endParaRPr lang="zh-CN" altLang="en-US" sz="4400"/>
          </a:p>
        </p:txBody>
      </p:sp>
      <p:sp>
        <p:nvSpPr>
          <p:cNvPr id="2" name="文本框 1"/>
          <p:cNvSpPr txBox="1"/>
          <p:nvPr/>
        </p:nvSpPr>
        <p:spPr>
          <a:xfrm>
            <a:off x="3276600" y="1414780"/>
            <a:ext cx="1950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+mn-ea"/>
              </a:rPr>
              <a:t>kěn</a:t>
            </a:r>
            <a:endParaRPr lang="en-US" altLang="zh-CN" sz="6000" b="1"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76545" y="624205"/>
            <a:ext cx="37617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阿里山，是台湾地区的著名旅游风景区。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2509" t="12383" r="13045" b="8588"/>
          <a:stretch>
            <a:fillRect/>
          </a:stretch>
        </p:blipFill>
        <p:spPr>
          <a:xfrm>
            <a:off x="-5080" y="-13335"/>
            <a:ext cx="5381625" cy="3213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260" y="3200400"/>
            <a:ext cx="6041390" cy="36506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6285" y="4193540"/>
            <a:ext cx="2559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C65F68"/>
                </a:solidFill>
                <a:latin typeface="华文新魏" panose="02010800040101010101" charset="-122"/>
                <a:ea typeface="华文新魏" panose="02010800040101010101" charset="-122"/>
              </a:rPr>
              <a:t>阿里山</a:t>
            </a:r>
            <a:endParaRPr lang="zh-CN" altLang="en-US" sz="6000" b="1">
              <a:solidFill>
                <a:srgbClr val="C65F68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989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1371</Words>
  <Application>WPS 演示</Application>
  <PresentationFormat>宽屏</PresentationFormat>
  <Paragraphs>152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隶书</vt:lpstr>
      <vt:lpstr>方正剪纸简体</vt:lpstr>
      <vt:lpstr>楷体</vt:lpstr>
      <vt:lpstr>汉仪书魂体简</vt:lpstr>
      <vt:lpstr>华文行楷</vt:lpstr>
      <vt:lpstr>楷体_GB2312</vt:lpstr>
      <vt:lpstr>方正行楷简体</vt:lpstr>
      <vt:lpstr>方正卡通简体</vt:lpstr>
      <vt:lpstr>华文新魏</vt:lpstr>
      <vt:lpstr>Times New Roman</vt:lpstr>
      <vt:lpstr>微软雅黑</vt:lpstr>
      <vt:lpstr>Arial Unicode MS</vt:lpstr>
      <vt:lpstr>Calibri</vt:lpstr>
      <vt:lpstr>汉仪中楷简</vt:lpstr>
      <vt:lpstr>0</vt:lpstr>
      <vt:lpstr>Equation.KSEE3</vt:lpstr>
      <vt:lpstr>PowerPoint 演示文稿</vt:lpstr>
      <vt:lpstr>PowerPoint 演示文稿</vt:lpstr>
      <vt:lpstr>PowerPoint 演示文稿</vt:lpstr>
      <vt:lpstr>PowerPoint 演示文稿</vt:lpstr>
      <vt:lpstr>我会认</vt:lpstr>
      <vt:lpstr>PowerPoint 演示文稿</vt:lpstr>
      <vt:lpstr>PowerPoint 演示文稿</vt:lpstr>
      <vt:lpstr>我会认</vt:lpstr>
      <vt:lpstr>PowerPoint 演示文稿</vt:lpstr>
      <vt:lpstr>我会写</vt:lpstr>
      <vt:lpstr>PowerPoint 演示文稿</vt:lpstr>
      <vt:lpstr>我会写</vt:lpstr>
      <vt:lpstr>PowerPoint 演示文稿</vt:lpstr>
      <vt:lpstr>我会写</vt:lpstr>
      <vt:lpstr>我会写</vt:lpstr>
      <vt:lpstr>PowerPoint 演示文稿</vt:lpstr>
      <vt:lpstr>我会认</vt:lpstr>
      <vt:lpstr>我会写</vt:lpstr>
      <vt:lpstr>PowerPoint 演示文稿</vt:lpstr>
      <vt:lpstr>PowerPoint 演示文稿</vt:lpstr>
      <vt:lpstr>我会认</vt:lpstr>
      <vt:lpstr>PowerPoint 演示文稿</vt:lpstr>
      <vt:lpstr>齐读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</cp:revision>
  <dcterms:created xsi:type="dcterms:W3CDTF">2015-05-05T08:02:00Z</dcterms:created>
  <dcterms:modified xsi:type="dcterms:W3CDTF">2017-12-29T08:18:37Z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