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48" r:id="rId2"/>
    <p:sldId id="352" r:id="rId3"/>
    <p:sldId id="375" r:id="rId4"/>
    <p:sldId id="349" r:id="rId5"/>
    <p:sldId id="330" r:id="rId6"/>
    <p:sldId id="354" r:id="rId7"/>
    <p:sldId id="355" r:id="rId8"/>
    <p:sldId id="356" r:id="rId9"/>
    <p:sldId id="357" r:id="rId10"/>
    <p:sldId id="358" r:id="rId11"/>
    <p:sldId id="359" r:id="rId12"/>
    <p:sldId id="376" r:id="rId13"/>
    <p:sldId id="377" r:id="rId14"/>
    <p:sldId id="378" r:id="rId15"/>
    <p:sldId id="343" r:id="rId16"/>
    <p:sldId id="360" r:id="rId17"/>
    <p:sldId id="361" r:id="rId18"/>
    <p:sldId id="362" r:id="rId19"/>
    <p:sldId id="366" r:id="rId20"/>
    <p:sldId id="367" r:id="rId21"/>
    <p:sldId id="368" r:id="rId22"/>
    <p:sldId id="369" r:id="rId23"/>
    <p:sldId id="379" r:id="rId24"/>
    <p:sldId id="380" r:id="rId25"/>
    <p:sldId id="344" r:id="rId26"/>
    <p:sldId id="370" r:id="rId27"/>
    <p:sldId id="371" r:id="rId28"/>
    <p:sldId id="372" r:id="rId29"/>
    <p:sldId id="373" r:id="rId30"/>
    <p:sldId id="374" r:id="rId31"/>
    <p:sldId id="381" r:id="rId32"/>
    <p:sldId id="382" r:id="rId33"/>
    <p:sldId id="383" r:id="rId34"/>
    <p:sldId id="384" r:id="rId35"/>
    <p:sldId id="350" r:id="rId36"/>
    <p:sldId id="351"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第一板块　从命题角度把握复习方向</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3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3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3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slide" Target="slide35.xml"/><Relationship Id="rId5" Type="http://schemas.openxmlformats.org/officeDocument/2006/relationships/slide" Target="slide25.xml"/><Relationship Id="rId4" Type="http://schemas.openxmlformats.org/officeDocument/2006/relationships/slide" Target="slide15.xml"/></Relationships>
</file>

<file path=ppt/slides/_rels/slide3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slide" Target="slide35.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2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071773" y="2994230"/>
            <a:ext cx="7167944" cy="809797"/>
          </a:xfrm>
        </p:spPr>
        <p:txBody>
          <a:bodyPr/>
          <a:lstStyle/>
          <a:p>
            <a:r>
              <a:rPr lang="zh-CN" altLang="zh-CN" sz="3200" dirty="0"/>
              <a:t>专题四　实用类文本阅读</a:t>
            </a:r>
            <a:r>
              <a:rPr lang="en-US" altLang="zh-CN" sz="3200" dirty="0"/>
              <a:t>——</a:t>
            </a:r>
            <a:r>
              <a:rPr lang="zh-CN" altLang="zh-CN" sz="3200" dirty="0"/>
              <a:t>传记阅读</a:t>
            </a:r>
            <a:endParaRPr lang="zh-CN" altLang="zh-CN" sz="3000" dirty="0"/>
          </a:p>
        </p:txBody>
      </p:sp>
    </p:spTree>
    <p:extLst>
      <p:ext uri="{BB962C8B-B14F-4D97-AF65-F5344CB8AC3E}">
        <p14:creationId xmlns:p14="http://schemas.microsoft.com/office/powerpoint/2010/main" xmlns="" val="101444668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人我之际要看得平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平则不忮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功名之际要看得淡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淡则不求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生死之际要看得破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破则不惧。人能不忮不求不惧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则无往而非乐境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而生气盎然矣。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戴安澜赠部属各官长题词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军人一般以彪悍为荣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但是戴安澜与众不同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精通琴棋书画。如果不是因为战乱和外敌入侵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他很有可能成为一位儒雅名士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但国家危难却把他的命运引上另外一条路。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戴复东等《我们的父亲戴安澜》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3560422"/>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03114"/>
            <a:ext cx="8128000" cy="509370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戴安澜自幼对岳飞的《满江红》、文天祥的《过零丁洋》等诗篇熟读成诵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常常手自笔录并吟唱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以此激发自己和官兵的爱国热忱。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在给夫人王荷馨的家书中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戴安澜表明了为国战死的决心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认为这是军人的极大光荣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唯一放心不下的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就是妻子儿女日后的生活。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面对形势急转直下、腹背受敌的困境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戴安澜坚决不同意要他申请难民身份以便英国军队收容的提议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奋而率部突围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与日寇死战。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戴安澜从缅甸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马革裹尸还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感动了沿途无数民众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有人献出楠木寿材抚慰英灵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也曾出现万人空巷跪迎灵车的盛况。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戴安澜临危受命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师官兵驰援缅甸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收复棠吉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以浴血沙场、为国捐躯的壮举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谱写了抗日救国的新《采薇》。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215583"/>
            <a:ext cx="8640960" cy="4453777"/>
            <a:chOff x="251520" y="12310"/>
            <a:chExt cx="8640960" cy="4453777"/>
          </a:xfrm>
        </p:grpSpPr>
        <p:grpSp>
          <p:nvGrpSpPr>
            <p:cNvPr id="11" name="组合 10"/>
            <p:cNvGrpSpPr/>
            <p:nvPr/>
          </p:nvGrpSpPr>
          <p:grpSpPr>
            <a:xfrm>
              <a:off x="251520" y="12310"/>
              <a:ext cx="8640960" cy="4453777"/>
              <a:chOff x="251520" y="-2032889"/>
              <a:chExt cx="8640960" cy="4453777"/>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032889"/>
                <a:ext cx="8640960" cy="4136771"/>
                <a:chOff x="251520" y="-2032889"/>
                <a:chExt cx="8640960" cy="4136771"/>
              </a:xfrm>
            </p:grpSpPr>
            <p:sp>
              <p:nvSpPr>
                <p:cNvPr id="16" name="矩形 15"/>
                <p:cNvSpPr/>
                <p:nvPr/>
              </p:nvSpPr>
              <p:spPr>
                <a:xfrm>
                  <a:off x="251520" y="-2032889"/>
                  <a:ext cx="8640960" cy="413677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203288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330786"/>
              <a:ext cx="8128000" cy="378565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戴安澜任第</a:t>
              </a:r>
              <a:r>
                <a:rPr lang="en-US" altLang="zh-CN" sz="2000" dirty="0"/>
                <a:t>73</a:t>
              </a:r>
              <a:r>
                <a:rPr lang="zh-CN" altLang="zh-CN" sz="2000" dirty="0"/>
                <a:t>旅旅长后</a:t>
              </a:r>
              <a:r>
                <a:rPr lang="en-US" altLang="zh-CN" sz="2000" dirty="0"/>
                <a:t>……</a:t>
              </a:r>
              <a:r>
                <a:rPr lang="zh-CN" altLang="zh-CN" sz="2000" dirty="0"/>
                <a:t>特意抄录民族英雄岳飞的《满江红》和文天祥的《过零丁洋》</a:t>
              </a:r>
              <a:r>
                <a:rPr lang="en-US" altLang="zh-CN" sz="2000" dirty="0"/>
                <a:t>,</a:t>
              </a:r>
              <a:r>
                <a:rPr lang="zh-CN" altLang="zh-CN" sz="2000" dirty="0"/>
                <a:t>印发给各级官兵背诵吟唱</a:t>
              </a:r>
              <a:r>
                <a:rPr lang="en-US" altLang="zh-CN" sz="2000" dirty="0"/>
                <a:t>”,</a:t>
              </a:r>
              <a:r>
                <a:rPr lang="zh-CN" altLang="zh-CN" sz="2000" dirty="0"/>
                <a:t>而不是</a:t>
              </a:r>
              <a:r>
                <a:rPr lang="en-US" altLang="zh-CN" sz="2000" dirty="0"/>
                <a:t>“</a:t>
              </a:r>
              <a:r>
                <a:rPr lang="zh-CN" altLang="zh-CN" sz="2000" dirty="0"/>
                <a:t>自幼</a:t>
              </a:r>
              <a:r>
                <a:rPr lang="en-US" altLang="zh-CN" sz="2000" dirty="0"/>
                <a:t>……</a:t>
              </a:r>
              <a:r>
                <a:rPr lang="zh-CN" altLang="zh-CN" sz="2000" dirty="0"/>
                <a:t>等诗篇熟读成诵</a:t>
              </a:r>
              <a:r>
                <a:rPr lang="en-US" altLang="zh-CN" sz="2000" dirty="0"/>
                <a:t>”,</a:t>
              </a:r>
              <a:r>
                <a:rPr lang="zh-CN" altLang="zh-CN" sz="2000" dirty="0"/>
                <a:t>也不是</a:t>
              </a:r>
              <a:r>
                <a:rPr lang="en-US" altLang="zh-CN" sz="2000" dirty="0"/>
                <a:t>“</a:t>
              </a:r>
              <a:r>
                <a:rPr lang="zh-CN" altLang="zh-CN" sz="2000" dirty="0"/>
                <a:t>常常手自笔录</a:t>
              </a:r>
              <a:r>
                <a:rPr lang="en-US" altLang="zh-CN" sz="2000" dirty="0"/>
                <a:t>”,</a:t>
              </a:r>
              <a:r>
                <a:rPr lang="zh-CN" altLang="zh-CN" sz="2000" dirty="0"/>
                <a:t>而是</a:t>
              </a:r>
              <a:r>
                <a:rPr lang="en-US" altLang="zh-CN" sz="2000" dirty="0"/>
                <a:t>“</a:t>
              </a:r>
              <a:r>
                <a:rPr lang="zh-CN" altLang="zh-CN" sz="2000" dirty="0"/>
                <a:t>特意抄录</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唯一放心不下的</a:t>
              </a:r>
              <a:r>
                <a:rPr lang="en-US" altLang="zh-CN" sz="2000" dirty="0"/>
                <a:t>”</a:t>
              </a:r>
              <a:r>
                <a:rPr lang="zh-CN" altLang="zh-CN" sz="2000" dirty="0"/>
                <a:t>说法错误</a:t>
              </a:r>
              <a:r>
                <a:rPr lang="en-US" altLang="zh-CN" sz="2000" dirty="0"/>
                <a:t>,</a:t>
              </a:r>
              <a:r>
                <a:rPr lang="zh-CN" altLang="zh-CN" sz="2000" dirty="0"/>
                <a:t>因为戴安澜在信中说</a:t>
              </a:r>
              <a:r>
                <a:rPr lang="en-US" altLang="zh-CN" sz="2000" dirty="0"/>
                <a:t>“</a:t>
              </a:r>
              <a:r>
                <a:rPr lang="zh-CN" altLang="zh-CN" sz="2000" dirty="0"/>
                <a:t>所念者</a:t>
              </a:r>
              <a:r>
                <a:rPr lang="en-US" altLang="zh-CN" sz="2000" dirty="0"/>
                <a:t>,</a:t>
              </a:r>
              <a:r>
                <a:rPr lang="zh-CN" altLang="zh-CN" sz="2000" dirty="0"/>
                <a:t>你们母子今后生活</a:t>
              </a:r>
              <a:r>
                <a:rPr lang="en-US" altLang="zh-CN" sz="2000" dirty="0"/>
                <a:t>,</a:t>
              </a:r>
              <a:r>
                <a:rPr lang="zh-CN" altLang="zh-CN" sz="2000" dirty="0"/>
                <a:t>当更痛苦。望你珍重</a:t>
              </a:r>
              <a:r>
                <a:rPr lang="en-US" altLang="zh-CN" sz="2000" dirty="0"/>
                <a:t>,</a:t>
              </a:r>
              <a:r>
                <a:rPr lang="zh-CN" altLang="zh-CN" sz="2000" dirty="0"/>
                <a:t>并爱护诸儿</a:t>
              </a:r>
              <a:r>
                <a:rPr lang="en-US" altLang="zh-CN" sz="2000" dirty="0"/>
                <a:t>,</a:t>
              </a:r>
              <a:r>
                <a:rPr lang="zh-CN" altLang="zh-CN" sz="2000" dirty="0"/>
                <a:t>侍奉老母。老父在皖</a:t>
              </a:r>
              <a:r>
                <a:rPr lang="en-US" altLang="zh-CN" sz="2000" dirty="0"/>
                <a:t>,</a:t>
              </a:r>
              <a:r>
                <a:rPr lang="zh-CN" altLang="zh-CN" sz="2000" dirty="0"/>
                <a:t>可不必呈闻</a:t>
              </a:r>
              <a:r>
                <a:rPr lang="en-US" altLang="zh-CN" sz="2000" dirty="0"/>
                <a:t>”,</a:t>
              </a:r>
              <a:r>
                <a:rPr lang="zh-CN" altLang="zh-CN" sz="2000" dirty="0"/>
                <a:t>可见他所牵挂的并不只是</a:t>
              </a:r>
              <a:r>
                <a:rPr lang="en-US" altLang="zh-CN" sz="2000" dirty="0"/>
                <a:t>“</a:t>
              </a:r>
              <a:r>
                <a:rPr lang="zh-CN" altLang="zh-CN" sz="2000" dirty="0"/>
                <a:t>妻子儿女</a:t>
              </a:r>
              <a:r>
                <a:rPr lang="en-US" altLang="zh-CN" sz="2000" dirty="0"/>
                <a:t>”,</a:t>
              </a:r>
              <a:r>
                <a:rPr lang="zh-CN" altLang="zh-CN" sz="2000" dirty="0"/>
                <a:t>还有他的父母。</a:t>
              </a:r>
              <a:r>
                <a:rPr lang="en-US" altLang="zh-CN" sz="2000" dirty="0"/>
                <a:t>C</a:t>
              </a:r>
              <a:r>
                <a:rPr lang="zh-CN" altLang="zh-CN" sz="2000" dirty="0"/>
                <a:t>项</a:t>
              </a:r>
              <a:r>
                <a:rPr lang="en-US" altLang="zh-CN" sz="2000" dirty="0"/>
                <a:t>,</a:t>
              </a:r>
              <a:r>
                <a:rPr lang="zh-CN" altLang="zh-CN" sz="2000" dirty="0"/>
                <a:t>有两处错误</a:t>
              </a:r>
              <a:r>
                <a:rPr lang="en-US" altLang="zh-CN" sz="2000" dirty="0"/>
                <a:t>,</a:t>
              </a:r>
              <a:r>
                <a:rPr lang="zh-CN" altLang="zh-CN" sz="2000" dirty="0"/>
                <a:t>一是</a:t>
              </a:r>
              <a:r>
                <a:rPr lang="en-US" altLang="zh-CN" sz="2000" dirty="0"/>
                <a:t>“</a:t>
              </a:r>
              <a:r>
                <a:rPr lang="zh-CN" altLang="zh-CN" sz="2000" dirty="0"/>
                <a:t>要他申请难民身份</a:t>
              </a:r>
              <a:r>
                <a:rPr lang="en-US" altLang="zh-CN" sz="2000" dirty="0"/>
                <a:t>”,</a:t>
              </a:r>
              <a:r>
                <a:rPr lang="zh-CN" altLang="zh-CN" sz="2000" dirty="0"/>
                <a:t>原文是</a:t>
              </a:r>
              <a:r>
                <a:rPr lang="en-US" altLang="zh-CN" sz="2000" dirty="0"/>
                <a:t>“</a:t>
              </a:r>
              <a:r>
                <a:rPr lang="zh-CN" altLang="zh-CN" sz="2000" dirty="0"/>
                <a:t>要求远征军申请难民身份</a:t>
              </a:r>
              <a:r>
                <a:rPr lang="en-US" altLang="zh-CN" sz="2000" dirty="0"/>
                <a:t>”;</a:t>
              </a:r>
              <a:r>
                <a:rPr lang="zh-CN" altLang="zh-CN" sz="2000" dirty="0"/>
                <a:t>二是</a:t>
              </a:r>
              <a:r>
                <a:rPr lang="en-US" altLang="zh-CN" sz="2000" dirty="0"/>
                <a:t>“</a:t>
              </a:r>
              <a:r>
                <a:rPr lang="zh-CN" altLang="zh-CN" sz="2000" dirty="0"/>
                <a:t>奋而率部突围</a:t>
              </a:r>
              <a:r>
                <a:rPr lang="en-US" altLang="zh-CN" sz="2000" dirty="0"/>
                <a:t>,</a:t>
              </a:r>
              <a:r>
                <a:rPr lang="zh-CN" altLang="zh-CN" sz="2000" dirty="0"/>
                <a:t>与日寇死战</a:t>
              </a:r>
              <a:r>
                <a:rPr lang="en-US" altLang="zh-CN" sz="2000" dirty="0"/>
                <a:t>”,</a:t>
              </a:r>
              <a:r>
                <a:rPr lang="zh-CN" altLang="zh-CN" sz="2000" dirty="0"/>
                <a:t>原文是</a:t>
              </a:r>
              <a:r>
                <a:rPr lang="en-US" altLang="zh-CN" sz="2000" dirty="0"/>
                <a:t>“</a:t>
              </a:r>
              <a:r>
                <a:rPr lang="zh-CN" altLang="zh-CN" sz="2000" dirty="0"/>
                <a:t>率部进入缅北野人山</a:t>
              </a:r>
              <a:r>
                <a:rPr lang="en-US" altLang="zh-CN" sz="2000" dirty="0"/>
                <a:t>,</a:t>
              </a:r>
              <a:r>
                <a:rPr lang="zh-CN" altLang="zh-CN" sz="2000" dirty="0"/>
                <a:t>向祖国方向艰难跋涉</a:t>
              </a:r>
              <a:r>
                <a:rPr lang="en-US" altLang="zh-CN" sz="2000" dirty="0"/>
                <a:t>”</a:t>
              </a:r>
              <a:r>
                <a:rPr lang="zh-CN" altLang="zh-CN" sz="2000" dirty="0"/>
                <a:t>。</a:t>
              </a:r>
            </a:p>
          </p:txBody>
        </p:sp>
      </p:grpSp>
      <p:grpSp>
        <p:nvGrpSpPr>
          <p:cNvPr id="18" name="组合 17"/>
          <p:cNvGrpSpPr/>
          <p:nvPr/>
        </p:nvGrpSpPr>
        <p:grpSpPr>
          <a:xfrm>
            <a:off x="251520" y="5633844"/>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C</a:t>
              </a:r>
              <a:r>
                <a:rPr lang="zh-CN" altLang="zh-CN" sz="2000" dirty="0"/>
                <a:t>不给分。</a:t>
              </a:r>
            </a:p>
          </p:txBody>
        </p:sp>
      </p:grpSp>
    </p:spTree>
    <p:extLst>
      <p:ext uri="{BB962C8B-B14F-4D97-AF65-F5344CB8AC3E}">
        <p14:creationId xmlns:p14="http://schemas.microsoft.com/office/powerpoint/2010/main" xmlns="" val="837273950"/>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70391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有人说《自由报》记者宗祺仁是共产党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提醒戴安澜多加提防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何防之有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分析戴安澜这样回答的理由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928050"/>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国难当头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应以民族大义为重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力同心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共赴国难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宗的见解卓越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报道真实感人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是少有的爱国志士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作为莫逆之交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只应相互敬重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不能彼此防备。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4224194"/>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本题考查筛选并整合文中信息的能力。答题区间在第二段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可以结合戴安澜的话来解答。主要可以分为三个部分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一是戴安澜无党派成见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一心为国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二是爱惜人才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三是朋友之间应该以诚相待。从这三个方面总结答案。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041112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70080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戴安澜率第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师赴缅途中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曾赋《远征》二首以明志。诗中涉及哪些历史人物的事迹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又表达了什么志向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934845"/>
            <a:ext cx="8128000" cy="170046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第一首借诸葛亮远征平定蛮夷的事迹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说明自己率领的是正义之师、威武之师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表达了荡平敌寇、解民于倒悬的信念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第二首借秦始皇开拓疆土的事迹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表达超越秦皇、弘扬国威的壮志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抒发了澄清宇宙、安抚黎庶的气概。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584085"/>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仔细阅读这两首诗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找出关于人物描写的诗句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诸葛前身今又来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远征功业迈秦皇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分别解说了他们的事迹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借古人来表达自己的情感。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990138"/>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7008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作为著名的抗日爱国将领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戴安澜不仅深受国人爱戴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甚至连敌人也不得不佩服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其中必有内在原因。请结合材料具体分析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570000"/>
            <a:ext cx="8128000" cy="170046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超越党派利益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献身正义事业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血酬壮志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精忠报国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为人平和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不求功名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临危不惧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胸怀坦荡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关爱家人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侠骨柔肠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勇于担当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身为军人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精通琴棋书画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兼具文韬武略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英勇善战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指挥若定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治军有方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视死如归。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22346"/>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结合国人的评价和美军与日军的意见进行总结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国人的评价主要位于最后一段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美军的评价位于第四段和最后一段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日军的评价位于第四段。主要立足于舍身报国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扬声威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斗志旺盛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意志坚强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勇气令人赞叹。注意每个答题点都要结合材料。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349921"/>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科学巨人玻尔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第五届索尔维物理学会议在布鲁塞尔召开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激烈的辩论很快就变成了一场爱因斯坦与玻尔之间的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。这场辩论在三年后的第六届索尔维会议上战火再续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玻尔获得胜利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他所代表的哥本哈根学派因此获得了大多数物理学家的认同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他们对量子力学的解释也被奉为正统解释。这次辩论就是著名的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有人称之为物理学史上的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巅峰对决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359897"/>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爱因斯坦和玻尔这两位科学巨人的背后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是现代物理学的两大基础理论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相对论和量子力学。他们的争论旷日持久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几乎所有理论物理学家都被吸引并参与进来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乐此不疲。尽管两人的科学理论和思想观点始终没能调和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但他们却结下了长达数十年的友谊。玻尔高度评价他与爱因斯坦的学术之争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认为它是自己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许多新思想产生的源泉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。爱因斯坦也称赞说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很少有谁像玻尔那样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对隐秘的事物具有如此敏锐的直觉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同时又兼有如此强有力的批判能力。他是我们时代科学领域伟大的发现者之一。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与爱因斯坦更个性化的独自研究不同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玻尔周围聚集着许多杰出的理论物理学家。他不但有革新的勇气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更是一位伟大的伯乐。他为量子物理学培养和组织了一支创新发展的队伍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。后来的诺贝尔物理学奖获得者玻恩、海森伯、泡利以及狄拉克等都曾是其主要成员。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4728733"/>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哥本哈根学派活动的大本营就是哥本哈根理论物理研究所。该所是玻尔在</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年申请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年正式成立的。他以著名科学家的身份为研究所作担保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筹集了大量资金。在任所长的</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他以特有的人格魅力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吸引了世界各地的青年才俊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使研究所成为当时全世界最重要、最活跃的量子力学研究中心。这里先后培养了</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多名物理学家。玻尔使这个科学家群体中的每个个体的力量发挥到极致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形成了以集体讨论和自由探索为特征的研究风格。他还经常在此举办非公开的小型年会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邀请各国著名的物理学家出席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启发交流。这里没有论资排辈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只有挑战与争鸣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形成了富有激情和活力、不断进取的学术精神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人们誉之为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这种精神至今仍在科学研究领域受到推崇。量子力学每前进一步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或多或少都与这个学派科学家的合作研究有关。可以说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玻尔领导的哥本哈根学派具备了一个科学学派应有的优秀特质。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13157"/>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希特勒上台后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玻尔以访问德国为名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暗地调查德国科学家的安全情况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然后设法把可能受到迫害的犹太科学家转移到安全地方。他还积极创立和参加丹麦救援组织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尽力帮助逃到哥本哈根的科学家与其他难民。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德国纳粹控制丹麦后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玻尔起初留在国内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与抗敌组织保持密切联系。他一贯的不合作态度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令纳粹非常恼火。</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年玻尔受到纳粹分子的威胁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他冒险出逃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辗转到达美国。在美期间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为抗击法西斯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他曾参加原子弹的研制工作。在研制过程中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他就考虑到这一研究成果对未来世界的影响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并曾多次接触英美首脑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建议他们及早与苏联达成控制原子武器的协议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7948563"/>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玻尔积极倡导和实施国际科学合作。</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美国福特基金会将第一届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原子为了和平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奖授予玻尔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在全世界迫切需要的原则上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以友好的精神进行科学探索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在和平利用原子能以满足人类需要方面作出了榜样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摘编自邹丽焱《玻尔传》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696208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考纲要求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阅读评价中外实用类文本。了解传记、新闻、报告、科普文章的文体基本特征和主要表现手法。准确解读文本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筛选、整合信息。分析思想内容、构成要素和语言特色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评价文本产生的社会功用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探讨文本反映的人生价值和时代精神。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分析综合</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筛选并整合文中的信息</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概括中心意思</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分析文本的文体基本特征和主要表现手法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鉴赏评价</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评价文本的主要观点和基本倾向</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评价文本产生的社会价值和影响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对文本的某种特色做深度的思考和判断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478751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4228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玻尔</a:t>
            </a:r>
            <a:r>
              <a:rPr lang="en-US" altLang="zh-CN" sz="2200" dirty="0">
                <a:solidFill>
                  <a:srgbClr val="000000"/>
                </a:solidFill>
                <a:latin typeface="Times New Roman" panose="02020603050405020304" pitchFamily="18" charset="0"/>
                <a:cs typeface="Times New Roman" panose="02020603050405020304" pitchFamily="18" charset="0"/>
              </a:rPr>
              <a:t>(1885—1962),</a:t>
            </a:r>
            <a:r>
              <a:rPr lang="zh-CN" altLang="zh-CN" sz="2200" dirty="0">
                <a:solidFill>
                  <a:srgbClr val="000000"/>
                </a:solidFill>
                <a:latin typeface="Times New Roman" panose="02020603050405020304" pitchFamily="18" charset="0"/>
                <a:cs typeface="Times New Roman" panose="02020603050405020304" pitchFamily="18" charset="0"/>
              </a:rPr>
              <a:t>丹麦物理学家。在普朗克量子假说和卢瑟福原子行星模型的基础上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cs typeface="Times New Roman" panose="02020603050405020304" pitchFamily="18" charset="0"/>
              </a:rPr>
              <a:t>年提出氢原子结构和氢光谱的初步理论。稍后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。对量子论和量子力学的建立起了重要作用。</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年又提出互补原理。在原子核反应理论、解释重核裂变现象等方面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也有重要贡献。获</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年诺贝尔物理学奖。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摘自《辞海》第六版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玻尔的老师卢瑟福邀请他赴英国工作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他在回信中说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虽然哥本哈根大学在财力、人员、能力和实验室管理上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都达不到英国的水平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但我立志尽力帮助丹麦发展自己的物理学研究工作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我的职责是在这里尽我的全部力量。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摘自戈革《玻尔集》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0286585"/>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爱因斯坦与玻尔在争鸣中惺惺相惜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爱因斯坦高度评价玻尔的贡献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玻尔也感念爱因斯坦的支持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他们之间建立了长久的友谊。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玻尔以自己创办的研究所为平台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通过邀请各国科学家前来交流学习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使团队的成员能有机会博采众长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不断发展量子力学理论。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玻尔敏锐察觉到纳粹将要对犹太人实施迫害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及时转移了大批犹太科学家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后来还亲自参加了丹麦的抗敌组织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反对纳粹暴行。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玻尔不但有科学家的直觉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也不乏政治家的远见。他预感到核武器的危害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试图尽力说服各大国首脑达成禁止使用核武器的协议。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玻尔致力于维护世界和平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为科学技术的国际间合作及和平利用原子能作出了卓越贡献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并获得了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原子为了和平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688138"/>
            <a:ext cx="8640960" cy="3981222"/>
            <a:chOff x="251520" y="484865"/>
            <a:chExt cx="8640960" cy="3981222"/>
          </a:xfrm>
        </p:grpSpPr>
        <p:grpSp>
          <p:nvGrpSpPr>
            <p:cNvPr id="12" name="组合 11"/>
            <p:cNvGrpSpPr/>
            <p:nvPr/>
          </p:nvGrpSpPr>
          <p:grpSpPr>
            <a:xfrm>
              <a:off x="251520" y="484865"/>
              <a:ext cx="8640960" cy="3981222"/>
              <a:chOff x="251520" y="-1560334"/>
              <a:chExt cx="8640960" cy="3981222"/>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1560334"/>
                <a:ext cx="8640960" cy="3664216"/>
                <a:chOff x="251520" y="-1560334"/>
                <a:chExt cx="8640960" cy="3664216"/>
              </a:xfrm>
            </p:grpSpPr>
            <p:sp>
              <p:nvSpPr>
                <p:cNvPr id="17" name="矩形 16"/>
                <p:cNvSpPr/>
                <p:nvPr/>
              </p:nvSpPr>
              <p:spPr>
                <a:xfrm>
                  <a:off x="251520" y="-1560334"/>
                  <a:ext cx="8640960" cy="366421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71094" y="-156033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803341"/>
              <a:ext cx="8128000" cy="3323987"/>
            </a:xfrm>
            <a:prstGeom prst="rect">
              <a:avLst/>
            </a:prstGeom>
          </p:spPr>
          <p:txBody>
            <a:bodyPr>
              <a:spAutoFit/>
            </a:bodyPr>
            <a:lstStyle/>
            <a:p>
              <a:pPr>
                <a:lnSpc>
                  <a:spcPct val="150000"/>
                </a:lnSpc>
              </a:pPr>
              <a:r>
                <a:rPr lang="zh-CN" altLang="zh-CN" sz="2000" dirty="0"/>
                <a:t>本题考查对文本内容的分析概括等方面的能力。</a:t>
              </a:r>
              <a:r>
                <a:rPr lang="en-US" altLang="zh-CN" sz="2000" dirty="0"/>
                <a:t>A</a:t>
              </a:r>
              <a:r>
                <a:rPr lang="zh-CN" altLang="zh-CN" sz="2000" dirty="0"/>
                <a:t>项</a:t>
              </a:r>
              <a:r>
                <a:rPr lang="en-US" altLang="zh-CN" sz="2000" dirty="0"/>
                <a:t>,“</a:t>
              </a:r>
              <a:r>
                <a:rPr lang="zh-CN" altLang="zh-CN" sz="2000" dirty="0"/>
                <a:t>玻尔也感念爱因斯坦的支持</a:t>
              </a:r>
              <a:r>
                <a:rPr lang="en-US" altLang="zh-CN" sz="2000" dirty="0"/>
                <a:t>”</a:t>
              </a:r>
              <a:r>
                <a:rPr lang="zh-CN" altLang="zh-CN" sz="2000" dirty="0"/>
                <a:t>不恰当</a:t>
              </a:r>
              <a:r>
                <a:rPr lang="en-US" altLang="zh-CN" sz="2000" dirty="0"/>
                <a:t>,</a:t>
              </a:r>
              <a:r>
                <a:rPr lang="zh-CN" altLang="zh-CN" sz="2000" dirty="0"/>
                <a:t>文中说</a:t>
              </a:r>
              <a:r>
                <a:rPr lang="en-US" altLang="zh-CN" sz="2000" dirty="0"/>
                <a:t>“</a:t>
              </a:r>
              <a:r>
                <a:rPr lang="zh-CN" altLang="zh-CN" sz="2000" dirty="0"/>
                <a:t>玻尔高度评价他与爱因斯坦的学术之争</a:t>
              </a:r>
              <a:r>
                <a:rPr lang="en-US" altLang="zh-CN" sz="2000" dirty="0"/>
                <a:t>,</a:t>
              </a:r>
              <a:r>
                <a:rPr lang="zh-CN" altLang="zh-CN" sz="2000" dirty="0"/>
                <a:t>认为它是自己</a:t>
              </a:r>
              <a:r>
                <a:rPr lang="en-US" altLang="zh-CN" sz="2000" dirty="0"/>
                <a:t>‘</a:t>
              </a:r>
              <a:r>
                <a:rPr lang="zh-CN" altLang="zh-CN" sz="2000" dirty="0"/>
                <a:t>许多新思想产生的源泉</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后来还亲自参加了丹麦的抗敌组织</a:t>
              </a:r>
              <a:r>
                <a:rPr lang="en-US" altLang="zh-CN" sz="2000" dirty="0"/>
                <a:t>,</a:t>
              </a:r>
              <a:r>
                <a:rPr lang="zh-CN" altLang="zh-CN" sz="2000" dirty="0"/>
                <a:t>反对纳粹暴行</a:t>
              </a:r>
              <a:r>
                <a:rPr lang="en-US" altLang="zh-CN" sz="2000" dirty="0"/>
                <a:t>”</a:t>
              </a:r>
              <a:r>
                <a:rPr lang="zh-CN" altLang="zh-CN" sz="2000" dirty="0"/>
                <a:t>错误</a:t>
              </a:r>
              <a:r>
                <a:rPr lang="en-US" altLang="zh-CN" sz="2000" dirty="0"/>
                <a:t>,</a:t>
              </a:r>
              <a:r>
                <a:rPr lang="zh-CN" altLang="zh-CN" sz="2000" dirty="0"/>
                <a:t>文中说</a:t>
              </a:r>
              <a:r>
                <a:rPr lang="en-US" altLang="zh-CN" sz="2000" dirty="0"/>
                <a:t>“</a:t>
              </a:r>
              <a:r>
                <a:rPr lang="zh-CN" altLang="zh-CN" sz="2000" dirty="0"/>
                <a:t>他还积极创立和参加丹麦救援组织</a:t>
              </a:r>
              <a:r>
                <a:rPr lang="en-US" altLang="zh-CN" sz="2000" dirty="0"/>
                <a:t>,</a:t>
              </a:r>
              <a:r>
                <a:rPr lang="zh-CN" altLang="zh-CN" sz="2000" dirty="0"/>
                <a:t>尽力帮助逃到哥本哈根的科学家与其他难民</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试图尽力说服各大国首脑达成禁止使用核武器的协议</a:t>
              </a:r>
              <a:r>
                <a:rPr lang="en-US" altLang="zh-CN" sz="2000" dirty="0"/>
                <a:t>”</a:t>
              </a:r>
              <a:r>
                <a:rPr lang="zh-CN" altLang="zh-CN" sz="2000" dirty="0"/>
                <a:t>错误</a:t>
              </a:r>
              <a:r>
                <a:rPr lang="en-US" altLang="zh-CN" sz="2000" dirty="0"/>
                <a:t>,</a:t>
              </a:r>
              <a:r>
                <a:rPr lang="zh-CN" altLang="zh-CN" sz="2000" dirty="0"/>
                <a:t>文中说建议英美首脑</a:t>
              </a:r>
              <a:r>
                <a:rPr lang="en-US" altLang="zh-CN" sz="2000" dirty="0"/>
                <a:t>“</a:t>
              </a:r>
              <a:r>
                <a:rPr lang="zh-CN" altLang="zh-CN" sz="2000" dirty="0"/>
                <a:t>及早与苏联达成控制原子武器的协议</a:t>
              </a:r>
              <a:r>
                <a:rPr lang="en-US" altLang="zh-CN" sz="2000" dirty="0"/>
                <a:t>”</a:t>
              </a:r>
              <a:r>
                <a:rPr lang="zh-CN" altLang="zh-CN" sz="2000" dirty="0"/>
                <a:t>。</a:t>
              </a:r>
            </a:p>
          </p:txBody>
        </p:sp>
      </p:grpSp>
      <p:grpSp>
        <p:nvGrpSpPr>
          <p:cNvPr id="19" name="组合 18"/>
          <p:cNvGrpSpPr/>
          <p:nvPr/>
        </p:nvGrpSpPr>
        <p:grpSpPr>
          <a:xfrm>
            <a:off x="251520" y="5633844"/>
            <a:ext cx="8640960" cy="1035516"/>
            <a:chOff x="251520" y="4869160"/>
            <a:chExt cx="8640960" cy="1035516"/>
          </a:xfrm>
        </p:grpSpPr>
        <p:grpSp>
          <p:nvGrpSpPr>
            <p:cNvPr id="20" name="组合 19"/>
            <p:cNvGrpSpPr/>
            <p:nvPr/>
          </p:nvGrpSpPr>
          <p:grpSpPr>
            <a:xfrm>
              <a:off x="251520" y="4869160"/>
              <a:ext cx="8640960" cy="1035516"/>
              <a:chOff x="251520" y="3872081"/>
              <a:chExt cx="8640960" cy="1035516"/>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1" name="矩形 20"/>
            <p:cNvSpPr>
              <a:spLocks noChangeAspect="1"/>
            </p:cNvSpPr>
            <p:nvPr/>
          </p:nvSpPr>
          <p:spPr>
            <a:xfrm>
              <a:off x="539552" y="5086562"/>
              <a:ext cx="8064896" cy="495585"/>
            </a:xfrm>
            <a:prstGeom prst="rect">
              <a:avLst/>
            </a:prstGeom>
          </p:spPr>
          <p:txBody>
            <a:bodyPr wrap="square">
              <a:spAutoFit/>
            </a:bodyPr>
            <a:lstStyle/>
            <a:p>
              <a:pPr>
                <a:lnSpc>
                  <a:spcPct val="150000"/>
                </a:lnSpc>
              </a:pPr>
              <a:r>
                <a:rPr lang="zh-CN" altLang="zh-CN" sz="2000" dirty="0"/>
                <a:t>答</a:t>
              </a:r>
              <a:r>
                <a:rPr lang="en-US" altLang="zh-CN" sz="2000" dirty="0"/>
                <a:t>B</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D</a:t>
              </a:r>
              <a:r>
                <a:rPr lang="zh-CN" altLang="zh-CN" sz="2000" dirty="0"/>
                <a:t>不给分。</a:t>
              </a:r>
              <a:endParaRPr lang="zh-CN" altLang="en-US" sz="2000" dirty="0"/>
            </a:p>
          </p:txBody>
        </p:sp>
      </p:grpSp>
    </p:spTree>
    <p:extLst>
      <p:ext uri="{BB962C8B-B14F-4D97-AF65-F5344CB8AC3E}">
        <p14:creationId xmlns:p14="http://schemas.microsoft.com/office/powerpoint/2010/main" xmlns="" val="1170470452"/>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55679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为什么爱因斯坦和玻尔的论战被称为物理学史上的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巅峰对决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请结合材料简述原因</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420888"/>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从成员上看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论战双方都是当时物理学界的代表人物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辩论涉及现代物理学两大基础理论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相对论和量子力学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从影响上看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辩论带动了整个理论物理界的学术争鸣。</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710087"/>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本题考查归纳内容要点、多角度分析问题的能力。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巅峰对决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是指最高级别之间的较量。爱因斯坦和玻尔都是当时物理学界的巨人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他们的辩论是现代物理学的两大基础理论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相对论和量子力学之间的较量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他们的辩论几乎把所有理论物理学家都吸引并参与进来。从对决双方的身份地位、争论内容以及影响力等角度分析。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5319894"/>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70080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玻尔领导的哥本哈根学派具备了一个科学学派应有的优秀特质。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具体分析哥本哈根学派有哪些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924944"/>
            <a:ext cx="8128000" cy="8879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拥有站在学术前沿的核心领导人物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有堪称骨干的科学家集体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创造了独特的学术精神。</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78904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本题考查概括文章内容要点、作者观点态度的能力。概括玻尔领导的哥本哈根学派的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优秀特质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一要选好角度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团队的领导、骨干成员、团队精神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二要对分散在文中的相关信息特别是本句所在的相关段落进行整合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分项概括其特质。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0377209"/>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34076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玻尔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特有的人格魅力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232590"/>
            <a:ext cx="8128000" cy="170046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追求真理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在学术之争中胸怀坦荡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不掺杂个人恩怨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以赤子之心帮助祖国发展物理学研究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慧眼识才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吸引了大批青年科学家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并为他们提供发展的平台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有人道主义关怀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积极营救受纳粹迫害的科学家。</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879886"/>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本题考查概括内容要点、探究思想意蕴的能力。解题时注意探究点的选择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一是从他与爱因斯坦的辩论中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理解其积极追求真理的精神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认识其坦荡的胸怀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二是从他积极为祖国工作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积极发展祖国的科学事业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认识其赤子情、爱国心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三是从积极想方设法营救受纳粹迫害的科学家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认识其人道主义关怀。还有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他是一位伟大的伯乐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吸引大批青年才俊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培养了大批科学家。从全文所叙的玻尔的事迹进行提炼概括。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931269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361550"/>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一个不能忘记的人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刘重来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第二次鸦片战争以后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外国商船可在长江各口岸往来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的条款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外国轮船在长江上触目可见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令国人深感屈辱。</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卢作孚邀约友人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集资创办民生实业公司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积极投入以经济实力夺回内河航运权的爱国斗争。公司成立之初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整个家当只有一艘载重量为</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吨的小轮船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卢作孚就定下了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便利人群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富强国家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的公司宗旨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展现了他的强国宏愿。当时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长江上游航运正被外国轮船公司控制着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不多的几家中国轮船公司濒临破产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人弃我取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避实就虚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在从未行驶过轮船的嘉陵江上开辟新航线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并在管理上大胆改革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使公司站稳了脚跟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将航线从嘉陵江发展到了长江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集零为整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逐步壮大实力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先后收购了大批中外轮船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并控制了长江上游航运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将曾经不可一世的外国轮船公司挤出了长江上游。经过多年拼搏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崛起于长江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争雄于列强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不仅在长江沿线、中国沿海港口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而且在东南亚、美国、加拿大等地都有分支机构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成为当时中国最大的民营航运企业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卢作孚也被海内外誉为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0733434"/>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在抗战爆发、国难当头的时刻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他号召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国家的抗战开始了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民生公司应该首先行动起来参加战争。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在他的指挥下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全体员工英勇投入到紧张、艰险的抗战运输中去。</a:t>
            </a:r>
            <a:r>
              <a:rPr lang="en-US" altLang="zh-CN" sz="2200" dirty="0">
                <a:solidFill>
                  <a:srgbClr val="000000"/>
                </a:solidFill>
                <a:latin typeface="Times New Roman" panose="02020603050405020304" pitchFamily="18" charset="0"/>
                <a:cs typeface="Times New Roman" panose="02020603050405020304" pitchFamily="18" charset="0"/>
              </a:rPr>
              <a:t>1938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武汉失守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作为长江咽喉、入川门户的宜昌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聚集了大批难民和从沦陷区运来的大批航空器材、兵器及轻重工业机器设备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急待撤往大后方。但是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按照当时的实际运力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至少需要一年才能运完。还有</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天就是长江枯水期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日本飞机不断轰炸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日军节节逼近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形势十分危急。在此关键时刻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卢作孚下令采用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三段航行法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除了最重要的军用物资及不宜装卸的大型机器设备直运重庆外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其他物资一律分段运输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使航程缩短了一半至大半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硬是在长江枯水期到来之前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将全部难民和机器设备安全撤离宜昌。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467540"/>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361550"/>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卢作孚的另一项重要贡献是北碚乡村建设实验。</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卢作孚被任命为北碚峡防局局长。峡防局本来是一个主要针对盗匪的治安联防机构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但他却借此平台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打破苟安的现局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创造理想的社会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的口号。与民国时期其他乡村建设实验不同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他明确提出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要将这一个国家现代化起来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赶快将这一个乡村现代化起来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他精心设计了北碚的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乡村现代化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以嘉陵江三峡为范围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以北碚为中心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要将嘉陵江三峡布置成一个生产的区域、文化的区域、游览的区域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以供中国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小至乡村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大至国家的经营参考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这个昔日贫穷落后、偏僻闭塞、盗匪横行的小乡镇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终于建设成为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生产发展、文教事业发达、环境优美的重庆市郊重要城镇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。陶行知参观后说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北碚的建设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可谓将来如何建设新中国的缩影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。卢作孚也与晏阳初、梁漱溟一起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民国乡建三杰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1113973"/>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36561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最好的报酬是求仁得仁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建筑一个公园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便酬报你一个美好的公园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建设一个国家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便酬报你一个完整的国家。这是何等伟大而且可靠的报酬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它可以安慰你的灵魂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可以沉溺你的终身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可以感动无数人心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可以变更一个社会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乃至于社会的风气。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卢作孚《工作的报酬》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乡村建设在消极方面是要减轻人民的苦痛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在积极方面是要增进人民的幸福。造公众福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急公众难。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我们要做这样的事业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便要准备人、准备钱、准备东西、准备办法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尤其要许多人分工合作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继续不断地去办。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卢作孚《乡村建设的意义》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确立公众的良好秩序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完成一切物质基础的建设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提高人民的生活水准和文化水准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使国家成为一个本身健全的现代国家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尤为吾人必须全力趋赴的积极目的。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卢作孚《论中国战后建设》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2123038"/>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从不同的角度和层面发掘文本所反映的人生价值和时代精神</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探讨作者的写作背景和写作意图</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提出自己的见解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3621071"/>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卢作孚先生作为旧中国一位著名的爱国实业家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与张之洞、张謇、范旭东一起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曾被毛泽东同志誉为旧中国实业界四个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胡德平《发扬和借鉴老一辈民族实业家的精神和经验》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6258081"/>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396055"/>
            <a:ext cx="8128000" cy="509370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外国轮船公司垄断长江航运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外国商船在长江上横冲直撞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气焰嚣张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这直接促使卢作孚决心创办中国人自己的航运公司。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为了赶在长江枯水期到来之前将全部难民和机器设备安全撤离宜昌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卢作孚下令一律采用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三段航行法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实行分段运输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大大缩短了航程。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由于创办民生实业公司的辉煌成绩和完成抗战时期运输任务的卓越贡献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卢作孚不仅受到时人的称赞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也一直为后人所推重。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从北碚的建设实验中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乡村建设固然需要人、财、物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需要实施办法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更需要动员各方面力量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分工合作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在卢作孚看来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中国战后建设的首要目标就是减轻人民的痛苦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增进人民的幸福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造公众福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急公众难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并为此身体力行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全力趋赴。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140968"/>
            <a:ext cx="8640960" cy="3528392"/>
            <a:chOff x="251520" y="937695"/>
            <a:chExt cx="8640960" cy="3528392"/>
          </a:xfrm>
        </p:grpSpPr>
        <p:grpSp>
          <p:nvGrpSpPr>
            <p:cNvPr id="12" name="组合 11"/>
            <p:cNvGrpSpPr/>
            <p:nvPr/>
          </p:nvGrpSpPr>
          <p:grpSpPr>
            <a:xfrm>
              <a:off x="251520" y="937695"/>
              <a:ext cx="8640960" cy="3528392"/>
              <a:chOff x="251520" y="-1107504"/>
              <a:chExt cx="8640960" cy="3528392"/>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1107504"/>
                <a:ext cx="8640960" cy="3211386"/>
                <a:chOff x="251520" y="-1107504"/>
                <a:chExt cx="8640960" cy="3211386"/>
              </a:xfrm>
            </p:grpSpPr>
            <p:sp>
              <p:nvSpPr>
                <p:cNvPr id="17" name="矩形 16"/>
                <p:cNvSpPr/>
                <p:nvPr/>
              </p:nvSpPr>
              <p:spPr>
                <a:xfrm>
                  <a:off x="251520" y="-1107504"/>
                  <a:ext cx="8640960" cy="321138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71094" y="-109711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1266562"/>
              <a:ext cx="8128000" cy="286232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外国轮船公司垄断长江航运</a:t>
              </a:r>
              <a:r>
                <a:rPr lang="en-US" altLang="zh-CN" sz="2000" dirty="0"/>
                <a:t>”</a:t>
              </a:r>
              <a:r>
                <a:rPr lang="zh-CN" altLang="zh-CN" sz="2000" dirty="0"/>
                <a:t>的说法不准确</a:t>
              </a:r>
              <a:r>
                <a:rPr lang="en-US" altLang="zh-CN" sz="2000" dirty="0"/>
                <a:t>,</a:t>
              </a:r>
              <a:r>
                <a:rPr lang="zh-CN" altLang="zh-CN" sz="2000" dirty="0"/>
                <a:t>原文是</a:t>
              </a:r>
              <a:r>
                <a:rPr lang="en-US" altLang="zh-CN" sz="2000" dirty="0"/>
                <a:t>“</a:t>
              </a:r>
              <a:r>
                <a:rPr lang="zh-CN" altLang="zh-CN" sz="2000" dirty="0"/>
                <a:t>长江上游航运正被外国轮船公司控制着</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一律采用</a:t>
              </a:r>
              <a:r>
                <a:rPr lang="en-US" altLang="zh-CN" sz="2000" dirty="0"/>
                <a:t>‘</a:t>
              </a:r>
              <a:r>
                <a:rPr lang="zh-CN" altLang="zh-CN" sz="2000" dirty="0"/>
                <a:t>三段航行法</a:t>
              </a:r>
              <a:r>
                <a:rPr lang="en-US" altLang="zh-CN" sz="2000" dirty="0"/>
                <a:t>’”</a:t>
              </a:r>
              <a:r>
                <a:rPr lang="zh-CN" altLang="zh-CN" sz="2000" dirty="0"/>
                <a:t>错</a:t>
              </a:r>
              <a:r>
                <a:rPr lang="en-US" altLang="zh-CN" sz="2000" dirty="0"/>
                <a:t>,</a:t>
              </a:r>
              <a:r>
                <a:rPr lang="zh-CN" altLang="zh-CN" sz="2000" dirty="0"/>
                <a:t>文中说的是</a:t>
              </a:r>
              <a:r>
                <a:rPr lang="en-US" altLang="zh-CN" sz="2000" dirty="0"/>
                <a:t>“</a:t>
              </a:r>
              <a:r>
                <a:rPr lang="zh-CN" altLang="zh-CN" sz="2000" dirty="0"/>
                <a:t>除了最重要的</a:t>
              </a:r>
              <a:r>
                <a:rPr lang="en-US" altLang="zh-CN" sz="2000" dirty="0"/>
                <a:t>……</a:t>
              </a:r>
              <a:r>
                <a:rPr lang="zh-CN" altLang="zh-CN" sz="2000" dirty="0"/>
                <a:t>外</a:t>
              </a:r>
              <a:r>
                <a:rPr lang="en-US" altLang="zh-CN" sz="2000" dirty="0"/>
                <a:t>,</a:t>
              </a:r>
              <a:r>
                <a:rPr lang="zh-CN" altLang="zh-CN" sz="2000" dirty="0"/>
                <a:t>其他物资一律分段运输</a:t>
              </a:r>
              <a:r>
                <a:rPr lang="en-US" altLang="zh-CN" sz="2000" dirty="0"/>
                <a:t>”</a:t>
              </a:r>
              <a:r>
                <a:rPr lang="zh-CN" altLang="zh-CN" sz="2000" dirty="0"/>
                <a:t>。</a:t>
              </a:r>
              <a:r>
                <a:rPr lang="en-US" altLang="zh-CN" sz="2000" dirty="0"/>
                <a:t>C</a:t>
              </a:r>
              <a:r>
                <a:rPr lang="zh-CN" altLang="zh-CN" sz="2000" dirty="0"/>
                <a:t>项</a:t>
              </a:r>
              <a:r>
                <a:rPr lang="en-US" altLang="zh-CN" sz="2000" dirty="0"/>
                <a:t>,“</a:t>
              </a:r>
              <a:r>
                <a:rPr lang="zh-CN" altLang="zh-CN" sz="2000" dirty="0"/>
                <a:t>由于创办民生实业公司的辉煌成绩和完成抗战时期运输任务的卓越贡献</a:t>
              </a:r>
              <a:r>
                <a:rPr lang="en-US" altLang="zh-CN" sz="2000" dirty="0"/>
                <a:t>”</a:t>
              </a:r>
              <a:r>
                <a:rPr lang="zh-CN" altLang="zh-CN" sz="2000" dirty="0"/>
                <a:t>的说法不太全面</a:t>
              </a:r>
              <a:r>
                <a:rPr lang="en-US" altLang="zh-CN" sz="2000" dirty="0"/>
                <a:t>,</a:t>
              </a:r>
              <a:r>
                <a:rPr lang="zh-CN" altLang="zh-CN" sz="2000" dirty="0"/>
                <a:t>他的另一重要贡献是北碚乡村建设实验。</a:t>
              </a:r>
              <a:r>
                <a:rPr lang="en-US" altLang="zh-CN" sz="2000" dirty="0"/>
                <a:t>D</a:t>
              </a:r>
              <a:r>
                <a:rPr lang="zh-CN" altLang="zh-CN" sz="2000" dirty="0"/>
                <a:t>项</a:t>
              </a:r>
              <a:r>
                <a:rPr lang="en-US" altLang="zh-CN" sz="2000" dirty="0"/>
                <a:t>,</a:t>
              </a:r>
              <a:r>
                <a:rPr lang="zh-CN" altLang="zh-CN" sz="2000" dirty="0"/>
                <a:t>完全正确。</a:t>
              </a:r>
              <a:r>
                <a:rPr lang="en-US" altLang="zh-CN" sz="2000" dirty="0"/>
                <a:t>E</a:t>
              </a:r>
              <a:r>
                <a:rPr lang="zh-CN" altLang="zh-CN" sz="2000" dirty="0"/>
                <a:t>项</a:t>
              </a:r>
              <a:r>
                <a:rPr lang="en-US" altLang="zh-CN" sz="2000" dirty="0"/>
                <a:t>,“</a:t>
              </a:r>
              <a:r>
                <a:rPr lang="zh-CN" altLang="zh-CN" sz="2000" dirty="0"/>
                <a:t>首要目标</a:t>
              </a:r>
              <a:r>
                <a:rPr lang="en-US" altLang="zh-CN" sz="2000" dirty="0"/>
                <a:t>”</a:t>
              </a:r>
              <a:r>
                <a:rPr lang="zh-CN" altLang="zh-CN" sz="2000" dirty="0"/>
                <a:t>的说法错误。</a:t>
              </a:r>
            </a:p>
          </p:txBody>
        </p:sp>
      </p:grpSp>
      <p:grpSp>
        <p:nvGrpSpPr>
          <p:cNvPr id="19" name="组合 18"/>
          <p:cNvGrpSpPr/>
          <p:nvPr/>
        </p:nvGrpSpPr>
        <p:grpSpPr>
          <a:xfrm>
            <a:off x="251520" y="5633844"/>
            <a:ext cx="8640960" cy="1035516"/>
            <a:chOff x="251520" y="4869160"/>
            <a:chExt cx="8640960" cy="1035516"/>
          </a:xfrm>
        </p:grpSpPr>
        <p:grpSp>
          <p:nvGrpSpPr>
            <p:cNvPr id="20" name="组合 19"/>
            <p:cNvGrpSpPr/>
            <p:nvPr/>
          </p:nvGrpSpPr>
          <p:grpSpPr>
            <a:xfrm>
              <a:off x="251520" y="4869160"/>
              <a:ext cx="8640960" cy="1035516"/>
              <a:chOff x="251520" y="3872081"/>
              <a:chExt cx="8640960" cy="1035516"/>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1" name="矩形 20"/>
            <p:cNvSpPr>
              <a:spLocks noChangeAspect="1"/>
            </p:cNvSpPr>
            <p:nvPr/>
          </p:nvSpPr>
          <p:spPr>
            <a:xfrm>
              <a:off x="539552" y="5086562"/>
              <a:ext cx="8064896" cy="495585"/>
            </a:xfrm>
            <a:prstGeom prst="rect">
              <a:avLst/>
            </a:prstGeom>
          </p:spPr>
          <p:txBody>
            <a:bodyPr wrap="square">
              <a:spAutoFit/>
            </a:bodyPr>
            <a:lstStyle/>
            <a:p>
              <a:pPr>
                <a:lnSpc>
                  <a:spcPct val="150000"/>
                </a:lnSpc>
              </a:pPr>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E</a:t>
              </a:r>
              <a:r>
                <a:rPr lang="zh-CN" altLang="zh-CN" sz="2000" dirty="0"/>
                <a:t>不给分。</a:t>
              </a:r>
              <a:endParaRPr lang="zh-CN" altLang="en-US" sz="2000" dirty="0"/>
            </a:p>
          </p:txBody>
        </p:sp>
      </p:grpSp>
    </p:spTree>
    <p:extLst>
      <p:ext uri="{BB962C8B-B14F-4D97-AF65-F5344CB8AC3E}">
        <p14:creationId xmlns:p14="http://schemas.microsoft.com/office/powerpoint/2010/main" xmlns="" val="338338511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93761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胸怀强国愿望的卢作孚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是如何一步步成为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801710"/>
            <a:ext cx="8128000" cy="170046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人弃我取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避实就虚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使民生公司的航运业务从嘉陵江扩展到长江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化零为整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逐步控制长江上游航运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在长江沿线、中国沿海港口及海外都建立分支机构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使民生公司成为中国当时最大的民营航运企业。</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50721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解答本题应注意概括卢作孚在管理上大胆改革的措施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信息点集中在第一段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分点概括即可。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8503202"/>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98693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卢作孚被认为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民国乡建三杰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852970"/>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精心设计北碚的乡村现代化蓝图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把北碚建成生产发展、文教事业发达、环境优美的重庆市郊重要城镇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以北碚的实验作为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小至乡村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大至国家的经营参考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14717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解答本题应重点概括卢作孚在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北碚乡村建设实验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方面所取得的成就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答案信息点集中在文章的第三段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分点概括即可。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443426"/>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55679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为什么卢作孚被誉为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021907"/>
            <a:ext cx="8128000" cy="291926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关心国家前途、民族命运的爱国者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服务社会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便利人群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开发产业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富强国家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的强国宏愿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动员民生公司员工英勇抗战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脚踏实地、勇于实践的实干家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创办民生实业公司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致力于北碚乡村建设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具有现代意识的改革家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认为建设现代化国家的基本要求是建立良好秩序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注重基础建设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提高人民文化生活水平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目标高远、不懈追求的理想主义者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把实现个人理想与改造社会有机结合起来。</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89303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解答本题要结合全文概括卢作孚的思想观点和所取得的杰出成就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题干中要求分析概括卢作孚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被誉为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不能忘记</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应侧重从对人物身份的界定的角度概括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据此再概括相应的成就。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4297841"/>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0" name="圆角矩形 9">
            <a:hlinkClick r:id="rId6" action="ppaction://hlinksldjump"/>
          </p:cNvPr>
          <p:cNvSpPr/>
          <p:nvPr/>
        </p:nvSpPr>
        <p:spPr>
          <a:xfrm>
            <a:off x="1475656" y="1052513"/>
            <a:ext cx="936104" cy="288255"/>
          </a:xfrm>
          <a:prstGeom prst="round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mj-ea"/>
                <a:ea typeface="+mj-ea"/>
              </a:rPr>
              <a:t>自我体验</a:t>
            </a:r>
            <a:endParaRPr lang="zh-CN" altLang="en-US" sz="1200" dirty="0">
              <a:solidFill>
                <a:schemeClr val="bg1"/>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117697556"/>
              </p:ext>
            </p:extLst>
          </p:nvPr>
        </p:nvGraphicFramePr>
        <p:xfrm>
          <a:off x="508000" y="2174562"/>
          <a:ext cx="8128000" cy="3342670"/>
        </p:xfrm>
        <a:graphic>
          <a:graphicData uri="http://schemas.openxmlformats.org/presentationml/2006/ole">
            <p:oleObj spid="_x0000_s2059" name="文档" r:id="rId7" imgW="3837032" imgH="1577464" progId="">
              <p:embed/>
            </p:oleObj>
          </a:graphicData>
        </a:graphic>
      </p:graphicFrame>
    </p:spTree>
    <p:extLst>
      <p:ext uri="{BB962C8B-B14F-4D97-AF65-F5344CB8AC3E}">
        <p14:creationId xmlns:p14="http://schemas.microsoft.com/office/powerpoint/2010/main" xmlns="" val="87097830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1" name="椭圆 10">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12" name="椭圆 11">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3" name="圆角矩形 12">
            <a:hlinkClick r:id="rId5" action="ppaction://hlinksldjump"/>
          </p:cNvPr>
          <p:cNvSpPr/>
          <p:nvPr/>
        </p:nvSpPr>
        <p:spPr>
          <a:xfrm>
            <a:off x="1475656" y="1052513"/>
            <a:ext cx="936104" cy="288255"/>
          </a:xfrm>
          <a:prstGeom prst="round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mj-ea"/>
                <a:ea typeface="+mj-ea"/>
              </a:rPr>
              <a:t>自我体验</a:t>
            </a:r>
            <a:endParaRPr lang="zh-CN" altLang="en-US" sz="1200" dirty="0">
              <a:solidFill>
                <a:schemeClr val="bg1"/>
              </a:solidFill>
              <a:latin typeface="+mj-ea"/>
              <a:ea typeface="+mj-ea"/>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8379" y="1711845"/>
            <a:ext cx="8226944" cy="4113472"/>
          </a:xfrm>
          <a:prstGeom prst="rect">
            <a:avLst/>
          </a:prstGeom>
        </p:spPr>
      </p:pic>
    </p:spTree>
    <p:extLst>
      <p:ext uri="{BB962C8B-B14F-4D97-AF65-F5344CB8AC3E}">
        <p14:creationId xmlns:p14="http://schemas.microsoft.com/office/powerpoint/2010/main" xmlns="" val="1632514875"/>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56584" y="2994230"/>
            <a:ext cx="6987416" cy="809797"/>
          </a:xfrm>
        </p:spPr>
        <p:txBody>
          <a:bodyPr/>
          <a:lstStyle/>
          <a:p>
            <a:r>
              <a:rPr lang="zh-CN" altLang="zh-CN" sz="3200" dirty="0"/>
              <a:t>第一板块　从命题角度把握复习方向</a:t>
            </a:r>
          </a:p>
        </p:txBody>
      </p:sp>
    </p:spTree>
    <p:extLst>
      <p:ext uri="{BB962C8B-B14F-4D97-AF65-F5344CB8AC3E}">
        <p14:creationId xmlns:p14="http://schemas.microsoft.com/office/powerpoint/2010/main" xmlns="" val="220719940"/>
      </p:ext>
    </p:extLst>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35989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将军赋采薇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戴安澜任第</a:t>
            </a:r>
            <a:r>
              <a:rPr lang="en-US" altLang="zh-CN" sz="2200" dirty="0">
                <a:solidFill>
                  <a:srgbClr val="000000"/>
                </a:solidFill>
                <a:latin typeface="Times New Roman" panose="02020603050405020304" pitchFamily="18" charset="0"/>
                <a:cs typeface="Times New Roman" panose="02020603050405020304" pitchFamily="18" charset="0"/>
              </a:rPr>
              <a:t>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旅旅长后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回顾多年对日作战的经验教训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认定要取得胜利必须依靠部属努力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而部属的旺盛士气来自他们的爱国热情。他特意抄录民族英雄岳飞的《满江红》和文天祥的《过零丁洋》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印发给各级官兵背诵吟唱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激发大家精忠报国的爱国热忱。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为了抗战大业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戴安澜摒弃党派成见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团结爱国人士。《自由报》记者宗祺仁前来采访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与他彻夜讨论时局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探讨国共合作抗日的未来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两人很快成为莫逆之交。这时有人提醒戴安澜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说宗是共产党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须多加提防。他坦然答道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现在是国共合作抗战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何防之有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宗是否共产党我不知道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我只知道他是新闻记者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写过许多真实感人的报道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有卓越的见解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我们正缺少这样的爱国志士。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他还把自己的军事著作交给宗祺仁修改并题词。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中国决定派远征军赴缅甸对日作战。当命令到达时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已升任第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师师长的戴安澜高唱《满江红》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并向官兵宣讲诸葛亮远征的事迹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的精神激励官兵。赴缅途中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他激情满怀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赋《远征》二首以明志。其一云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万里旌旗耀眼开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王师出境岛夷摧。扬鞭遥指花如许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诸葛前身今又来。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策马奔车走八荒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远征功业迈秦皇。澄清宇宙安黎庶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先挽长弓射夕阳。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501831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26706"/>
            <a:ext cx="8128000" cy="5170646"/>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入缅不久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日军主力迫近东瓜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军长杜聿明决定集中主力击溃日军。戴安澜立下誓言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此次远征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系唐明以来扬国威之盛举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虽战至一兵一卒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也必死守东瓜。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英军突然撤走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我方援军未至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形势危急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戴安澜决心以身报国。他宣布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本师长立遗嘱在先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如果师长战死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以副师长代之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副师长战死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以此类推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他给夫人王荷馨写了绝命家书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余此次奉命固守东瓜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因上面大计未定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与后方联络过远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敌人行动又快。现在孤军奋斗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决以全部牺牲报国家养育。为国家战死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事极光荣。所念者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你们母子今后生活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当更痛苦。望你珍重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并爱护诸儿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侍奉老母。老父在皖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可不必呈闻。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面对日军发动步兵、炮兵和空军联合进攻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狂轰滥炸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施放毒气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戴安澜率部同仇敌忾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抗击四倍于己的日军长达十余日。中印缅战区美军司令兼中国战区统帅部参谋长史迪威表示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近代立功异域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扬中华声威者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以戴将军为第一人。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日本人战后回忆时也承认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该部队自始至终战斗意志旺盛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虽是敌军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但令人佩服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自司令官饭田中将以下各将官无不赞叹其勇气。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4514918"/>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东瓜保卫战虽然给予日军沉重打击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但因盟军失利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缅北战局急转直下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腹背受敌的远征军被迫突围。这时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英国要求远征军申请难民身份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以便英国军队收容。戴安澜发誓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我戴某人宁愿与日寇战死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绝不苟且偷生。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于是率部进入缅北野人山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向祖国方向艰难跋涉。就在部队到达离祖国最近的一条公路时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突遭日军伏击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他立即命令分散突围。激战中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戴安澜胸腹中弹。时值缅甸雨季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大雨滂沱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部队既要突破日军堵击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还需忍饥挨饿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穿越荒山密林。</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他们行至缅北茅邦村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戴安澜伤势恶化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以身殉国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岁。弥留之际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参谋长问他下一步的行动路线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这时他已不能说话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示意部队从莫洛过瑞丽江向北回国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又让人扶着他面向祖国注视许久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安然而逝。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759028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戴安澜牺牲后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遗体由官兵抬回国内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渡过瑞丽江后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乃将遗体火化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骨灰装入小木箱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以马驮载。这一情景感动了沿途民众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一位老华侨痛心地说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寿材这么小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怎能配得上将军的英名与地位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随即捐出自备的楠木寿材。腾冲县长率全县父老乡亲</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沿街跪迎将军灵车。随后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国民政府追赠戴安澜为陆军中将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美国总统罗斯福追授戴安澜懋绩勋章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国民政府在广西全州举行安葬仪式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中共领袖毛泽东派人送来挽诗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外侮需人御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将军赋采薇。师称机械化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勇夺虎罴威。浴血东瓜守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驱倭棠吉归。沙场竟殒命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壮志也无违。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周恩来、朱德等也敬献挽词、挽联。新中国成立后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中央人民政府追认戴安澜为革命烈士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并以毛泽东主席的名义向遗属颁发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革命牺牲军人家属光荣纪念证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摘编自茅海建主编《国民党抗战殉国将领》等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066468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91</TotalTime>
  <Words>9137</Words>
  <Application>Microsoft Office PowerPoint</Application>
  <PresentationFormat>On-screen Show (4:3)</PresentationFormat>
  <Paragraphs>285</Paragraphs>
  <Slides>36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高优14新制作模板</vt:lpstr>
      <vt:lpstr>文档</vt:lpstr>
      <vt:lpstr>专题四　实用类文本阅读——传记阅读</vt:lpstr>
      <vt:lpstr>Slide 2</vt:lpstr>
      <vt:lpstr>Slide 3</vt:lpstr>
      <vt:lpstr>第一板块　从命题角度把握复习方向</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2016-01-30T04:19:18Z</dcterms:created>
  <dcterms:modified xsi:type="dcterms:W3CDTF">2017-06-18T02:23:34Z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