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24" r:id="rId5"/>
    <p:sldId id="470" r:id="rId6"/>
    <p:sldId id="490" r:id="rId7"/>
    <p:sldId id="491" r:id="rId8"/>
    <p:sldId id="492" r:id="rId9"/>
    <p:sldId id="493" r:id="rId10"/>
    <p:sldId id="495" r:id="rId11"/>
    <p:sldId id="504" r:id="rId12"/>
    <p:sldId id="496" r:id="rId13"/>
    <p:sldId id="499" r:id="rId14"/>
    <p:sldId id="506" r:id="rId15"/>
    <p:sldId id="509" r:id="rId16"/>
    <p:sldId id="505" r:id="rId17"/>
    <p:sldId id="472" r:id="rId18"/>
    <p:sldId id="511" r:id="rId19"/>
    <p:sldId id="512" r:id="rId20"/>
    <p:sldId id="513" r:id="rId21"/>
    <p:sldId id="514" r:id="rId22"/>
    <p:sldId id="515" r:id="rId23"/>
    <p:sldId id="516" r:id="rId24"/>
    <p:sldId id="424" r:id="rId25"/>
    <p:sldId id="468" r:id="rId26"/>
    <p:sldId id="425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044"/>
    <p:restoredTop sz="83025"/>
  </p:normalViewPr>
  <p:slideViewPr>
    <p:cSldViewPr showGuides="1">
      <p:cViewPr varScale="1">
        <p:scale>
          <a:sx n="54" d="100"/>
          <a:sy n="54" d="100"/>
        </p:scale>
        <p:origin x="-1776" y="-90"/>
      </p:cViewPr>
      <p:guideLst>
        <p:guide orient="horz" pos="2193"/>
        <p:guide pos="283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0" d="100"/>
        <a:sy n="80" d="100"/>
      </p:scale>
      <p:origin x="0" y="1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Documents and Settings\Administrator\桌面\34.jpg"/>
          <p:cNvPicPr>
            <a:picLocks noChangeAspect="1"/>
          </p:cNvPicPr>
          <p:nvPr userDrawn="1"/>
        </p:nvPicPr>
        <p:blipFill>
          <a:blip r:embed="rId12"/>
          <a:srcRect l="39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651635" y="3783330"/>
            <a:ext cx="6018530" cy="3987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课件制作： 李保春           手机：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15343940186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602E04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51" name="TextBox 4"/>
          <p:cNvSpPr txBox="1"/>
          <p:nvPr/>
        </p:nvSpPr>
        <p:spPr>
          <a:xfrm>
            <a:off x="97790" y="2010093"/>
            <a:ext cx="856932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8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一个话题写作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考场写作之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高分策略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57225" y="648970"/>
            <a:ext cx="782891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b="1"/>
              <a:t>     </a:t>
            </a:r>
            <a:r>
              <a:rPr lang="en-US" altLang="zh-CN" sz="2400" b="1"/>
              <a:t>     案例：</a:t>
            </a:r>
            <a:endParaRPr lang="en-US" altLang="zh-CN" sz="2400" b="1"/>
          </a:p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2018高考作文真题·江苏卷</a:t>
            </a:r>
            <a:endParaRPr lang="en-US" altLang="zh-CN" sz="2400" b="1"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en-US" altLang="zh-CN" sz="2400" b="1"/>
              <a:t>根据以下材料，选取角度，自拟题目，写一篇不少于800字的文章；文体不限，诗歌除外。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en-US" altLang="zh-CN" sz="2400" b="1"/>
              <a:t>花解语，鸟自鸣，生活中处处有语言。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en-US" altLang="zh-CN" sz="2400" b="1"/>
              <a:t>不同的语言打开不同的世界，音乐、雕塑、程序、基因……莫不如此。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en-US" altLang="zh-CN" sz="2400" b="1"/>
              <a:t>语言丰富生活，语言演绎生命，语言传承文明。</a:t>
            </a:r>
            <a:endParaRPr lang="zh-CN" altLang="en-US" sz="240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6540" y="714375"/>
            <a:ext cx="8515350" cy="433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      </a:t>
            </a:r>
            <a:r>
              <a:rPr lang="en-US" altLang="zh-CN" sz="2000" b="1">
                <a:solidFill>
                  <a:srgbClr val="FF0000"/>
                </a:solidFill>
              </a:rPr>
              <a:t> </a:t>
            </a:r>
            <a:r>
              <a:rPr sz="2000" b="1">
                <a:solidFill>
                  <a:srgbClr val="FF0000"/>
                </a:solidFill>
              </a:rPr>
              <a:t>这篇材料的立意具有无限的宽广性，原因就是材料中“语言”的无限延展性。</a:t>
            </a:r>
            <a:endParaRPr sz="2000" b="1"/>
          </a:p>
          <a:p>
            <a:pPr>
              <a:lnSpc>
                <a:spcPct val="150000"/>
              </a:lnSpc>
            </a:pPr>
            <a:r>
              <a:rPr sz="2000" b="1"/>
              <a:t>         什么是“语言”？有声的是语言，无声的也可以是语言；有形的可以是语言，无形的也可以是语言。甚至“缄默”也是一种语言。</a:t>
            </a:r>
            <a:endParaRPr sz="2000" b="1"/>
          </a:p>
          <a:p>
            <a:pPr>
              <a:lnSpc>
                <a:spcPct val="150000"/>
              </a:lnSpc>
            </a:pPr>
            <a:r>
              <a:rPr sz="2000" b="1"/>
              <a:t>        比如还可以是“绘画、摄影、书法、文学”等艺术，也可是“足球、篮球、乒乓球”等某一个体育项目。在此基础上，我们可以诗意地思考某一个具体形态和种类的“语言”，比如“留白是绘画、文学、摄影等形态的一种语言艺术”，“射门是最好的足球语言”，“诗中有画——王摩诘诗歌的语言艺术”等。总之，这句话给我们写作带来更多的诗意的想象空间。</a:t>
            </a:r>
            <a:endParaRPr sz="2000"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66090" y="666750"/>
            <a:ext cx="7680325" cy="5539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>
              <a:lnSpc>
                <a:spcPct val="150000"/>
              </a:lnSpc>
            </a:pPr>
            <a:r>
              <a:rPr lang="en-US" altLang="zh-CN" sz="2000" b="1">
                <a:ea typeface="宋体" panose="02010600030101010101" pitchFamily="2" charset="-122"/>
              </a:rPr>
              <a:t>        </a:t>
            </a:r>
            <a:r>
              <a:rPr lang="zh-CN" altLang="en-US" sz="2000" b="1">
                <a:ea typeface="宋体" panose="02010600030101010101" pitchFamily="2" charset="-122"/>
              </a:rPr>
              <a:t>案例：自拍盛兴，有利有弊，说出你的看法。</a:t>
            </a:r>
            <a:endParaRPr lang="zh-CN" altLang="en-US" sz="2000" b="1"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r>
              <a:rPr lang="zh-CN" altLang="en-US" sz="2000" b="1">
                <a:ea typeface="宋体" panose="02010600030101010101" pitchFamily="2" charset="-122"/>
              </a:rPr>
              <a:t>         片段写作</a:t>
            </a:r>
            <a:r>
              <a:rPr lang="en-US" altLang="zh-CN" sz="2000" b="1">
                <a:ea typeface="宋体" panose="02010600030101010101" pitchFamily="2" charset="-122"/>
              </a:rPr>
              <a:t>  </a:t>
            </a:r>
            <a:r>
              <a:rPr lang="en-US" altLang="zh-CN" sz="2400" b="1">
                <a:ea typeface="宋体" panose="02010600030101010101" pitchFamily="2" charset="-122"/>
              </a:rPr>
              <a:t>                     </a:t>
            </a:r>
            <a:endParaRPr lang="en-US" altLang="zh-CN" sz="2400" b="1"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r>
              <a:rPr lang="en-US" altLang="zh-CN" sz="2400" b="1">
                <a:ea typeface="宋体" panose="02010600030101010101" pitchFamily="2" charset="-122"/>
              </a:rPr>
              <a:t>                                  </a:t>
            </a:r>
            <a:r>
              <a:rPr lang="zh-CN" sz="2400" b="1">
                <a:ea typeface="宋体" panose="02010600030101010101" pitchFamily="2" charset="-122"/>
              </a:rPr>
              <a:t>好时代</a:t>
            </a:r>
            <a:r>
              <a:rPr lang="en-US" sz="2400" b="1">
                <a:latin typeface="宋体" panose="02010600030101010101" pitchFamily="2" charset="-122"/>
              </a:rPr>
              <a:t>  </a:t>
            </a:r>
            <a:r>
              <a:rPr lang="zh-CN" sz="2400" b="1">
                <a:ea typeface="宋体" panose="02010600030101010101" pitchFamily="2" charset="-122"/>
              </a:rPr>
              <a:t>坏时代                                          2016级  赵哲</a:t>
            </a:r>
            <a:r>
              <a:rPr lang="zh-CN" sz="2400">
                <a:latin typeface="Times New Roman" panose="02020603050405020304" charset="0"/>
                <a:ea typeface="宋体" panose="02010600030101010101" pitchFamily="2" charset="-122"/>
              </a:rPr>
              <a:t></a:t>
            </a:r>
            <a:r>
              <a:rPr lang="zh-CN" sz="2000">
                <a:latin typeface="Times New Roman" panose="02020603050405020304" charset="0"/>
                <a:ea typeface="宋体" panose="02010600030101010101" pitchFamily="2" charset="-122"/>
              </a:rPr>
              <a:t>       远隔于天涯，却能于自拍中触摸他人生活的细微之处，无形中拉近了心灵的距离。这是最好的时代。相差于毫厘，拍下一幕车祸现场即转身而去，徒留身后一地的破碎。这是最坏的时代。自拍本为人类造福，却因人们失掉了度而翻覆了局。唯有合理利用，方能推动这时代走向更好的未来。</a:t>
            </a:r>
            <a:endParaRPr lang="zh-CN" sz="200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                          从自拍现象到对时代的感叹反思</a:t>
            </a:r>
            <a:r>
              <a:rPr lang="zh-CN" sz="2400">
                <a:latin typeface="Times New Roman" panose="02020603050405020304" charset="0"/>
                <a:ea typeface="宋体" panose="02010600030101010101" pitchFamily="2" charset="-122"/>
              </a:rPr>
              <a:t></a:t>
            </a:r>
            <a:endParaRPr lang="zh-CN" altLang="en-US" sz="2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拍是美丽的捕手，捕获每个人最惊艳的模样。人说青春留不住，它却永远定格于自拍中。这是时代的馈赠。私密性强的现代社会，正如钱钟书《围城》所说，别人进不来，你也出不去，犹如孤岛。而自拍的出行像腾空架起的桥梁，连接起每座孤岛，打开交流与分享的大门。当一种情感与另一种情感交融，那是心灵的共鸣；当一种思想与另一种思想交融，那是精神的契合。自拍，让思想碰撞火花，让人生充满奇遇，让生活多姿多彩，这是高端科技一手雕刻的最好时代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           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自拍的优点  时代的礼赞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64565" y="2141855"/>
            <a:ext cx="6221730" cy="2814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）逻辑思维决定下的一个话题写作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b="1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表现为：</a:t>
            </a:r>
            <a:endParaRPr lang="zh-CN" altLang="en-US" sz="24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是什么，为什么，怎么样或者提出问题，分析问题，解决问题写作思路。</a:t>
            </a:r>
            <a:endParaRPr lang="zh-CN" altLang="en-US" sz="24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材料：“娘炮”风的盛行，引得众说纷纭。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“娘炮”之风当休矣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考场修改版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新华网  “油头粉面Ａ４腰，矫揉造作兰花指”，这句顺口溜描述的正是时下某些所谓“小鲜肉”偶像令人错愕的形象与做派。当越来越多的“娘炮”及其言行刷屏霸屏，成为一些人热捧、哄抬的对象，人们对这种“辣眼睛”的反常现象不断表达担忧和反思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（情感倾向，暗含观点。）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出于艺术表现考虑的“反串”“异装”不同，当下流行的“娘炮风”，是一种刻意强化并扭曲呈现的“人设”：他们看起来性别模糊却妆容精致，长身玉立却如弱柳扶风，动辄把“讨厌”“吓死宝宝了”“小拳拳捶你胸口”挂在嘴边；他们既在电影电视中这样演，在综艺节目和日常生活中也同样“入戏”……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（是什么：“娘炮风”是一种刻意强化并扭曲呈现的“人设”行为。）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由“嫩”到“美”进而“娘”，这种病态审美的递进耐人寻味。“娘炮”不是一天养成的，它是“颜值消费”和眼球经济跑偏的结果，更是文娱圈子奢靡浮夸之风的新变种。借助各种匪夷所思的造星运动，“花样美男”被捧成了“流量小生”，“靠脸吃饭”变成了“颜值正义”，资本冲动和浮躁风气推波助澜，硬生生把“小鲜肉”弄成了“小鲜花”，把“孟特”裁成了“孟特娇”。</a:t>
            </a:r>
            <a:endParaRPr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（是什么：透过过现象窥本质，“娘炮风”更是文娱圈子奢靡浮夸之风的新变种。）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4984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个开放多元的社会，审美自可参差多态，各得其所。然而，凡事都应有度，越过底线就会走向反面——不是审美，而是“审丑”。热捧“小鲜肉”、渲染“娘炮风”的娱乐造势传递出让人担忧的倾向：在“论美貌你是赢不了我”的喧嚣中，“演员的自我修养”显得无足重轻，一些人演技很烂却拿着天价片酬，各种任性都被惯出来了；在“娱乐至上”“流量为王”的误区中，一些影视作品、网络平台、综艺节目刻意迎合低俗口味，消费各种“奇葩”“怪咖”，为博眼球甚至不惜挑战社会公序良俗，散发着猎奇、拜金、颓废的气息。</a:t>
            </a:r>
            <a:endParaRPr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（是什么：从话题上升到对哲理的思考，“凡事都应有度，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越过底线就会走向反面”。）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文化人，更在育人。“娘炮”现象之所以引发公众反感，还因为这种病态文化对青少年的负面影响不可低估。青少年是国家的未来，网络上“少年娘则国娘”的批评尽管不无戏谑，但一个社会和国家的流行文化拥抱什么、拒绝什么、传播什么，确乎是关系国家未来的大事。培养担当民族复兴大任的时代新人，需要抵制不良文化的侵蚀，更需要优秀文化的滋养。</a:t>
            </a:r>
            <a:endParaRPr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（怎么样或为什么：“娘炮”现象贻误青年。）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1331278" y="56959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本课内容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一、什么是一个话题写作法（与两个话题相比较）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二、一个话题写作的要点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文化人，更在育人。“娘炮”现象之所以引发公众反感，还因为这种病态文化对青少年的负面影响不可低估。青少年是国家的未来，网络上“少年娘则国娘”的批评尽管不无戏谑，但一个社会和国家的流行文化拥抱什么、拒绝什么、传播什么，确乎是关系国家未来的大事。培养担当民族复兴大任的时代新人，需要抵制不良文化的侵蚀，更需要优秀文化的滋养。</a:t>
            </a:r>
            <a:endParaRPr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（怎么样或为什么：“娘炮”现象贻误青年。）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者尼尔·波兹曼曾在其著作《娱乐至死》中告诫人们：毁掉我们的，不是我们所憎恨的东西，而恰恰是我们所“热爱”的东西。面对眼花缭乱的各种“泛娱乐化”现象，重温和思考这种理性之声，很有必要，也很有价值。</a:t>
            </a:r>
            <a:endParaRPr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（回扣观点：对此现象应理性反思。）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评点：围绕一个话题论证，注意对话题的层层深入的分析，最见功底。后面的逻辑论证水到渠成。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5130"/>
            <a:ext cx="8702675" cy="65544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一个话题写作，学生好入笔，写成不容易；阐述开了，就是高分气质。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高分作文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=审题立意+结构合理+文采与深度+卷面整洁=全都是套路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当这种写作套路，成为我们日常练习的写作习惯，那么，考场写作对我们来说，依然是一种训练有素的套路，驾轻就熟，任意而为。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                </a:t>
            </a: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书籍图片_WPS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00" y="-1128395"/>
            <a:ext cx="981075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273050" y="2630488"/>
            <a:ext cx="8424863" cy="23069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谢谢！</a:t>
            </a:r>
            <a:r>
              <a:rPr lang="zh-CN" altLang="en-US" sz="3600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欢迎交流！</a:t>
            </a:r>
            <a:endParaRPr kumimoji="0" lang="zh-CN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期盼您提供学生案例。</a:t>
            </a:r>
            <a:endParaRPr kumimoji="0" lang="zh-CN" altLang="en-US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李保春  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15343940186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81000" y="1728470"/>
            <a:ext cx="7786370" cy="34150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此种写作，围绕一个话题，或通过隐喻拓展写作深度</a:t>
            </a:r>
            <a:r>
              <a:rPr kumimoji="0" lang="zh-CN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，即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通过引入其它话题（与原话题具有相似性），使原话题处于一种更复杂的关系中，从而加强立意的深刻性与复杂性。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或围绕“是什么、为什么、怎么样”</a:t>
            </a:r>
            <a:r>
              <a:rPr kumimoji="0" lang="zh-CN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（有时表现为提出问题，分析问题，解决问题）</a:t>
            </a: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的思维逻辑深入写作</a:t>
            </a:r>
            <a:r>
              <a:rPr kumimoji="0" lang="zh-CN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630" y="852805"/>
            <a:ext cx="800608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一、什么是一个话题写作法（与两个话题相比较）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algn="l"/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一个话题写作案例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endParaRPr lang="en-US" altLang="zh-CN"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000" b="1">
                <a:latin typeface="楷体" panose="02010609060101010101" charset="-122"/>
                <a:ea typeface="宋体" panose="02010600030101010101" pitchFamily="2" charset="-122"/>
              </a:rPr>
              <a:t>材料：中小学教材中名人虚假故事盛行情况。对此，你有什么看法？</a:t>
            </a: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视觉彩虹  同样美丽</a:t>
            </a: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lang="zh-CN" sz="2000">
                <a:latin typeface="楷体" panose="02010609060101010101" charset="-122"/>
                <a:ea typeface="宋体" panose="02010600030101010101" pitchFamily="2" charset="-122"/>
              </a:rPr>
              <a:t>2016级  魏纪平</a:t>
            </a: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000">
                <a:latin typeface="楷体" panose="02010609060101010101" charset="-122"/>
                <a:ea typeface="宋体" panose="02010600030101010101" pitchFamily="2" charset="-122"/>
              </a:rPr>
              <a:t>  前不久，一则消息指出小学中许多关于名人的故事是虚构的，消息一经传出，就有许多人对这种造假行为表示批判。但在我看来，这故事正如善意的谎言，虽为虚构，却不失美丽。</a:t>
            </a:r>
            <a:r>
              <a:rPr lang="zh-CN" sz="2000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（提出观点）</a:t>
            </a: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000">
                <a:latin typeface="楷体" panose="02010609060101010101" charset="-122"/>
                <a:ea typeface="宋体" panose="02010600030101010101" pitchFamily="2" charset="-122"/>
              </a:rPr>
              <a:t> 雨后，总会有一道五彩缤纷的彩虹架在天边，给失意的人以慰藉，让最开心的人笑得更加灿烂。然而，有如此大魅力的彩虹实际并不存在，他只是一种视觉景观。这不禁让我们有所思考：彩虹本无，却能给人鼓舞，故事虽假，却能给人道理。确实，真假有时是一种表面的形式，我们应看重的是事物的实质功效。</a:t>
            </a:r>
            <a:r>
              <a:rPr lang="zh-CN" sz="2000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（比喻论证观点）</a:t>
            </a:r>
            <a:endParaRPr lang="zh-CN" sz="2000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81330" y="625475"/>
            <a:ext cx="7589520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2000"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lang="zh-CN" sz="2000">
                <a:latin typeface="楷体" panose="02010609060101010101" charset="-122"/>
                <a:ea typeface="宋体" panose="02010600030101010101" pitchFamily="2" charset="-122"/>
              </a:rPr>
              <a:t>故事虽假，道理却真。要知道，在我们读完那些被证实是虚构的故事后，我们的第一反应，最先思考的一定不会是故事是真是假，而是故事告诉我们的道理。因为我们关注的不是故事，而是道理。这些故事虽是虚构的，但却教会了我们许多深刻的道理。其实，这些虚构的故事就如同一则寓言，不过将寓言的真实性加强了。难道在读《龟兔赛跑》的故事时我们也要追究兔子与乌龟赛跑是真是假吗？这显然有背于读这些故事的用意了，而小学课本中的所谓假故事不正是一个道理吗？不去领会故事给人的道理启发，却在故事是真是假上钻牛角尖，这样本未颠倒，难道没有违背读故事的初衷吗？所以，故事为假，是表象，道理为真，是我们要传达的。</a:t>
            </a:r>
            <a:r>
              <a:rPr lang="zh-CN" sz="2000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（就事论事）</a:t>
            </a:r>
            <a:endParaRPr lang="zh-CN" sz="2000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0190" y="982980"/>
            <a:ext cx="826897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400"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lang="zh-CN" sz="2400">
                <a:latin typeface="楷体" panose="02010609060101010101" charset="-122"/>
                <a:ea typeface="宋体" panose="02010600030101010101" pitchFamily="2" charset="-122"/>
              </a:rPr>
              <a:t>同时，假故事不仅不会有误导作用，反而会加深人们对道理的理解。我们不可能孤立地记住什么东西，我们的记忆是要有纽带的，这里，故事就是我们记住道理的纽带。正因为呈现在我们面前的不是孤立的道理，而是趣味的故事，所以我们才对道理有了更深的记忆与理解，而这正是我们所要的功效。</a:t>
            </a:r>
            <a:r>
              <a:rPr lang="zh-CN" sz="2400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（又深一层）</a:t>
            </a:r>
            <a:endParaRPr lang="zh-CN" sz="24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/>
            <a:r>
              <a:rPr lang="zh-CN" sz="2400">
                <a:latin typeface="楷体" panose="02010609060101010101" charset="-122"/>
                <a:ea typeface="宋体" panose="02010600030101010101" pitchFamily="2" charset="-122"/>
              </a:rPr>
              <a:t>  生活中，我们有时常借一些名人的事例来说明一些道理，我们或许并不知道这些事例的真假，但我们仍会去用，因为他真的具有显著作用。典型而又有蕴含哲理的故事并非俯拾皆是，所以善意的构造故事也应该被予以认同。</a:t>
            </a:r>
            <a:r>
              <a:rPr lang="zh-CN" sz="2400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（联系现实）</a:t>
            </a:r>
            <a:endParaRPr lang="zh-CN" sz="2400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9160" y="890270"/>
            <a:ext cx="748601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>
                <a:latin typeface="楷体" panose="02010609060101010101" charset="-122"/>
                <a:sym typeface="+mn-ea"/>
              </a:rPr>
              <a:t> </a:t>
            </a:r>
            <a:r>
              <a:rPr lang="en-US" altLang="zh-CN" sz="2400" b="1">
                <a:latin typeface="楷体" panose="02010609060101010101" charset="-122"/>
                <a:sym typeface="+mn-ea"/>
              </a:rPr>
              <a:t>   </a:t>
            </a:r>
            <a:r>
              <a:rPr lang="zh-CN" altLang="zh-CN" sz="2400" b="1">
                <a:latin typeface="楷体" panose="02010609060101010101" charset="-122"/>
                <a:sym typeface="+mn-ea"/>
              </a:rPr>
              <a:t>曹操曾以梅林的谎言助自己和士兵脱险，沙漠里折射的虚假绿洲确也能给人希望，同样，虚构的故事也能给人哲理。毕竟实质的功效确实重于表象。</a:t>
            </a:r>
            <a:endParaRPr lang="zh-CN" altLang="zh-CN" sz="24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zh-CN" sz="24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 b="1">
                <a:latin typeface="楷体" panose="02010609060101010101" charset="-122"/>
                <a:sym typeface="+mn-ea"/>
              </a:rPr>
              <a:t>    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点评：典型的“就事论事”，层层深入，委婉曲折。从中，我们可以看出逻辑对文章的决定作用：不论写什么，应先有大致构思。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这是一个话题写作，以思考的深刻性取胜。</a:t>
            </a:r>
            <a:endParaRPr lang="zh-CN" altLang="zh-CN" sz="24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zh-CN" sz="24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548005" y="2298700"/>
            <a:ext cx="7786370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425" y="748665"/>
            <a:ext cx="894651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二、一个话题写作要点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（</a:t>
            </a:r>
            <a:r>
              <a:rPr kumimoji="0" lang="en-US" altLang="zh-CN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）由此及彼：隐喻思维（想象）</a:t>
            </a:r>
            <a:endParaRPr kumimoji="0" lang="zh-CN" altLang="en-US" sz="2800" b="1" i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algn="l">
              <a:lnSpc>
                <a:spcPct val="150000"/>
              </a:lnSpc>
            </a:pPr>
            <a:endParaRPr kumimoji="0" lang="zh-CN" altLang="en-US" sz="2800" b="1" i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kumimoji="0" lang="zh-CN" altLang="en-US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（</a:t>
            </a:r>
            <a:r>
              <a:rPr kumimoji="0" lang="en-US" altLang="zh-CN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kumimoji="0" lang="zh-CN" altLang="en-US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）是什么，为什么，怎么样</a:t>
            </a:r>
            <a:endParaRPr kumimoji="0" lang="zh-CN" altLang="en-US" sz="2800" b="1" i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kumimoji="0" lang="zh-CN" altLang="en-US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或者提出问题，分析问题，解决问题（逻辑）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algn="l"/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algn="ctr"/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15620" y="531495"/>
            <a:ext cx="731012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50000"/>
              </a:lnSpc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）由此及彼：隐喻思维（想象）</a:t>
            </a:r>
            <a:endParaRPr lang="zh-CN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</a:t>
            </a:r>
            <a:r>
              <a:rPr 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对任何一个作文话题，仅就现象论述，可能会有些浅显，若要立意深刻，需要对其进行深层次地探讨。</a:t>
            </a:r>
            <a:endParaRPr lang="zh-CN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sz="24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比如以“路”为标题写作，一般立意是写眼前之路，且实写，若写深刻些，自然需要上升到无形却深沉的思想、命运之路上，这便是对人的探讨，由路自然滑向人生。</a:t>
            </a:r>
            <a:endParaRPr lang="zh-CN" sz="24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sz="24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这样，文章深度会自然提升。这种审题立意更适用于抒情性文章。</a:t>
            </a:r>
            <a:endParaRPr lang="zh-CN" altLang="en-US" sz="2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时尚中黑简体"/>
        <a:ea typeface="时尚中黑简体"/>
        <a:cs typeface="时尚中黑简体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4165</Words>
  <Application>WPS 演示</Application>
  <PresentationFormat>全屏显示(4:3)</PresentationFormat>
  <Paragraphs>138</Paragraphs>
  <Slides>24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时尚中黑简体</vt:lpstr>
      <vt:lpstr>微软雅黑</vt:lpstr>
      <vt:lpstr>楷体</vt:lpstr>
      <vt:lpstr>Times New Roman</vt:lpstr>
      <vt:lpstr>Arial Unicode MS</vt:lpstr>
      <vt:lpstr>黑体</vt:lpstr>
      <vt:lpstr>新宋体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dddd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良珍</cp:lastModifiedBy>
  <cp:revision>220</cp:revision>
  <dcterms:created xsi:type="dcterms:W3CDTF">2011-09-22T23:42:00Z</dcterms:created>
  <dcterms:modified xsi:type="dcterms:W3CDTF">2019-05-29T00:16:00Z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