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handoutMasterIdLst>
    <p:handoutMasterId r:id="rId67"/>
  </p:handoutMasterIdLst>
  <p:sldIdLst>
    <p:sldId id="262" r:id="rId2"/>
    <p:sldId id="260" r:id="rId3"/>
    <p:sldId id="265" r:id="rId4"/>
    <p:sldId id="267" r:id="rId5"/>
    <p:sldId id="268" r:id="rId6"/>
    <p:sldId id="738" r:id="rId7"/>
    <p:sldId id="270" r:id="rId8"/>
    <p:sldId id="635" r:id="rId9"/>
    <p:sldId id="272" r:id="rId10"/>
    <p:sldId id="734" r:id="rId11"/>
    <p:sldId id="735" r:id="rId12"/>
    <p:sldId id="736" r:id="rId13"/>
    <p:sldId id="737" r:id="rId14"/>
    <p:sldId id="507" r:id="rId15"/>
    <p:sldId id="739" r:id="rId16"/>
    <p:sldId id="278" r:id="rId17"/>
    <p:sldId id="279" r:id="rId18"/>
    <p:sldId id="280" r:id="rId19"/>
    <p:sldId id="281" r:id="rId20"/>
    <p:sldId id="741" r:id="rId21"/>
    <p:sldId id="510" r:id="rId22"/>
    <p:sldId id="643" r:id="rId23"/>
    <p:sldId id="639" r:id="rId24"/>
    <p:sldId id="757" r:id="rId25"/>
    <p:sldId id="742" r:id="rId26"/>
    <p:sldId id="744" r:id="rId27"/>
    <p:sldId id="743" r:id="rId28"/>
    <p:sldId id="746" r:id="rId29"/>
    <p:sldId id="747" r:id="rId30"/>
    <p:sldId id="748" r:id="rId31"/>
    <p:sldId id="745" r:id="rId32"/>
    <p:sldId id="642" r:id="rId33"/>
    <p:sldId id="749" r:id="rId34"/>
    <p:sldId id="644" r:id="rId35"/>
    <p:sldId id="758" r:id="rId36"/>
    <p:sldId id="647" r:id="rId37"/>
    <p:sldId id="750" r:id="rId38"/>
    <p:sldId id="751" r:id="rId39"/>
    <p:sldId id="752" r:id="rId40"/>
    <p:sldId id="753" r:id="rId41"/>
    <p:sldId id="759" r:id="rId42"/>
    <p:sldId id="754" r:id="rId43"/>
    <p:sldId id="755" r:id="rId44"/>
    <p:sldId id="756" r:id="rId45"/>
    <p:sldId id="518" r:id="rId46"/>
    <p:sldId id="760" r:id="rId47"/>
    <p:sldId id="289" r:id="rId48"/>
    <p:sldId id="649" r:id="rId49"/>
    <p:sldId id="650" r:id="rId50"/>
    <p:sldId id="665" r:id="rId51"/>
    <p:sldId id="761" r:id="rId52"/>
    <p:sldId id="762" r:id="rId53"/>
    <p:sldId id="633" r:id="rId54"/>
    <p:sldId id="763" r:id="rId55"/>
    <p:sldId id="631" r:id="rId56"/>
    <p:sldId id="764" r:id="rId57"/>
    <p:sldId id="765" r:id="rId58"/>
    <p:sldId id="392" r:id="rId59"/>
    <p:sldId id="395" r:id="rId60"/>
    <p:sldId id="630" r:id="rId61"/>
    <p:sldId id="730" r:id="rId62"/>
    <p:sldId id="766" r:id="rId63"/>
    <p:sldId id="728" r:id="rId64"/>
    <p:sldId id="731" r:id="rId65"/>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265" autoAdjust="0"/>
    <p:restoredTop sz="94660" autoAdjust="0"/>
  </p:normalViewPr>
  <p:slideViewPr>
    <p:cSldViewPr>
      <p:cViewPr varScale="1">
        <p:scale>
          <a:sx n="30" d="100"/>
          <a:sy n="30" d="100"/>
        </p:scale>
        <p:origin x="-84" y="-654"/>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387591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64</a:t>
            </a:fld>
            <a:endParaRPr lang="zh-CN" altLang="en-US"/>
          </a:p>
        </p:txBody>
      </p:sp>
    </p:spTree>
    <p:extLst>
      <p:ext uri="{BB962C8B-B14F-4D97-AF65-F5344CB8AC3E}">
        <p14:creationId xmlns:p14="http://schemas.microsoft.com/office/powerpoint/2010/main" xmlns="" val="3680100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slide" Target="slide51.xml"/><Relationship Id="rId4" Type="http://schemas.openxmlformats.org/officeDocument/2006/relationships/slide" Target="slide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9857874"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下面是联合国发行的“联合我们的力量”邮票中的主体图形，请写出构图要素，并说明图形寓意，要求语意简明，句子通顺，不超过</a:t>
            </a:r>
            <a:r>
              <a:rPr lang="en-US" altLang="zh-CN" sz="4000" dirty="0">
                <a:solidFill>
                  <a:schemeClr val="tx1">
                    <a:lumMod val="50000"/>
                    <a:lumOff val="50000"/>
                  </a:schemeClr>
                </a:solidFill>
                <a:latin typeface="微软雅黑" pitchFamily="34" charset="-122"/>
                <a:ea typeface="微软雅黑" pitchFamily="34" charset="-122"/>
              </a:rPr>
              <a:t>85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4098" name="Picture 2" descr="6新II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249796" y="3132758"/>
            <a:ext cx="4298354" cy="5186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280049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barn(inVertical)">
                                      <p:cBhvr>
                                        <p:cTn id="11"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示例：图形由橄榄枝和多面旗帜组成，这些旗帜又巧妙地构成一只飞翔的鸽子。旗帜代表不同国家，鸽子代表和平，飞鸽衔着橄榄枝，强化了和平寓意，整个图形表示各国应齐心协力、维护和平。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答出构图要素，给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分；答出寓意，给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分；句子通顺，给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分。如有其他答案，只要符合要求，可酌情给分；字数不合要求，酌情扣分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和语言表达简明、连贯、鲜明、生动的能力。题干中有两个要求：写出构图要素和说明图形寓意。解答此题要注意以下两点：一是要抓住图案的细节构成；二是要将图案内容和主题名称有机结合起来。本题的图形整体上是一只鸽子衔着橄榄枝，鸽子是由各种旗帜构成的，然后再结合联合国发行的邮票名称“联合我们的力量”、鸽子、橄榄枝可知，寓意应该是联合国希望联合各国维护世界和平。</a:t>
            </a:r>
          </a:p>
        </p:txBody>
      </p:sp>
    </p:spTree>
    <p:extLst>
      <p:ext uri="{BB962C8B-B14F-4D97-AF65-F5344CB8AC3E}">
        <p14:creationId xmlns:p14="http://schemas.microsoft.com/office/powerpoint/2010/main" xmlns="" val="6068910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下面是某班级春游活动的构思框架，请把这个构思写成一段话，要求内容完整，表述准确，语言连贯，不超过</a:t>
            </a:r>
            <a:r>
              <a:rPr lang="en-US" altLang="zh-CN" sz="4000" dirty="0">
                <a:solidFill>
                  <a:schemeClr val="tx1">
                    <a:lumMod val="50000"/>
                    <a:lumOff val="50000"/>
                  </a:schemeClr>
                </a:solidFill>
                <a:latin typeface="微软雅黑" pitchFamily="34" charset="-122"/>
                <a:ea typeface="微软雅黑" pitchFamily="34" charset="-122"/>
              </a:rPr>
              <a:t>75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 </a:t>
            </a:r>
          </a:p>
        </p:txBody>
      </p:sp>
      <p:pic>
        <p:nvPicPr>
          <p:cNvPr id="5122" name="Picture 2"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04980" y="5004966"/>
            <a:ext cx="10133029" cy="6140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8187527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500" fill="hold"/>
                                        <p:tgtEl>
                                          <p:spTgt spid="5122"/>
                                        </p:tgtEl>
                                        <p:attrNameLst>
                                          <p:attrName>ppt_x</p:attrName>
                                        </p:attrNameLst>
                                      </p:cBhvr>
                                      <p:tavLst>
                                        <p:tav tm="0">
                                          <p:val>
                                            <p:strVal val="#ppt_x"/>
                                          </p:val>
                                        </p:tav>
                                        <p:tav tm="100000">
                                          <p:val>
                                            <p:strVal val="#ppt_x"/>
                                          </p:val>
                                        </p:tav>
                                      </p:tavLst>
                                    </p:anim>
                                    <p:anim calcmode="lin" valueType="num">
                                      <p:cBhvr additive="base">
                                        <p:cTn id="12"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示例：本次春游全班分为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个小组，以组为单位准备所需物品，要求人人参与，组长负责协调；各组拿出美食进行班级评比，并参加游艺活动。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本题考查图文转换及语言表达简明、连贯、得体、准确、鲜明、生动的能力，能力层级为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级。解答此题时首先要审题，把春游活动的构思框架转化为一段话，要分析框架图信息间的关系。本框架图是“树”形结构，要从下面开始分析。信息概括要全面，表述要准确，语言要连贯，要注意字数要求。</a:t>
            </a:r>
          </a:p>
        </p:txBody>
      </p:sp>
    </p:spTree>
    <p:extLst>
      <p:ext uri="{BB962C8B-B14F-4D97-AF65-F5344CB8AC3E}">
        <p14:creationId xmlns:p14="http://schemas.microsoft.com/office/powerpoint/2010/main" xmlns="" val="9364427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0289922"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下面是我国颁布的“中国环境标志”，请写出该标志中除文字以外的构图要素及其寓意，要求语意简明，句子通顺，不超过</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6146" name="Picture 2" descr="QG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249796" y="2907105"/>
            <a:ext cx="7628409" cy="7628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91272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6" presetClass="entr" presetSubtype="16"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circle(in)">
                                      <p:cBhvr>
                                        <p:cTn id="11" dur="75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2916734"/>
            <a:ext cx="19645450" cy="8745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6534" y="2916734"/>
            <a:ext cx="19693554"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国环境标志”图形由中心的青山、绿水、太阳及周围的十个环组成。图形的中心结构表示人类赖以生存的环境，外围的十个环紧密结合，环环紧扣，表示公众参与，共同保护环境；同时十个环的“环”字与环境的“环”同字，其寓意为“全民团结起来，共同保护人类赖以生存的环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的能力。解答图文转换试题要注意以下几点：一是把握住徽标的名称及基本目的；二是要抓住图案的细节构成；三是要将图案内容和主题名称有机结合起来。该标志是“中国环境标志”，其组成外部是十个环，中间是太阳、山、水，这恰恰是我们生存的环境，也是我们保护的对象。“十个环”不仅暗合环境，更突出我们要手拉手，共同承担起保护环境的责任这一内涵。</a:t>
            </a:r>
          </a:p>
        </p:txBody>
      </p:sp>
    </p:spTree>
    <p:extLst>
      <p:ext uri="{BB962C8B-B14F-4D97-AF65-F5344CB8AC3E}">
        <p14:creationId xmlns:p14="http://schemas.microsoft.com/office/powerpoint/2010/main" xmlns="" val="12617497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1" y="3796944"/>
            <a:ext cx="20002640" cy="241502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a:t>
            </a:r>
            <a:r>
              <a:rPr lang="zh-CN" altLang="en-US" sz="4000" dirty="0">
                <a:solidFill>
                  <a:schemeClr val="tx1">
                    <a:lumMod val="50000"/>
                    <a:lumOff val="50000"/>
                  </a:schemeClr>
                </a:solidFill>
                <a:latin typeface="微软雅黑" pitchFamily="34" charset="-122"/>
                <a:ea typeface="微软雅黑" pitchFamily="34" charset="-122"/>
              </a:rPr>
              <a:t>下面是某校“中华文化体验”计划的初步构思框架，请把这个构思写成一段话，要求内容完整，表述准确，语言连贯，不超过</a:t>
            </a:r>
            <a:r>
              <a:rPr lang="en-US" altLang="zh-CN" sz="4000" dirty="0">
                <a:solidFill>
                  <a:schemeClr val="tx1">
                    <a:lumMod val="50000"/>
                    <a:lumOff val="50000"/>
                  </a:schemeClr>
                </a:solidFill>
                <a:latin typeface="微软雅黑" pitchFamily="34" charset="-122"/>
                <a:ea typeface="微软雅黑" pitchFamily="34" charset="-122"/>
              </a:rPr>
              <a:t>85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原题见本专题“真题体验”第</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ext uri="{D42A27DB-BD31-4B8C-83A1-F6EECF244321}">
                <p14:modId xmlns:p14="http://schemas.microsoft.com/office/powerpoint/2010/main" xmlns="" val="3115510124"/>
              </p:ext>
            </p:extLst>
          </p:nvPr>
        </p:nvGraphicFramePr>
        <p:xfrm>
          <a:off x="1982492" y="6290088"/>
          <a:ext cx="19941179" cy="5705856"/>
        </p:xfrm>
        <a:graphic>
          <a:graphicData uri="http://schemas.openxmlformats.org/drawingml/2006/table">
            <a:tbl>
              <a:tblPr>
                <a:tableStyleId>{16D9F66E-5EB9-4882-86FB-DCBF35E3C3E4}</a:tableStyleId>
              </a:tblPr>
              <a:tblGrid>
                <a:gridCol w="723405">
                  <a:extLst>
                    <a:ext uri="{9D8B030D-6E8A-4147-A177-3AD203B41FA5}">
                      <a16:colId xmlns="" xmlns:a16="http://schemas.microsoft.com/office/drawing/2014/main" val="20000"/>
                    </a:ext>
                  </a:extLst>
                </a:gridCol>
                <a:gridCol w="705582">
                  <a:extLst>
                    <a:ext uri="{9D8B030D-6E8A-4147-A177-3AD203B41FA5}">
                      <a16:colId xmlns="" xmlns:a16="http://schemas.microsoft.com/office/drawing/2014/main" val="20001"/>
                    </a:ext>
                  </a:extLst>
                </a:gridCol>
                <a:gridCol w="18512192">
                  <a:extLst>
                    <a:ext uri="{9D8B030D-6E8A-4147-A177-3AD203B41FA5}">
                      <a16:colId xmlns="" xmlns:a16="http://schemas.microsoft.com/office/drawing/2014/main" val="20002"/>
                    </a:ext>
                  </a:extLst>
                </a:gridCol>
              </a:tblGrid>
              <a:tr h="2241934">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本题的审题要点有三点：①“‘中华文化体验’计划的初步构思框架”说明了这是个计划，还没有实施，表述的语态应用将来时。②“把这个构思写成一段话”说明所写的内容要包含构思的所有内容，不能丢要点；③“内容完整，表述准确，语言连贯，不超过</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85</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个字”说明答案不只是构思框架上的那点文字，应适当扩展，不超过</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85</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个字</a:t>
                      </a:r>
                    </a:p>
                  </a:txBody>
                  <a:tcPr marL="68580" marR="68580" marT="0" marB="0" anchor="ctr"/>
                </a:tc>
                <a:extLst>
                  <a:ext uri="{0D108BD9-81ED-4DB2-BD59-A6C34878D82A}">
                    <a16:rowId xmlns="" xmlns:a16="http://schemas.microsoft.com/office/drawing/2014/main" val="10000"/>
                  </a:ext>
                </a:extLst>
              </a:tr>
              <a:tr h="2516442">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首先要把握框架图的结构，这幅框架图是由四个层次组成，注意各层次之间的关系。先确定活动主题为“中华文化体验”计划，包含了以旗袍、围棋和国画为主题内容的三个讲座，还包括以太极拳为内容的体育课和以中国结和剪纸为内容的手工课，以及年终举办太极拳的表演和中国结、剪纸等作品展示活动。这样组织信息即可</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405787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168452" y="3017812"/>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156536152"/>
              </p:ext>
            </p:extLst>
          </p:nvPr>
        </p:nvGraphicFramePr>
        <p:xfrm>
          <a:off x="936428" y="3852838"/>
          <a:ext cx="21170351" cy="8001373"/>
        </p:xfrm>
        <a:graphic>
          <a:graphicData uri="http://schemas.openxmlformats.org/drawingml/2006/table">
            <a:tbl>
              <a:tblPr>
                <a:tableStyleId>{16D9F66E-5EB9-4882-86FB-DCBF35E3C3E4}</a:tableStyleId>
              </a:tblPr>
              <a:tblGrid>
                <a:gridCol w="993779">
                  <a:extLst>
                    <a:ext uri="{9D8B030D-6E8A-4147-A177-3AD203B41FA5}">
                      <a16:colId xmlns="" xmlns:a16="http://schemas.microsoft.com/office/drawing/2014/main" val="426949068"/>
                    </a:ext>
                  </a:extLst>
                </a:gridCol>
                <a:gridCol w="1308858">
                  <a:extLst>
                    <a:ext uri="{9D8B030D-6E8A-4147-A177-3AD203B41FA5}">
                      <a16:colId xmlns="" xmlns:a16="http://schemas.microsoft.com/office/drawing/2014/main" val="2389004852"/>
                    </a:ext>
                  </a:extLst>
                </a:gridCol>
                <a:gridCol w="2017843">
                  <a:extLst>
                    <a:ext uri="{9D8B030D-6E8A-4147-A177-3AD203B41FA5}">
                      <a16:colId xmlns="" xmlns:a16="http://schemas.microsoft.com/office/drawing/2014/main" val="3133644220"/>
                    </a:ext>
                  </a:extLst>
                </a:gridCol>
                <a:gridCol w="2678647">
                  <a:extLst>
                    <a:ext uri="{9D8B030D-6E8A-4147-A177-3AD203B41FA5}">
                      <a16:colId xmlns="" xmlns:a16="http://schemas.microsoft.com/office/drawing/2014/main" val="3588968652"/>
                    </a:ext>
                  </a:extLst>
                </a:gridCol>
                <a:gridCol w="14171224">
                  <a:extLst>
                    <a:ext uri="{9D8B030D-6E8A-4147-A177-3AD203B41FA5}">
                      <a16:colId xmlns="" xmlns:a16="http://schemas.microsoft.com/office/drawing/2014/main" val="1107472394"/>
                    </a:ext>
                  </a:extLst>
                </a:gridCol>
              </a:tblGrid>
              <a:tr h="1584176">
                <a:tc rowSpan="4">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tc>
                <a:tc grid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现场答案</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中华文化体验</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开设讲座和活动，活动有太极拳体育课，以中国结和剪纸为内容的手工课，年终表演和展示</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500575464"/>
                  </a:ext>
                </a:extLst>
              </a:tr>
              <a:tr h="1439421">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我来评分</a:t>
                      </a:r>
                    </a:p>
                  </a:txBody>
                  <a:tcPr marL="68580" marR="68580" marT="0" marB="0" anchor="ctr"/>
                </a:tc>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得分理由</a:t>
                      </a:r>
                    </a:p>
                  </a:txBody>
                  <a:tcPr marL="68580" marR="68580" marT="0" marB="0" anchor="ctr"/>
                </a:tc>
                <a:tc>
                  <a:txBody>
                    <a:bodyPr/>
                    <a:lstStyle/>
                    <a:p>
                      <a:pPr algn="l">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347131884"/>
                  </a:ext>
                </a:extLst>
              </a:tr>
              <a:tr h="2088971">
                <a:tc vMerge="1">
                  <a:txBody>
                    <a:bodyPr/>
                    <a:lstStyle/>
                    <a:p>
                      <a:endParaRPr lang="zh-CN" altLang="en-US"/>
                    </a:p>
                  </a:txBody>
                  <a:tcPr/>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041227611"/>
                  </a:ext>
                </a:extLst>
              </a:tr>
              <a:tr h="2888805">
                <a:tc vMerge="1">
                  <a:txBody>
                    <a:bodyPr/>
                    <a:lstStyle/>
                    <a:p>
                      <a:endParaRPr lang="zh-CN" altLang="en-US"/>
                    </a:p>
                  </a:txBody>
                  <a:tcPr/>
                </a:tc>
                <a:tc gridSpan="2">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阅卷总结</a:t>
                      </a:r>
                    </a:p>
                  </a:txBody>
                  <a:tcPr marL="68580" marR="68580" marT="0" marB="0" anchor="ctr"/>
                </a:tc>
                <a:tc hMerge="1">
                  <a:txBody>
                    <a:bodyPr/>
                    <a:lstStyle/>
                    <a:p>
                      <a:endParaRPr lang="zh-CN" altLang="en-US"/>
                    </a:p>
                  </a:txBody>
                  <a:tcPr/>
                </a:tc>
                <a:tc grid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解答这类试题要注意以下几点：一是要审清试题要求，总结框架图的特点，明白其意思；二是充分利用试题材料，思考构思框架之间的顺序；三是注意语言表达简明、通顺，字数符合要求</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3153573262"/>
                  </a:ext>
                </a:extLst>
              </a:tr>
            </a:tbl>
          </a:graphicData>
        </a:graphic>
      </p:graphicFrame>
      <p:sp>
        <p:nvSpPr>
          <p:cNvPr id="9" name="TextBox 8"/>
          <p:cNvSpPr txBox="1"/>
          <p:nvPr/>
        </p:nvSpPr>
        <p:spPr>
          <a:xfrm>
            <a:off x="3528716" y="5725046"/>
            <a:ext cx="1224136" cy="769441"/>
          </a:xfrm>
          <a:prstGeom prst="rect">
            <a:avLst/>
          </a:prstGeom>
          <a:noFill/>
        </p:spPr>
        <p:txBody>
          <a:bodyPr wrap="square" rtlCol="0">
            <a:spAutoFit/>
          </a:bodyPr>
          <a:lstStyle/>
          <a:p>
            <a:r>
              <a:rPr lang="en-US" altLang="zh-CN" sz="4400" dirty="0" smtClean="0">
                <a:solidFill>
                  <a:schemeClr val="accent2"/>
                </a:solidFill>
                <a:latin typeface="微软雅黑" pitchFamily="34" charset="-122"/>
                <a:ea typeface="微软雅黑" pitchFamily="34" charset="-122"/>
                <a:cs typeface="Times New Roman" panose="02020603050405020304" pitchFamily="18" charset="0"/>
              </a:rPr>
              <a:t>3</a:t>
            </a:r>
            <a:r>
              <a:rPr lang="zh-CN" altLang="en-US" sz="4400" dirty="0" smtClean="0">
                <a:solidFill>
                  <a:schemeClr val="accent2"/>
                </a:solidFill>
                <a:latin typeface="微软雅黑" pitchFamily="34" charset="-122"/>
                <a:ea typeface="微软雅黑" pitchFamily="34" charset="-122"/>
                <a:cs typeface="Times New Roman" panose="02020603050405020304" pitchFamily="18" charset="0"/>
              </a:rPr>
              <a:t>分</a:t>
            </a:r>
            <a:endParaRPr lang="zh-CN" altLang="en-US" dirty="0"/>
          </a:p>
        </p:txBody>
      </p:sp>
      <p:sp>
        <p:nvSpPr>
          <p:cNvPr id="10" name="TextBox 9"/>
          <p:cNvSpPr txBox="1"/>
          <p:nvPr/>
        </p:nvSpPr>
        <p:spPr>
          <a:xfrm>
            <a:off x="8209236" y="5509022"/>
            <a:ext cx="14041560" cy="1200329"/>
          </a:xfrm>
          <a:prstGeom prst="rect">
            <a:avLst/>
          </a:prstGeom>
          <a:noFill/>
        </p:spPr>
        <p:txBody>
          <a:bodyPr wrap="square" rtlCol="0">
            <a:spAutoFit/>
          </a:bodyPr>
          <a:lstStyle/>
          <a:p>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   首先</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答案丢了要点，没有指出三项讲座的具体内容，其次是写出的答案只是构思框架图上的文字，字数太少，语言不连贯</a:t>
            </a:r>
            <a:endParaRPr lang="zh-CN" altLang="en-US" sz="3600" dirty="0"/>
          </a:p>
        </p:txBody>
      </p:sp>
      <p:sp>
        <p:nvSpPr>
          <p:cNvPr id="11" name="TextBox 10"/>
          <p:cNvSpPr txBox="1"/>
          <p:nvPr/>
        </p:nvSpPr>
        <p:spPr>
          <a:xfrm>
            <a:off x="5400924" y="7093198"/>
            <a:ext cx="16561840" cy="1754326"/>
          </a:xfrm>
          <a:prstGeom prst="rect">
            <a:avLst/>
          </a:prstGeom>
          <a:noFill/>
        </p:spPr>
        <p:txBody>
          <a:bodyPr wrap="square" rtlCol="0">
            <a:spAutoFit/>
          </a:bodyPr>
          <a:lstStyle/>
          <a:p>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smtClean="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smtClean="0">
                <a:solidFill>
                  <a:schemeClr val="accent2"/>
                </a:solidFill>
                <a:latin typeface="微软雅黑" pitchFamily="34" charset="-122"/>
                <a:ea typeface="微软雅黑" pitchFamily="34" charset="-122"/>
                <a:cs typeface="Times New Roman" panose="02020603050405020304" pitchFamily="18" charset="0"/>
              </a:rPr>
              <a:t>本次“中华文化体验”计划开设以旗袍、围棋、国画为主题的三个讲座，并开展三项活动：利用体育课体验太极拳，利用手工课体验中国结和剪纸艺术，年终举行太极拳表演和中国结、剪纸作品展示</a:t>
            </a:r>
            <a:endParaRPr lang="zh-CN" altLang="en-US" sz="3600" dirty="0"/>
          </a:p>
        </p:txBody>
      </p:sp>
    </p:spTree>
    <p:extLst>
      <p:ext uri="{BB962C8B-B14F-4D97-AF65-F5344CB8AC3E}">
        <p14:creationId xmlns:p14="http://schemas.microsoft.com/office/powerpoint/2010/main" xmlns="" val="3842305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高考考查图文转换，主要有流程图、图表、徽标、漫画和图片这几种类型。</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类型一　结构图</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流程图</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此类题采用结构式图表，将事物或某些概念连接起来，要求答题者根据这种结构关系，特别是箭头方向所表达的意思，用语言将所示内容表现出来。结构图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流程图</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类题解题主要有以下步骤：</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第一步：读题明对象。看清楚题目要求，明确陈述对象是什么。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第二步：读图抓关键。读懂框架关系及流程，要尽量把它体现在答案中。即要准确把握概念间的关系：框里的词语属于关键概念，是结构图中的关键环节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不能遗漏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。箭头展示着事件发展的趋势或动作行为的走向。线上的词语，属于概念间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环节间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发生关系的方式，起过渡和连贯作用。</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15020"/>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第三步：表述巧连缀。分析几个概念在整个事件或行为过程中的地位及作用，分析其间的关系，看是否属于因果、条件、递进、并列、转折、承接等关系。据此来选定过渡词语或关联词语实施连缀。</a:t>
            </a:r>
          </a:p>
        </p:txBody>
      </p:sp>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9354388" cy="4093428"/>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 </a:t>
            </a:r>
            <a:r>
              <a:rPr lang="zh-CN" altLang="en-US" sz="4000" dirty="0">
                <a:solidFill>
                  <a:schemeClr val="tx1">
                    <a:lumMod val="50000"/>
                    <a:lumOff val="50000"/>
                  </a:schemeClr>
                </a:solidFill>
                <a:latin typeface="微软雅黑" pitchFamily="34" charset="-122"/>
                <a:ea typeface="微软雅黑" pitchFamily="34" charset="-122"/>
              </a:rPr>
              <a:t>下面是某高中举办迎新生晚会的构思框架，请把这个构思写成一段话，要求内容完整，表述准确，语言连贯，不超过</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9218" name="Picture 2" descr="6QGY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241684" y="3924846"/>
            <a:ext cx="5760640" cy="6898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15546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16" presetClass="entr" presetSubtype="21" fill="hold" nodeType="with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arn(inVertical)">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23200" y="3060750"/>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示例：本次迎新生晚会由高二、高三同学排练演出节目，节目内容以反映中学生学习生活为主，形式不限。要提前通知各年级并动员相关同学积极参加，演出后进行评奖。</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内容完整，给</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分；表述准确，给</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分；语言连贯，给</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分。 如有其他答案，只要符合要求，可酌情给分；字数超出要求，酌情扣分。</a:t>
            </a:r>
            <a:r>
              <a:rPr lang="en-US" altLang="zh-CN" sz="3600" dirty="0">
                <a:solidFill>
                  <a:srgbClr val="A50021"/>
                </a:solidFill>
                <a:latin typeface="微软雅黑" panose="020B0503020204020204" pitchFamily="34" charset="-122"/>
                <a:ea typeface="微软雅黑" panose="020B0503020204020204" pitchFamily="34" charset="-122"/>
              </a:rPr>
              <a:t>)</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本题考查图文转换和语言表达准确、简明、连贯、得体，能力层级为</a:t>
            </a:r>
            <a:r>
              <a:rPr lang="en-US" altLang="zh-CN" sz="3600" dirty="0">
                <a:solidFill>
                  <a:srgbClr val="A50021"/>
                </a:solidFill>
                <a:latin typeface="微软雅黑" panose="020B0503020204020204" pitchFamily="34" charset="-122"/>
                <a:ea typeface="微软雅黑" panose="020B0503020204020204" pitchFamily="34" charset="-122"/>
              </a:rPr>
              <a:t>E</a:t>
            </a:r>
            <a:r>
              <a:rPr lang="zh-CN" altLang="en-US" sz="3600" dirty="0">
                <a:solidFill>
                  <a:srgbClr val="A50021"/>
                </a:solidFill>
                <a:latin typeface="微软雅黑" panose="020B0503020204020204" pitchFamily="34" charset="-122"/>
                <a:ea typeface="微软雅黑" panose="020B0503020204020204" pitchFamily="34" charset="-122"/>
              </a:rPr>
              <a:t>级。要求从图形中获得信息，并把构思写成一段话。表述时，一要有顺序，本题中是时间顺序，如演出前、后；二要明确组成部分，有排练演出单位、节目内容、节目形式、参加人员、进行评奖等；三要注意语言连贯、得体。</a:t>
            </a:r>
          </a:p>
        </p:txBody>
      </p:sp>
    </p:spTree>
    <p:extLst>
      <p:ext uri="{BB962C8B-B14F-4D97-AF65-F5344CB8AC3E}">
        <p14:creationId xmlns:p14="http://schemas.microsoft.com/office/powerpoint/2010/main" xmlns="" val="20014949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类型二　图表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图表”，是表示各种情况和注明各种数字的图和表的总称，高考卷中出现的图表类材料有表格、柱状图表、曲线图表、饼状图等。这种题型一般是提供一个或多个图表，然后设计一到两个题目，或者是描述某种情况，或者是得出一个结论，或者是提出一条建议，等等。这类题的解题思路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第一，整体认读。图表题应兼顾图表的各个要素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如题目、表头、比较项目等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。坐标曲线图要抓住曲线变化的规律，柱状图、饼状图要抓住各要素的分配比例及变化情况，流程图要注意事理的时空、先后逻辑顺序等。读图表不能顾此失彼，遗漏信息。解读图表一般流程为：源信息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图表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观察认读→分析理解→归纳概括→文字表述。</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49709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1699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第二，归纳结果。①重视数据变化，数据变化往往能说明某种问题；②比较考题要求和图表信息；③注意关键词与语言标志，如表文转换题，题干中“下表显示的是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等语句中往往含有标志性词语；④注意图表细节，图表下的注释往往起提示作用；⑤简要归纳概括，找出可能存在的规律性。</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规范作答。表述要有具体数据比较、分析，要直接客观地反映图表包含的信息；注意特殊限制，包括“句式限制”，单句应含有一组主谓宾成分，复句要注意分句间的逻辑关系；注意字数的限制，表述时注意年号和数字的规范。表述应准确无误，选用词语要简洁得体。如表示增长趋势，可用“增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了”“增长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到”“与同期相比，增长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等表述；表明下降趋势可用“减少到”“减少了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百分比、分数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等表述，注意其后不能用倍数；表示程度范围可用“近一半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大部分”“绝大多数”“所有”“约几成”等表述。</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99518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0217344" cy="489364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2.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阅读下面的图表，根据要求完成题目。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给图表拟一个标题。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根据图表数据，得出相关结论。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15362" name="Picture 2" descr="5ZJYW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457708" y="3708822"/>
            <a:ext cx="8245608" cy="51977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445516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1" presetClass="entr" presetSubtype="0" fill="hold" nodeType="withEffect">
                                  <p:stCondLst>
                                    <p:cond delay="0"/>
                                  </p:stCondLst>
                                  <p:childTnLst>
                                    <p:set>
                                      <p:cBhvr>
                                        <p:cTn id="11" dur="1" fill="hold">
                                          <p:stCondLst>
                                            <p:cond delay="0"/>
                                          </p:stCondLst>
                                        </p:cTn>
                                        <p:tgtEl>
                                          <p:spTgt spid="153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2919916"/>
            <a:ext cx="19645450" cy="87418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2916734"/>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示例：</a:t>
            </a:r>
            <a:r>
              <a:rPr lang="en-US" altLang="zh-CN" sz="3600" dirty="0">
                <a:solidFill>
                  <a:srgbClr val="A50021"/>
                </a:solidFill>
                <a:latin typeface="微软雅黑" panose="020B0503020204020204" pitchFamily="34" charset="-122"/>
                <a:ea typeface="微软雅黑" panose="020B0503020204020204" pitchFamily="34" charset="-122"/>
              </a:rPr>
              <a:t>2013—2014</a:t>
            </a:r>
            <a:r>
              <a:rPr lang="zh-CN" altLang="en-US" sz="3600" dirty="0">
                <a:solidFill>
                  <a:srgbClr val="A50021"/>
                </a:solidFill>
                <a:latin typeface="微软雅黑" panose="020B0503020204020204" pitchFamily="34" charset="-122"/>
                <a:ea typeface="微软雅黑" panose="020B0503020204020204" pitchFamily="34" charset="-122"/>
              </a:rPr>
              <a:t>年浙江省与全国图书报刊及综合阅读率比较</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(2)①</a:t>
            </a:r>
            <a:r>
              <a:rPr lang="zh-CN" altLang="en-US" sz="3600" dirty="0">
                <a:solidFill>
                  <a:srgbClr val="A50021"/>
                </a:solidFill>
                <a:latin typeface="微软雅黑" panose="020B0503020204020204" pitchFamily="34" charset="-122"/>
                <a:ea typeface="微软雅黑" panose="020B0503020204020204" pitchFamily="34" charset="-122"/>
              </a:rPr>
              <a:t>浙江报刊及综合阅读率高于全国水平；②图书阅读率低于全国水平；③浙江人要重视图书阅读。</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考查图文转换及语言表达准确、简明、连贯的能力。图表题一般是要求考生能根据图表中的有关信息，对其进行筛选、分析、综合并运用简明的语言概括出图表中的观点。解题时要注意题干中的关键词句和图表中的各个要素。</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主要是对浙江省与全国图书报刊及综合阅读率情况的比较，不难得出答案。</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要求分析相关数据，得出结论。解答要注意两点：一是对图中四组对比的概括，二是根据分值来设置答题的点数。第一小点是通过对图表中后三组对比的概括得出的结论，第二小点是由第一组对比得出的结论，第三小点是对现存状况的建议。</a:t>
            </a:r>
          </a:p>
        </p:txBody>
      </p:sp>
    </p:spTree>
    <p:extLst>
      <p:ext uri="{BB962C8B-B14F-4D97-AF65-F5344CB8AC3E}">
        <p14:creationId xmlns:p14="http://schemas.microsoft.com/office/powerpoint/2010/main" xmlns="" val="31117343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0289352" cy="649408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3.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辽宁卷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阅读下面的问卷调查统计表，根据其中反映的情况，补充下面文段中空缺的内容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不得出现数字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，使上下文语意连贯。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您希望开设礼仪教育的课程吗？</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lphaU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非常希望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希望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lphaUcPeriod"/>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不希望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无所谓</a:t>
            </a:r>
          </a:p>
        </p:txBody>
      </p:sp>
      <p:graphicFrame>
        <p:nvGraphicFramePr>
          <p:cNvPr id="4" name="表格 3"/>
          <p:cNvGraphicFramePr>
            <a:graphicFrameLocks noGrp="1"/>
          </p:cNvGraphicFramePr>
          <p:nvPr>
            <p:extLst>
              <p:ext uri="{D42A27DB-BD31-4B8C-83A1-F6EECF244321}">
                <p14:modId xmlns:p14="http://schemas.microsoft.com/office/powerpoint/2010/main" xmlns="" val="2452733064"/>
              </p:ext>
            </p:extLst>
          </p:nvPr>
        </p:nvGraphicFramePr>
        <p:xfrm>
          <a:off x="12601724" y="3636814"/>
          <a:ext cx="9221476" cy="5179110"/>
        </p:xfrm>
        <a:graphic>
          <a:graphicData uri="http://schemas.openxmlformats.org/drawingml/2006/table">
            <a:tbl>
              <a:tblPr>
                <a:tableStyleId>{5C22544A-7EE6-4342-B048-85BDC9FD1C3A}</a:tableStyleId>
              </a:tblPr>
              <a:tblGrid>
                <a:gridCol w="2529270">
                  <a:extLst>
                    <a:ext uri="{9D8B030D-6E8A-4147-A177-3AD203B41FA5}">
                      <a16:colId xmlns="" xmlns:a16="http://schemas.microsoft.com/office/drawing/2014/main" val="3232663147"/>
                    </a:ext>
                  </a:extLst>
                </a:gridCol>
                <a:gridCol w="3179906">
                  <a:extLst>
                    <a:ext uri="{9D8B030D-6E8A-4147-A177-3AD203B41FA5}">
                      <a16:colId xmlns="" xmlns:a16="http://schemas.microsoft.com/office/drawing/2014/main" val="3478345004"/>
                    </a:ext>
                  </a:extLst>
                </a:gridCol>
                <a:gridCol w="3512300">
                  <a:extLst>
                    <a:ext uri="{9D8B030D-6E8A-4147-A177-3AD203B41FA5}">
                      <a16:colId xmlns="" xmlns:a16="http://schemas.microsoft.com/office/drawing/2014/main" val="2664853844"/>
                    </a:ext>
                  </a:extLst>
                </a:gridCol>
              </a:tblGrid>
              <a:tr h="1726370">
                <a:tc>
                  <a:txBody>
                    <a:bodyPr/>
                    <a:lstStyle/>
                    <a:p>
                      <a:pPr algn="ctr">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调查对象</a:t>
                      </a:r>
                    </a:p>
                    <a:p>
                      <a:pPr algn="ctr">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选项　　　</a:t>
                      </a:r>
                    </a:p>
                  </a:txBody>
                  <a:tcPr marL="68580" marR="68580" marT="0" marB="0" anchor="ctr"/>
                </a:tc>
                <a:tc>
                  <a:txBody>
                    <a:bodyPr/>
                    <a:lstStyle/>
                    <a:p>
                      <a:pPr algn="ctr">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学生</a:t>
                      </a:r>
                    </a:p>
                  </a:txBody>
                  <a:tcPr marL="68580" marR="68580" marT="0" marB="0" anchor="ctr"/>
                </a:tc>
                <a:tc>
                  <a:txBody>
                    <a:bodyPr/>
                    <a:lstStyle/>
                    <a:p>
                      <a:pPr algn="ctr">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市民</a:t>
                      </a:r>
                    </a:p>
                  </a:txBody>
                  <a:tcPr marL="68580" marR="68580" marT="0" marB="0" anchor="ctr"/>
                </a:tc>
                <a:extLst>
                  <a:ext uri="{0D108BD9-81ED-4DB2-BD59-A6C34878D82A}">
                    <a16:rowId xmlns="" xmlns:a16="http://schemas.microsoft.com/office/drawing/2014/main" val="701368522"/>
                  </a:ext>
                </a:extLst>
              </a:tr>
              <a:tr h="863185">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19.08%</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11.90%</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835581954"/>
                  </a:ext>
                </a:extLst>
              </a:tr>
              <a:tr h="863185">
                <a:tc>
                  <a:txBody>
                    <a:bodyPr/>
                    <a:lstStyle/>
                    <a:p>
                      <a:pPr algn="ctr">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B</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68.79%</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59.52%</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687441983"/>
                  </a:ext>
                </a:extLst>
              </a:tr>
              <a:tr h="863185">
                <a:tc>
                  <a:txBody>
                    <a:bodyPr/>
                    <a:lstStyle/>
                    <a:p>
                      <a:pPr algn="ctr">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C</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5.20%</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5.95%</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841580301"/>
                  </a:ext>
                </a:extLst>
              </a:tr>
              <a:tr h="863185">
                <a:tc>
                  <a:txBody>
                    <a:bodyPr/>
                    <a:lstStyle/>
                    <a:p>
                      <a:pPr algn="ctr">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D</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6.94%</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22.62%</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1232320079"/>
                  </a:ext>
                </a:extLst>
              </a:tr>
            </a:tbl>
          </a:graphicData>
        </a:graphic>
      </p:graphicFrame>
    </p:spTree>
    <p:extLst>
      <p:ext uri="{BB962C8B-B14F-4D97-AF65-F5344CB8AC3E}">
        <p14:creationId xmlns:p14="http://schemas.microsoft.com/office/powerpoint/2010/main" xmlns="" val="30912425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1513488"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您认为礼仪教育的承担者应该是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多项选择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marL="742950" indent="-742950" algn="just">
              <a:lnSpc>
                <a:spcPct val="130000"/>
              </a:lnSpc>
              <a:spcAft>
                <a:spcPts val="0"/>
              </a:spcAft>
              <a:buAutoNum type="alphaU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家庭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B.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学校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lphaUcPeriod"/>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C.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社会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D.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以上都是</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调查显示，学生与市民对礼仪教育的认识有诸多相同之处。在是否希望开设礼仪教育课程的问题上，学生与市民中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。在礼仪教育承担者的问题上，学生与市民中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；同时，也都认为家庭、学校、社会三者之间，家庭是最重要的礼仪教育承担者，然后依次为学校和社会。但学生与市民的认识也存在差异，例如对礼仪教育的需求，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__③__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graphicFrame>
        <p:nvGraphicFramePr>
          <p:cNvPr id="12" name="表格 11"/>
          <p:cNvGraphicFramePr>
            <a:graphicFrameLocks noGrp="1"/>
          </p:cNvGraphicFramePr>
          <p:nvPr>
            <p:extLst>
              <p:ext uri="{D42A27DB-BD31-4B8C-83A1-F6EECF244321}">
                <p14:modId xmlns:p14="http://schemas.microsoft.com/office/powerpoint/2010/main" xmlns="" val="592905750"/>
              </p:ext>
            </p:extLst>
          </p:nvPr>
        </p:nvGraphicFramePr>
        <p:xfrm>
          <a:off x="13822227" y="3276774"/>
          <a:ext cx="7992886" cy="5400601"/>
        </p:xfrm>
        <a:graphic>
          <a:graphicData uri="http://schemas.openxmlformats.org/drawingml/2006/table">
            <a:tbl>
              <a:tblPr>
                <a:tableStyleId>{5C22544A-7EE6-4342-B048-85BDC9FD1C3A}</a:tableStyleId>
              </a:tblPr>
              <a:tblGrid>
                <a:gridCol w="2290097">
                  <a:extLst>
                    <a:ext uri="{9D8B030D-6E8A-4147-A177-3AD203B41FA5}">
                      <a16:colId xmlns="" xmlns:a16="http://schemas.microsoft.com/office/drawing/2014/main" val="3287719655"/>
                    </a:ext>
                  </a:extLst>
                </a:gridCol>
                <a:gridCol w="2784039">
                  <a:extLst>
                    <a:ext uri="{9D8B030D-6E8A-4147-A177-3AD203B41FA5}">
                      <a16:colId xmlns="" xmlns:a16="http://schemas.microsoft.com/office/drawing/2014/main" val="2975708733"/>
                    </a:ext>
                  </a:extLst>
                </a:gridCol>
                <a:gridCol w="2918750">
                  <a:extLst>
                    <a:ext uri="{9D8B030D-6E8A-4147-A177-3AD203B41FA5}">
                      <a16:colId xmlns="" xmlns:a16="http://schemas.microsoft.com/office/drawing/2014/main" val="1702805953"/>
                    </a:ext>
                  </a:extLst>
                </a:gridCol>
              </a:tblGrid>
              <a:tr h="1405729">
                <a:tc>
                  <a:txBody>
                    <a:bodyPr/>
                    <a:lstStyle/>
                    <a:p>
                      <a:pPr marL="0" algn="ctr" defTabSz="2119122" rtl="0" eaLnBrk="1" latinLnBrk="0" hangingPunct="1">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调查对象</a:t>
                      </a:r>
                    </a:p>
                    <a:p>
                      <a:pPr marL="0" algn="ctr" defTabSz="2119122" rtl="0" eaLnBrk="1" latinLnBrk="0" hangingPunct="1">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选项　　　</a:t>
                      </a:r>
                    </a:p>
                  </a:txBody>
                  <a:tcPr marL="68580" marR="68580" marT="0" marB="0" anchor="ctr"/>
                </a:tc>
                <a:tc>
                  <a:txBody>
                    <a:bodyPr/>
                    <a:lstStyle/>
                    <a:p>
                      <a:pPr marL="0" algn="ctr" defTabSz="2119122" rtl="0" eaLnBrk="1" latinLnBrk="0" hangingPunct="1">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学生</a:t>
                      </a:r>
                    </a:p>
                  </a:txBody>
                  <a:tcPr marL="68580" marR="68580" marT="0" marB="0" anchor="ctr"/>
                </a:tc>
                <a:tc>
                  <a:txBody>
                    <a:bodyPr/>
                    <a:lstStyle/>
                    <a:p>
                      <a:pPr marL="0" algn="ctr" defTabSz="2119122" rtl="0" eaLnBrk="1" latinLnBrk="0" hangingPunct="1">
                        <a:spcAft>
                          <a:spcPts val="0"/>
                        </a:spcAft>
                      </a:pPr>
                      <a:r>
                        <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市民</a:t>
                      </a:r>
                    </a:p>
                  </a:txBody>
                  <a:tcPr marL="68580" marR="68580" marT="0" marB="0" anchor="ctr"/>
                </a:tc>
                <a:extLst>
                  <a:ext uri="{0D108BD9-81ED-4DB2-BD59-A6C34878D82A}">
                    <a16:rowId xmlns="" xmlns:a16="http://schemas.microsoft.com/office/drawing/2014/main" val="1621494852"/>
                  </a:ext>
                </a:extLst>
              </a:tr>
              <a:tr h="998718">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20.23%</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22.62%</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189405743"/>
                  </a:ext>
                </a:extLst>
              </a:tr>
              <a:tr h="998718">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B</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9.83%</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15.48%</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080948565"/>
                  </a:ext>
                </a:extLst>
              </a:tr>
              <a:tr h="998718">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C</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8.67%</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13.10%</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739281744"/>
                  </a:ext>
                </a:extLst>
              </a:tr>
              <a:tr h="998718">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D</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65.32%</a:t>
                      </a:r>
                      <a:endParaRPr lang="zh-CN" altLang="en-US" sz="40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58.33%</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4014125328"/>
                  </a:ext>
                </a:extLst>
              </a:tr>
            </a:tbl>
          </a:graphicData>
        </a:graphic>
      </p:graphicFrame>
    </p:spTree>
    <p:extLst>
      <p:ext uri="{BB962C8B-B14F-4D97-AF65-F5344CB8AC3E}">
        <p14:creationId xmlns:p14="http://schemas.microsoft.com/office/powerpoint/2010/main" xmlns="" val="6729924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10"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3932"/>
            <a:ext cx="19645450" cy="8597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17363" y="3060750"/>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①</a:t>
            </a:r>
            <a:r>
              <a:rPr lang="zh-CN" altLang="en-US" sz="3600" dirty="0">
                <a:solidFill>
                  <a:srgbClr val="A50021"/>
                </a:solidFill>
                <a:latin typeface="微软雅黑" panose="020B0503020204020204" pitchFamily="34" charset="-122"/>
                <a:ea typeface="微软雅黑" panose="020B0503020204020204" pitchFamily="34" charset="-122"/>
              </a:rPr>
              <a:t>多数希望开设礼仪教育课程　②多数认为礼仪教育的责任应由家庭、学校和社会共同承担　③学生比市民更加强烈</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解答表格类型的表文转换题，要注意对表格各项内容进行分析和理解，比如对表头涉及内容的把握，对具体数字的差值</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或比值</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的把握等。第一个空格，要填的主要内容是“学生、市民对开设礼仪教育课程的态度”；从表格的内容看，希望开设的学生、市民分别占了</a:t>
            </a:r>
            <a:r>
              <a:rPr lang="en-US" altLang="zh-CN" sz="3600" dirty="0">
                <a:solidFill>
                  <a:srgbClr val="A50021"/>
                </a:solidFill>
                <a:latin typeface="微软雅黑" panose="020B0503020204020204" pitchFamily="34" charset="-122"/>
                <a:ea typeface="微软雅黑" panose="020B0503020204020204" pitchFamily="34" charset="-122"/>
              </a:rPr>
              <a:t>87.87%</a:t>
            </a:r>
            <a:r>
              <a:rPr lang="zh-CN" altLang="en-US" sz="3600" dirty="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71.42%</a:t>
            </a:r>
            <a:r>
              <a:rPr lang="zh-CN" altLang="en-US" sz="3600" dirty="0">
                <a:solidFill>
                  <a:srgbClr val="A50021"/>
                </a:solidFill>
                <a:latin typeface="微软雅黑" panose="020B0503020204020204" pitchFamily="34" charset="-122"/>
                <a:ea typeface="微软雅黑" panose="020B0503020204020204" pitchFamily="34" charset="-122"/>
              </a:rPr>
              <a:t>，由此可以看出他们大多数都希望开设。第二个空格，要求填写“学生与市民在礼仪教育的承担者问题上的看法”，从表格的具体数据分析，多数人认为礼仪教育应该由家庭、学校和社会共同承担。第三个空格，要求填写“学生与市民对礼仪教育的需求的差异”，从第一个表格中学生、市民对</a:t>
            </a:r>
            <a:r>
              <a:rPr lang="en-US" altLang="zh-CN" sz="3600" dirty="0">
                <a:solidFill>
                  <a:srgbClr val="A50021"/>
                </a:solidFill>
                <a:latin typeface="微软雅黑" panose="020B0503020204020204" pitchFamily="34" charset="-122"/>
                <a:ea typeface="微软雅黑" panose="020B0503020204020204" pitchFamily="34" charset="-122"/>
              </a:rPr>
              <a:t>C</a:t>
            </a:r>
            <a:r>
              <a:rPr lang="zh-CN" altLang="en-US" sz="3600" dirty="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D</a:t>
            </a:r>
            <a:r>
              <a:rPr lang="zh-CN" altLang="en-US" sz="3600" dirty="0">
                <a:solidFill>
                  <a:srgbClr val="A50021"/>
                </a:solidFill>
                <a:latin typeface="微软雅黑" panose="020B0503020204020204" pitchFamily="34" charset="-122"/>
                <a:ea typeface="微软雅黑" panose="020B0503020204020204" pitchFamily="34" charset="-122"/>
              </a:rPr>
              <a:t>选项的选择中，可以看出学生比市民对礼仪教育的需求更加强烈。</a:t>
            </a:r>
          </a:p>
        </p:txBody>
      </p:sp>
    </p:spTree>
    <p:extLst>
      <p:ext uri="{BB962C8B-B14F-4D97-AF65-F5344CB8AC3E}">
        <p14:creationId xmlns:p14="http://schemas.microsoft.com/office/powerpoint/2010/main" xmlns="" val="80393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0937424" cy="8894743"/>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4.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天津卷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阅读方式在数字时代已发生变化，请按要求回答相关问题。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中国新闻出版研究院最近完成了“第九次全国国民阅读调查”，请根据以下两个统计表简要说明调查结果。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数字媒介阅读包括网络在线阅读、手机阅读、电子阅读器阅读等。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请结合自己的阅读经验，选取传统纸质媒介阅读和数字媒介阅读两种方式中的一种，概括其特点并略做说明。</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13314" name="Picture 2" descr="我的插图-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21804" y="3204766"/>
            <a:ext cx="8501396" cy="6869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356351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3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专题六    </a:t>
              </a:r>
              <a:r>
                <a:rPr lang="en-US" altLang="zh-CN" sz="5500" b="1" dirty="0">
                  <a:solidFill>
                    <a:srgbClr val="EF8340"/>
                  </a:solidFill>
                  <a:latin typeface="微软雅黑" pitchFamily="34" charset="-122"/>
                  <a:ea typeface="微软雅黑" pitchFamily="34" charset="-122"/>
                </a:rPr>
                <a:t>PART 06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图文转换</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2988742"/>
            <a:ext cx="19645450" cy="8673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2988742"/>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(1)</a:t>
            </a:r>
            <a:r>
              <a:rPr lang="zh-CN" altLang="en-US" sz="3600" dirty="0">
                <a:solidFill>
                  <a:srgbClr val="A50021"/>
                </a:solidFill>
                <a:latin typeface="微软雅黑" panose="020B0503020204020204" pitchFamily="34" charset="-122"/>
                <a:ea typeface="微软雅黑" panose="020B0503020204020204" pitchFamily="34" charset="-122"/>
              </a:rPr>
              <a:t>近年来各媒介综合阅读率逐年上升，其中数字媒介阅读率近三年上升迅猛。</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示例</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传统纸质媒介阅读特点：是多数人的首选阅读方式，是目前获取知识的最重要的方式，有利于提高青少年的思考能力。</a:t>
            </a: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数字媒介阅读特点：获取知识便利，信息检索方便，费用低廉甚至免费。</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图表题主要考查对图表材料的分析能力及对材料进行综合性评价的能力。解答本题需注意三点：①注重整体阅读。答这类考题，应当先对材料或图表资料等有一个整体的了解。②重视数据变化。数据的变化往往说明了某个问题，而这可能正是图表材料的重要之处，往往也是得出观点的关键所在。③注意图表细节。图表中的一些细节不能忽视，它们往往起提示作用，如图表下的“注”等。</a:t>
            </a:r>
          </a:p>
        </p:txBody>
      </p:sp>
    </p:spTree>
    <p:extLst>
      <p:ext uri="{BB962C8B-B14F-4D97-AF65-F5344CB8AC3E}">
        <p14:creationId xmlns:p14="http://schemas.microsoft.com/office/powerpoint/2010/main" xmlns="" val="23714130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1441480" cy="8894743"/>
          </a:xfrm>
          <a:prstGeom prst="rect">
            <a:avLst/>
          </a:prstGeom>
          <a:noFill/>
        </p:spPr>
        <p:txBody>
          <a:bodyPr wrap="square" rtlCol="0">
            <a:spAutoFit/>
          </a:bodyPr>
          <a:lstStyle/>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5.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下面的两幅饼状图是今年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月福布斯中文网对我国大众富裕阶层的年龄及学历分布情况调查的结果，请根据下面两图所反映的情况填写下面文段中空缺的内容，使上下文连贯。要求：填写的内容不能出现图表中的具体数据。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调查显示，中国大众富裕阶层在年龄结构方面，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__①__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后”在其中所占的比重也越来越大。大众富裕阶层的学历普遍较高，本科及以上学历的总占比超过三分之二。综合以上两图，大众富裕阶层的总体形象可以大致概括为是一群</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__②__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13315" name="Picture 3" descr="TP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897868" y="3132758"/>
            <a:ext cx="7128792" cy="7852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047198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3932"/>
            <a:ext cx="19645450" cy="8597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17363" y="3060750"/>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①“60</a:t>
            </a:r>
            <a:r>
              <a:rPr lang="zh-CN" altLang="en-US" sz="3600" dirty="0">
                <a:solidFill>
                  <a:srgbClr val="A50021"/>
                </a:solidFill>
                <a:latin typeface="微软雅黑" panose="020B0503020204020204" pitchFamily="34" charset="-122"/>
                <a:ea typeface="微软雅黑" panose="020B0503020204020204" pitchFamily="34" charset="-122"/>
              </a:rPr>
              <a:t>后”与“</a:t>
            </a:r>
            <a:r>
              <a:rPr lang="en-US" altLang="zh-CN" sz="3600" dirty="0">
                <a:solidFill>
                  <a:srgbClr val="A50021"/>
                </a:solidFill>
                <a:latin typeface="微软雅黑" panose="020B0503020204020204" pitchFamily="34" charset="-122"/>
                <a:ea typeface="微软雅黑" panose="020B0503020204020204" pitchFamily="34" charset="-122"/>
              </a:rPr>
              <a:t>70</a:t>
            </a:r>
            <a:r>
              <a:rPr lang="zh-CN" altLang="en-US" sz="3600" dirty="0">
                <a:solidFill>
                  <a:srgbClr val="A50021"/>
                </a:solidFill>
                <a:latin typeface="微软雅黑" panose="020B0503020204020204" pitchFamily="34" charset="-122"/>
                <a:ea typeface="微软雅黑" panose="020B0503020204020204" pitchFamily="34" charset="-122"/>
              </a:rPr>
              <a:t>后”占主要地位　②有文化的中青年人</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填第一空需要仔细观察年龄分布饼状图，还需要注意 “‘</a:t>
            </a:r>
            <a:r>
              <a:rPr lang="en-US" altLang="zh-CN" sz="3600" dirty="0">
                <a:solidFill>
                  <a:srgbClr val="A50021"/>
                </a:solidFill>
                <a:latin typeface="微软雅黑" panose="020B0503020204020204" pitchFamily="34" charset="-122"/>
                <a:ea typeface="微软雅黑" panose="020B0503020204020204" pitchFamily="34" charset="-122"/>
              </a:rPr>
              <a:t>80</a:t>
            </a:r>
            <a:r>
              <a:rPr lang="zh-CN" altLang="en-US" sz="3600" dirty="0">
                <a:solidFill>
                  <a:srgbClr val="A50021"/>
                </a:solidFill>
                <a:latin typeface="微软雅黑" panose="020B0503020204020204" pitchFamily="34" charset="-122"/>
                <a:ea typeface="微软雅黑" panose="020B0503020204020204" pitchFamily="34" charset="-122"/>
              </a:rPr>
              <a:t>后’在其中所占的比重也越来越大”这一句，说明需要填的是什么年龄阶段占主体，很明显是“</a:t>
            </a:r>
            <a:r>
              <a:rPr lang="en-US" altLang="zh-CN" sz="3600" dirty="0">
                <a:solidFill>
                  <a:srgbClr val="A50021"/>
                </a:solidFill>
                <a:latin typeface="微软雅黑" panose="020B0503020204020204" pitchFamily="34" charset="-122"/>
                <a:ea typeface="微软雅黑" panose="020B0503020204020204" pitchFamily="34" charset="-122"/>
              </a:rPr>
              <a:t>60</a:t>
            </a:r>
            <a:r>
              <a:rPr lang="zh-CN" altLang="en-US" sz="3600" dirty="0">
                <a:solidFill>
                  <a:srgbClr val="A50021"/>
                </a:solidFill>
                <a:latin typeface="微软雅黑" panose="020B0503020204020204" pitchFamily="34" charset="-122"/>
                <a:ea typeface="微软雅黑" panose="020B0503020204020204" pitchFamily="34" charset="-122"/>
              </a:rPr>
              <a:t>后”与“</a:t>
            </a:r>
            <a:r>
              <a:rPr lang="en-US" altLang="zh-CN" sz="3600" dirty="0">
                <a:solidFill>
                  <a:srgbClr val="A50021"/>
                </a:solidFill>
                <a:latin typeface="微软雅黑" panose="020B0503020204020204" pitchFamily="34" charset="-122"/>
                <a:ea typeface="微软雅黑" panose="020B0503020204020204" pitchFamily="34" charset="-122"/>
              </a:rPr>
              <a:t>70</a:t>
            </a:r>
            <a:r>
              <a:rPr lang="zh-CN" altLang="en-US" sz="3600" dirty="0">
                <a:solidFill>
                  <a:srgbClr val="A50021"/>
                </a:solidFill>
                <a:latin typeface="微软雅黑" panose="020B0503020204020204" pitchFamily="34" charset="-122"/>
                <a:ea typeface="微软雅黑" panose="020B0503020204020204" pitchFamily="34" charset="-122"/>
              </a:rPr>
              <a:t>后”。第二空要填总结句，需要对大众富裕阶层的年龄和学历做总结。</a:t>
            </a:r>
          </a:p>
        </p:txBody>
      </p:sp>
    </p:spTree>
    <p:extLst>
      <p:ext uri="{BB962C8B-B14F-4D97-AF65-F5344CB8AC3E}">
        <p14:creationId xmlns:p14="http://schemas.microsoft.com/office/powerpoint/2010/main" xmlns="" val="1039222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类型三　徽标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徽标，即徽记、标志，它言简意赅、高度凝练、意蕴丰富。一般是为某一组织、行业、机构、活动而专门设计，通过图像、形状、颜色等多种元素的组合，表现该组织、行业、机构、活动的纲领、宗旨、理念、目标等，甚至带有宣传和鼓动性质。解答徽标类的图文转换题，需要深入分析图像、形状、颜色等各种元素及其组合后的内涵。因为在考题中颜色要素一般不作为重要元素来考虑，所以应重点分析徽标的构成元素分别承载的含意，各元素及其组合后所反映的主题。特别需要注意的是，有些元素承载了多种含意。这类题的解题思路是：</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426535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569386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宏观把握徽标的外形特点，注意中英文大小写和变体，以及涉及的时间、事物等。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介绍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画面要分清说明顺序：时间顺序、空间顺序、逻辑顺序。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注意由表及里，分析其内涵和寓意，对徽标的创意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含意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要联系具体对象做出合理解释。不能随意想象，要扣住图中的信息点来联想。</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采用规范的说明性语言，做到准确、简明、平实、清晰。</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认真观察图的组成部分，避免遗漏内容。</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05421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0721400" cy="4893647"/>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6.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下面是我国的“国家节水标志”，请写出该标志的构图要素及其寓意，要求语意简明，句子通顺，不超过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14338" name="Picture 2" descr="T3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897868" y="3352141"/>
            <a:ext cx="4371145" cy="441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951394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10" presetClass="entr" presetSubtype="0" fill="hold" nodeType="with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fade">
                                      <p:cBhvr>
                                        <p:cTn id="12"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3932"/>
            <a:ext cx="19645450" cy="85978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05487" y="3060750"/>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图标由水滴、手掌和圆形组成。圆形代表地球，象征节水能保护地球生态；手掌托着水滴，象征人人动手节约每一滴水；手掌又像一条河流，象征滴水成河。</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答出三个构图要素，给</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分；每答出一种寓意给</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分；语句通顺，给</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分。意思答对即可。如有其他答案，只要言之成理，可酌情给分</a:t>
            </a:r>
            <a:r>
              <a:rPr lang="en-US" altLang="zh-CN" sz="3600" dirty="0">
                <a:solidFill>
                  <a:srgbClr val="A50021"/>
                </a:solidFill>
                <a:latin typeface="微软雅黑" panose="020B0503020204020204" pitchFamily="34" charset="-122"/>
                <a:ea typeface="微软雅黑" panose="020B0503020204020204" pitchFamily="34" charset="-122"/>
              </a:rPr>
              <a:t>)</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考查图文转换及语言表达鲜明、生动的能力。要做到语言鲜明、生动，就要抓住描写对象的特点，用有文采的语言准确描写出来。要从阅读图画标题、解读图画的画面、品味图画的语言文字、揣摩图画的目的、联系生活实际等角度进行答题。本题应把握住向下滴的水滴、向上托起的手和圆形等要素，还有它是“国家节水标志”。</a:t>
            </a:r>
          </a:p>
        </p:txBody>
      </p:sp>
    </p:spTree>
    <p:extLst>
      <p:ext uri="{BB962C8B-B14F-4D97-AF65-F5344CB8AC3E}">
        <p14:creationId xmlns:p14="http://schemas.microsoft.com/office/powerpoint/2010/main" xmlns="" val="40954573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094524"/>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类型四　漫画</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所谓“漫画”，就是用简单而夸张的手法来描绘生活或时事的图画。一般运用变形、比拟、象征的手法，构成幽默、诙谐的画面，以取得讽刺或歌颂的效果。做漫画题，要看懂漫画的寓意。看懂漫画的寓意，需要从以下两个方面入手：</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画面三看</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漫画是通过直观的形象来说明道理的，一幅漫画中人物的形象、动作、语言以及其他事物、文字等都蕴含着深意。对画面主要抓以下三看：</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看标题。标题是漫画的眼睛，有时透过这“眼睛”，可洞察整幅画的主题。故在做题时首先要看漫画的标题是什么，然后再把标题同漫画的内容结合起来进行分析，这样就比较容易弄清漫画的寓意。</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070395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94743"/>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看画面。漫画是一门绘画艺术，它常用简单而又夸张的手法，勾画出幽默诙谐的画面，用以表现作者的某种观点。因此，分析漫画的画面是解题的重要环节。每一个细节都对表达漫画的寓意有提示作用。因此，我们在审漫画题时，一定要仔细、全面地观察画面。</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看文字。漫画为了表达其寓意，常常配有言简意赅、画龙点睛的语言文字。因此，我们在做漫画题时，要仔细品味画中的语言文字，认真思考其中隐含的观点，有时它会成为我们弄清漫画寓意的关键所在。</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联系现实展开想象，正确理解，揣摩画外之音</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漫画歌颂真善美，鞭挞假恶丑，是现实生活直接或间接的反映。做题时应将漫画的内容与社会现实相联系，想想自己周围有没有漫画中所歌颂或讽刺的对象或行为。要正确理解画面中人与人、人与物、物与物之间的关系，理解事物发展变化的条件和原因。要由此及彼、由表及里地理解漫画的寓意。</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2208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29430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看懂漫画的内容和主旨后，就可以开始答题了。答题需掌握以下几种常见题型的解题方法和技巧：</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描述画面类。描述画面，就是用描述性的语言介绍画面的内容。描述时一定要有整体意识，注意细节。仔细观察画面上的人或物的动作、表情、语言等，采用恰当的表达方式，按照一定的顺序描述。画面上有什么就描述什么，只需把漫画内容客观地描述出来，不需要做评论或联系社会现实探讨其寓意。不可超越图画所给图文信息进行添枝加叶，不可用主观想象代替画面中的内容。对于漫画的说明，在整体上要做到“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总”，即起笔一句点明介绍对象，然后依据一定的顺序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时间顺序、空间顺序、逻辑顺序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介绍画面内容。</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480955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图文转换”在近几年高考有多套卷涉及。高考语文要求考查考生识记、理解、分析综合、鉴赏评价、表达应用和探究的能力，“图文转换”则是把这六种能力综合起来考查，其载体为“表格”“图画”，核心为“转换”。这类题目综合性、技巧性强，具有创新特色。</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“图文转换”这一题型热度很高。</a:t>
            </a:r>
            <a:r>
              <a:rPr lang="en-US" altLang="zh-CN" sz="3600" dirty="0">
                <a:solidFill>
                  <a:schemeClr val="tx1">
                    <a:lumMod val="50000"/>
                    <a:lumOff val="50000"/>
                  </a:schemeClr>
                </a:solidFill>
                <a:latin typeface="微软雅黑" pitchFamily="34" charset="-122"/>
                <a:ea typeface="微软雅黑" pitchFamily="34" charset="-122"/>
              </a:rPr>
              <a:t>2013</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年新课标全国卷</a:t>
            </a:r>
            <a:r>
              <a:rPr lang="en-US" altLang="zh-CN" sz="3600" dirty="0">
                <a:solidFill>
                  <a:schemeClr val="tx1">
                    <a:lumMod val="50000"/>
                    <a:lumOff val="50000"/>
                  </a:schemeClr>
                </a:solidFill>
                <a:latin typeface="微软雅黑" pitchFamily="34" charset="-122"/>
                <a:ea typeface="微软雅黑" pitchFamily="34" charset="-122"/>
              </a:rPr>
              <a:t>Ⅰ</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Ⅱ</a:t>
            </a:r>
            <a:r>
              <a:rPr lang="zh-CN" altLang="en-US" sz="3600" dirty="0">
                <a:solidFill>
                  <a:schemeClr val="tx1">
                    <a:lumMod val="50000"/>
                    <a:lumOff val="50000"/>
                  </a:schemeClr>
                </a:solidFill>
                <a:latin typeface="微软雅黑" pitchFamily="34" charset="-122"/>
                <a:ea typeface="微软雅黑" pitchFamily="34" charset="-122"/>
              </a:rPr>
              <a:t>一直在考查。题型具有综合性，选材贴近现实生活。易与扩展语句、压缩语段，正确运用常见的修辞手法，语言表达简明、连贯、得体、准确、鲜明、生动等考点结合起来进行考查；一般为主观题，分值为</a:t>
            </a: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分；命题时注重挖掘现实，聚焦民生热点，创设特定情境；常要求考生根据图表内容分析材料，揭示隐含信息、深刻寓意，或进行综合评价。</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93866"/>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概括主题类。概括画面的主题，先要认真细致地观察分析画面的内容，找出其讽刺或颂扬的对象或行为，然后挖掘隐含信息，进一步提炼概括。要做到语言简明，要揭示画面中人与人、人与物、物与物之间的关系。通常采用联想的方法，由物及人，彰显意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拟写标题类。标题有暗示漫画寓意或揭示讽刺对象的作用。首先要弄清漫画讽刺或颂扬的主体和表达的主题，然后围绕其拟写标题。可直接以讽刺或颂扬的主体命名，也可扣住主题命名。一般可采用中心事件描述法、引用画中人物语言法、比喻法等拟写标题。</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371049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8706886" cy="729430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阅读漫画，用简练的语言概括漫画的内容与寓意。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内容：</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寓意：</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25</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16386" name="Picture 2" descr="T4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385700" y="3780830"/>
            <a:ext cx="7994399" cy="60486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88143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9">
                                            <p:txEl>
                                              <p:pRg st="5" end="5"/>
                                            </p:txEl>
                                          </p:spTgt>
                                        </p:tgtEl>
                                        <p:attrNameLst>
                                          <p:attrName>style.visibility</p:attrName>
                                        </p:attrNameLst>
                                      </p:cBhvr>
                                      <p:to>
                                        <p:strVal val="visible"/>
                                      </p:to>
                                    </p:set>
                                    <p:animEffect transition="in" filter="fade">
                                      <p:cBhvr>
                                        <p:cTn id="22" dur="2000"/>
                                        <p:tgtEl>
                                          <p:spTgt spid="69">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6386"/>
                                        </p:tgtEl>
                                        <p:attrNameLst>
                                          <p:attrName>style.visibility</p:attrName>
                                        </p:attrNameLst>
                                      </p:cBhvr>
                                      <p:to>
                                        <p:strVal val="visible"/>
                                      </p:to>
                                    </p:set>
                                    <p:animEffect transition="in" filter="fade">
                                      <p:cBhvr>
                                        <p:cTn id="25"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4638" y="2844726"/>
            <a:ext cx="19645450" cy="88170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a:spLocks/>
          </p:cNvSpPr>
          <p:nvPr/>
        </p:nvSpPr>
        <p:spPr bwMode="auto">
          <a:xfrm>
            <a:off x="2023200" y="2844726"/>
            <a:ext cx="19800000" cy="1728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内容：画面的主体是一个人大汗淋漓地站在铺开的纸张面前，纸上放着一支笔，人物的两手不见了，两个鼠标垂在两只袖口的下面，画面中的人脑子里惶恐地闪过一个问题：咋写的？</a:t>
            </a: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寓意：电脑的普及造成人们汉字书写能力的降低与缺失。</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解答漫画内容概括题时，一是审读画面，明确画面的构成要素。尤其对其中的关键因素，如人、景、物等信息进行观察，弄清主体与背景的关系；二是聚焦人物的言行举止、表情神态、穿着打扮及人物间的关系；三是发挥合理想象，丰富画面信息。发挥想象补充画面信息，主要是借助漫画提供的情境，丰富画面内容，是对画面信息的深入感知过程。分析概括漫画的寓意要运用类比联想，探究画面寓意，将画面信息跟现实生活相联系，深入揣摩作者的创作意图，在类比中明晓漫画寓意。就本题而言，要注意漫画中人物大汗淋漓的神态、画面中的笔和鼠标，以及画面中人物的语言“咋写的？”所暗含的画面内涵。</a:t>
            </a:r>
          </a:p>
        </p:txBody>
      </p:sp>
    </p:spTree>
    <p:extLst>
      <p:ext uri="{BB962C8B-B14F-4D97-AF65-F5344CB8AC3E}">
        <p14:creationId xmlns:p14="http://schemas.microsoft.com/office/powerpoint/2010/main" xmlns="" val="23286676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000132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阅读下面漫画，按要求答题。</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给漫画拟出标题。要求：切合漫画含意，不得用“无题”做标题。</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用一句话说明漫画给你的启示。要求：与标题有内在联系，不超过</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个字。</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a:t>
            </a:r>
          </a:p>
        </p:txBody>
      </p:sp>
      <p:pic>
        <p:nvPicPr>
          <p:cNvPr id="17410" name="Picture 2" descr="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69676" y="3996854"/>
            <a:ext cx="9425602" cy="5555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185736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42" presetClass="entr" presetSubtype="0" fill="hold" nodeType="with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fade">
                                      <p:cBhvr>
                                        <p:cTn id="12" dur="1000"/>
                                        <p:tgtEl>
                                          <p:spTgt spid="17410"/>
                                        </p:tgtEl>
                                      </p:cBhvr>
                                    </p:animEffect>
                                    <p:anim calcmode="lin" valueType="num">
                                      <p:cBhvr>
                                        <p:cTn id="13" dur="1000" fill="hold"/>
                                        <p:tgtEl>
                                          <p:spTgt spid="17410"/>
                                        </p:tgtEl>
                                        <p:attrNameLst>
                                          <p:attrName>ppt_x</p:attrName>
                                        </p:attrNameLst>
                                      </p:cBhvr>
                                      <p:tavLst>
                                        <p:tav tm="0">
                                          <p:val>
                                            <p:strVal val="#ppt_x"/>
                                          </p:val>
                                        </p:tav>
                                        <p:tav tm="100000">
                                          <p:val>
                                            <p:strVal val="#ppt_x"/>
                                          </p:val>
                                        </p:tav>
                                      </p:tavLst>
                                    </p:anim>
                                    <p:anim calcmode="lin" valueType="num">
                                      <p:cBhvr>
                                        <p:cTn id="14"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莫为“虚影”遮望眼。</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徒具伞影，不具伞实，看问题做事情要抓实。</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漫画常用简单而又夸张的手法，勾画出幽默、诙谐的画面，用来说明某种观点。画面上的每一个细节对概括漫画的寓意都有提示作用。解读漫画时要注意分析漫画的夸张之处。夸张之处往往就是漫画的弦外之音，即漫画的寓意所在。这幅漫画主要由一只猫、一把伞及“伞影”组成。可联想到生活中的人和事，进而得出相应的答案。</a:t>
            </a:r>
          </a:p>
        </p:txBody>
      </p:sp>
    </p:spTree>
    <p:extLst>
      <p:ext uri="{BB962C8B-B14F-4D97-AF65-F5344CB8AC3E}">
        <p14:creationId xmlns:p14="http://schemas.microsoft.com/office/powerpoint/2010/main" xmlns="" val="42335222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016554"/>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类型五　图片　</a:t>
            </a:r>
            <a:r>
              <a:rPr lang="zh-CN" altLang="en-US"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这里的图片主要是指绘画、摄影、剪纸、地图等一些非讽刺类的图片。这类题的解题思路为：</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第一步，要细致观察画面的整体内容，搜索并提取有效信息，看图画表现了什么样的主题。</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第二步，要仔细观察画面的背景和人物，看画面的背景反映了什么，背景和人物有什么联系。</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第三步，要观察画面中的细节，如人物的表情和动作，要与画面进行心灵的对话。</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第四步，合理想象，丰富画面内容。无论是单幅图还是多幅图，画面上的内容总是有限的。观看图画要充分发挥自己的想象力，丰富画面内容，从而有助于揭示画面蕴含的主题精神。</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542692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8922910" cy="6494085"/>
          </a:xfrm>
          <a:prstGeom prst="rect">
            <a:avLst/>
          </a:prstGeom>
          <a:noFill/>
        </p:spPr>
        <p:txBody>
          <a:bodyPr wrap="square" rtlCol="0">
            <a:spAutoFit/>
          </a:bodyPr>
          <a:lstStyle/>
          <a:p>
            <a:pPr algn="just">
              <a:lnSpc>
                <a:spcPct val="130000"/>
              </a:lnSpc>
              <a:spcAft>
                <a:spcPts val="0"/>
              </a:spcAft>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9</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南水北调中线干线工程输水路线，源起湖北丹江口水库，终至北京、天津。请依据下图，用一段文字描述该干线工程的输水路线。要求：①包含图示总干渠经过地；②不少于</a:t>
            </a: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个动词；③语言表达准确、简明、连贯；④不超过</a:t>
            </a:r>
            <a:r>
              <a:rPr lang="en-US" altLang="zh-CN" sz="4000" dirty="0">
                <a:solidFill>
                  <a:schemeClr val="tx1">
                    <a:lumMod val="50000"/>
                    <a:lumOff val="50000"/>
                  </a:schemeClr>
                </a:solidFill>
                <a:latin typeface="微软雅黑" pitchFamily="34" charset="-122"/>
                <a:ea typeface="微软雅黑" pitchFamily="34" charset="-122"/>
              </a:rPr>
              <a:t>80 </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18434" name="Picture 2" descr="5HBYW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81644" y="3780830"/>
            <a:ext cx="5472608" cy="71637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43488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 presetClass="entr" presetSubtype="0" fill="hold" nodeType="withEffect">
                                  <p:stCondLst>
                                    <p:cond delay="0"/>
                                  </p:stCondLst>
                                  <p:childTnLst>
                                    <p:set>
                                      <p:cBhvr>
                                        <p:cTn id="12" dur="1" fill="hold">
                                          <p:stCondLst>
                                            <p:cond delay="0"/>
                                          </p:stCondLst>
                                        </p:cTn>
                                        <p:tgtEl>
                                          <p:spTgt spid="18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4638" y="3055904"/>
            <a:ext cx="19645450" cy="86059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内容占位符 2"/>
          <p:cNvSpPr>
            <a:spLocks/>
          </p:cNvSpPr>
          <p:nvPr/>
        </p:nvSpPr>
        <p:spPr bwMode="auto">
          <a:xfrm>
            <a:off x="2081210" y="3052722"/>
            <a:ext cx="19800000" cy="1728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示例：一渠清泉，源自丹江口水库，经南阳上郑州，穿越黄河，过焦作，出安阳，入河北邯郸，经邢台，走石家庄，分流东至天津，北达北京。源源南水北流去，绵绵千里饮甘泉。</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本题考查语言表达的准确、简明、连贯。根据图示，先抓住陈述的主体“丹江水”，然后按照从源头、流经地区到终点的顺序组织语言即可。</a:t>
            </a:r>
          </a:p>
        </p:txBody>
      </p:sp>
    </p:spTree>
    <p:extLst>
      <p:ext uri="{BB962C8B-B14F-4D97-AF65-F5344CB8AC3E}">
        <p14:creationId xmlns:p14="http://schemas.microsoft.com/office/powerpoint/2010/main" xmlns="" val="1096642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11</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图文转换轻松过</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题干关键词。如：在表达方式转换题的题干中往往有这样一些标志性的词语：“上图显示”“用文字表述出来”“确切表述图表的内容”等。在表述时要有具体的数据比较、分析，要直接客观地反映图表包含的信息。在信息推断题的题干中往往有这样一些标志性的词语：“该图表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说明、证明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了”“用一句话概括为”“所揭示的问题是”“从中可以看出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得出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注意题目的特殊限制。一是句式的限制，用单句表达只能含有一组主谓宾成分，用复句要标明句间的逻辑关系；二是字数的限制，在表达时尽量不要超出字数限制的范围。</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注意表述语言正确。表述中不能出现语病，特别是在反映事物的变化或规律时，选用的词语要准确。</a:t>
            </a:r>
          </a:p>
        </p:txBody>
      </p:sp>
    </p:spTree>
    <p:extLst>
      <p:ext uri="{BB962C8B-B14F-4D97-AF65-F5344CB8AC3E}">
        <p14:creationId xmlns:p14="http://schemas.microsoft.com/office/powerpoint/2010/main" xmlns="" val="8637133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942876" cy="253300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江苏卷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阅读漫画，在横线上写出合适的一句话。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这幅漫画形象地提醒人们：</a:t>
            </a:r>
            <a:r>
              <a:rPr lang="en-US" altLang="zh-CN" dirty="0">
                <a:solidFill>
                  <a:schemeClr val="tx1">
                    <a:lumMod val="50000"/>
                    <a:lumOff val="50000"/>
                  </a:schemeClr>
                </a:solidFill>
              </a:rPr>
              <a:t>__________________________________________</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pic>
        <p:nvPicPr>
          <p:cNvPr id="19458" name="Picture 2" descr="JS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32972" y="5788215"/>
            <a:ext cx="6840760" cy="5387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012186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10" presetClass="entr" presetSubtype="0" fill="hold" nodeType="with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fade">
                                      <p:cBhvr>
                                        <p:cTn id="1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7338164"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下面是某校“中华文化体验”计划的初步构思框架，请把这个构思写成一段话，要求内容完整，表述准确，语言连贯，不超过</a:t>
            </a:r>
            <a:r>
              <a:rPr lang="en-US" altLang="zh-CN" sz="4000" dirty="0">
                <a:solidFill>
                  <a:schemeClr val="tx1">
                    <a:lumMod val="50000"/>
                    <a:lumOff val="50000"/>
                  </a:schemeClr>
                </a:solidFill>
                <a:latin typeface="微软雅黑" pitchFamily="34" charset="-122"/>
                <a:ea typeface="微软雅黑" pitchFamily="34" charset="-122"/>
              </a:rPr>
              <a:t>85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1026" name="Picture 2" descr="YYQG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865420" y="3803630"/>
            <a:ext cx="8285372" cy="6402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2"/>
          <p:cNvSpPr/>
          <p:nvPr/>
        </p:nvSpPr>
        <p:spPr>
          <a:xfrm>
            <a:off x="2094638" y="10651715"/>
            <a:ext cx="19645450" cy="10100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06312" y="10654897"/>
            <a:ext cx="19716888"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“答案”及“解析”见本专题“现场指导”。</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5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85290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89042" y="3129576"/>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家长在满足孩子的要求时，不能越过是非的底线。</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考查图文转换及语言综合运用的能力。首先要读懂图画，这幅图中共有三个要素：父、子及脚下黑白两分的圆。结合每个要素的特点、要素之间的关系及相应的文字提示，很容易理解画面内容。答题时还应注意题目中“提醒”二字给出的答题角度。</a:t>
            </a:r>
          </a:p>
        </p:txBody>
      </p:sp>
    </p:spTree>
    <p:extLst>
      <p:ext uri="{BB962C8B-B14F-4D97-AF65-F5344CB8AC3E}">
        <p14:creationId xmlns:p14="http://schemas.microsoft.com/office/powerpoint/2010/main" xmlns="" val="2758623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0722540"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下图是“儿童在不同场地的时间分配”，根据该图提供的信息，将儿童在不同场地休息和运动时间分配的情况写成一段话。要求：内容完整，概括准确，不超过 </a:t>
            </a:r>
            <a:r>
              <a:rPr lang="en-US" altLang="zh-CN" sz="4000" dirty="0">
                <a:solidFill>
                  <a:schemeClr val="tx1">
                    <a:lumMod val="50000"/>
                    <a:lumOff val="50000"/>
                  </a:schemeClr>
                </a:solidFill>
                <a:latin typeface="微软雅黑" pitchFamily="34" charset="-122"/>
                <a:ea typeface="微软雅黑" pitchFamily="34" charset="-122"/>
              </a:rPr>
              <a:t>80 </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20482" name="Picture 2" descr="5XQY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745740" y="3060750"/>
            <a:ext cx="8632319" cy="5832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3662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fade">
                                      <p:cBhvr>
                                        <p:cTn id="16" dur="1000"/>
                                        <p:tgtEl>
                                          <p:spTgt spid="20482"/>
                                        </p:tgtEl>
                                      </p:cBhvr>
                                    </p:animEffect>
                                    <p:anim calcmode="lin" valueType="num">
                                      <p:cBhvr>
                                        <p:cTn id="17" dur="1000" fill="hold"/>
                                        <p:tgtEl>
                                          <p:spTgt spid="20482"/>
                                        </p:tgtEl>
                                        <p:attrNameLst>
                                          <p:attrName>ppt_x</p:attrName>
                                        </p:attrNameLst>
                                      </p:cBhvr>
                                      <p:tavLst>
                                        <p:tav tm="0">
                                          <p:val>
                                            <p:strVal val="#ppt_x"/>
                                          </p:val>
                                        </p:tav>
                                        <p:tav tm="100000">
                                          <p:val>
                                            <p:strVal val="#ppt_x"/>
                                          </p:val>
                                        </p:tav>
                                      </p:tavLst>
                                    </p:anim>
                                    <p:anim calcmode="lin" valueType="num">
                                      <p:cBhvr>
                                        <p:cTn id="18"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63932"/>
            <a:ext cx="19732592" cy="82057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80324" y="3060750"/>
            <a:ext cx="19942876"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示例：男孩在草地、运动场、娱乐场进行运动的时间比原地休息时间多，在硬场地和天然场地运动时间比原地休息时间少。而女孩在各种场地，都是原地休息时间比运动时间多。</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和语言表达的简明、连贯、得体、准确、鲜明、生动。读懂此图，要抓住图中的几个要素，准确理解，仔细比较。一是最上面的线段上的数值，表示休息时间和运动时间；二是两种不同的条杠，分别代表男孩和女孩；三是条杠对应的“休息时间”和“运动时间”的长短对比；四是不同的场合，对应五组不同的条杠。读懂这些要素之后，再思考如何表达，最后要以“男孩”和“女孩”为不同的表述对象，分别对其在不同场地休息和运动时间分配的情况进行规律性的归纳，各写一句话即可。</a:t>
            </a:r>
          </a:p>
        </p:txBody>
      </p:sp>
    </p:spTree>
    <p:extLst>
      <p:ext uri="{BB962C8B-B14F-4D97-AF65-F5344CB8AC3E}">
        <p14:creationId xmlns:p14="http://schemas.microsoft.com/office/powerpoint/2010/main" xmlns="" val="11814561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下面三幅劝阻吸烟的手势图，你认为哪一幅最好？请结合图像说明理由。要求</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字左右。</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21506" name="Picture 2" descr="05TJYW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48796" y="5076974"/>
            <a:ext cx="14534430" cy="5040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24356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1506"/>
                                        </p:tgtEl>
                                        <p:attrNameLst>
                                          <p:attrName>style.visibility</p:attrName>
                                        </p:attrNameLst>
                                      </p:cBhvr>
                                      <p:to>
                                        <p:strVal val="visible"/>
                                      </p:to>
                                    </p:set>
                                    <p:animEffect transition="in" filter="fade">
                                      <p:cBhvr>
                                        <p:cTn id="11"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63932"/>
            <a:ext cx="19732592" cy="82057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80324" y="3060750"/>
            <a:ext cx="19942876"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示例：第一幅好。因为后两幅都是直接阻止对方的行为，显得生硬而粗暴，容易引起逆反心理。而第一幅意在提醒吸烟者侵犯了他人的健康权益，方式委婉温和，容易让人接受。</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连贯、得体、准确、鲜明、生动。形式上是一道图文转换题，其实“转换”的意味非常淡，图像只是起到表明题意、增强形象感的作用。考查重点则是比较分析这三幅图像的内涵及其差别，进而用简明、准确的语言来表达自己的观点。此题和一般的语言表达得体之类的题完全相通，只是把以文字的形式呈现改为以图像的形式呈现，重点从“得体”的角度去思考。</a:t>
            </a:r>
          </a:p>
        </p:txBody>
      </p:sp>
    </p:spTree>
    <p:extLst>
      <p:ext uri="{BB962C8B-B14F-4D97-AF65-F5344CB8AC3E}">
        <p14:creationId xmlns:p14="http://schemas.microsoft.com/office/powerpoint/2010/main" xmlns="" val="949259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1614801"/>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下面是某中学暑期瑶族村考察的初步构思框架，请把这个构思写成一段话，要求内容完整，表述准确，语言连贯，不超过</a:t>
            </a:r>
            <a:r>
              <a:rPr lang="en-US" altLang="zh-CN" sz="4000" dirty="0">
                <a:solidFill>
                  <a:schemeClr val="tx1">
                    <a:lumMod val="50000"/>
                    <a:lumOff val="50000"/>
                  </a:schemeClr>
                </a:solidFill>
                <a:latin typeface="微软雅黑" pitchFamily="34" charset="-122"/>
                <a:ea typeface="微软雅黑" pitchFamily="34" charset="-122"/>
              </a:rPr>
              <a:t>75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22530" name="Picture 2" descr="YW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16948" y="4633465"/>
            <a:ext cx="10609022" cy="6788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8659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0"/>
                                        </p:tgtEl>
                                        <p:attrNameLst>
                                          <p:attrName>style.visibility</p:attrName>
                                        </p:attrNameLst>
                                      </p:cBhvr>
                                      <p:to>
                                        <p:strVal val="visible"/>
                                      </p:to>
                                    </p:set>
                                    <p:anim calcmode="lin" valueType="num">
                                      <p:cBhvr additive="base">
                                        <p:cTn id="11" dur="500" fill="hold"/>
                                        <p:tgtEl>
                                          <p:spTgt spid="22530"/>
                                        </p:tgtEl>
                                        <p:attrNameLst>
                                          <p:attrName>ppt_x</p:attrName>
                                        </p:attrNameLst>
                                      </p:cBhvr>
                                      <p:tavLst>
                                        <p:tav tm="0">
                                          <p:val>
                                            <p:strVal val="#ppt_x"/>
                                          </p:val>
                                        </p:tav>
                                        <p:tav tm="100000">
                                          <p:val>
                                            <p:strVal val="#ppt_x"/>
                                          </p:val>
                                        </p:tav>
                                      </p:tavLst>
                                    </p:anim>
                                    <p:anim calcmode="lin" valueType="num">
                                      <p:cBhvr additive="base">
                                        <p:cTn id="12"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63932"/>
            <a:ext cx="19732592" cy="82057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80324" y="3060750"/>
            <a:ext cx="19942876"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示例：本次瑶族村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日行考察要求参加人员事先查阅资料，了解瑶族概况，备好所需行装；考察期间的主要活动有参观、访谈以及与村民联谊，每人需写日记记录考察情况。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内容完整，给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分；归属得当，给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分；表述准确，给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分；语言连贯，给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分。字数超出要求，酌情扣分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的是图文转换及语言表达准确、连贯等方面的综合能力。一要审清试题要求，即根据初步构思框架写一段话；二是充分利用试题材料，将其体现在语段中；三是注意语言表达准确、连贯的要求。图片中的瑶族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日行考察主要包括两大方面：一是考察前的“准备”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查阅资料了解瑶族的情况和准备好所需行装，二是到达之后的“实施”过程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四处参观、进行访谈、举行联谊活动和写好考察日记。将这些信息有条理地连贯起来即可。</a:t>
            </a:r>
          </a:p>
        </p:txBody>
      </p:sp>
    </p:spTree>
    <p:extLst>
      <p:ext uri="{BB962C8B-B14F-4D97-AF65-F5344CB8AC3E}">
        <p14:creationId xmlns:p14="http://schemas.microsoft.com/office/powerpoint/2010/main" xmlns="" val="2705382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321523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下边的绘画和书法作品，展现了画家和书法家心中的奔马的神韵。请用诗或文的形式描绘你心中的奔马。要求：①必须原创； ②运用比喻、比拟两种修辞手法；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③不超过</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23554" name="Picture 2" descr="HB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33372" y="5148982"/>
            <a:ext cx="9839051" cy="54726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734211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554"/>
                                        </p:tgtEl>
                                        <p:attrNameLst>
                                          <p:attrName>style.visibility</p:attrName>
                                        </p:attrNameLst>
                                      </p:cBhvr>
                                      <p:to>
                                        <p:strVal val="visible"/>
                                      </p:to>
                                    </p:set>
                                    <p:animEffect transition="in" filter="fade">
                                      <p:cBhvr>
                                        <p:cTn id="13"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063932"/>
            <a:ext cx="19732592" cy="82057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80324" y="3060750"/>
            <a:ext cx="19942876"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示例：①奔跃气如虹，昂首啸长空。龙马抖精神，奋蹄疾如风。</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②哒哒哒哒，蹄声敲醒草原；啸啸长嘶，鸣声激荡群山！啊，草原的精灵，大地的骄子，迅疾如风，快似闪电！骏马奔驰，一往无前。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本题引中国传统书画入卷，解答时不仅可用文，还可用诗。“你心中的奔马”可以是草原上奔驰的骏马，也可以是人们心中的神驹，关键是要有奔腾的气势。</a:t>
            </a: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11008862"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欣赏漫画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玩大了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，按要求作答。</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任选一条鱼，替它写一段简短的内心独白。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用一句话说明这幅漫画的寓意。</a:t>
            </a:r>
          </a:p>
        </p:txBody>
      </p:sp>
      <p:pic>
        <p:nvPicPr>
          <p:cNvPr id="24578" name="Picture 2" descr="天津语文换图"/>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249796" y="2988742"/>
            <a:ext cx="5073645" cy="5688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24578"/>
                                        </p:tgtEl>
                                        <p:attrNameLst>
                                          <p:attrName>style.visibility</p:attrName>
                                        </p:attrNameLst>
                                      </p:cBhvr>
                                      <p:to>
                                        <p:strVal val="visible"/>
                                      </p:to>
                                    </p:set>
                                    <p:animEffect transition="in" filter="barn(inVertical)">
                                      <p:cBhvr>
                                        <p:cTn id="11"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1614801"/>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下面是某校团委“中国梦演讲赛”工作的初步构思框架，请把这个构思写成一段话，要求内容得当，表述准确，语言连贯，不超过</a:t>
            </a:r>
            <a:r>
              <a:rPr lang="en-US" altLang="zh-CN" sz="4000" dirty="0">
                <a:solidFill>
                  <a:schemeClr val="tx1">
                    <a:lumMod val="50000"/>
                    <a:lumOff val="50000"/>
                  </a:schemeClr>
                </a:solidFill>
                <a:latin typeface="微软雅黑" pitchFamily="34" charset="-122"/>
                <a:ea typeface="微软雅黑" pitchFamily="34" charset="-122"/>
              </a:rPr>
              <a:t>85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2050" name="Picture 2" descr="YYQG2-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48796" y="4776341"/>
            <a:ext cx="14555577" cy="56819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766609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250"/>
                                        <p:tgtEl>
                                          <p:spTgt spid="2050"/>
                                        </p:tgtEl>
                                      </p:cBhvr>
                                    </p:animEffect>
                                    <p:anim calcmode="lin" valueType="num">
                                      <p:cBhvr>
                                        <p:cTn id="14" dur="250" fill="hold"/>
                                        <p:tgtEl>
                                          <p:spTgt spid="2050"/>
                                        </p:tgtEl>
                                        <p:attrNameLst>
                                          <p:attrName>ppt_x</p:attrName>
                                        </p:attrNameLst>
                                      </p:cBhvr>
                                      <p:tavLst>
                                        <p:tav tm="0">
                                          <p:val>
                                            <p:strVal val="#ppt_x"/>
                                          </p:val>
                                        </p:tav>
                                        <p:tav tm="100000">
                                          <p:val>
                                            <p:strVal val="#ppt_x"/>
                                          </p:val>
                                        </p:tav>
                                      </p:tavLst>
                                    </p:anim>
                                    <p:anim calcmode="lin" valueType="num">
                                      <p:cBhvr>
                                        <p:cTn id="15" dur="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13552"/>
            <a:ext cx="19800000" cy="8140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2916734"/>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缸内鱼：哎，好幸运，甩出去的是它，不是我。②缸外鱼：我的重量太轻了，要不，也不会是这样的下场。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答出其中一点即可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寓意：生活需要平衡，保持平衡才会产生和谐。</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仔细观察漫画，读懂画面内容：两条鱼在鱼缸里玩跷跷板，一条鱼被甩出缸外，一里一外的两条鱼肯定有不同的心理。第一问，内心独白属于心理描写，应根据两条鱼所处的不同位置、空间环境和遭遇等，设身处地地揣摩鱼的心理。第二问，寓意的概括要在读懂漫画内容的基础上，联系标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玩大了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，并结合生活，由表及里，由画面到生活，进行思考，挖掘出漫画蕴含的深刻哲理，最后概括寓意。</a:t>
            </a:r>
          </a:p>
        </p:txBody>
      </p:sp>
    </p:spTree>
    <p:extLst>
      <p:ext uri="{BB962C8B-B14F-4D97-AF65-F5344CB8AC3E}">
        <p14:creationId xmlns:p14="http://schemas.microsoft.com/office/powerpoint/2010/main" xmlns="" val="29717126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a:t>
            </a:r>
            <a:r>
              <a:rPr lang="en-US" altLang="zh-CN" sz="4000" dirty="0">
                <a:solidFill>
                  <a:schemeClr val="tx1">
                    <a:lumMod val="50000"/>
                    <a:lumOff val="50000"/>
                  </a:schemeClr>
                </a:solidFill>
                <a:latin typeface="微软雅黑" pitchFamily="34" charset="-122"/>
                <a:ea typeface="微软雅黑" pitchFamily="34" charset="-122"/>
              </a:rPr>
              <a:t>  [2013·</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有研究者对</a:t>
            </a:r>
            <a:r>
              <a:rPr lang="en-US" altLang="zh-CN" sz="4000" dirty="0">
                <a:solidFill>
                  <a:schemeClr val="tx1">
                    <a:lumMod val="50000"/>
                    <a:lumOff val="50000"/>
                  </a:schemeClr>
                </a:solidFill>
                <a:latin typeface="微软雅黑" pitchFamily="34" charset="-122"/>
                <a:ea typeface="微软雅黑" pitchFamily="34" charset="-122"/>
              </a:rPr>
              <a:t>200</a:t>
            </a:r>
            <a:r>
              <a:rPr lang="zh-CN" altLang="en-US" sz="4000" dirty="0">
                <a:solidFill>
                  <a:schemeClr val="tx1">
                    <a:lumMod val="50000"/>
                    <a:lumOff val="50000"/>
                  </a:schemeClr>
                </a:solidFill>
                <a:latin typeface="微软雅黑" pitchFamily="34" charset="-122"/>
                <a:ea typeface="微软雅黑" pitchFamily="34" charset="-122"/>
              </a:rPr>
              <a:t>多位作家从发表处女作和代表作的年龄两个方面进行了统计。比较图表中两组数据，从作家渐至成熟的角度归纳出一个结论。</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下图是中国邮政为宣传城乡居民社会养老保险制度全覆盖而发行的邮票中的主体图形，请写出构图要素，并说明图形寓意，要求语意简明，句子通顺，不超过</a:t>
            </a:r>
            <a:r>
              <a:rPr lang="en-US" altLang="zh-CN" sz="4000" dirty="0">
                <a:solidFill>
                  <a:schemeClr val="tx1">
                    <a:lumMod val="50000"/>
                    <a:lumOff val="50000"/>
                  </a:schemeClr>
                </a:solidFill>
                <a:latin typeface="微软雅黑" pitchFamily="34" charset="-122"/>
                <a:ea typeface="微软雅黑" pitchFamily="34" charset="-122"/>
              </a:rPr>
              <a:t>90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xmlns="" val="4240355139"/>
              </p:ext>
            </p:extLst>
          </p:nvPr>
        </p:nvGraphicFramePr>
        <p:xfrm>
          <a:off x="2025397" y="6157094"/>
          <a:ext cx="17713966" cy="4032449"/>
        </p:xfrm>
        <a:graphic>
          <a:graphicData uri="http://schemas.openxmlformats.org/drawingml/2006/table">
            <a:tbl>
              <a:tblPr>
                <a:tableStyleId>{5C22544A-7EE6-4342-B048-85BDC9FD1C3A}</a:tableStyleId>
              </a:tblPr>
              <a:tblGrid>
                <a:gridCol w="2736304">
                  <a:extLst>
                    <a:ext uri="{9D8B030D-6E8A-4147-A177-3AD203B41FA5}">
                      <a16:colId xmlns="" xmlns:a16="http://schemas.microsoft.com/office/drawing/2014/main" val="1420133619"/>
                    </a:ext>
                  </a:extLst>
                </a:gridCol>
                <a:gridCol w="2089662">
                  <a:extLst>
                    <a:ext uri="{9D8B030D-6E8A-4147-A177-3AD203B41FA5}">
                      <a16:colId xmlns="" xmlns:a16="http://schemas.microsoft.com/office/drawing/2014/main" val="3807472303"/>
                    </a:ext>
                  </a:extLst>
                </a:gridCol>
                <a:gridCol w="2577600">
                  <a:extLst>
                    <a:ext uri="{9D8B030D-6E8A-4147-A177-3AD203B41FA5}">
                      <a16:colId xmlns="" xmlns:a16="http://schemas.microsoft.com/office/drawing/2014/main" val="2393316855"/>
                    </a:ext>
                  </a:extLst>
                </a:gridCol>
                <a:gridCol w="2577600">
                  <a:extLst>
                    <a:ext uri="{9D8B030D-6E8A-4147-A177-3AD203B41FA5}">
                      <a16:colId xmlns="" xmlns:a16="http://schemas.microsoft.com/office/drawing/2014/main" val="1284724728"/>
                    </a:ext>
                  </a:extLst>
                </a:gridCol>
                <a:gridCol w="2577600">
                  <a:extLst>
                    <a:ext uri="{9D8B030D-6E8A-4147-A177-3AD203B41FA5}">
                      <a16:colId xmlns="" xmlns:a16="http://schemas.microsoft.com/office/drawing/2014/main" val="3669165428"/>
                    </a:ext>
                  </a:extLst>
                </a:gridCol>
                <a:gridCol w="2577600">
                  <a:extLst>
                    <a:ext uri="{9D8B030D-6E8A-4147-A177-3AD203B41FA5}">
                      <a16:colId xmlns="" xmlns:a16="http://schemas.microsoft.com/office/drawing/2014/main" val="334729552"/>
                    </a:ext>
                  </a:extLst>
                </a:gridCol>
                <a:gridCol w="2577600">
                  <a:extLst>
                    <a:ext uri="{9D8B030D-6E8A-4147-A177-3AD203B41FA5}">
                      <a16:colId xmlns="" xmlns:a16="http://schemas.microsoft.com/office/drawing/2014/main" val="2015007013"/>
                    </a:ext>
                  </a:extLst>
                </a:gridCol>
              </a:tblGrid>
              <a:tr h="2419469">
                <a:tc>
                  <a:txBody>
                    <a:bodyPr/>
                    <a:lstStyle/>
                    <a:p>
                      <a:pPr algn="ctr">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年龄</a:t>
                      </a:r>
                    </a:p>
                    <a:p>
                      <a:pPr algn="ctr">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人数</a:t>
                      </a:r>
                    </a:p>
                    <a:p>
                      <a:pPr algn="ctr">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作品　　　</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20</a:t>
                      </a:r>
                      <a:r>
                        <a:rPr lang="zh-CN" altLang="en-US" sz="4000" kern="1200">
                          <a:solidFill>
                            <a:schemeClr val="tx1">
                              <a:lumMod val="50000"/>
                              <a:lumOff val="50000"/>
                            </a:schemeClr>
                          </a:solidFill>
                          <a:latin typeface="微软雅黑" pitchFamily="34" charset="-122"/>
                          <a:ea typeface="微软雅黑" pitchFamily="34" charset="-122"/>
                          <a:cs typeface="+mn-cs"/>
                        </a:rPr>
                        <a:t>岁前</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21</a:t>
                      </a:r>
                      <a:r>
                        <a:rPr lang="zh-CN" altLang="en-US" sz="4000" kern="1200">
                          <a:solidFill>
                            <a:schemeClr val="tx1">
                              <a:lumMod val="50000"/>
                              <a:lumOff val="50000"/>
                            </a:schemeClr>
                          </a:solidFill>
                          <a:latin typeface="微软雅黑" pitchFamily="34" charset="-122"/>
                          <a:ea typeface="微软雅黑" pitchFamily="34" charset="-122"/>
                          <a:cs typeface="+mn-cs"/>
                        </a:rPr>
                        <a:t>～</a:t>
                      </a:r>
                    </a:p>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25</a:t>
                      </a:r>
                      <a:r>
                        <a:rPr lang="zh-CN" altLang="en-US" sz="4000" kern="1200">
                          <a:solidFill>
                            <a:schemeClr val="tx1">
                              <a:lumMod val="50000"/>
                              <a:lumOff val="50000"/>
                            </a:schemeClr>
                          </a:solidFill>
                          <a:latin typeface="微软雅黑" pitchFamily="34" charset="-122"/>
                          <a:ea typeface="微软雅黑" pitchFamily="34" charset="-122"/>
                          <a:cs typeface="+mn-cs"/>
                        </a:rPr>
                        <a:t>岁</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26</a:t>
                      </a:r>
                      <a:r>
                        <a:rPr lang="zh-CN" altLang="en-US" sz="4000" kern="1200">
                          <a:solidFill>
                            <a:schemeClr val="tx1">
                              <a:lumMod val="50000"/>
                              <a:lumOff val="50000"/>
                            </a:schemeClr>
                          </a:solidFill>
                          <a:latin typeface="微软雅黑" pitchFamily="34" charset="-122"/>
                          <a:ea typeface="微软雅黑" pitchFamily="34" charset="-122"/>
                          <a:cs typeface="+mn-cs"/>
                        </a:rPr>
                        <a:t>～</a:t>
                      </a:r>
                    </a:p>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30</a:t>
                      </a:r>
                      <a:r>
                        <a:rPr lang="zh-CN" altLang="en-US" sz="4000" kern="1200">
                          <a:solidFill>
                            <a:schemeClr val="tx1">
                              <a:lumMod val="50000"/>
                              <a:lumOff val="50000"/>
                            </a:schemeClr>
                          </a:solidFill>
                          <a:latin typeface="微软雅黑" pitchFamily="34" charset="-122"/>
                          <a:ea typeface="微软雅黑" pitchFamily="34" charset="-122"/>
                          <a:cs typeface="+mn-cs"/>
                        </a:rPr>
                        <a:t>岁</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31</a:t>
                      </a:r>
                      <a:r>
                        <a:rPr lang="zh-CN" altLang="en-US" sz="4000" kern="1200">
                          <a:solidFill>
                            <a:schemeClr val="tx1">
                              <a:lumMod val="50000"/>
                              <a:lumOff val="50000"/>
                            </a:schemeClr>
                          </a:solidFill>
                          <a:latin typeface="微软雅黑" pitchFamily="34" charset="-122"/>
                          <a:ea typeface="微软雅黑" pitchFamily="34" charset="-122"/>
                          <a:cs typeface="+mn-cs"/>
                        </a:rPr>
                        <a:t>～</a:t>
                      </a:r>
                    </a:p>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35</a:t>
                      </a:r>
                      <a:r>
                        <a:rPr lang="zh-CN" altLang="en-US" sz="4000" kern="1200">
                          <a:solidFill>
                            <a:schemeClr val="tx1">
                              <a:lumMod val="50000"/>
                              <a:lumOff val="50000"/>
                            </a:schemeClr>
                          </a:solidFill>
                          <a:latin typeface="微软雅黑" pitchFamily="34" charset="-122"/>
                          <a:ea typeface="微软雅黑" pitchFamily="34" charset="-122"/>
                          <a:cs typeface="+mn-cs"/>
                        </a:rPr>
                        <a:t>岁</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36</a:t>
                      </a:r>
                      <a:r>
                        <a:rPr lang="zh-CN" altLang="en-US" sz="4000" kern="1200">
                          <a:solidFill>
                            <a:schemeClr val="tx1">
                              <a:lumMod val="50000"/>
                              <a:lumOff val="50000"/>
                            </a:schemeClr>
                          </a:solidFill>
                          <a:latin typeface="微软雅黑" pitchFamily="34" charset="-122"/>
                          <a:ea typeface="微软雅黑" pitchFamily="34" charset="-122"/>
                          <a:cs typeface="+mn-cs"/>
                        </a:rPr>
                        <a:t>～</a:t>
                      </a:r>
                    </a:p>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40</a:t>
                      </a:r>
                      <a:r>
                        <a:rPr lang="zh-CN" altLang="en-US" sz="4000" kern="1200">
                          <a:solidFill>
                            <a:schemeClr val="tx1">
                              <a:lumMod val="50000"/>
                              <a:lumOff val="50000"/>
                            </a:schemeClr>
                          </a:solidFill>
                          <a:latin typeface="微软雅黑" pitchFamily="34" charset="-122"/>
                          <a:ea typeface="微软雅黑" pitchFamily="34" charset="-122"/>
                          <a:cs typeface="+mn-cs"/>
                        </a:rPr>
                        <a:t>岁</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41</a:t>
                      </a:r>
                      <a:r>
                        <a:rPr lang="zh-CN" altLang="en-US" sz="4000" kern="1200">
                          <a:solidFill>
                            <a:schemeClr val="tx1">
                              <a:lumMod val="50000"/>
                              <a:lumOff val="50000"/>
                            </a:schemeClr>
                          </a:solidFill>
                          <a:latin typeface="微软雅黑" pitchFamily="34" charset="-122"/>
                          <a:ea typeface="微软雅黑" pitchFamily="34" charset="-122"/>
                          <a:cs typeface="+mn-cs"/>
                        </a:rPr>
                        <a:t>～</a:t>
                      </a:r>
                    </a:p>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45</a:t>
                      </a:r>
                      <a:r>
                        <a:rPr lang="zh-CN" altLang="en-US" sz="4000" kern="1200">
                          <a:solidFill>
                            <a:schemeClr val="tx1">
                              <a:lumMod val="50000"/>
                              <a:lumOff val="50000"/>
                            </a:schemeClr>
                          </a:solidFill>
                          <a:latin typeface="微软雅黑" pitchFamily="34" charset="-122"/>
                          <a:ea typeface="微软雅黑" pitchFamily="34" charset="-122"/>
                          <a:cs typeface="+mn-cs"/>
                        </a:rPr>
                        <a:t>岁</a:t>
                      </a:r>
                    </a:p>
                  </a:txBody>
                  <a:tcPr marL="68580" marR="68580" marT="0" marB="0" anchor="ctr"/>
                </a:tc>
                <a:extLst>
                  <a:ext uri="{0D108BD9-81ED-4DB2-BD59-A6C34878D82A}">
                    <a16:rowId xmlns="" xmlns:a16="http://schemas.microsoft.com/office/drawing/2014/main" val="2619531952"/>
                  </a:ext>
                </a:extLst>
              </a:tr>
              <a:tr h="806490">
                <a:tc>
                  <a:txBody>
                    <a:bodyPr/>
                    <a:lstStyle/>
                    <a:p>
                      <a:pPr algn="ctr">
                        <a:spcAft>
                          <a:spcPts val="0"/>
                        </a:spcAft>
                      </a:pPr>
                      <a:r>
                        <a:rPr lang="zh-CN" altLang="en-US" sz="4000" kern="1200" dirty="0">
                          <a:solidFill>
                            <a:schemeClr val="tx1">
                              <a:lumMod val="50000"/>
                              <a:lumOff val="50000"/>
                            </a:schemeClr>
                          </a:solidFill>
                          <a:latin typeface="微软雅黑" pitchFamily="34" charset="-122"/>
                          <a:ea typeface="微软雅黑" pitchFamily="34" charset="-122"/>
                          <a:cs typeface="+mn-cs"/>
                        </a:rPr>
                        <a:t>处女作</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72</a:t>
                      </a:r>
                      <a:r>
                        <a:rPr lang="zh-CN" altLang="en-US" sz="4000" kern="120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95</a:t>
                      </a:r>
                      <a:r>
                        <a:rPr lang="zh-CN" altLang="en-US" sz="4000" kern="1200" dirty="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36</a:t>
                      </a:r>
                      <a:r>
                        <a:rPr lang="zh-CN" altLang="en-US" sz="4000" kern="120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7</a:t>
                      </a:r>
                      <a:r>
                        <a:rPr lang="zh-CN" altLang="en-US" sz="4000" kern="120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 </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 </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1682197348"/>
                  </a:ext>
                </a:extLst>
              </a:tr>
              <a:tr h="806490">
                <a:tc>
                  <a:txBody>
                    <a:bodyPr/>
                    <a:lstStyle/>
                    <a:p>
                      <a:pPr algn="ctr">
                        <a:spcAft>
                          <a:spcPts val="0"/>
                        </a:spcAft>
                      </a:pPr>
                      <a:r>
                        <a:rPr lang="zh-CN" altLang="en-US" sz="4000" kern="1200">
                          <a:solidFill>
                            <a:schemeClr val="tx1">
                              <a:lumMod val="50000"/>
                              <a:lumOff val="50000"/>
                            </a:schemeClr>
                          </a:solidFill>
                          <a:latin typeface="微软雅黑" pitchFamily="34" charset="-122"/>
                          <a:ea typeface="微软雅黑" pitchFamily="34" charset="-122"/>
                          <a:cs typeface="+mn-cs"/>
                        </a:rPr>
                        <a:t>代表作</a:t>
                      </a:r>
                    </a:p>
                  </a:txBody>
                  <a:tcPr marL="68580" marR="68580" marT="0" marB="0" anchor="ctr"/>
                </a:tc>
                <a:tc>
                  <a:txBody>
                    <a:bodyPr/>
                    <a:lstStyle/>
                    <a:p>
                      <a:pPr algn="ctr">
                        <a:spcAft>
                          <a:spcPts val="0"/>
                        </a:spcAft>
                      </a:pPr>
                      <a:r>
                        <a:rPr lang="en-US" sz="4000" kern="1200">
                          <a:solidFill>
                            <a:schemeClr val="tx1">
                              <a:lumMod val="50000"/>
                              <a:lumOff val="50000"/>
                            </a:schemeClr>
                          </a:solidFill>
                          <a:latin typeface="微软雅黑" pitchFamily="34" charset="-122"/>
                          <a:ea typeface="微软雅黑" pitchFamily="34" charset="-122"/>
                          <a:cs typeface="+mn-cs"/>
                        </a:rPr>
                        <a:t> </a:t>
                      </a:r>
                      <a:endParaRPr lang="zh-CN" altLang="en-US" sz="40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8</a:t>
                      </a:r>
                      <a:r>
                        <a:rPr lang="zh-CN" altLang="en-US" sz="4000" kern="1200" dirty="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31</a:t>
                      </a:r>
                      <a:r>
                        <a:rPr lang="zh-CN" altLang="en-US" sz="4000" kern="1200" dirty="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96</a:t>
                      </a:r>
                      <a:r>
                        <a:rPr lang="zh-CN" altLang="en-US" sz="4000" kern="1200" dirty="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50</a:t>
                      </a:r>
                      <a:r>
                        <a:rPr lang="zh-CN" altLang="en-US" sz="4000" kern="1200" dirty="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tc>
                  <a:txBody>
                    <a:bodyPr/>
                    <a:lstStyle/>
                    <a:p>
                      <a:pPr algn="ctr">
                        <a:spcAft>
                          <a:spcPts val="0"/>
                        </a:spcAft>
                      </a:pPr>
                      <a:r>
                        <a:rPr lang="en-US" sz="4000" kern="1200" dirty="0">
                          <a:solidFill>
                            <a:schemeClr val="tx1">
                              <a:lumMod val="50000"/>
                              <a:lumOff val="50000"/>
                            </a:schemeClr>
                          </a:solidFill>
                          <a:latin typeface="微软雅黑" pitchFamily="34" charset="-122"/>
                          <a:ea typeface="微软雅黑" pitchFamily="34" charset="-122"/>
                          <a:cs typeface="+mn-cs"/>
                        </a:rPr>
                        <a:t>25</a:t>
                      </a:r>
                      <a:r>
                        <a:rPr lang="zh-CN" altLang="en-US" sz="4000" kern="1200" dirty="0">
                          <a:solidFill>
                            <a:schemeClr val="tx1">
                              <a:lumMod val="50000"/>
                              <a:lumOff val="50000"/>
                            </a:schemeClr>
                          </a:solidFill>
                          <a:latin typeface="微软雅黑" pitchFamily="34" charset="-122"/>
                          <a:ea typeface="微软雅黑" pitchFamily="34" charset="-122"/>
                          <a:cs typeface="+mn-cs"/>
                        </a:rPr>
                        <a:t>人</a:t>
                      </a:r>
                    </a:p>
                  </a:txBody>
                  <a:tcPr marL="68580" marR="68580" marT="0" marB="0" anchor="ctr"/>
                </a:tc>
                <a:extLst>
                  <a:ext uri="{0D108BD9-81ED-4DB2-BD59-A6C34878D82A}">
                    <a16:rowId xmlns="" xmlns:a16="http://schemas.microsoft.com/office/drawing/2014/main" val="3997219300"/>
                  </a:ext>
                </a:extLst>
              </a:tr>
            </a:tbl>
          </a:graphicData>
        </a:graphic>
      </p:graphicFrame>
    </p:spTree>
    <p:extLst>
      <p:ext uri="{BB962C8B-B14F-4D97-AF65-F5344CB8AC3E}">
        <p14:creationId xmlns:p14="http://schemas.microsoft.com/office/powerpoint/2010/main" xmlns="" val="24152129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44490" y="3034811"/>
            <a:ext cx="19800000" cy="803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3034811"/>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示例：大多数作家需要十年左右的创作积累，才能进入创作成熟期。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本题考查图文转换、语言运用的能力。首先要分析表中包含的要素：一是横向统计的年龄段，一是纵向统计的处女作与代表作在不同年龄段的人数。其次，注意题干要求，“从作家渐至成熟的角度”归纳结论。</a:t>
            </a:r>
          </a:p>
        </p:txBody>
      </p:sp>
    </p:spTree>
    <p:extLst>
      <p:ext uri="{BB962C8B-B14F-4D97-AF65-F5344CB8AC3E}">
        <p14:creationId xmlns:p14="http://schemas.microsoft.com/office/powerpoint/2010/main" xmlns="" val="41921548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9712718"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下图是中国邮政为宣传城乡居民社会养老保险制度全覆盖而发行的邮票中的主体图形，请写出构图要素，并说明图形寓意，要求语意简明，句子通顺，不超过</a:t>
            </a:r>
            <a:r>
              <a:rPr lang="en-US" altLang="zh-CN" sz="4000" dirty="0">
                <a:solidFill>
                  <a:schemeClr val="tx1">
                    <a:lumMod val="50000"/>
                    <a:lumOff val="50000"/>
                  </a:schemeClr>
                </a:solidFill>
                <a:latin typeface="微软雅黑" pitchFamily="34" charset="-122"/>
                <a:ea typeface="微软雅黑" pitchFamily="34" charset="-122"/>
              </a:rPr>
              <a:t>90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pic>
        <p:nvPicPr>
          <p:cNvPr id="29698" name="Picture 2" descr="T5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69676" y="3492798"/>
            <a:ext cx="6552728" cy="75235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193015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1" presetClass="entr" presetSubtype="1" fill="hold" nodeType="withEffect">
                                  <p:stCondLst>
                                    <p:cond delay="0"/>
                                  </p:stCondLst>
                                  <p:childTnLst>
                                    <p:set>
                                      <p:cBhvr>
                                        <p:cTn id="10" dur="1" fill="hold">
                                          <p:stCondLst>
                                            <p:cond delay="0"/>
                                          </p:stCondLst>
                                        </p:cTn>
                                        <p:tgtEl>
                                          <p:spTgt spid="29698"/>
                                        </p:tgtEl>
                                        <p:attrNameLst>
                                          <p:attrName>style.visibility</p:attrName>
                                        </p:attrNameLst>
                                      </p:cBhvr>
                                      <p:to>
                                        <p:strVal val="visible"/>
                                      </p:to>
                                    </p:set>
                                    <p:animEffect transition="in" filter="wheel(1)">
                                      <p:cBhvr>
                                        <p:cTn id="11"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348782"/>
            <a:ext cx="19800000" cy="784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24278" y="3348782"/>
            <a:ext cx="1969892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构图要素：灯笼、老人、民居、伞。</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图形由老人、伞和民居组成，这些要素又巧妙地构成一个灯笼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寓意：灯笼代表中国，老人代表居民养老，民居代表城乡，伞代表保护与全覆盖，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体现了城乡居民社会养老保险制度的推广为城乡居民创建的新生活。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的能力。回答这个问题，要注重两个方面，即构图要素、图形寓意。从构图要素看，图形由灯笼、老人、民居和伞构成；从图形寓意看，灯笼象征中国，老人代表居民养老，民居代表城乡，伞象征保护和覆盖，图形主要表述的是城乡居民社会养老保险制度的推广为城乡居民创建了新生活。</a:t>
            </a:r>
          </a:p>
        </p:txBody>
      </p:sp>
    </p:spTree>
    <p:extLst>
      <p:ext uri="{BB962C8B-B14F-4D97-AF65-F5344CB8AC3E}">
        <p14:creationId xmlns:p14="http://schemas.microsoft.com/office/powerpoint/2010/main" xmlns="" val="2710738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276774"/>
            <a:ext cx="19645450" cy="83850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8919" y="3276774"/>
            <a:ext cx="19716888"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示例：“中国梦演讲赛”拟于</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日举行，赛事需要组织和宣传。组织工作需要联系报告厅，选拔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名参赛者，最后评出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个奖项；宣传工作包括出海报、组稿，并在学校网站和校报进行报道。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内容得当，给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分；表述准确，给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分；语言连贯，给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分。如有其他答案，只要符合要求，可酌情给分；字数超出要求，酌情扣分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图文转换和语言表达简明、连贯、得体、准确、鲜明、生动的能力。一要审清试题要求，即根据初步构思框架来写一段话；二要充分利用试题材料，将其体现在语段中；三要注意语言表达准确、连贯的要求。图片中的“中国梦演讲赛”主要包括三大方面：一是“时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日；二是“组织工作”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场地在报告厅，计划选拔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人参赛、设置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个奖项；三是“宣传工作”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以海报、组稿、学校网站和校报报道形式进行。将这些信息有条理地连贯起来即可。</a:t>
            </a:r>
          </a:p>
        </p:txBody>
      </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249299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下面是中国邮政为保护地球水环境发行的邮票中的主体图形。请写出构图要素，并说明图形寓意，要求语意简明，句子通顺，不超过</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pic>
        <p:nvPicPr>
          <p:cNvPr id="3074" name="Picture 2" descr="0新Ⅰ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16948" y="5076974"/>
            <a:ext cx="9433048" cy="6239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610778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4638" y="3060750"/>
            <a:ext cx="19645450" cy="86010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06312" y="3060750"/>
            <a:ext cx="19716888"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示例：该图由地球、清流、鱼、手和浊流构成。地球上各种鱼在清澈的水流里游动，人类之手正在阻挡排向清流中的污水，整个图形表达了人类保护水环境、拒绝水污染的决心。</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言表达简明、准确及图文转换的能力。解答此题分三步：第一步，观察图形的构成要素，这里主要是地球、清流、鱼、手和浊流等；第二步，思考构图要素之间的联系，这里的关键是“人类之手正在阻挡排向清流中的污水”；第三步，提取寓意，即“表达了人类保护水环境、拒绝水污染的决心”。</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3660</TotalTime>
  <Words>6692</Words>
  <Application>Microsoft Office PowerPoint</Application>
  <PresentationFormat>自定义</PresentationFormat>
  <Paragraphs>306</Paragraphs>
  <Slides>64</Slides>
  <Notes>2</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579</cp:revision>
  <dcterms:created xsi:type="dcterms:W3CDTF">2016-01-31T01:38:40Z</dcterms:created>
  <dcterms:modified xsi:type="dcterms:W3CDTF">2017-03-17T05:46:31Z</dcterms:modified>
</cp:coreProperties>
</file>