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tags/tag424.xml" ContentType="application/vnd.openxmlformats-officedocument.presentationml.tags+xml"/>
  <Override PartName="/ppt/tags/tag471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Override PartName="/ppt/tags/tag402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gs/tag241.xml" ContentType="application/vnd.openxmlformats-officedocument.presentationml.tags+xml"/>
  <Override PartName="/ppt/tags/tag339.xml" ContentType="application/vnd.openxmlformats-officedocument.presentationml.tags+xml"/>
  <Override PartName="/ppt/tags/tag386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tags/tag364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tags/tag418.xml" ContentType="application/vnd.openxmlformats-officedocument.presentationml.tags+xml"/>
  <Override PartName="/ppt/tags/tag465.xml" ContentType="application/vnd.openxmlformats-officedocument.presentationml.tags+xml"/>
  <Override PartName="/ppt/slides/slide19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443.xml" ContentType="application/vnd.openxmlformats-officedocument.presentationml.tags+xml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tags/tag421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tags/tag358.xml" ContentType="application/vnd.openxmlformats-officedocument.presentationml.tags+xml"/>
  <Override PartName="/ppt/tags/tag35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tags/tag197.xml" ContentType="application/vnd.openxmlformats-officedocument.presentationml.tags+xml"/>
  <Override PartName="/ppt/tags/tag336.xml" ContentType="application/vnd.openxmlformats-officedocument.presentationml.tags+xml"/>
  <Override PartName="/ppt/tags/tag383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459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tags/tag437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tags/tag415.xml" ContentType="application/vnd.openxmlformats-officedocument.presentationml.tags+xml"/>
  <Override PartName="/ppt/tags/tag462.xml" ContentType="application/vnd.openxmlformats-officedocument.presentationml.tags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notesSlides/notesSlide29.xml" ContentType="application/vnd.openxmlformats-officedocument.presentationml.notesSlide+xml"/>
  <Override PartName="/ppt/tags/tag399.xml" ContentType="application/vnd.openxmlformats-officedocument.presentationml.tags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440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77.xml" ContentType="application/vnd.openxmlformats-officedocument.presentationml.tags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notesSlides/notesSlide32.xml" ContentType="application/vnd.openxmlformats-officedocument.presentationml.notesSlide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3.xml" ContentType="application/vnd.openxmlformats-officedocument.presentationml.tags+xml"/>
  <Override PartName="/ppt/tags/tag38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tags/tag311.xml" ContentType="application/vnd.openxmlformats-officedocument.presentationml.tags+xml"/>
  <Override PartName="/ppt/tags/tag409.xml" ContentType="application/vnd.openxmlformats-officedocument.presentationml.tags+xml"/>
  <Override PartName="/ppt/tags/tag456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434.xml" ContentType="application/vnd.openxmlformats-officedocument.presentationml.tags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ppt/slides/slide35.xml" ContentType="application/vnd.openxmlformats-officedocument.presentationml.slide+xml"/>
  <Override PartName="/ppt/tags/tag412.xml" ContentType="application/vnd.openxmlformats-officedocument.presentationml.tags+xml"/>
  <Override PartName="/ppt/slides/slide13.xml" ContentType="application/vnd.openxmlformats-officedocument.presentationml.slide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tags/tag349.xml" ContentType="application/vnd.openxmlformats-officedocument.presentationml.tags+xml"/>
  <Override PartName="/ppt/notesSlides/notesSlide26.xml" ContentType="application/vnd.openxmlformats-officedocument.presentationml.notesSlide+xml"/>
  <Override PartName="/ppt/tags/tag396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327.xml" ContentType="application/vnd.openxmlformats-officedocument.presentationml.tags+xml"/>
  <Override PartName="/ppt/tags/tag374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51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52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ppt/tags/tag417.xml" ContentType="application/vnd.openxmlformats-officedocument.presentationml.tags+xml"/>
  <Override PartName="/ppt/tags/tag428.xml" ContentType="application/vnd.openxmlformats-officedocument.presentationml.tags+xml"/>
  <Override PartName="/ppt/tags/tag475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tags/tag406.xml" ContentType="application/vnd.openxmlformats-officedocument.presentationml.tags+xml"/>
  <Override PartName="/ppt/tags/tag453.xml" ContentType="application/vnd.openxmlformats-officedocument.presentationml.tags+xml"/>
  <Override PartName="/ppt/tags/tag46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tags/tag442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tags/tag368.xml" ContentType="application/vnd.openxmlformats-officedocument.presentationml.tags+xml"/>
  <Override PartName="/ppt/tags/tag379.xml" ContentType="application/vnd.openxmlformats-officedocument.presentationml.tags+xml"/>
  <Override PartName="/ppt/tags/tag431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tags/tag357.xml" ContentType="application/vnd.openxmlformats-officedocument.presentationml.tags+xml"/>
  <Override PartName="/ppt/tags/tag420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ppt/tags/tag346.xml" ContentType="application/vnd.openxmlformats-officedocument.presentationml.tags+xml"/>
  <Override PartName="/ppt/tags/tag393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notesSlides/notesSlide12.xml" ContentType="application/vnd.openxmlformats-officedocument.presentationml.notesSlide+xml"/>
  <Override PartName="/ppt/tags/tag185.xml" ContentType="application/vnd.openxmlformats-officedocument.presentationml.tags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371.xml" ContentType="application/vnd.openxmlformats-officedocument.presentationml.tags+xml"/>
  <Override PartName="/ppt/tags/tag382.xml" ContentType="application/vnd.openxmlformats-officedocument.presentationml.tags+xml"/>
  <Override PartName="/ppt/tags/tag46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ppt/tags/tag458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tags/tag436.xml" ContentType="application/vnd.openxmlformats-officedocument.presentationml.tags+xml"/>
  <Override PartName="/ppt/tags/tag447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tags/tag425.xml" ContentType="application/vnd.openxmlformats-officedocument.presentationml.tags+xml"/>
  <Override PartName="/ppt/tags/tag472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tags/tag414.xml" ContentType="application/vnd.openxmlformats-officedocument.presentationml.tags+xml"/>
  <Override PartName="/ppt/tags/tag46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notesSlides/notesSlide17.xml" ContentType="application/vnd.openxmlformats-officedocument.presentationml.notesSlide+xml"/>
  <Override PartName="/ppt/tags/tag253.xml" ContentType="application/vnd.openxmlformats-officedocument.presentationml.tags+xml"/>
  <Override PartName="/ppt/notesSlides/notesSlide28.xml" ContentType="application/vnd.openxmlformats-officedocument.presentationml.notesSlide+xml"/>
  <Override PartName="/ppt/tags/tag387.xml" ContentType="application/vnd.openxmlformats-officedocument.presentationml.tags+xml"/>
  <Override PartName="/ppt/tags/tag398.xml" ContentType="application/vnd.openxmlformats-officedocument.presentationml.tags+xml"/>
  <Override PartName="/ppt/tags/tag403.xml" ContentType="application/vnd.openxmlformats-officedocument.presentationml.tags+xml"/>
  <Override PartName="/ppt/tags/tag450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tags/tag376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365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90.xml" ContentType="application/vnd.openxmlformats-officedocument.presentationml.tags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ppt/tags/tag408.xml" ContentType="application/vnd.openxmlformats-officedocument.presentationml.tags+xml"/>
  <Override PartName="/ppt/tags/tag419.xml" ContentType="application/vnd.openxmlformats-officedocument.presentationml.tags+xml"/>
  <Override PartName="/ppt/tags/tag455.xml" ContentType="application/vnd.openxmlformats-officedocument.presentationml.tags+xml"/>
  <Override PartName="/ppt/tags/tag46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tags/tag444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tags/tag433.xml" ContentType="application/vnd.openxmlformats-officedocument.presentationml.tags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Override PartName="/ppt/tags/tag359.xml" ContentType="application/vnd.openxmlformats-officedocument.presentationml.tags+xml"/>
  <Override PartName="/ppt/tags/tag411.xml" ContentType="application/vnd.openxmlformats-officedocument.presentationml.tags+xml"/>
  <Override PartName="/ppt/tags/tag42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notesSlides/notesSlide25.xml" ContentType="application/vnd.openxmlformats-officedocument.presentationml.notesSlide+xml"/>
  <Override PartName="/ppt/tags/tag348.xml" ContentType="application/vnd.openxmlformats-officedocument.presentationml.tags+xml"/>
  <Override PartName="/ppt/tags/tag395.xml" ContentType="application/vnd.openxmlformats-officedocument.presentationml.tags+xml"/>
  <Override PartName="/ppt/tags/tag400.xml" ContentType="application/vnd.openxmlformats-officedocument.presentationml.tags+xml"/>
  <Override PartName="/ppt/slides/slide12.xml" ContentType="application/vnd.openxmlformats-officedocument.presentationml.slide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337.xml" ContentType="application/vnd.openxmlformats-officedocument.presentationml.tags+xml"/>
  <Override PartName="/ppt/tags/tag384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362.xml" ContentType="application/vnd.openxmlformats-officedocument.presentationml.tags+xml"/>
  <Override PartName="/ppt/tags/tag373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ppt/tags/tag438.xml" ContentType="application/vnd.openxmlformats-officedocument.presentationml.tags+xml"/>
  <Override PartName="/ppt/tags/tag449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tags/tag427.xml" ContentType="application/vnd.openxmlformats-officedocument.presentationml.tags+xml"/>
  <Override PartName="/ppt/tags/tag474.xml" ContentType="application/vnd.openxmlformats-officedocument.presentationml.tags+xml"/>
  <Override PartName="/ppt/slides/slide28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tags/tag416.xml" ContentType="application/vnd.openxmlformats-officedocument.presentationml.tags+xml"/>
  <Override PartName="/ppt/tags/tag46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notesSlides/notesSlide19.xml" ContentType="application/vnd.openxmlformats-officedocument.presentationml.notesSlide+xml"/>
  <Override PartName="/ppt/tags/tag389.xml" ContentType="application/vnd.openxmlformats-officedocument.presentationml.tags+xml"/>
  <Override PartName="/ppt/tags/tag405.xml" ContentType="application/vnd.openxmlformats-officedocument.presentationml.tags+xml"/>
  <Override PartName="/ppt/tags/tag452.xml" ContentType="application/vnd.openxmlformats-officedocument.presentationml.tags+xml"/>
  <Override PartName="/ppt/tags/tag3.xml" ContentType="application/vnd.openxmlformats-officedocument.presentationml.tags+xml"/>
  <Default Extension="jpeg" ContentType="image/jpeg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tags/tag378.xml" ContentType="application/vnd.openxmlformats-officedocument.presentationml.tags+xml"/>
  <Override PartName="/ppt/tags/tag430.xml" ContentType="application/vnd.openxmlformats-officedocument.presentationml.tags+xml"/>
  <Override PartName="/ppt/tags/tag441.xml" ContentType="application/vnd.openxmlformats-officedocument.presentationml.tags+xml"/>
  <Override PartName="/ppt/slides/slide31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tags/tag367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notesSlides/notesSlide22.xml" ContentType="application/vnd.openxmlformats-officedocument.presentationml.notesSlide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92.xml" ContentType="application/vnd.openxmlformats-officedocument.presentationml.tags+xml"/>
  <Override PartName="/ppt/notesSlides/notesSlide33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notesSlides/notesSlide11.xml" ContentType="application/vnd.openxmlformats-officedocument.presentationml.notesSlide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381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tags/tag370.xml" ContentType="application/vnd.openxmlformats-officedocument.presentationml.tags+xml"/>
  <Override PartName="/ppt/tags/tag457.xml" ContentType="application/vnd.openxmlformats-officedocument.presentationml.tags+xml"/>
  <Override PartName="/ppt/tags/tag46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tags/tag446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tags/tag435.xml" ContentType="application/vnd.openxmlformats-officedocument.presentationml.tags+xml"/>
  <Override PartName="/ppt/slides/slide36.xml" ContentType="application/vnd.openxmlformats-officedocument.presentationml.slide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13.xml" ContentType="application/vnd.openxmlformats-officedocument.presentationml.tags+xml"/>
  <Override PartName="/ppt/tags/tag460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notesSlides/notesSlide27.xml" ContentType="application/vnd.openxmlformats-officedocument.presentationml.notesSlide+xml"/>
  <Override PartName="/ppt/tags/tag397.xml" ContentType="application/vnd.openxmlformats-officedocument.presentationml.tag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375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ppt/notesSlides/notesSlide30.xml" ContentType="application/vnd.openxmlformats-officedocument.presentationml.notesSlide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429.xml" ContentType="application/vnd.openxmlformats-officedocument.presentationml.tags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407.xml" ContentType="application/vnd.openxmlformats-officedocument.presentationml.tags+xml"/>
  <Override PartName="/ppt/tags/tag454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tags/tag432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tags/tag369.xml" ContentType="application/vnd.openxmlformats-officedocument.presentationml.tags+xml"/>
  <Override PartName="/ppt/presentation.xml" ContentType="application/vnd.openxmlformats-officedocument.presentationml.presentation.main+xml"/>
  <Override PartName="/ppt/notesSlides/notesSlide24.xml" ContentType="application/vnd.openxmlformats-officedocument.presentationml.notesSlide+xml"/>
  <Override PartName="/ppt/tags/tag347.xml" ContentType="application/vnd.openxmlformats-officedocument.presentationml.tags+xml"/>
  <Override PartName="/ppt/tags/tag394.xml" ContentType="application/vnd.openxmlformats-officedocument.presentationml.tags+xml"/>
  <Override PartName="/ppt/tags/tag410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325.xml" ContentType="application/vnd.openxmlformats-officedocument.presentationml.tags+xml"/>
  <Override PartName="/ppt/tags/tag372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448.xml" ContentType="application/vnd.openxmlformats-officedocument.presentationml.tags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ppt/tags/tag426.xml" ContentType="application/vnd.openxmlformats-officedocument.presentationml.tags+xml"/>
  <Override PartName="/ppt/tags/tag473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tags/tag404.xml" ContentType="application/vnd.openxmlformats-officedocument.presentationml.tags+xml"/>
  <Override PartName="/ppt/tags/tag451.xml" ContentType="application/vnd.openxmlformats-officedocument.presentationml.tags+xml"/>
  <Override PartName="/ppt/slides/slide2.xml" ContentType="application/vnd.openxmlformats-officedocument.presentationml.slide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notesSlides/notesSlide18.xml" ContentType="application/vnd.openxmlformats-officedocument.presentationml.notesSlide+xml"/>
  <Override PartName="/ppt/tags/tag290.xml" ContentType="application/vnd.openxmlformats-officedocument.presentationml.tags+xml"/>
  <Override PartName="/ppt/tags/tag388.xml" ContentType="application/vnd.openxmlformats-officedocument.presentationml.tags+xml"/>
  <Override PartName="/ppt/tags/tag319.xml" ContentType="application/vnd.openxmlformats-officedocument.presentationml.tags+xml"/>
  <Override PartName="/ppt/tags/tag366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44.xml" ContentType="application/vnd.openxmlformats-officedocument.presentationml.tags+xml"/>
  <Override PartName="/ppt/tags/tag391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467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tags/tag300.xml" ContentType="application/vnd.openxmlformats-officedocument.presentationml.tags+xml"/>
  <Override PartName="/ppt/tags/tag445.xml" ContentType="application/vnd.openxmlformats-officedocument.presentationml.tags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tags/tag423.xml" ContentType="application/vnd.openxmlformats-officedocument.presentationml.tags+xml"/>
  <Override PartName="/ppt/tags/tag470.xml" ContentType="application/vnd.openxmlformats-officedocument.presentationml.tags+xml"/>
  <Override PartName="/ppt/slides/slide24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84.xml" ContentType="application/vnd.openxmlformats-officedocument.presentationml.tags+xml"/>
  <Override PartName="/ppt/tags/tag199.xml" ContentType="application/vnd.openxmlformats-officedocument.presentationml.tags+xml"/>
  <Override PartName="/ppt/notesSlides/notesSlide15.xml" ContentType="application/vnd.openxmlformats-officedocument.presentationml.notesSlide+xml"/>
  <Override PartName="/ppt/tags/tag338.xml" ContentType="application/vnd.openxmlformats-officedocument.presentationml.tags+xml"/>
  <Override PartName="/ppt/tags/tag385.xml" ContentType="application/vnd.openxmlformats-officedocument.presentationml.tags+xml"/>
  <Override PartName="/ppt/tags/tag401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316.xml" ContentType="application/vnd.openxmlformats-officedocument.presentationml.tags+xml"/>
  <Override PartName="/ppt/tags/tag363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341.xml" ContentType="application/vnd.openxmlformats-officedocument.presentationml.tags+xml"/>
  <Override PartName="/ppt/tags/tag43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8"/>
  </p:notesMasterIdLst>
  <p:sldIdLst>
    <p:sldId id="256" r:id="rId2"/>
    <p:sldId id="261" r:id="rId3"/>
    <p:sldId id="263" r:id="rId4"/>
    <p:sldId id="351" r:id="rId5"/>
    <p:sldId id="352" r:id="rId6"/>
    <p:sldId id="353" r:id="rId7"/>
    <p:sldId id="354" r:id="rId8"/>
    <p:sldId id="355" r:id="rId9"/>
    <p:sldId id="364" r:id="rId10"/>
    <p:sldId id="365" r:id="rId11"/>
    <p:sldId id="366" r:id="rId12"/>
    <p:sldId id="367" r:id="rId13"/>
    <p:sldId id="368" r:id="rId14"/>
    <p:sldId id="369" r:id="rId15"/>
    <p:sldId id="268" r:id="rId16"/>
    <p:sldId id="358" r:id="rId17"/>
    <p:sldId id="323" r:id="rId18"/>
    <p:sldId id="370" r:id="rId19"/>
    <p:sldId id="357" r:id="rId20"/>
    <p:sldId id="359" r:id="rId21"/>
    <p:sldId id="360" r:id="rId22"/>
    <p:sldId id="361" r:id="rId23"/>
    <p:sldId id="372" r:id="rId24"/>
    <p:sldId id="397" r:id="rId25"/>
    <p:sldId id="362" r:id="rId26"/>
    <p:sldId id="363" r:id="rId27"/>
    <p:sldId id="371" r:id="rId28"/>
    <p:sldId id="373" r:id="rId29"/>
    <p:sldId id="273" r:id="rId30"/>
    <p:sldId id="272" r:id="rId31"/>
    <p:sldId id="280" r:id="rId32"/>
    <p:sldId id="396" r:id="rId33"/>
    <p:sldId id="264" r:id="rId34"/>
    <p:sldId id="278" r:id="rId35"/>
    <p:sldId id="279" r:id="rId36"/>
    <p:sldId id="260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5" autoAdjust="0"/>
    <p:restoredTop sz="96404" autoAdjust="0"/>
  </p:normalViewPr>
  <p:slideViewPr>
    <p:cSldViewPr snapToGrid="0">
      <p:cViewPr>
        <p:scale>
          <a:sx n="77" d="100"/>
          <a:sy n="77" d="100"/>
        </p:scale>
        <p:origin x="-1872" y="-798"/>
      </p:cViewPr>
      <p:guideLst>
        <p:guide orient="horz" pos="2160"/>
        <p:guide pos="37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heme" Target="../theme/theme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94331-A7AF-4DFC-A938-D2A147DD4A65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E2FD4-5445-4524-813E-093C9C1EB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448.xml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5" Type="http://schemas.openxmlformats.org/officeDocument/2006/relationships/slide" Target="../slides/slide34.xml"/><Relationship Id="rId4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66.xml"/><Relationship Id="rId2" Type="http://schemas.openxmlformats.org/officeDocument/2006/relationships/tags" Target="../tags/tag465.xml"/><Relationship Id="rId1" Type="http://schemas.openxmlformats.org/officeDocument/2006/relationships/tags" Target="../tags/tag464.xml"/><Relationship Id="rId5" Type="http://schemas.openxmlformats.org/officeDocument/2006/relationships/slide" Target="../slides/slide35.xml"/><Relationship Id="rId4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475.xml"/><Relationship Id="rId2" Type="http://schemas.openxmlformats.org/officeDocument/2006/relationships/tags" Target="../tags/tag474.xml"/><Relationship Id="rId1" Type="http://schemas.openxmlformats.org/officeDocument/2006/relationships/tags" Target="../tags/tag473.xml"/><Relationship Id="rId5" Type="http://schemas.openxmlformats.org/officeDocument/2006/relationships/slide" Target="../slides/slide36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4AE2FD4-5445-4524-813E-093C9C1EB08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中国教育出版网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 descr="中国教育出版网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 descr="中国教育出版网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 descr="中国教育出版网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6.png"/><Relationship Id="rId2" Type="http://schemas.openxmlformats.org/officeDocument/2006/relationships/tags" Target="../tags/tag9.xml"/><Relationship Id="rId16" Type="http://schemas.openxmlformats.org/officeDocument/2006/relationships/image" Target="../media/image5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15" Type="http://schemas.openxmlformats.org/officeDocument/2006/relationships/image" Target="../media/image4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image" Target="../media/image2.jpeg"/><Relationship Id="rId3" Type="http://schemas.openxmlformats.org/officeDocument/2006/relationships/tags" Target="../tags/tag132.xml"/><Relationship Id="rId21" Type="http://schemas.openxmlformats.org/officeDocument/2006/relationships/image" Target="../media/image14.png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notesSlide" Target="../notesSlides/notesSlide10.xml"/><Relationship Id="rId25" Type="http://schemas.openxmlformats.org/officeDocument/2006/relationships/image" Target="../media/image18.png"/><Relationship Id="rId2" Type="http://schemas.openxmlformats.org/officeDocument/2006/relationships/tags" Target="../tags/tag131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13.jpeg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24" Type="http://schemas.openxmlformats.org/officeDocument/2006/relationships/image" Target="../media/image17.png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23" Type="http://schemas.openxmlformats.org/officeDocument/2006/relationships/image" Target="../media/image16.png"/><Relationship Id="rId10" Type="http://schemas.openxmlformats.org/officeDocument/2006/relationships/tags" Target="../tags/tag139.xml"/><Relationship Id="rId19" Type="http://schemas.openxmlformats.org/officeDocument/2006/relationships/image" Target="../media/image10.jpeg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Relationship Id="rId2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2.jpe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2.xml"/><Relationship Id="rId15" Type="http://schemas.openxmlformats.org/officeDocument/2006/relationships/image" Target="../media/image10.jpeg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image" Target="../media/image2.jpeg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5.xml"/><Relationship Id="rId15" Type="http://schemas.openxmlformats.org/officeDocument/2006/relationships/image" Target="../media/image10.jpeg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image" Target="../media/image2.jpeg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78.xml"/><Relationship Id="rId15" Type="http://schemas.openxmlformats.org/officeDocument/2006/relationships/image" Target="../media/image13.jpeg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image" Target="../media/image2.jpeg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91.xml"/><Relationship Id="rId15" Type="http://schemas.openxmlformats.org/officeDocument/2006/relationships/image" Target="../media/image10.jpeg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image" Target="../media/image10.jpeg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image" Target="../media/image9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2.jpeg"/><Relationship Id="rId5" Type="http://schemas.openxmlformats.org/officeDocument/2006/relationships/tags" Target="../tags/tag204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203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12.xml"/><Relationship Id="rId16" Type="http://schemas.openxmlformats.org/officeDocument/2006/relationships/image" Target="../media/image10.jpeg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5" Type="http://schemas.openxmlformats.org/officeDocument/2006/relationships/tags" Target="../tags/tag215.xml"/><Relationship Id="rId15" Type="http://schemas.openxmlformats.org/officeDocument/2006/relationships/image" Target="../media/image20.png"/><Relationship Id="rId10" Type="http://schemas.openxmlformats.org/officeDocument/2006/relationships/tags" Target="../tags/tag220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7" Type="http://schemas.openxmlformats.org/officeDocument/2006/relationships/image" Target="../media/image21.jpeg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9.xml"/><Relationship Id="rId4" Type="http://schemas.openxmlformats.org/officeDocument/2006/relationships/tags" Target="../tags/tag2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image" Target="../media/image22.jpeg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image" Target="../media/image10.jpeg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image" Target="../media/image2.jpeg"/><Relationship Id="rId5" Type="http://schemas.openxmlformats.org/officeDocument/2006/relationships/tags" Target="../tags/tag234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233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48.xml"/><Relationship Id="rId13" Type="http://schemas.openxmlformats.org/officeDocument/2006/relationships/image" Target="../media/image2.jpeg"/><Relationship Id="rId3" Type="http://schemas.openxmlformats.org/officeDocument/2006/relationships/tags" Target="../tags/tag243.xml"/><Relationship Id="rId7" Type="http://schemas.openxmlformats.org/officeDocument/2006/relationships/tags" Target="../tags/tag247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242.xml"/><Relationship Id="rId16" Type="http://schemas.openxmlformats.org/officeDocument/2006/relationships/image" Target="../media/image13.jpeg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45.xml"/><Relationship Id="rId15" Type="http://schemas.openxmlformats.org/officeDocument/2006/relationships/image" Target="../media/image10.jpeg"/><Relationship Id="rId10" Type="http://schemas.openxmlformats.org/officeDocument/2006/relationships/tags" Target="../tags/tag250.xml"/><Relationship Id="rId4" Type="http://schemas.openxmlformats.org/officeDocument/2006/relationships/tags" Target="../tags/tag244.xml"/><Relationship Id="rId9" Type="http://schemas.openxmlformats.org/officeDocument/2006/relationships/tags" Target="../tags/tag249.xml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26" Type="http://schemas.openxmlformats.org/officeDocument/2006/relationships/tags" Target="../tags/tag46.xml"/><Relationship Id="rId3" Type="http://schemas.openxmlformats.org/officeDocument/2006/relationships/tags" Target="../tags/tag23.xml"/><Relationship Id="rId21" Type="http://schemas.openxmlformats.org/officeDocument/2006/relationships/tags" Target="../tags/tag41.xml"/><Relationship Id="rId34" Type="http://schemas.openxmlformats.org/officeDocument/2006/relationships/image" Target="../media/image7.png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5" Type="http://schemas.openxmlformats.org/officeDocument/2006/relationships/tags" Target="../tags/tag45.xml"/><Relationship Id="rId33" Type="http://schemas.openxmlformats.org/officeDocument/2006/relationships/image" Target="../media/image6.png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tags" Target="../tags/tag40.xml"/><Relationship Id="rId29" Type="http://schemas.openxmlformats.org/officeDocument/2006/relationships/tags" Target="../tags/tag49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24" Type="http://schemas.openxmlformats.org/officeDocument/2006/relationships/tags" Target="../tags/tag44.xml"/><Relationship Id="rId32" Type="http://schemas.openxmlformats.org/officeDocument/2006/relationships/notesSlide" Target="../notesSlides/notesSlide2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23" Type="http://schemas.openxmlformats.org/officeDocument/2006/relationships/tags" Target="../tags/tag43.xml"/><Relationship Id="rId28" Type="http://schemas.openxmlformats.org/officeDocument/2006/relationships/tags" Target="../tags/tag48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tags" Target="../tags/tag42.xml"/><Relationship Id="rId27" Type="http://schemas.openxmlformats.org/officeDocument/2006/relationships/tags" Target="../tags/tag47.xml"/><Relationship Id="rId30" Type="http://schemas.openxmlformats.org/officeDocument/2006/relationships/tags" Target="../tags/tag50.xml"/><Relationship Id="rId35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13" Type="http://schemas.openxmlformats.org/officeDocument/2006/relationships/image" Target="../media/image10.jpeg"/><Relationship Id="rId3" Type="http://schemas.openxmlformats.org/officeDocument/2006/relationships/tags" Target="../tags/tag256.xml"/><Relationship Id="rId7" Type="http://schemas.openxmlformats.org/officeDocument/2006/relationships/tags" Target="../tags/tag260.xml"/><Relationship Id="rId12" Type="http://schemas.openxmlformats.org/officeDocument/2006/relationships/image" Target="../media/image19.png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image" Target="../media/image2.jpeg"/><Relationship Id="rId5" Type="http://schemas.openxmlformats.org/officeDocument/2006/relationships/tags" Target="../tags/tag258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257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image" Target="../media/image24.jpeg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image" Target="../media/image10.jpe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image" Target="../media/image2.jpeg"/><Relationship Id="rId5" Type="http://schemas.openxmlformats.org/officeDocument/2006/relationships/tags" Target="../tags/tag269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268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image" Target="../media/image13.jpeg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12" Type="http://schemas.openxmlformats.org/officeDocument/2006/relationships/image" Target="../media/image10.jpeg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image" Target="../media/image2.jpeg"/><Relationship Id="rId5" Type="http://schemas.openxmlformats.org/officeDocument/2006/relationships/tags" Target="../tags/tag280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279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13" Type="http://schemas.openxmlformats.org/officeDocument/2006/relationships/tags" Target="../tags/tag299.xml"/><Relationship Id="rId18" Type="http://schemas.openxmlformats.org/officeDocument/2006/relationships/tags" Target="../tags/tag304.xml"/><Relationship Id="rId3" Type="http://schemas.openxmlformats.org/officeDocument/2006/relationships/tags" Target="../tags/tag289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93.xml"/><Relationship Id="rId12" Type="http://schemas.openxmlformats.org/officeDocument/2006/relationships/tags" Target="../tags/tag298.xml"/><Relationship Id="rId17" Type="http://schemas.openxmlformats.org/officeDocument/2006/relationships/tags" Target="../tags/tag303.xml"/><Relationship Id="rId2" Type="http://schemas.openxmlformats.org/officeDocument/2006/relationships/tags" Target="../tags/tag288.xml"/><Relationship Id="rId16" Type="http://schemas.openxmlformats.org/officeDocument/2006/relationships/tags" Target="../tags/tag302.xml"/><Relationship Id="rId20" Type="http://schemas.openxmlformats.org/officeDocument/2006/relationships/tags" Target="../tags/tag306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11" Type="http://schemas.openxmlformats.org/officeDocument/2006/relationships/tags" Target="../tags/tag297.xml"/><Relationship Id="rId5" Type="http://schemas.openxmlformats.org/officeDocument/2006/relationships/tags" Target="../tags/tag291.xml"/><Relationship Id="rId15" Type="http://schemas.openxmlformats.org/officeDocument/2006/relationships/tags" Target="../tags/tag301.xml"/><Relationship Id="rId23" Type="http://schemas.openxmlformats.org/officeDocument/2006/relationships/image" Target="../media/image2.jpeg"/><Relationship Id="rId10" Type="http://schemas.openxmlformats.org/officeDocument/2006/relationships/tags" Target="../tags/tag296.xml"/><Relationship Id="rId19" Type="http://schemas.openxmlformats.org/officeDocument/2006/relationships/tags" Target="../tags/tag305.xml"/><Relationship Id="rId4" Type="http://schemas.openxmlformats.org/officeDocument/2006/relationships/tags" Target="../tags/tag290.xml"/><Relationship Id="rId9" Type="http://schemas.openxmlformats.org/officeDocument/2006/relationships/tags" Target="../tags/tag295.xml"/><Relationship Id="rId14" Type="http://schemas.openxmlformats.org/officeDocument/2006/relationships/tags" Target="../tags/tag300.xml"/><Relationship Id="rId2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13" Type="http://schemas.openxmlformats.org/officeDocument/2006/relationships/tags" Target="../tags/tag322.xml"/><Relationship Id="rId18" Type="http://schemas.openxmlformats.org/officeDocument/2006/relationships/image" Target="../media/image10.jpeg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12" Type="http://schemas.openxmlformats.org/officeDocument/2006/relationships/tags" Target="../tags/tag321.xml"/><Relationship Id="rId17" Type="http://schemas.openxmlformats.org/officeDocument/2006/relationships/image" Target="../media/image20.png"/><Relationship Id="rId2" Type="http://schemas.openxmlformats.org/officeDocument/2006/relationships/tags" Target="../tags/tag311.xml"/><Relationship Id="rId16" Type="http://schemas.openxmlformats.org/officeDocument/2006/relationships/image" Target="../media/image2.jpeg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tags" Target="../tags/tag320.xml"/><Relationship Id="rId5" Type="http://schemas.openxmlformats.org/officeDocument/2006/relationships/tags" Target="../tags/tag314.xml"/><Relationship Id="rId15" Type="http://schemas.openxmlformats.org/officeDocument/2006/relationships/notesSlide" Target="../notesSlides/notesSlide23.xml"/><Relationship Id="rId10" Type="http://schemas.openxmlformats.org/officeDocument/2006/relationships/tags" Target="../tags/tag319.xml"/><Relationship Id="rId4" Type="http://schemas.openxmlformats.org/officeDocument/2006/relationships/tags" Target="../tags/tag313.xml"/><Relationship Id="rId9" Type="http://schemas.openxmlformats.org/officeDocument/2006/relationships/tags" Target="../tags/tag318.xml"/><Relationship Id="rId1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image" Target="../media/image10.jpeg"/><Relationship Id="rId3" Type="http://schemas.openxmlformats.org/officeDocument/2006/relationships/tags" Target="../tags/tag328.xml"/><Relationship Id="rId7" Type="http://schemas.openxmlformats.org/officeDocument/2006/relationships/tags" Target="../tags/tag332.xml"/><Relationship Id="rId12" Type="http://schemas.openxmlformats.org/officeDocument/2006/relationships/image" Target="../media/image20.png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11" Type="http://schemas.openxmlformats.org/officeDocument/2006/relationships/image" Target="../media/image2.jpeg"/><Relationship Id="rId5" Type="http://schemas.openxmlformats.org/officeDocument/2006/relationships/tags" Target="../tags/tag330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329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339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1.xml"/><Relationship Id="rId4" Type="http://schemas.openxmlformats.org/officeDocument/2006/relationships/tags" Target="../tags/tag34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34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10" Type="http://schemas.openxmlformats.org/officeDocument/2006/relationships/image" Target="../media/image11.png"/><Relationship Id="rId4" Type="http://schemas.openxmlformats.org/officeDocument/2006/relationships/tags" Target="../tags/tag348.xml"/><Relationship Id="rId9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3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10" Type="http://schemas.openxmlformats.org/officeDocument/2006/relationships/image" Target="../media/image7.png"/><Relationship Id="rId4" Type="http://schemas.openxmlformats.org/officeDocument/2006/relationships/tags" Target="../tags/tag357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36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10" Type="http://schemas.openxmlformats.org/officeDocument/2006/relationships/image" Target="../media/image13.jpeg"/><Relationship Id="rId4" Type="http://schemas.openxmlformats.org/officeDocument/2006/relationships/tags" Target="../tags/tag366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image" Target="../media/image10.jpeg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image" Target="../media/image9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image" Target="../media/image2.jpeg"/><Relationship Id="rId5" Type="http://schemas.openxmlformats.org/officeDocument/2006/relationships/tags" Target="../tags/tag58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57.xml"/><Relationship Id="rId9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image" Target="../media/image10.jpeg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12" Type="http://schemas.openxmlformats.org/officeDocument/2006/relationships/image" Target="../media/image20.png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image" Target="../media/image2.jpeg"/><Relationship Id="rId5" Type="http://schemas.openxmlformats.org/officeDocument/2006/relationships/tags" Target="../tags/tag376.xml"/><Relationship Id="rId10" Type="http://schemas.openxmlformats.org/officeDocument/2006/relationships/notesSlide" Target="../notesSlides/notesSlide29.xml"/><Relationship Id="rId4" Type="http://schemas.openxmlformats.org/officeDocument/2006/relationships/tags" Target="../tags/tag375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image" Target="../media/image10.jpeg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12" Type="http://schemas.openxmlformats.org/officeDocument/2006/relationships/image" Target="../media/image2.jpeg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notesSlide" Target="../notesSlides/notesSlide30.xml"/><Relationship Id="rId5" Type="http://schemas.openxmlformats.org/officeDocument/2006/relationships/tags" Target="../tags/tag38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97.xml"/><Relationship Id="rId7" Type="http://schemas.openxmlformats.org/officeDocument/2006/relationships/tags" Target="../tags/tag401.xml"/><Relationship Id="rId12" Type="http://schemas.openxmlformats.org/officeDocument/2006/relationships/tags" Target="../tags/tag406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11" Type="http://schemas.openxmlformats.org/officeDocument/2006/relationships/tags" Target="../tags/tag405.xml"/><Relationship Id="rId5" Type="http://schemas.openxmlformats.org/officeDocument/2006/relationships/tags" Target="../tags/tag399.xml"/><Relationship Id="rId10" Type="http://schemas.openxmlformats.org/officeDocument/2006/relationships/tags" Target="../tags/tag404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14.xml"/><Relationship Id="rId13" Type="http://schemas.openxmlformats.org/officeDocument/2006/relationships/image" Target="../media/image7.png"/><Relationship Id="rId3" Type="http://schemas.openxmlformats.org/officeDocument/2006/relationships/tags" Target="../tags/tag409.xml"/><Relationship Id="rId7" Type="http://schemas.openxmlformats.org/officeDocument/2006/relationships/tags" Target="../tags/tag413.xml"/><Relationship Id="rId12" Type="http://schemas.openxmlformats.org/officeDocument/2006/relationships/notesSlide" Target="../notesSlides/notesSlide31.xml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6" Type="http://schemas.openxmlformats.org/officeDocument/2006/relationships/tags" Target="../tags/tag41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11.xml"/><Relationship Id="rId10" Type="http://schemas.openxmlformats.org/officeDocument/2006/relationships/tags" Target="../tags/tag416.xml"/><Relationship Id="rId4" Type="http://schemas.openxmlformats.org/officeDocument/2006/relationships/tags" Target="../tags/tag410.xml"/><Relationship Id="rId9" Type="http://schemas.openxmlformats.org/officeDocument/2006/relationships/tags" Target="../tags/tag4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27.xml"/><Relationship Id="rId13" Type="http://schemas.openxmlformats.org/officeDocument/2006/relationships/tags" Target="../tags/tag432.xml"/><Relationship Id="rId18" Type="http://schemas.openxmlformats.org/officeDocument/2006/relationships/tags" Target="../tags/tag437.xml"/><Relationship Id="rId26" Type="http://schemas.openxmlformats.org/officeDocument/2006/relationships/tags" Target="../tags/tag445.xml"/><Relationship Id="rId3" Type="http://schemas.openxmlformats.org/officeDocument/2006/relationships/tags" Target="../tags/tag422.xml"/><Relationship Id="rId21" Type="http://schemas.openxmlformats.org/officeDocument/2006/relationships/tags" Target="../tags/tag440.xml"/><Relationship Id="rId7" Type="http://schemas.openxmlformats.org/officeDocument/2006/relationships/tags" Target="../tags/tag426.xml"/><Relationship Id="rId12" Type="http://schemas.openxmlformats.org/officeDocument/2006/relationships/tags" Target="../tags/tag431.xml"/><Relationship Id="rId17" Type="http://schemas.openxmlformats.org/officeDocument/2006/relationships/tags" Target="../tags/tag436.xml"/><Relationship Id="rId25" Type="http://schemas.openxmlformats.org/officeDocument/2006/relationships/tags" Target="../tags/tag444.xml"/><Relationship Id="rId2" Type="http://schemas.openxmlformats.org/officeDocument/2006/relationships/tags" Target="../tags/tag421.xml"/><Relationship Id="rId16" Type="http://schemas.openxmlformats.org/officeDocument/2006/relationships/tags" Target="../tags/tag435.xml"/><Relationship Id="rId20" Type="http://schemas.openxmlformats.org/officeDocument/2006/relationships/tags" Target="../tags/tag439.xml"/><Relationship Id="rId29" Type="http://schemas.openxmlformats.org/officeDocument/2006/relationships/image" Target="../media/image2.jpeg"/><Relationship Id="rId1" Type="http://schemas.openxmlformats.org/officeDocument/2006/relationships/tags" Target="../tags/tag420.xml"/><Relationship Id="rId6" Type="http://schemas.openxmlformats.org/officeDocument/2006/relationships/tags" Target="../tags/tag425.xml"/><Relationship Id="rId11" Type="http://schemas.openxmlformats.org/officeDocument/2006/relationships/tags" Target="../tags/tag430.xml"/><Relationship Id="rId24" Type="http://schemas.openxmlformats.org/officeDocument/2006/relationships/tags" Target="../tags/tag443.xml"/><Relationship Id="rId5" Type="http://schemas.openxmlformats.org/officeDocument/2006/relationships/tags" Target="../tags/tag424.xml"/><Relationship Id="rId15" Type="http://schemas.openxmlformats.org/officeDocument/2006/relationships/tags" Target="../tags/tag434.xml"/><Relationship Id="rId23" Type="http://schemas.openxmlformats.org/officeDocument/2006/relationships/tags" Target="../tags/tag442.xml"/><Relationship Id="rId28" Type="http://schemas.openxmlformats.org/officeDocument/2006/relationships/notesSlide" Target="../notesSlides/notesSlide32.xml"/><Relationship Id="rId10" Type="http://schemas.openxmlformats.org/officeDocument/2006/relationships/tags" Target="../tags/tag429.xml"/><Relationship Id="rId19" Type="http://schemas.openxmlformats.org/officeDocument/2006/relationships/tags" Target="../tags/tag438.xml"/><Relationship Id="rId4" Type="http://schemas.openxmlformats.org/officeDocument/2006/relationships/tags" Target="../tags/tag423.xml"/><Relationship Id="rId9" Type="http://schemas.openxmlformats.org/officeDocument/2006/relationships/tags" Target="../tags/tag428.xml"/><Relationship Id="rId14" Type="http://schemas.openxmlformats.org/officeDocument/2006/relationships/tags" Target="../tags/tag433.xml"/><Relationship Id="rId22" Type="http://schemas.openxmlformats.org/officeDocument/2006/relationships/tags" Target="../tags/tag441.xml"/><Relationship Id="rId27" Type="http://schemas.openxmlformats.org/officeDocument/2006/relationships/slideLayout" Target="../slideLayouts/slideLayout1.xml"/><Relationship Id="rId30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tags" Target="../tags/tag461.xml"/><Relationship Id="rId18" Type="http://schemas.openxmlformats.org/officeDocument/2006/relationships/image" Target="../media/image2.jpeg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notesSlide" Target="../notesSlides/notesSlide33.xml"/><Relationship Id="rId2" Type="http://schemas.openxmlformats.org/officeDocument/2006/relationships/tags" Target="../tags/tag450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28.jpeg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5" Type="http://schemas.openxmlformats.org/officeDocument/2006/relationships/tags" Target="../tags/tag453.xml"/><Relationship Id="rId15" Type="http://schemas.openxmlformats.org/officeDocument/2006/relationships/tags" Target="../tags/tag463.xml"/><Relationship Id="rId10" Type="http://schemas.openxmlformats.org/officeDocument/2006/relationships/tags" Target="../tags/tag458.xml"/><Relationship Id="rId19" Type="http://schemas.openxmlformats.org/officeDocument/2006/relationships/image" Target="../media/image11.png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tags" Target="../tags/tag46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3" Type="http://schemas.openxmlformats.org/officeDocument/2006/relationships/tags" Target="../tags/tag469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9.png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image" Target="../media/image7.png"/><Relationship Id="rId5" Type="http://schemas.openxmlformats.org/officeDocument/2006/relationships/tags" Target="../tags/tag471.xml"/><Relationship Id="rId10" Type="http://schemas.openxmlformats.org/officeDocument/2006/relationships/image" Target="../media/image4.png"/><Relationship Id="rId4" Type="http://schemas.openxmlformats.org/officeDocument/2006/relationships/tags" Target="../tags/tag470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10.jpeg"/><Relationship Id="rId5" Type="http://schemas.openxmlformats.org/officeDocument/2006/relationships/tags" Target="../tags/tag78.xml"/><Relationship Id="rId10" Type="http://schemas.openxmlformats.org/officeDocument/2006/relationships/image" Target="../media/image2.jpeg"/><Relationship Id="rId4" Type="http://schemas.openxmlformats.org/officeDocument/2006/relationships/tags" Target="../tags/tag77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image" Target="../media/image10.jpeg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11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2.jpeg"/><Relationship Id="rId5" Type="http://schemas.openxmlformats.org/officeDocument/2006/relationships/tags" Target="../tags/tag88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87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10.jpe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12.pn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image" Target="../media/image2.jpeg"/><Relationship Id="rId5" Type="http://schemas.openxmlformats.org/officeDocument/2006/relationships/tags" Target="../tags/tag99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98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7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6.png"/><Relationship Id="rId5" Type="http://schemas.openxmlformats.org/officeDocument/2006/relationships/tags" Target="../tags/tag110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109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2.jpe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1.xml"/><Relationship Id="rId15" Type="http://schemas.openxmlformats.org/officeDocument/2006/relationships/image" Target="../media/image10.jpeg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0156" t="20509" r="10768"/>
          <a:stretch>
            <a:fillRect/>
          </a:stretch>
        </p:blipFill>
        <p:spPr>
          <a:xfrm>
            <a:off x="-17254" y="-11016"/>
            <a:ext cx="12223943" cy="6912148"/>
          </a:xfrm>
          <a:prstGeom prst="rect">
            <a:avLst/>
          </a:prstGeom>
        </p:spPr>
      </p:pic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611" t="11696" r="28706" b="12420"/>
          <a:stretch>
            <a:fillRect/>
          </a:stretch>
        </p:blipFill>
        <p:spPr>
          <a:xfrm>
            <a:off x="2045682" y="-396686"/>
            <a:ext cx="7861747" cy="7861747"/>
          </a:xfrm>
          <a:prstGeom prst="ellips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图片 18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3770044" y="1410079"/>
            <a:ext cx="9088874" cy="3557442"/>
          </a:xfrm>
          <a:prstGeom prst="rect">
            <a:avLst/>
          </a:prstGeom>
        </p:spPr>
      </p:pic>
      <p:pic>
        <p:nvPicPr>
          <p:cNvPr id="20" name="图片 19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-10614" r="10614"/>
          <a:stretch>
            <a:fillRect/>
          </a:stretch>
        </p:blipFill>
        <p:spPr>
          <a:xfrm>
            <a:off x="-812528" y="2859474"/>
            <a:ext cx="7369176" cy="2884341"/>
          </a:xfrm>
          <a:prstGeom prst="rect">
            <a:avLst/>
          </a:prstGeom>
        </p:spPr>
      </p:pic>
      <p:pic>
        <p:nvPicPr>
          <p:cNvPr id="17" name="图片 16" descr="中国教育出版网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27073" y="4129146"/>
            <a:ext cx="12831210" cy="4772025"/>
          </a:xfrm>
          <a:prstGeom prst="rect">
            <a:avLst/>
          </a:prstGeom>
        </p:spPr>
      </p:pic>
      <p:sp>
        <p:nvSpPr>
          <p:cNvPr id="15" name="文本框 14" descr="中国教育出版网"/>
          <p:cNvSpPr txBox="1"/>
          <p:nvPr>
            <p:custDataLst>
              <p:tags r:id="rId7"/>
            </p:custDataLst>
          </p:nvPr>
        </p:nvSpPr>
        <p:spPr>
          <a:xfrm>
            <a:off x="3063759" y="1898872"/>
            <a:ext cx="6024880" cy="1861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r>
              <a:rPr lang="zh-CN" altLang="en-US" sz="115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呈王久存行书" panose="00020600040101010101" pitchFamily="18" charset="-128"/>
                <a:ea typeface="宋体" panose="02010600030101010101" pitchFamily="2" charset="-122"/>
              </a:rPr>
              <a:t>寓言四则</a:t>
            </a:r>
          </a:p>
        </p:txBody>
      </p:sp>
      <p:pic>
        <p:nvPicPr>
          <p:cNvPr id="21" name="图片 20" descr="中国教育出版网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 flipH="1">
            <a:off x="-20497" y="464666"/>
            <a:ext cx="4700277" cy="1237491"/>
          </a:xfrm>
          <a:prstGeom prst="rect">
            <a:avLst/>
          </a:prstGeom>
        </p:spPr>
      </p:pic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7060732" y="5473756"/>
            <a:ext cx="5149102" cy="1237491"/>
          </a:xfrm>
          <a:prstGeom prst="rect">
            <a:avLst/>
          </a:prstGeom>
        </p:spPr>
      </p:pic>
      <p:sp>
        <p:nvSpPr>
          <p:cNvPr id="24" name="文本框 23" descr="中国教育出版网"/>
          <p:cNvSpPr txBox="1"/>
          <p:nvPr>
            <p:custDataLst>
              <p:tags r:id="rId10"/>
            </p:custDataLst>
          </p:nvPr>
        </p:nvSpPr>
        <p:spPr>
          <a:xfrm>
            <a:off x="2964227" y="3948098"/>
            <a:ext cx="6786880" cy="70675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r>
              <a:rPr lang="zh-CN" sz="40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呈王久存行书" panose="00020600040101010101" pitchFamily="18" charset="-128"/>
                <a:ea typeface="宋体" panose="02010600030101010101" pitchFamily="2" charset="-122"/>
              </a:rPr>
              <a:t>《穿井得一人》《杞人忧天》</a:t>
            </a:r>
            <a:endParaRPr lang="zh-CN" sz="200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汉呈王久存行书" panose="00020600040101010101" pitchFamily="18" charset="-128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9140" p14:dur="2000"/>
    </mc:Choice>
    <mc:Fallback>
      <p:transition spd="slow" advTm="91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8846" y="55951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9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6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2031" t="2491" r="49968" b="43699"/>
          <a:stretch>
            <a:fillRect/>
          </a:stretch>
        </p:blipFill>
        <p:spPr>
          <a:xfrm>
            <a:off x="10301532" y="5119606"/>
            <a:ext cx="1043761" cy="1052623"/>
          </a:xfrm>
          <a:prstGeom prst="roundRect">
            <a:avLst/>
          </a:prstGeom>
        </p:spPr>
      </p:pic>
      <p:sp>
        <p:nvSpPr>
          <p:cNvPr id="25" name="横卷形 24" descr="中国教育出版网"/>
          <p:cNvSpPr/>
          <p:nvPr>
            <p:custDataLst>
              <p:tags r:id="rId8"/>
            </p:custDataLst>
          </p:nvPr>
        </p:nvSpPr>
        <p:spPr>
          <a:xfrm>
            <a:off x="939800" y="-23622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自主探究</a:t>
            </a:r>
          </a:p>
        </p:txBody>
      </p:sp>
      <p:sp>
        <p:nvSpPr>
          <p:cNvPr id="26" name="文本框 25" descr="中国教育出版网"/>
          <p:cNvSpPr txBox="1"/>
          <p:nvPr>
            <p:custDataLst>
              <p:tags r:id="rId9"/>
            </p:custDataLst>
          </p:nvPr>
        </p:nvSpPr>
        <p:spPr>
          <a:xfrm>
            <a:off x="544830" y="814705"/>
            <a:ext cx="112718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假设你是一名求真记者，要让事实说话，首先得找出相关的人物，看看当事人怎么说。</a:t>
            </a:r>
          </a:p>
        </p:txBody>
      </p:sp>
      <p:sp>
        <p:nvSpPr>
          <p:cNvPr id="27" name="文本框 26" descr="中国教育出版网"/>
          <p:cNvSpPr txBox="1"/>
          <p:nvPr>
            <p:custDataLst>
              <p:tags r:id="rId10"/>
            </p:custDataLst>
          </p:nvPr>
        </p:nvSpPr>
        <p:spPr>
          <a:xfrm>
            <a:off x="690245" y="1891030"/>
            <a:ext cx="109804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丁氏：</a:t>
            </a:r>
          </a:p>
          <a:p>
            <a:pPr>
              <a:spcBef>
                <a:spcPct val="50000"/>
              </a:spcBef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闻而传之者：</a:t>
            </a:r>
          </a:p>
          <a:p>
            <a:pPr>
              <a:spcBef>
                <a:spcPct val="50000"/>
              </a:spcBef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国人：</a:t>
            </a:r>
          </a:p>
          <a:p>
            <a:pPr>
              <a:spcBef>
                <a:spcPct val="50000"/>
              </a:spcBef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宋君：</a:t>
            </a:r>
          </a:p>
          <a:p>
            <a:pPr>
              <a:spcBef>
                <a:spcPct val="50000"/>
              </a:spcBef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真相：</a:t>
            </a:r>
          </a:p>
        </p:txBody>
      </p:sp>
      <p:pic>
        <p:nvPicPr>
          <p:cNvPr id="28" name="图片 27" descr="中国教育出版网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138170" y="1891030"/>
            <a:ext cx="5128260" cy="571500"/>
          </a:xfrm>
          <a:prstGeom prst="rect">
            <a:avLst/>
          </a:prstGeom>
        </p:spPr>
      </p:pic>
      <p:pic>
        <p:nvPicPr>
          <p:cNvPr id="29" name="图片 28" descr="中国教育出版网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406140" y="2775585"/>
            <a:ext cx="5128260" cy="571500"/>
          </a:xfrm>
          <a:prstGeom prst="rect">
            <a:avLst/>
          </a:prstGeom>
        </p:spPr>
      </p:pic>
      <p:pic>
        <p:nvPicPr>
          <p:cNvPr id="30" name="图片 29" descr="中国教育出版网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169795" y="3517900"/>
            <a:ext cx="5128260" cy="571500"/>
          </a:xfrm>
          <a:prstGeom prst="rect">
            <a:avLst/>
          </a:prstGeom>
        </p:spPr>
      </p:pic>
      <p:pic>
        <p:nvPicPr>
          <p:cNvPr id="31" name="图片 30" descr="中国教育出版网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2202180" y="4231640"/>
            <a:ext cx="5128260" cy="571500"/>
          </a:xfrm>
          <a:prstGeom prst="rect">
            <a:avLst/>
          </a:prstGeom>
        </p:spPr>
      </p:pic>
      <p:pic>
        <p:nvPicPr>
          <p:cNvPr id="32" name="图片 31" descr="中国教育出版网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2101215" y="5010150"/>
            <a:ext cx="6972300" cy="571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8402" p14:dur="2000">
        <p14:prism isContent="1"/>
      </p:transition>
    </mc:Choice>
    <mc:Fallback>
      <p:transition spd="slow" advTm="8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 flipH="1">
            <a:off x="657437" y="1936468"/>
            <a:ext cx="6845970" cy="4437273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5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sp>
        <p:nvSpPr>
          <p:cNvPr id="5" name="横卷形 4" descr="中国教育出版网"/>
          <p:cNvSpPr/>
          <p:nvPr>
            <p:custDataLst>
              <p:tags r:id="rId8"/>
            </p:custDataLst>
          </p:nvPr>
        </p:nvSpPr>
        <p:spPr>
          <a:xfrm>
            <a:off x="1003935" y="459105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自主探究</a:t>
            </a:r>
          </a:p>
        </p:txBody>
      </p:sp>
      <p:sp>
        <p:nvSpPr>
          <p:cNvPr id="32770" name="文本框 32769" descr="中国教育出版网"/>
          <p:cNvSpPr txBox="1"/>
          <p:nvPr>
            <p:custDataLst>
              <p:tags r:id="rId9"/>
            </p:custDataLst>
          </p:nvPr>
        </p:nvSpPr>
        <p:spPr>
          <a:xfrm>
            <a:off x="651510" y="1393825"/>
            <a:ext cx="108667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文章按事情发展顺序叙述。有开端、发展、结局三层，请分别概括层意。</a:t>
            </a:r>
          </a:p>
        </p:txBody>
      </p:sp>
      <p:sp>
        <p:nvSpPr>
          <p:cNvPr id="32773" name="文本框 32772" descr="中国教育出版网"/>
          <p:cNvSpPr txBox="1"/>
          <p:nvPr>
            <p:custDataLst>
              <p:tags r:id="rId10"/>
            </p:custDataLst>
          </p:nvPr>
        </p:nvSpPr>
        <p:spPr>
          <a:xfrm>
            <a:off x="651510" y="2581275"/>
            <a:ext cx="111931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第一层(第①②句)：叙述宋国丁姓人家因为要到外面打井水用，常要占一个劳动力。后来自家打了井，趣说为“穿井得一人”。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第二层(第③④句)：别人并未懂这话，就把丁氏的话传开了，传到国君那里。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第三层(第⑤⑥句)：丁氏告诉国君使者自己的话的真正意思。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4311" p14:dur="1500">
        <p:split orient="vert"/>
      </p:transition>
    </mc:Choice>
    <mc:Fallback>
      <p:transition spd="slow" advTm="43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56915" t="13158" b="51053"/>
          <a:stretch>
            <a:fillRect/>
          </a:stretch>
        </p:blipFill>
        <p:spPr>
          <a:xfrm flipH="1">
            <a:off x="673765" y="1682325"/>
            <a:ext cx="4605875" cy="4900371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5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51440" y="1293410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鉴赏探究</a:t>
            </a:r>
          </a:p>
        </p:txBody>
      </p:sp>
      <p:sp>
        <p:nvSpPr>
          <p:cNvPr id="3" name="横卷形 2" descr="中国教育出版网"/>
          <p:cNvSpPr/>
          <p:nvPr>
            <p:custDataLst>
              <p:tags r:id="rId8"/>
            </p:custDataLst>
          </p:nvPr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自主探究</a:t>
            </a:r>
          </a:p>
        </p:txBody>
      </p:sp>
      <p:sp>
        <p:nvSpPr>
          <p:cNvPr id="32770" name="文本框 32769" descr="中国教育出版网"/>
          <p:cNvSpPr txBox="1"/>
          <p:nvPr>
            <p:custDataLst>
              <p:tags r:id="rId9"/>
            </p:custDataLst>
          </p:nvPr>
        </p:nvSpPr>
        <p:spPr>
          <a:xfrm>
            <a:off x="662305" y="1333500"/>
            <a:ext cx="108667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所听说的是和丁氏所言之事有什么不同？宋君为什么要派人向丁家询问这件事？</a:t>
            </a:r>
          </a:p>
        </p:txBody>
      </p:sp>
      <p:sp>
        <p:nvSpPr>
          <p:cNvPr id="32773" name="文本框 32772" descr="中国教育出版网"/>
          <p:cNvSpPr txBox="1"/>
          <p:nvPr>
            <p:custDataLst>
              <p:tags r:id="rId10"/>
            </p:custDataLst>
          </p:nvPr>
        </p:nvSpPr>
        <p:spPr>
          <a:xfrm>
            <a:off x="662305" y="2973070"/>
            <a:ext cx="111931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听说丁氏“穿井得一人”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是说丁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氏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挖井挖到一个人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丁氏所言“吾穿井得一人”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是说穿井“得一人之使”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，即</a:t>
            </a:r>
            <a:r>
              <a:rPr 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得到一个人的劳力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关心此事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蹊跷，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人命关天，而且这件事已经闹得满城风雨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619" p14:dur="1300">
        <p14:pan dir="u"/>
      </p:transition>
    </mc:Choice>
    <mc:Fallback>
      <p:transition spd="slow" advTm="66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8846" y="55951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4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6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2031" t="2491" r="49968" b="43699"/>
          <a:stretch>
            <a:fillRect/>
          </a:stretch>
        </p:blipFill>
        <p:spPr>
          <a:xfrm>
            <a:off x="10301532" y="5119606"/>
            <a:ext cx="1043761" cy="1052623"/>
          </a:xfrm>
          <a:prstGeom prst="roundRect">
            <a:avLst/>
          </a:prstGeom>
        </p:spPr>
      </p:pic>
      <p:sp>
        <p:nvSpPr>
          <p:cNvPr id="3" name="横卷形 2" descr="中国教育出版网"/>
          <p:cNvSpPr/>
          <p:nvPr>
            <p:custDataLst>
              <p:tags r:id="rId8"/>
            </p:custDataLst>
          </p:nvPr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自主探究</a:t>
            </a:r>
          </a:p>
        </p:txBody>
      </p:sp>
      <p:sp>
        <p:nvSpPr>
          <p:cNvPr id="32770" name="文本框 32769" descr="中国教育出版网"/>
          <p:cNvSpPr txBox="1"/>
          <p:nvPr>
            <p:custDataLst>
              <p:tags r:id="rId9"/>
            </p:custDataLst>
          </p:nvPr>
        </p:nvSpPr>
        <p:spPr>
          <a:xfrm>
            <a:off x="662305" y="1333500"/>
            <a:ext cx="108667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《穿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井得一人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讹传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是怎样造成的？</a:t>
            </a:r>
          </a:p>
        </p:txBody>
      </p:sp>
      <p:sp>
        <p:nvSpPr>
          <p:cNvPr id="32773" name="文本框 32772" descr="中国教育出版网"/>
          <p:cNvSpPr txBox="1"/>
          <p:nvPr>
            <p:custDataLst>
              <p:tags r:id="rId10"/>
            </p:custDataLst>
          </p:nvPr>
        </p:nvSpPr>
        <p:spPr>
          <a:xfrm>
            <a:off x="852480" y="1466026"/>
            <a:ext cx="10453954" cy="4924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造成而成的原因有很多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丁氏的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表述不够清楚，容易让人产生误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有闻而传之者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未经调查分析，就根据自己的理解，将消息传播出去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国人似乎也乐于接受这样离奇的传奇，于是越传越广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8402" p14:dur="2000">
        <p14:prism isContent="1"/>
      </p:transition>
    </mc:Choice>
    <mc:Fallback>
      <p:transition spd="slow" advTm="8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73766" y="733926"/>
            <a:ext cx="9139431" cy="3064534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5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sp>
        <p:nvSpPr>
          <p:cNvPr id="3" name="横卷形 2" descr="中国教育出版网"/>
          <p:cNvSpPr/>
          <p:nvPr>
            <p:custDataLst>
              <p:tags r:id="rId8"/>
            </p:custDataLst>
          </p:nvPr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自主探究</a:t>
            </a:r>
          </a:p>
        </p:txBody>
      </p:sp>
      <p:sp>
        <p:nvSpPr>
          <p:cNvPr id="32770" name="文本框 32769" descr="中国教育出版网"/>
          <p:cNvSpPr txBox="1"/>
          <p:nvPr>
            <p:custDataLst>
              <p:tags r:id="rId9"/>
            </p:custDataLst>
          </p:nvPr>
        </p:nvSpPr>
        <p:spPr>
          <a:xfrm>
            <a:off x="1014730" y="1861185"/>
            <a:ext cx="1006928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5.这则寓言故事说明了一个什么道理？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对我们有怎样的启示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</a:p>
        </p:txBody>
      </p:sp>
      <p:sp>
        <p:nvSpPr>
          <p:cNvPr id="32775" name="文本框 32774" descr="中国教育出版网"/>
          <p:cNvSpPr txBox="1"/>
          <p:nvPr>
            <p:custDataLst>
              <p:tags r:id="rId10"/>
            </p:custDataLst>
          </p:nvPr>
        </p:nvSpPr>
        <p:spPr>
          <a:xfrm>
            <a:off x="792480" y="2903220"/>
            <a:ext cx="109010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道听途说的话不能轻信，不能盲从，更不能以讹传讹。在现实生活中对待传闻都应采取调查研究的审慎的态度、去伪存真的求实精神。</a:t>
            </a:r>
          </a:p>
        </p:txBody>
      </p:sp>
    </p:spTree>
    <p:custDataLst>
      <p:tags r:id="rId1"/>
    </p:custDataLst>
  </p:cSld>
  <p:clrMapOvr>
    <a:masterClrMapping/>
  </p:clrMapOvr>
  <p:transition spd="slow" advTm="649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52947" r="8813"/>
          <a:stretch>
            <a:fillRect/>
          </a:stretch>
        </p:blipFill>
        <p:spPr>
          <a:xfrm rot="1651418">
            <a:off x="9768133" y="474134"/>
            <a:ext cx="2669146" cy="3926235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6"/>
            </p:custDataLst>
          </p:nvPr>
        </p:nvSpPr>
        <p:spPr>
          <a:xfrm>
            <a:off x="336878" y="1058777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中国教育出版网"/>
          <p:cNvSpPr txBox="1"/>
          <p:nvPr>
            <p:custDataLst>
              <p:tags r:id="rId7"/>
            </p:custDataLst>
          </p:nvPr>
        </p:nvSpPr>
        <p:spPr>
          <a:xfrm>
            <a:off x="307233" y="1281378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宋体" panose="02010600030101010101" pitchFamily="2" charset="-122"/>
              </a:rPr>
              <a:t>小结</a:t>
            </a:r>
          </a:p>
        </p:txBody>
      </p:sp>
      <p:sp>
        <p:nvSpPr>
          <p:cNvPr id="78851" name="文本框 4" descr="中国教育出版网"/>
          <p:cNvSpPr txBox="1"/>
          <p:nvPr>
            <p:custDataLst>
              <p:tags r:id="rId8"/>
            </p:custDataLst>
          </p:nvPr>
        </p:nvSpPr>
        <p:spPr>
          <a:xfrm>
            <a:off x="852805" y="1894840"/>
            <a:ext cx="9883775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这则寓言告诫人们不要轻易相信传言，也不要轻易传播未经证实的信息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 spd="slow" advTm="448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219075" y="328930"/>
            <a:ext cx="11680190" cy="618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445801" y="530091"/>
            <a:ext cx="9139431" cy="3064534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445770" y="530225"/>
            <a:ext cx="11323320" cy="598297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091443" y="734259"/>
            <a:ext cx="613613" cy="1768643"/>
          </a:xfrm>
          <a:prstGeom prst="roundRect">
            <a:avLst/>
          </a:prstGeom>
          <a:blipFill dpi="0" rotWithShape="0">
            <a:blip r:embed="rId16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30048" y="873675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板书</a:t>
            </a:r>
          </a:p>
        </p:txBody>
      </p:sp>
      <p:sp>
        <p:nvSpPr>
          <p:cNvPr id="78851" name="文本框 4" descr="中国教育出版网"/>
          <p:cNvSpPr txBox="1"/>
          <p:nvPr>
            <p:custDataLst>
              <p:tags r:id="rId8"/>
            </p:custDataLst>
          </p:nvPr>
        </p:nvSpPr>
        <p:spPr>
          <a:xfrm>
            <a:off x="360045" y="1548765"/>
            <a:ext cx="11969115" cy="52698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起因:丁氏穿井,告人“得一人”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叙事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经过:以讹传化，闻之于宋君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流言不轻信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穿井得一人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结果:宋君问间,丁氏释真相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耳风不乱传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议论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求闻之若止不若无闻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左大括号 2" descr="中国教育出版网"/>
          <p:cNvSpPr/>
          <p:nvPr>
            <p:custDataLst>
              <p:tags r:id="rId9"/>
            </p:custDataLst>
          </p:nvPr>
        </p:nvSpPr>
        <p:spPr>
          <a:xfrm>
            <a:off x="3911600" y="2635250"/>
            <a:ext cx="555625" cy="196723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 descr="中国教育出版网"/>
          <p:cNvSpPr/>
          <p:nvPr>
            <p:custDataLst>
              <p:tags r:id="rId10"/>
            </p:custDataLst>
          </p:nvPr>
        </p:nvSpPr>
        <p:spPr>
          <a:xfrm>
            <a:off x="2262505" y="3532505"/>
            <a:ext cx="555625" cy="196723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 descr="中国教育出版网"/>
          <p:cNvSpPr/>
          <p:nvPr>
            <p:custDataLst>
              <p:tags r:id="rId11"/>
            </p:custDataLst>
          </p:nvPr>
        </p:nvSpPr>
        <p:spPr>
          <a:xfrm>
            <a:off x="10061575" y="2586355"/>
            <a:ext cx="643890" cy="319532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649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中国教育出版网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4" name="AutoShape 2" descr="中国教育出版网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13315" name="AutoShape 4" descr="中国教育出版网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13316" name="AutoShape 6" descr="中国教育出版网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13317" name="TextBox 9" descr="中国教育出版网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09881" y="564549"/>
            <a:ext cx="2583180" cy="478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6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杞人忧天</a:t>
            </a:r>
            <a:endParaRPr lang="en-US" altLang="zh-CN" sz="6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</a:p>
          <a:p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    《</a:t>
            </a:r>
            <a:r>
              <a:rPr lang="zh-CN" altLang="en-US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列子</a:t>
            </a: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 </a:t>
            </a:r>
            <a:endParaRPr lang="zh-CN" altLang="en-US" sz="4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2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中国教育出版网"/>
          <p:cNvSpPr txBox="1"/>
          <p:nvPr>
            <p:custDataLst>
              <p:tags r:id="rId6"/>
            </p:custDataLst>
          </p:nvPr>
        </p:nvSpPr>
        <p:spPr>
          <a:xfrm>
            <a:off x="11093548" y="1293410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列子</a:t>
            </a:r>
          </a:p>
        </p:txBody>
      </p:sp>
      <p:sp>
        <p:nvSpPr>
          <p:cNvPr id="15363" name="内容占位符 2" descr="中国教育出版网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2299335" y="1474153"/>
            <a:ext cx="9144000" cy="5489575"/>
          </a:xfrm>
        </p:spPr>
        <p:txBody>
          <a:bodyPr/>
          <a:lstStyle/>
          <a:p>
            <a:pPr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列子，姓列，名御寇，郑国圃田（今河南省郑州市）人，古帝王列山氏之后</a:t>
            </a:r>
            <a:r>
              <a:rPr 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道家学派承前启后之人物，创立了先秦哲学学派“贵虚学派”。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列子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，又名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冲虚经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，其学说本于黄帝老子，归同于老、庄。</a:t>
            </a:r>
          </a:p>
          <a:p>
            <a:pPr algn="l" eaLnBrk="1" hangingPunct="1"/>
            <a:endParaRPr lang="zh-CN" altLang="en-US" sz="32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Picture 2" descr="中国教育出版网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 bwMode="auto">
          <a:xfrm flipH="1">
            <a:off x="0" y="1866900"/>
            <a:ext cx="2162810" cy="270383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4311" p14:dur="1500">
        <p:split orient="vert"/>
      </p:transition>
    </mc:Choice>
    <mc:Fallback>
      <p:transition spd="slow" advTm="4311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8846" y="55951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73766" y="4078705"/>
            <a:ext cx="7733636" cy="2265455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5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2031" t="2491" r="49968" b="43699"/>
          <a:stretch>
            <a:fillRect/>
          </a:stretch>
        </p:blipFill>
        <p:spPr>
          <a:xfrm>
            <a:off x="10301532" y="5119606"/>
            <a:ext cx="1043761" cy="1052623"/>
          </a:xfrm>
          <a:prstGeom prst="roundRect">
            <a:avLst/>
          </a:prstGeom>
        </p:spPr>
      </p:pic>
      <p:sp>
        <p:nvSpPr>
          <p:cNvPr id="16386" name="内容占位符 2" descr="中国教育出版网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1524000" y="1989138"/>
            <a:ext cx="8893175" cy="4548187"/>
          </a:xfrm>
        </p:spPr>
        <p:txBody>
          <a:bodyPr/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“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寓言</a:t>
            </a: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”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一词最早见于</a:t>
            </a: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《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庄子</a:t>
            </a: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》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，在春秋战国时代兴起，后来成为文学作品的一种体裁。</a:t>
            </a:r>
            <a:endParaRPr lang="en-US" altLang="zh-CN" sz="4000" b="1" smtClean="0"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charset="-122"/>
            </a:endParaRPr>
          </a:p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“寓”</a:t>
            </a: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,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“寄托”之意，即把作者的思想寄寓在故事里，让人从中领悟到一定的道理。</a:t>
            </a:r>
          </a:p>
        </p:txBody>
      </p:sp>
      <p:sp>
        <p:nvSpPr>
          <p:cNvPr id="16387" name="TextBox 6" descr="中国教育出版网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10188" y="642938"/>
            <a:ext cx="13004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隶书" panose="02010800040101010101" pitchFamily="2" charset="-122"/>
                <a:ea typeface="华文隶书" panose="02010800040101010101" pitchFamily="2" charset="-122"/>
              </a:rPr>
              <a:t>寓言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8402" p14:dur="2000">
        <p14:prism isContent="1"/>
      </p:transition>
    </mc:Choice>
    <mc:Fallback>
      <p:transition spd="slow" advTm="8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中国教育出版网"/>
          <p:cNvSpPr/>
          <p:nvPr>
            <p:custDataLst>
              <p:tags r:id="rId2"/>
            </p:custDataLst>
          </p:nvPr>
        </p:nvSpPr>
        <p:spPr>
          <a:xfrm>
            <a:off x="444844" y="619760"/>
            <a:ext cx="11259476" cy="565912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中国教育出版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7003"/>
          <a:stretch>
            <a:fillRect/>
          </a:stretch>
        </p:blipFill>
        <p:spPr>
          <a:xfrm>
            <a:off x="-22034" y="4814150"/>
            <a:ext cx="10649528" cy="4772025"/>
          </a:xfrm>
          <a:prstGeom prst="rect">
            <a:avLst/>
          </a:prstGeom>
        </p:spPr>
      </p:pic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8228521" y="5340974"/>
            <a:ext cx="3613048" cy="1229769"/>
          </a:xfrm>
          <a:prstGeom prst="rect">
            <a:avLst/>
          </a:prstGeom>
        </p:spPr>
      </p:pic>
      <p:pic>
        <p:nvPicPr>
          <p:cNvPr id="12" name="图片 11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-33262" y="2904772"/>
            <a:ext cx="7414163" cy="2901950"/>
          </a:xfrm>
          <a:prstGeom prst="rect">
            <a:avLst/>
          </a:prstGeom>
        </p:spPr>
      </p:pic>
      <p:sp>
        <p:nvSpPr>
          <p:cNvPr id="2" name="矩形: 对角圆角 3" descr="中国教育出版网"/>
          <p:cNvSpPr/>
          <p:nvPr>
            <p:custDataLst>
              <p:tags r:id="rId6"/>
            </p:custDataLst>
          </p:nvPr>
        </p:nvSpPr>
        <p:spPr>
          <a:xfrm>
            <a:off x="2480310" y="1446213"/>
            <a:ext cx="2679700" cy="4076700"/>
          </a:xfrm>
          <a:prstGeom prst="round2DiagRect">
            <a:avLst/>
          </a:prstGeom>
          <a:solidFill>
            <a:schemeClr val="accent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7" name="任意多边形: 形状 4" descr="中国教育出版网"/>
          <p:cNvSpPr/>
          <p:nvPr>
            <p:custDataLst>
              <p:tags r:id="rId7"/>
            </p:custDataLst>
          </p:nvPr>
        </p:nvSpPr>
        <p:spPr>
          <a:xfrm>
            <a:off x="2462848" y="1433513"/>
            <a:ext cx="1014413" cy="569913"/>
          </a:xfrm>
          <a:custGeom>
            <a:avLst/>
            <a:gdLst>
              <a:gd name="connsiteX0" fmla="*/ 404267 w 918849"/>
              <a:gd name="connsiteY0" fmla="*/ 0 h 515266"/>
              <a:gd name="connsiteX1" fmla="*/ 918849 w 918849"/>
              <a:gd name="connsiteY1" fmla="*/ 0 h 515266"/>
              <a:gd name="connsiteX2" fmla="*/ 883786 w 918849"/>
              <a:gd name="connsiteY2" fmla="*/ 110570 h 515266"/>
              <a:gd name="connsiteX3" fmla="*/ 260077 w 918849"/>
              <a:gd name="connsiteY3" fmla="*/ 515266 h 515266"/>
              <a:gd name="connsiteX4" fmla="*/ 123658 w 918849"/>
              <a:gd name="connsiteY4" fmla="*/ 501804 h 515266"/>
              <a:gd name="connsiteX5" fmla="*/ 0 w 918849"/>
              <a:gd name="connsiteY5" fmla="*/ 464229 h 515266"/>
              <a:gd name="connsiteX6" fmla="*/ 0 w 918849"/>
              <a:gd name="connsiteY6" fmla="*/ 404267 h 515266"/>
              <a:gd name="connsiteX7" fmla="*/ 404267 w 918849"/>
              <a:gd name="connsiteY7" fmla="*/ 0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48" h="515266">
                <a:moveTo>
                  <a:pt x="404267" y="0"/>
                </a:moveTo>
                <a:lnTo>
                  <a:pt x="918849" y="0"/>
                </a:lnTo>
                <a:lnTo>
                  <a:pt x="883786" y="110570"/>
                </a:lnTo>
                <a:cubicBezTo>
                  <a:pt x="781026" y="348393"/>
                  <a:pt x="540460" y="515266"/>
                  <a:pt x="260077" y="515266"/>
                </a:cubicBezTo>
                <a:cubicBezTo>
                  <a:pt x="213347" y="515266"/>
                  <a:pt x="167723" y="510631"/>
                  <a:pt x="123658" y="501804"/>
                </a:cubicBezTo>
                <a:lnTo>
                  <a:pt x="0" y="464229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8" name="任意多边形: 形状 5" descr="中国教育出版网"/>
          <p:cNvSpPr/>
          <p:nvPr>
            <p:custDataLst>
              <p:tags r:id="rId8"/>
            </p:custDataLst>
          </p:nvPr>
        </p:nvSpPr>
        <p:spPr>
          <a:xfrm>
            <a:off x="2548573" y="1433513"/>
            <a:ext cx="588963" cy="1020763"/>
          </a:xfrm>
          <a:custGeom>
            <a:avLst/>
            <a:gdLst>
              <a:gd name="connsiteX0" fmla="*/ 404267 w 533817"/>
              <a:gd name="connsiteY0" fmla="*/ 0 h 923780"/>
              <a:gd name="connsiteX1" fmla="*/ 470236 w 533817"/>
              <a:gd name="connsiteY1" fmla="*/ 0 h 923780"/>
              <a:gd name="connsiteX2" fmla="*/ 480623 w 533817"/>
              <a:gd name="connsiteY2" fmla="*/ 18732 h 923780"/>
              <a:gd name="connsiteX3" fmla="*/ 533817 w 533817"/>
              <a:gd name="connsiteY3" fmla="*/ 276652 h 923780"/>
              <a:gd name="connsiteX4" fmla="*/ 120395 w 533817"/>
              <a:gd name="connsiteY4" fmla="*/ 887197 h 923780"/>
              <a:gd name="connsiteX5" fmla="*/ 0 w 533817"/>
              <a:gd name="connsiteY5" fmla="*/ 923780 h 923780"/>
              <a:gd name="connsiteX6" fmla="*/ 0 w 533817"/>
              <a:gd name="connsiteY6" fmla="*/ 404267 h 923780"/>
              <a:gd name="connsiteX7" fmla="*/ 404267 w 533817"/>
              <a:gd name="connsiteY7" fmla="*/ 0 h 92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817" h="923780">
                <a:moveTo>
                  <a:pt x="404267" y="0"/>
                </a:moveTo>
                <a:lnTo>
                  <a:pt x="470236" y="0"/>
                </a:lnTo>
                <a:lnTo>
                  <a:pt x="480623" y="18732"/>
                </a:lnTo>
                <a:cubicBezTo>
                  <a:pt x="514876" y="98006"/>
                  <a:pt x="533817" y="185164"/>
                  <a:pt x="533817" y="276652"/>
                </a:cubicBezTo>
                <a:cubicBezTo>
                  <a:pt x="533817" y="551117"/>
                  <a:pt x="363346" y="786606"/>
                  <a:pt x="120395" y="887197"/>
                </a:cubicBezTo>
                <a:lnTo>
                  <a:pt x="0" y="923780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96" name="Freeform 8" descr="中国教育出版网"/>
          <p:cNvSpPr/>
          <p:nvPr>
            <p:custDataLst>
              <p:tags r:id="rId9"/>
            </p:custDataLst>
          </p:nvPr>
        </p:nvSpPr>
        <p:spPr>
          <a:xfrm>
            <a:off x="4139248" y="4953000"/>
            <a:ext cx="1014413" cy="569913"/>
          </a:xfrm>
          <a:custGeom>
            <a:avLst/>
            <a:gdLst>
              <a:gd name="connsiteX0" fmla="*/ 658775 w 918852"/>
              <a:gd name="connsiteY0" fmla="*/ 1 h 515266"/>
              <a:gd name="connsiteX1" fmla="*/ 795193 w 918852"/>
              <a:gd name="connsiteY1" fmla="*/ 13461 h 515266"/>
              <a:gd name="connsiteX2" fmla="*/ 918852 w 918852"/>
              <a:gd name="connsiteY2" fmla="*/ 51036 h 515266"/>
              <a:gd name="connsiteX3" fmla="*/ 918852 w 918852"/>
              <a:gd name="connsiteY3" fmla="*/ 111000 h 515266"/>
              <a:gd name="connsiteX4" fmla="*/ 514584 w 918852"/>
              <a:gd name="connsiteY4" fmla="*/ 515266 h 515266"/>
              <a:gd name="connsiteX5" fmla="*/ 0 w 918852"/>
              <a:gd name="connsiteY5" fmla="*/ 515266 h 515266"/>
              <a:gd name="connsiteX6" fmla="*/ 35064 w 918852"/>
              <a:gd name="connsiteY6" fmla="*/ 404696 h 515266"/>
              <a:gd name="connsiteX7" fmla="*/ 658775 w 918852"/>
              <a:gd name="connsiteY7" fmla="*/ 1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52" h="515266">
                <a:moveTo>
                  <a:pt x="658775" y="1"/>
                </a:moveTo>
                <a:cubicBezTo>
                  <a:pt x="705503" y="-1"/>
                  <a:pt x="751128" y="4633"/>
                  <a:pt x="795193" y="13461"/>
                </a:cubicBezTo>
                <a:lnTo>
                  <a:pt x="918852" y="51036"/>
                </a:lnTo>
                <a:lnTo>
                  <a:pt x="918852" y="111000"/>
                </a:lnTo>
                <a:cubicBezTo>
                  <a:pt x="918850" y="334268"/>
                  <a:pt x="737852" y="515267"/>
                  <a:pt x="514584" y="515266"/>
                </a:cubicBezTo>
                <a:lnTo>
                  <a:pt x="0" y="515266"/>
                </a:lnTo>
                <a:lnTo>
                  <a:pt x="35064" y="404696"/>
                </a:lnTo>
                <a:cubicBezTo>
                  <a:pt x="137824" y="166873"/>
                  <a:pt x="378391" y="1"/>
                  <a:pt x="658775" y="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56" name="Freeform 9" descr="中国教育出版网"/>
          <p:cNvSpPr/>
          <p:nvPr>
            <p:custDataLst>
              <p:tags r:id="rId10"/>
            </p:custDataLst>
          </p:nvPr>
        </p:nvSpPr>
        <p:spPr>
          <a:xfrm>
            <a:off x="4564698" y="4502150"/>
            <a:ext cx="588963" cy="1020763"/>
          </a:xfrm>
          <a:custGeom>
            <a:avLst/>
            <a:gdLst>
              <a:gd name="connsiteX0" fmla="*/ 533816 w 533816"/>
              <a:gd name="connsiteY0" fmla="*/ 0 h 923781"/>
              <a:gd name="connsiteX1" fmla="*/ 533815 w 533816"/>
              <a:gd name="connsiteY1" fmla="*/ 519513 h 923781"/>
              <a:gd name="connsiteX2" fmla="*/ 129549 w 533816"/>
              <a:gd name="connsiteY2" fmla="*/ 923779 h 923781"/>
              <a:gd name="connsiteX3" fmla="*/ 63580 w 533816"/>
              <a:gd name="connsiteY3" fmla="*/ 923781 h 923781"/>
              <a:gd name="connsiteX4" fmla="*/ 53192 w 533816"/>
              <a:gd name="connsiteY4" fmla="*/ 905046 h 923781"/>
              <a:gd name="connsiteX5" fmla="*/ 1 w 533816"/>
              <a:gd name="connsiteY5" fmla="*/ 647126 h 923781"/>
              <a:gd name="connsiteX6" fmla="*/ 413419 w 533816"/>
              <a:gd name="connsiteY6" fmla="*/ 36583 h 92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816" h="923781">
                <a:moveTo>
                  <a:pt x="533816" y="0"/>
                </a:moveTo>
                <a:lnTo>
                  <a:pt x="533815" y="519513"/>
                </a:lnTo>
                <a:cubicBezTo>
                  <a:pt x="533816" y="742784"/>
                  <a:pt x="352820" y="923779"/>
                  <a:pt x="129549" y="923779"/>
                </a:cubicBezTo>
                <a:lnTo>
                  <a:pt x="63580" y="923781"/>
                </a:lnTo>
                <a:lnTo>
                  <a:pt x="53192" y="905046"/>
                </a:lnTo>
                <a:cubicBezTo>
                  <a:pt x="18941" y="825774"/>
                  <a:pt x="-1" y="738614"/>
                  <a:pt x="1" y="647126"/>
                </a:cubicBezTo>
                <a:cubicBezTo>
                  <a:pt x="0" y="372663"/>
                  <a:pt x="170472" y="137174"/>
                  <a:pt x="413419" y="3658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01" name="TextBox 21" descr="中国教育出版网"/>
          <p:cNvSpPr txBox="1"/>
          <p:nvPr>
            <p:custDataLst>
              <p:tags r:id="rId11"/>
            </p:custDataLst>
          </p:nvPr>
        </p:nvSpPr>
        <p:spPr>
          <a:xfrm flipH="1">
            <a:off x="2548573" y="2114550"/>
            <a:ext cx="2695575" cy="3408363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1.快速阅读课文（每分钟不少于400字），抓住推动情节发展的关键词，学生梳理故事情节，复述课文；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2.通过比较阅读，学生体会童话、诗歌、神话、寓言等体裁特点，结合文本特点，初步形成识文辨体能力；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3.结合本单元课文故事，学生合理发挥联想和想象，结合文本体验和哲理思考，改写出一则不少于500字的故事。</a:t>
            </a:r>
          </a:p>
        </p:txBody>
      </p:sp>
      <p:sp>
        <p:nvSpPr>
          <p:cNvPr id="102" name="Rectangle 29" descr="中国教育出版网"/>
          <p:cNvSpPr/>
          <p:nvPr>
            <p:custDataLst>
              <p:tags r:id="rId12"/>
            </p:custDataLst>
          </p:nvPr>
        </p:nvSpPr>
        <p:spPr>
          <a:xfrm flipH="1">
            <a:off x="2529523" y="1590675"/>
            <a:ext cx="2714625" cy="60960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语言目标</a:t>
            </a:r>
          </a:p>
        </p:txBody>
      </p:sp>
      <p:sp>
        <p:nvSpPr>
          <p:cNvPr id="110" name="矩形: 对角圆角 109" descr="中国教育出版网"/>
          <p:cNvSpPr/>
          <p:nvPr>
            <p:custDataLst>
              <p:tags r:id="rId13"/>
            </p:custDataLst>
          </p:nvPr>
        </p:nvSpPr>
        <p:spPr>
          <a:xfrm>
            <a:off x="5518785" y="1431925"/>
            <a:ext cx="2679700" cy="4076700"/>
          </a:xfrm>
          <a:prstGeom prst="round2Diag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14" name="任意多边形: 形状 113" descr="中国教育出版网"/>
          <p:cNvSpPr/>
          <p:nvPr>
            <p:custDataLst>
              <p:tags r:id="rId14"/>
            </p:custDataLst>
          </p:nvPr>
        </p:nvSpPr>
        <p:spPr>
          <a:xfrm>
            <a:off x="5463223" y="1431925"/>
            <a:ext cx="1014413" cy="569913"/>
          </a:xfrm>
          <a:custGeom>
            <a:avLst/>
            <a:gdLst>
              <a:gd name="connsiteX0" fmla="*/ 404267 w 918849"/>
              <a:gd name="connsiteY0" fmla="*/ 0 h 515266"/>
              <a:gd name="connsiteX1" fmla="*/ 918849 w 918849"/>
              <a:gd name="connsiteY1" fmla="*/ 0 h 515266"/>
              <a:gd name="connsiteX2" fmla="*/ 883786 w 918849"/>
              <a:gd name="connsiteY2" fmla="*/ 110570 h 515266"/>
              <a:gd name="connsiteX3" fmla="*/ 260077 w 918849"/>
              <a:gd name="connsiteY3" fmla="*/ 515266 h 515266"/>
              <a:gd name="connsiteX4" fmla="*/ 123658 w 918849"/>
              <a:gd name="connsiteY4" fmla="*/ 501804 h 515266"/>
              <a:gd name="connsiteX5" fmla="*/ 0 w 918849"/>
              <a:gd name="connsiteY5" fmla="*/ 464229 h 515266"/>
              <a:gd name="connsiteX6" fmla="*/ 0 w 918849"/>
              <a:gd name="connsiteY6" fmla="*/ 404267 h 515266"/>
              <a:gd name="connsiteX7" fmla="*/ 404267 w 918849"/>
              <a:gd name="connsiteY7" fmla="*/ 0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48" h="515266">
                <a:moveTo>
                  <a:pt x="404267" y="0"/>
                </a:moveTo>
                <a:lnTo>
                  <a:pt x="918849" y="0"/>
                </a:lnTo>
                <a:lnTo>
                  <a:pt x="883786" y="110570"/>
                </a:lnTo>
                <a:cubicBezTo>
                  <a:pt x="781026" y="348393"/>
                  <a:pt x="540460" y="515266"/>
                  <a:pt x="260077" y="515266"/>
                </a:cubicBezTo>
                <a:cubicBezTo>
                  <a:pt x="213347" y="515266"/>
                  <a:pt x="167723" y="510631"/>
                  <a:pt x="123658" y="501804"/>
                </a:cubicBezTo>
                <a:lnTo>
                  <a:pt x="0" y="464229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15" name="任意多边形: 形状 114" descr="中国教育出版网"/>
          <p:cNvSpPr/>
          <p:nvPr>
            <p:custDataLst>
              <p:tags r:id="rId15"/>
            </p:custDataLst>
          </p:nvPr>
        </p:nvSpPr>
        <p:spPr>
          <a:xfrm>
            <a:off x="5463223" y="1433513"/>
            <a:ext cx="588963" cy="1020763"/>
          </a:xfrm>
          <a:custGeom>
            <a:avLst/>
            <a:gdLst>
              <a:gd name="connsiteX0" fmla="*/ 404267 w 533817"/>
              <a:gd name="connsiteY0" fmla="*/ 0 h 923780"/>
              <a:gd name="connsiteX1" fmla="*/ 470236 w 533817"/>
              <a:gd name="connsiteY1" fmla="*/ 0 h 923780"/>
              <a:gd name="connsiteX2" fmla="*/ 480623 w 533817"/>
              <a:gd name="connsiteY2" fmla="*/ 18732 h 923780"/>
              <a:gd name="connsiteX3" fmla="*/ 533817 w 533817"/>
              <a:gd name="connsiteY3" fmla="*/ 276652 h 923780"/>
              <a:gd name="connsiteX4" fmla="*/ 120395 w 533817"/>
              <a:gd name="connsiteY4" fmla="*/ 887197 h 923780"/>
              <a:gd name="connsiteX5" fmla="*/ 0 w 533817"/>
              <a:gd name="connsiteY5" fmla="*/ 923780 h 923780"/>
              <a:gd name="connsiteX6" fmla="*/ 0 w 533817"/>
              <a:gd name="connsiteY6" fmla="*/ 404267 h 923780"/>
              <a:gd name="connsiteX7" fmla="*/ 404267 w 533817"/>
              <a:gd name="connsiteY7" fmla="*/ 0 h 92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817" h="923780">
                <a:moveTo>
                  <a:pt x="404267" y="0"/>
                </a:moveTo>
                <a:lnTo>
                  <a:pt x="470236" y="0"/>
                </a:lnTo>
                <a:lnTo>
                  <a:pt x="480623" y="18732"/>
                </a:lnTo>
                <a:cubicBezTo>
                  <a:pt x="514876" y="98006"/>
                  <a:pt x="533817" y="185164"/>
                  <a:pt x="533817" y="276652"/>
                </a:cubicBezTo>
                <a:cubicBezTo>
                  <a:pt x="533817" y="551117"/>
                  <a:pt x="363346" y="786606"/>
                  <a:pt x="120395" y="887197"/>
                </a:cubicBezTo>
                <a:lnTo>
                  <a:pt x="0" y="923780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12" name="Freeform 8" descr="中国教育出版网"/>
          <p:cNvSpPr/>
          <p:nvPr>
            <p:custDataLst>
              <p:tags r:id="rId16"/>
            </p:custDataLst>
          </p:nvPr>
        </p:nvSpPr>
        <p:spPr>
          <a:xfrm>
            <a:off x="7139623" y="4953000"/>
            <a:ext cx="1014413" cy="569913"/>
          </a:xfrm>
          <a:custGeom>
            <a:avLst/>
            <a:gdLst>
              <a:gd name="connsiteX0" fmla="*/ 658775 w 918852"/>
              <a:gd name="connsiteY0" fmla="*/ 1 h 515266"/>
              <a:gd name="connsiteX1" fmla="*/ 795193 w 918852"/>
              <a:gd name="connsiteY1" fmla="*/ 13461 h 515266"/>
              <a:gd name="connsiteX2" fmla="*/ 918852 w 918852"/>
              <a:gd name="connsiteY2" fmla="*/ 51036 h 515266"/>
              <a:gd name="connsiteX3" fmla="*/ 918852 w 918852"/>
              <a:gd name="connsiteY3" fmla="*/ 111000 h 515266"/>
              <a:gd name="connsiteX4" fmla="*/ 514584 w 918852"/>
              <a:gd name="connsiteY4" fmla="*/ 515266 h 515266"/>
              <a:gd name="connsiteX5" fmla="*/ 0 w 918852"/>
              <a:gd name="connsiteY5" fmla="*/ 515266 h 515266"/>
              <a:gd name="connsiteX6" fmla="*/ 35064 w 918852"/>
              <a:gd name="connsiteY6" fmla="*/ 404696 h 515266"/>
              <a:gd name="connsiteX7" fmla="*/ 658775 w 918852"/>
              <a:gd name="connsiteY7" fmla="*/ 1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52" h="515266">
                <a:moveTo>
                  <a:pt x="658775" y="1"/>
                </a:moveTo>
                <a:cubicBezTo>
                  <a:pt x="705503" y="-1"/>
                  <a:pt x="751128" y="4633"/>
                  <a:pt x="795193" y="13461"/>
                </a:cubicBezTo>
                <a:lnTo>
                  <a:pt x="918852" y="51036"/>
                </a:lnTo>
                <a:lnTo>
                  <a:pt x="918852" y="111000"/>
                </a:lnTo>
                <a:cubicBezTo>
                  <a:pt x="918850" y="334268"/>
                  <a:pt x="737852" y="515267"/>
                  <a:pt x="514584" y="515266"/>
                </a:cubicBezTo>
                <a:lnTo>
                  <a:pt x="0" y="515266"/>
                </a:lnTo>
                <a:lnTo>
                  <a:pt x="35064" y="404696"/>
                </a:lnTo>
                <a:cubicBezTo>
                  <a:pt x="137824" y="166873"/>
                  <a:pt x="378391" y="1"/>
                  <a:pt x="658775" y="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13" name="Freeform 9" descr="中国教育出版网"/>
          <p:cNvSpPr/>
          <p:nvPr>
            <p:custDataLst>
              <p:tags r:id="rId17"/>
            </p:custDataLst>
          </p:nvPr>
        </p:nvSpPr>
        <p:spPr>
          <a:xfrm>
            <a:off x="7565073" y="4502150"/>
            <a:ext cx="588963" cy="1020763"/>
          </a:xfrm>
          <a:custGeom>
            <a:avLst/>
            <a:gdLst>
              <a:gd name="connsiteX0" fmla="*/ 533816 w 533816"/>
              <a:gd name="connsiteY0" fmla="*/ 0 h 923781"/>
              <a:gd name="connsiteX1" fmla="*/ 533815 w 533816"/>
              <a:gd name="connsiteY1" fmla="*/ 519513 h 923781"/>
              <a:gd name="connsiteX2" fmla="*/ 129549 w 533816"/>
              <a:gd name="connsiteY2" fmla="*/ 923779 h 923781"/>
              <a:gd name="connsiteX3" fmla="*/ 63580 w 533816"/>
              <a:gd name="connsiteY3" fmla="*/ 923781 h 923781"/>
              <a:gd name="connsiteX4" fmla="*/ 53192 w 533816"/>
              <a:gd name="connsiteY4" fmla="*/ 905046 h 923781"/>
              <a:gd name="connsiteX5" fmla="*/ 1 w 533816"/>
              <a:gd name="connsiteY5" fmla="*/ 647126 h 923781"/>
              <a:gd name="connsiteX6" fmla="*/ 413419 w 533816"/>
              <a:gd name="connsiteY6" fmla="*/ 36583 h 92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816" h="923781">
                <a:moveTo>
                  <a:pt x="533816" y="0"/>
                </a:moveTo>
                <a:lnTo>
                  <a:pt x="533815" y="519513"/>
                </a:lnTo>
                <a:cubicBezTo>
                  <a:pt x="533816" y="742784"/>
                  <a:pt x="352820" y="923779"/>
                  <a:pt x="129549" y="923779"/>
                </a:cubicBezTo>
                <a:lnTo>
                  <a:pt x="63580" y="923781"/>
                </a:lnTo>
                <a:lnTo>
                  <a:pt x="53192" y="905046"/>
                </a:lnTo>
                <a:cubicBezTo>
                  <a:pt x="18941" y="825774"/>
                  <a:pt x="-1" y="738614"/>
                  <a:pt x="1" y="647126"/>
                </a:cubicBezTo>
                <a:cubicBezTo>
                  <a:pt x="0" y="372663"/>
                  <a:pt x="170472" y="137174"/>
                  <a:pt x="413419" y="3658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08" name="TextBox 21" descr="中国教育出版网"/>
          <p:cNvSpPr txBox="1"/>
          <p:nvPr>
            <p:custDataLst>
              <p:tags r:id="rId18"/>
            </p:custDataLst>
          </p:nvPr>
        </p:nvSpPr>
        <p:spPr>
          <a:xfrm flipH="1">
            <a:off x="5556885" y="2114550"/>
            <a:ext cx="2695575" cy="32035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1.调动学生体验，感受虚构与想象的妙用，激发学生兴趣，激活创造性思维，培养学生想象力和联想力，形成发散思维能力；</a:t>
            </a:r>
            <a:endParaRPr kumimoji="0" lang="zh-CN" altLang="en-US" sz="1200" b="1" kern="1200" cap="none" spc="150" normalizeH="0" baseline="0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2.通过对文章主题多角度解读，学生对文章主旨形成自己的见解，引譬连类，形成相似情境下的类比思维；</a:t>
            </a:r>
            <a:endParaRPr kumimoji="0" lang="zh-CN" altLang="en-US" sz="1200" b="1" kern="1200" cap="none" spc="150" normalizeH="0" baseline="0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3.学生展开联想和想象，进行既符合文本内容，又超出文本情节的改写，形成独立思考能力。</a:t>
            </a:r>
            <a:endParaRPr kumimoji="0" lang="zh-CN" altLang="en-US" sz="1200" b="1" kern="1200" cap="none" spc="15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9" name="Rectangle 29" descr="中国教育出版网"/>
          <p:cNvSpPr/>
          <p:nvPr>
            <p:custDataLst>
              <p:tags r:id="rId19"/>
            </p:custDataLst>
          </p:nvPr>
        </p:nvSpPr>
        <p:spPr>
          <a:xfrm flipH="1">
            <a:off x="5682298" y="1690688"/>
            <a:ext cx="2716213" cy="477838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思维目标</a:t>
            </a:r>
          </a:p>
        </p:txBody>
      </p:sp>
      <p:sp>
        <p:nvSpPr>
          <p:cNvPr id="122" name="矩形: 对角圆角 121" descr="中国教育出版网"/>
          <p:cNvSpPr/>
          <p:nvPr>
            <p:custDataLst>
              <p:tags r:id="rId20"/>
            </p:custDataLst>
          </p:nvPr>
        </p:nvSpPr>
        <p:spPr>
          <a:xfrm>
            <a:off x="8530273" y="1373188"/>
            <a:ext cx="2679700" cy="4076700"/>
          </a:xfrm>
          <a:prstGeom prst="round2DiagRect">
            <a:avLst/>
          </a:prstGeom>
          <a:solidFill>
            <a:schemeClr val="accent5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26" name="任意多边形: 形状 125" descr="中国教育出版网"/>
          <p:cNvSpPr/>
          <p:nvPr>
            <p:custDataLst>
              <p:tags r:id="rId21"/>
            </p:custDataLst>
          </p:nvPr>
        </p:nvSpPr>
        <p:spPr>
          <a:xfrm>
            <a:off x="8463598" y="1433513"/>
            <a:ext cx="1014413" cy="569913"/>
          </a:xfrm>
          <a:custGeom>
            <a:avLst/>
            <a:gdLst>
              <a:gd name="connsiteX0" fmla="*/ 404267 w 918849"/>
              <a:gd name="connsiteY0" fmla="*/ 0 h 515266"/>
              <a:gd name="connsiteX1" fmla="*/ 918849 w 918849"/>
              <a:gd name="connsiteY1" fmla="*/ 0 h 515266"/>
              <a:gd name="connsiteX2" fmla="*/ 883786 w 918849"/>
              <a:gd name="connsiteY2" fmla="*/ 110570 h 515266"/>
              <a:gd name="connsiteX3" fmla="*/ 260077 w 918849"/>
              <a:gd name="connsiteY3" fmla="*/ 515266 h 515266"/>
              <a:gd name="connsiteX4" fmla="*/ 123658 w 918849"/>
              <a:gd name="connsiteY4" fmla="*/ 501804 h 515266"/>
              <a:gd name="connsiteX5" fmla="*/ 0 w 918849"/>
              <a:gd name="connsiteY5" fmla="*/ 464229 h 515266"/>
              <a:gd name="connsiteX6" fmla="*/ 0 w 918849"/>
              <a:gd name="connsiteY6" fmla="*/ 404267 h 515266"/>
              <a:gd name="connsiteX7" fmla="*/ 404267 w 918849"/>
              <a:gd name="connsiteY7" fmla="*/ 0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48" h="515266">
                <a:moveTo>
                  <a:pt x="404267" y="0"/>
                </a:moveTo>
                <a:lnTo>
                  <a:pt x="918849" y="0"/>
                </a:lnTo>
                <a:lnTo>
                  <a:pt x="883786" y="110570"/>
                </a:lnTo>
                <a:cubicBezTo>
                  <a:pt x="781026" y="348393"/>
                  <a:pt x="540460" y="515266"/>
                  <a:pt x="260077" y="515266"/>
                </a:cubicBezTo>
                <a:cubicBezTo>
                  <a:pt x="213347" y="515266"/>
                  <a:pt x="167723" y="510631"/>
                  <a:pt x="123658" y="501804"/>
                </a:cubicBezTo>
                <a:lnTo>
                  <a:pt x="0" y="464229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27" name="任意多边形: 形状 126" descr="中国教育出版网"/>
          <p:cNvSpPr/>
          <p:nvPr>
            <p:custDataLst>
              <p:tags r:id="rId22"/>
            </p:custDataLst>
          </p:nvPr>
        </p:nvSpPr>
        <p:spPr>
          <a:xfrm>
            <a:off x="8463598" y="1373188"/>
            <a:ext cx="588963" cy="1020763"/>
          </a:xfrm>
          <a:custGeom>
            <a:avLst/>
            <a:gdLst>
              <a:gd name="connsiteX0" fmla="*/ 404267 w 533817"/>
              <a:gd name="connsiteY0" fmla="*/ 0 h 923780"/>
              <a:gd name="connsiteX1" fmla="*/ 470236 w 533817"/>
              <a:gd name="connsiteY1" fmla="*/ 0 h 923780"/>
              <a:gd name="connsiteX2" fmla="*/ 480623 w 533817"/>
              <a:gd name="connsiteY2" fmla="*/ 18732 h 923780"/>
              <a:gd name="connsiteX3" fmla="*/ 533817 w 533817"/>
              <a:gd name="connsiteY3" fmla="*/ 276652 h 923780"/>
              <a:gd name="connsiteX4" fmla="*/ 120395 w 533817"/>
              <a:gd name="connsiteY4" fmla="*/ 887197 h 923780"/>
              <a:gd name="connsiteX5" fmla="*/ 0 w 533817"/>
              <a:gd name="connsiteY5" fmla="*/ 923780 h 923780"/>
              <a:gd name="connsiteX6" fmla="*/ 0 w 533817"/>
              <a:gd name="connsiteY6" fmla="*/ 404267 h 923780"/>
              <a:gd name="connsiteX7" fmla="*/ 404267 w 533817"/>
              <a:gd name="connsiteY7" fmla="*/ 0 h 92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817" h="923780">
                <a:moveTo>
                  <a:pt x="404267" y="0"/>
                </a:moveTo>
                <a:lnTo>
                  <a:pt x="470236" y="0"/>
                </a:lnTo>
                <a:lnTo>
                  <a:pt x="480623" y="18732"/>
                </a:lnTo>
                <a:cubicBezTo>
                  <a:pt x="514876" y="98006"/>
                  <a:pt x="533817" y="185164"/>
                  <a:pt x="533817" y="276652"/>
                </a:cubicBezTo>
                <a:cubicBezTo>
                  <a:pt x="533817" y="551117"/>
                  <a:pt x="363346" y="786606"/>
                  <a:pt x="120395" y="887197"/>
                </a:cubicBezTo>
                <a:lnTo>
                  <a:pt x="0" y="923780"/>
                </a:lnTo>
                <a:lnTo>
                  <a:pt x="0" y="404267"/>
                </a:lnTo>
                <a:cubicBezTo>
                  <a:pt x="0" y="180997"/>
                  <a:pt x="180997" y="0"/>
                  <a:pt x="40426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24" name="Freeform 8" descr="中国教育出版网"/>
          <p:cNvSpPr/>
          <p:nvPr>
            <p:custDataLst>
              <p:tags r:id="rId23"/>
            </p:custDataLst>
          </p:nvPr>
        </p:nvSpPr>
        <p:spPr>
          <a:xfrm>
            <a:off x="10139998" y="4953000"/>
            <a:ext cx="1014413" cy="569913"/>
          </a:xfrm>
          <a:custGeom>
            <a:avLst/>
            <a:gdLst>
              <a:gd name="connsiteX0" fmla="*/ 658775 w 918852"/>
              <a:gd name="connsiteY0" fmla="*/ 1 h 515266"/>
              <a:gd name="connsiteX1" fmla="*/ 795193 w 918852"/>
              <a:gd name="connsiteY1" fmla="*/ 13461 h 515266"/>
              <a:gd name="connsiteX2" fmla="*/ 918852 w 918852"/>
              <a:gd name="connsiteY2" fmla="*/ 51036 h 515266"/>
              <a:gd name="connsiteX3" fmla="*/ 918852 w 918852"/>
              <a:gd name="connsiteY3" fmla="*/ 111000 h 515266"/>
              <a:gd name="connsiteX4" fmla="*/ 514584 w 918852"/>
              <a:gd name="connsiteY4" fmla="*/ 515266 h 515266"/>
              <a:gd name="connsiteX5" fmla="*/ 0 w 918852"/>
              <a:gd name="connsiteY5" fmla="*/ 515266 h 515266"/>
              <a:gd name="connsiteX6" fmla="*/ 35064 w 918852"/>
              <a:gd name="connsiteY6" fmla="*/ 404696 h 515266"/>
              <a:gd name="connsiteX7" fmla="*/ 658775 w 918852"/>
              <a:gd name="connsiteY7" fmla="*/ 1 h 51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852" h="515266">
                <a:moveTo>
                  <a:pt x="658775" y="1"/>
                </a:moveTo>
                <a:cubicBezTo>
                  <a:pt x="705503" y="-1"/>
                  <a:pt x="751128" y="4633"/>
                  <a:pt x="795193" y="13461"/>
                </a:cubicBezTo>
                <a:lnTo>
                  <a:pt x="918852" y="51036"/>
                </a:lnTo>
                <a:lnTo>
                  <a:pt x="918852" y="111000"/>
                </a:lnTo>
                <a:cubicBezTo>
                  <a:pt x="918850" y="334268"/>
                  <a:pt x="737852" y="515267"/>
                  <a:pt x="514584" y="515266"/>
                </a:cubicBezTo>
                <a:lnTo>
                  <a:pt x="0" y="515266"/>
                </a:lnTo>
                <a:lnTo>
                  <a:pt x="35064" y="404696"/>
                </a:lnTo>
                <a:cubicBezTo>
                  <a:pt x="137824" y="166873"/>
                  <a:pt x="378391" y="1"/>
                  <a:pt x="658775" y="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25" name="Freeform 9" descr="中国教育出版网"/>
          <p:cNvSpPr/>
          <p:nvPr>
            <p:custDataLst>
              <p:tags r:id="rId24"/>
            </p:custDataLst>
          </p:nvPr>
        </p:nvSpPr>
        <p:spPr>
          <a:xfrm>
            <a:off x="10565448" y="4502150"/>
            <a:ext cx="588963" cy="1020763"/>
          </a:xfrm>
          <a:custGeom>
            <a:avLst/>
            <a:gdLst>
              <a:gd name="connsiteX0" fmla="*/ 533816 w 533816"/>
              <a:gd name="connsiteY0" fmla="*/ 0 h 923781"/>
              <a:gd name="connsiteX1" fmla="*/ 533815 w 533816"/>
              <a:gd name="connsiteY1" fmla="*/ 519513 h 923781"/>
              <a:gd name="connsiteX2" fmla="*/ 129549 w 533816"/>
              <a:gd name="connsiteY2" fmla="*/ 923779 h 923781"/>
              <a:gd name="connsiteX3" fmla="*/ 63580 w 533816"/>
              <a:gd name="connsiteY3" fmla="*/ 923781 h 923781"/>
              <a:gd name="connsiteX4" fmla="*/ 53192 w 533816"/>
              <a:gd name="connsiteY4" fmla="*/ 905046 h 923781"/>
              <a:gd name="connsiteX5" fmla="*/ 1 w 533816"/>
              <a:gd name="connsiteY5" fmla="*/ 647126 h 923781"/>
              <a:gd name="connsiteX6" fmla="*/ 413419 w 533816"/>
              <a:gd name="connsiteY6" fmla="*/ 36583 h 92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816" h="923781">
                <a:moveTo>
                  <a:pt x="533816" y="0"/>
                </a:moveTo>
                <a:lnTo>
                  <a:pt x="533815" y="519513"/>
                </a:lnTo>
                <a:cubicBezTo>
                  <a:pt x="533816" y="742784"/>
                  <a:pt x="352820" y="923779"/>
                  <a:pt x="129549" y="923779"/>
                </a:cubicBezTo>
                <a:lnTo>
                  <a:pt x="63580" y="923781"/>
                </a:lnTo>
                <a:lnTo>
                  <a:pt x="53192" y="905046"/>
                </a:lnTo>
                <a:cubicBezTo>
                  <a:pt x="18941" y="825774"/>
                  <a:pt x="-1" y="738614"/>
                  <a:pt x="1" y="647126"/>
                </a:cubicBezTo>
                <a:cubicBezTo>
                  <a:pt x="0" y="372663"/>
                  <a:pt x="170472" y="137174"/>
                  <a:pt x="413419" y="3658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汉仪雅酷黑 65W" pitchFamily="34" charset="-122"/>
              <a:cs typeface="+mn-cs"/>
            </a:endParaRPr>
          </a:p>
        </p:txBody>
      </p:sp>
      <p:sp>
        <p:nvSpPr>
          <p:cNvPr id="120" name="TextBox 21" descr="中国教育出版网"/>
          <p:cNvSpPr txBox="1"/>
          <p:nvPr>
            <p:custDataLst>
              <p:tags r:id="rId25"/>
            </p:custDataLst>
          </p:nvPr>
        </p:nvSpPr>
        <p:spPr>
          <a:xfrm flipH="1">
            <a:off x="8649335" y="2001838"/>
            <a:ext cx="2519363" cy="3316288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1.通过阅读课文，结合阅读体会和生活经验，学生举一反三，独立思考，观照身边现实世界；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2.通过改写课文，激发学生对现实世界的深度思考，鞭挞假恶丑，向往真善美，形成健康健全人格；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15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3.通过联想和想象类文体的改写，激发学生探求外界事物的好奇心，扩大自身视野，提高创新能力。</a:t>
            </a:r>
          </a:p>
        </p:txBody>
      </p:sp>
      <p:sp>
        <p:nvSpPr>
          <p:cNvPr id="121" name="Rectangle 29" descr="中国教育出版网"/>
          <p:cNvSpPr/>
          <p:nvPr>
            <p:custDataLst>
              <p:tags r:id="rId26"/>
            </p:custDataLst>
          </p:nvPr>
        </p:nvSpPr>
        <p:spPr>
          <a:xfrm flipH="1">
            <a:off x="8649335" y="1557338"/>
            <a:ext cx="2716213" cy="611188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价值目标</a:t>
            </a:r>
          </a:p>
        </p:txBody>
      </p:sp>
      <p:sp>
        <p:nvSpPr>
          <p:cNvPr id="9" name="序号1" descr="中国教育出版网"/>
          <p:cNvSpPr txBox="1"/>
          <p:nvPr>
            <p:custDataLst>
              <p:tags r:id="rId27"/>
            </p:custDataLst>
          </p:nvPr>
        </p:nvSpPr>
        <p:spPr>
          <a:xfrm flipH="1">
            <a:off x="6577648" y="1431925"/>
            <a:ext cx="925513" cy="411163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sz="2400" b="1" kern="1200" cap="none" spc="300" normalizeH="0" baseline="0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ontserrat Black"/>
              </a:rPr>
              <a:t>02</a:t>
            </a:r>
          </a:p>
        </p:txBody>
      </p:sp>
      <p:sp>
        <p:nvSpPr>
          <p:cNvPr id="10" name="序号1" descr="中国教育出版网"/>
          <p:cNvSpPr txBox="1"/>
          <p:nvPr>
            <p:custDataLst>
              <p:tags r:id="rId28"/>
            </p:custDataLst>
          </p:nvPr>
        </p:nvSpPr>
        <p:spPr>
          <a:xfrm flipH="1">
            <a:off x="9446260" y="1379538"/>
            <a:ext cx="925513" cy="411163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sz="2400" b="1" kern="1200" cap="none" spc="300" normalizeH="0" baseline="0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ontserrat Black"/>
              </a:rPr>
              <a:t>03</a:t>
            </a:r>
          </a:p>
        </p:txBody>
      </p:sp>
      <p:sp>
        <p:nvSpPr>
          <p:cNvPr id="11" name="序号1" descr="中国教育出版网"/>
          <p:cNvSpPr txBox="1"/>
          <p:nvPr>
            <p:custDataLst>
              <p:tags r:id="rId29"/>
            </p:custDataLst>
          </p:nvPr>
        </p:nvSpPr>
        <p:spPr>
          <a:xfrm flipH="1">
            <a:off x="3432810" y="1431925"/>
            <a:ext cx="925513" cy="304800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sz="2400" b="1" kern="1200" cap="none" spc="300" normalizeH="0" baseline="0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ontserrat Black"/>
              </a:rPr>
              <a:t>01</a:t>
            </a:r>
          </a:p>
        </p:txBody>
      </p:sp>
      <p:sp>
        <p:nvSpPr>
          <p:cNvPr id="35" name="文本框 34" descr="中国教育出版网"/>
          <p:cNvSpPr txBox="1"/>
          <p:nvPr>
            <p:custDataLst>
              <p:tags r:id="rId30"/>
            </p:custDataLst>
          </p:nvPr>
        </p:nvSpPr>
        <p:spPr>
          <a:xfrm>
            <a:off x="2770823" y="65088"/>
            <a:ext cx="1804988" cy="554038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436" p14:dur="1500">
        <p:split orient="vert"/>
      </p:transition>
    </mc:Choice>
    <mc:Fallback>
      <p:transition spd="slow" advTm="543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5725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 flipH="1">
            <a:off x="-258868" y="2306038"/>
            <a:ext cx="6845970" cy="4437273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3548" y="1293410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宋体" panose="02010600030101010101" pitchFamily="2" charset="-122"/>
              </a:rPr>
              <a:t>列子</a:t>
            </a:r>
          </a:p>
        </p:txBody>
      </p:sp>
      <p:sp>
        <p:nvSpPr>
          <p:cNvPr id="17409" name="内容占位符 2" descr="中国教育出版网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2371725" y="1187450"/>
            <a:ext cx="8229600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“寓言十九，藉外论之。”    </a:t>
            </a:r>
            <a:endParaRPr lang="en-US" altLang="zh-CN" sz="4400" b="1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 ——《</a:t>
            </a:r>
            <a:r>
              <a:rPr lang="zh-CN" altLang="en-US" sz="36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庄子</a:t>
            </a:r>
            <a:r>
              <a:rPr lang="en-US" altLang="zh-CN" sz="36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·</a:t>
            </a:r>
            <a:r>
              <a:rPr lang="zh-CN" altLang="en-US" sz="36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杂篇</a:t>
            </a:r>
            <a:r>
              <a:rPr lang="en-US" altLang="zh-CN" sz="3600" b="1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zh-CN" altLang="en-US" sz="3600" b="1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“寄寓之言十句有九句让人相信，是因为它借助于客观事物的实际来进行论述。”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4311" p14:dur="1500">
        <p:split orient="vert"/>
      </p:transition>
    </mc:Choice>
    <mc:Fallback>
      <p:transition spd="slow" advTm="43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2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6"/>
            </p:custDataLst>
          </p:nvPr>
        </p:nvSpPr>
        <p:spPr>
          <a:xfrm>
            <a:off x="11123195" y="1121960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文学常识</a:t>
            </a:r>
          </a:p>
        </p:txBody>
      </p:sp>
      <p:sp>
        <p:nvSpPr>
          <p:cNvPr id="7" name="文本框 6" descr="中国教育出版网"/>
          <p:cNvSpPr txBox="1"/>
          <p:nvPr>
            <p:custDataLst>
              <p:tags r:id="rId7"/>
            </p:custDataLst>
          </p:nvPr>
        </p:nvSpPr>
        <p:spPr>
          <a:xfrm>
            <a:off x="3644265" y="1487805"/>
            <a:ext cx="7347585" cy="3794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列子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道教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经典之一，其学说本于黄帝、老子，主张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清净无为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。里面保存了不少先秦时代的寓言故事和神话传说。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列子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的内容多为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民间故事、寓言和神话传说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。内有很多脍炙人口而又有教育意义的故事，如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两小儿辩日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》《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歧路亡羊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》《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杞人忧天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》《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愚公移山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等，都是很有价值的文学遗产。</a:t>
            </a:r>
          </a:p>
        </p:txBody>
      </p:sp>
      <p:pic>
        <p:nvPicPr>
          <p:cNvPr id="100" name="图片 99" descr="中国教育出版网"/>
          <p:cNvPicPr/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8995" y="1704340"/>
            <a:ext cx="2508885" cy="35782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619" p14:dur="1300">
        <p14:pan dir="u"/>
      </p:transition>
    </mc:Choice>
    <mc:Fallback>
      <p:transition spd="slow" advTm="6619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8846" y="55951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2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6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2031" t="2491" r="49968" b="43699"/>
          <a:stretch>
            <a:fillRect/>
          </a:stretch>
        </p:blipFill>
        <p:spPr>
          <a:xfrm>
            <a:off x="10301532" y="5119606"/>
            <a:ext cx="1043761" cy="1052623"/>
          </a:xfrm>
          <a:prstGeom prst="roundRect">
            <a:avLst/>
          </a:prstGeom>
        </p:spPr>
      </p:pic>
      <p:sp>
        <p:nvSpPr>
          <p:cNvPr id="3" name="文本框 2" descr="中国教育出版网"/>
          <p:cNvSpPr txBox="1"/>
          <p:nvPr>
            <p:custDataLst>
              <p:tags r:id="rId8"/>
            </p:custDataLst>
          </p:nvPr>
        </p:nvSpPr>
        <p:spPr>
          <a:xfrm>
            <a:off x="972820" y="817245"/>
            <a:ext cx="10546715" cy="4948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杞人忧天</a:t>
            </a: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杞国有人忧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天地崩坠，身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亡所寄，废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寝食者。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又有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忧彼之所忧者，因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往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晓之</a:t>
            </a:r>
            <a:r>
              <a:rPr lang="en-GB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曰：“天，积气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耳，亡处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亡气。若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屈伸</a:t>
            </a: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呼吸，终日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在天中行止，奈何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忧崩坠乎？”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其人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曰：“天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积气，日月星宿，不当坠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耶？”</a:t>
            </a: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晓之者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曰：“日月星宿，亦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积气中之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有光耀者，只使坠，亦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有所</a:t>
            </a: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中伤。”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其人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曰：“奈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地坏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何？”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晓之者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曰：“地，积块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耳，充塞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四虚，亡处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亡块。若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躇步跐蹈，终日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在地上行止，奈何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忧其坏？”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75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其人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舍然大喜，晓之者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亦</a:t>
            </a:r>
            <a:r>
              <a:rPr lang="en-GB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舍然大喜。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8402" p14:dur="2000">
        <p14:prism isContent="1"/>
      </p:transition>
    </mc:Choice>
    <mc:Fallback>
      <p:transition spd="slow" advTm="8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339090" y="418465"/>
            <a:ext cx="11514455" cy="602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452755" y="612775"/>
            <a:ext cx="11068050" cy="563245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descr="中国教育出版网"/>
          <p:cNvSpPr txBox="1"/>
          <p:nvPr>
            <p:custDataLst>
              <p:tags r:id="rId5"/>
            </p:custDataLst>
          </p:nvPr>
        </p:nvSpPr>
        <p:spPr>
          <a:xfrm>
            <a:off x="650240" y="1351915"/>
            <a:ext cx="1079182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/>
              <a:t>杞国有人</a:t>
            </a:r>
            <a:r>
              <a:rPr lang="zh-CN" altLang="en-US" sz="2400" b="1" u="sng">
                <a:solidFill>
                  <a:srgbClr val="C00000"/>
                </a:solidFill>
              </a:rPr>
              <a:t>忧</a:t>
            </a:r>
            <a:r>
              <a:rPr lang="zh-CN" altLang="en-US" sz="2400" b="1"/>
              <a:t>天地</a:t>
            </a:r>
            <a:r>
              <a:rPr lang="zh-CN" altLang="en-US" sz="2400" b="1" u="sng">
                <a:solidFill>
                  <a:srgbClr val="C00000"/>
                </a:solidFill>
              </a:rPr>
              <a:t>崩坠</a:t>
            </a:r>
            <a:r>
              <a:rPr lang="zh-CN" altLang="en-US" sz="2400" b="1"/>
              <a:t>，身</a:t>
            </a:r>
            <a:r>
              <a:rPr lang="zh-CN" altLang="en-US" sz="2400" b="1" u="sng">
                <a:solidFill>
                  <a:srgbClr val="C00000"/>
                </a:solidFill>
              </a:rPr>
              <a:t>亡</a:t>
            </a:r>
            <a:r>
              <a:rPr lang="zh-CN" altLang="en-US" sz="2400" b="1"/>
              <a:t>所寄，废寝食</a:t>
            </a:r>
            <a:r>
              <a:rPr lang="zh-CN" altLang="en-US" sz="2400" b="1" u="sng">
                <a:solidFill>
                  <a:srgbClr val="C00000"/>
                </a:solidFill>
              </a:rPr>
              <a:t>者</a:t>
            </a:r>
            <a:r>
              <a:rPr lang="zh-CN" altLang="en-US" sz="2400" b="1"/>
              <a:t>。</a:t>
            </a:r>
          </a:p>
          <a:p>
            <a:pPr>
              <a:lnSpc>
                <a:spcPct val="250000"/>
              </a:lnSpc>
            </a:pPr>
            <a:r>
              <a:rPr lang="zh-CN" altLang="en-US" sz="2400" b="1" u="sng">
                <a:solidFill>
                  <a:srgbClr val="C00000"/>
                </a:solidFill>
              </a:rPr>
              <a:t>又有忧彼之所忧者</a:t>
            </a:r>
            <a:r>
              <a:rPr lang="zh-CN" altLang="en-US" sz="2400" b="1"/>
              <a:t>，因往</a:t>
            </a:r>
            <a:r>
              <a:rPr lang="zh-CN" altLang="en-US" sz="2400" b="1" u="sng">
                <a:solidFill>
                  <a:srgbClr val="C00000"/>
                </a:solidFill>
              </a:rPr>
              <a:t>晓</a:t>
            </a:r>
            <a:r>
              <a:rPr lang="zh-CN" altLang="en-US" sz="2400" b="1"/>
              <a:t>之，曰：“天，</a:t>
            </a:r>
            <a:r>
              <a:rPr lang="zh-CN" altLang="en-US" sz="2400" b="1" u="sng">
                <a:solidFill>
                  <a:srgbClr val="C00000"/>
                </a:solidFill>
              </a:rPr>
              <a:t>积气</a:t>
            </a:r>
            <a:r>
              <a:rPr lang="en-US" altLang="zh-CN" sz="2400" b="1">
                <a:solidFill>
                  <a:srgbClr val="C00000"/>
                </a:solidFill>
              </a:rPr>
              <a:t>  </a:t>
            </a:r>
            <a:r>
              <a:rPr lang="zh-CN" altLang="en-US" sz="2400" b="1" u="sng">
                <a:solidFill>
                  <a:srgbClr val="C00000"/>
                </a:solidFill>
              </a:rPr>
              <a:t>耳</a:t>
            </a:r>
            <a:r>
              <a:rPr lang="zh-CN" altLang="en-US" sz="2400" b="1"/>
              <a:t>，</a:t>
            </a:r>
            <a:r>
              <a:rPr lang="zh-CN" altLang="en-US" sz="2400" b="1">
                <a:solidFill>
                  <a:schemeClr val="tx1"/>
                </a:solidFill>
              </a:rPr>
              <a:t>亡</a:t>
            </a:r>
            <a:r>
              <a:rPr lang="zh-CN" altLang="en-US" sz="2400" b="1"/>
              <a:t>处亡气。</a:t>
            </a:r>
            <a:r>
              <a:rPr lang="zh-CN" altLang="en-US" sz="2400" b="1" u="sng">
                <a:solidFill>
                  <a:srgbClr val="C00000"/>
                </a:solidFill>
              </a:rPr>
              <a:t>若</a:t>
            </a:r>
            <a:r>
              <a:rPr lang="en-US" altLang="zh-CN" sz="2400" b="1">
                <a:solidFill>
                  <a:srgbClr val="C00000"/>
                </a:solidFill>
              </a:rPr>
              <a:t> </a:t>
            </a:r>
            <a:r>
              <a:rPr lang="zh-CN" altLang="en-US" sz="2400" b="1" u="sng">
                <a:solidFill>
                  <a:srgbClr val="C00000"/>
                </a:solidFill>
              </a:rPr>
              <a:t>屈伸呼吸</a:t>
            </a:r>
            <a:r>
              <a:rPr lang="zh-CN" altLang="en-US" sz="2400" b="1"/>
              <a:t>，终日在天中</a:t>
            </a:r>
            <a:r>
              <a:rPr lang="zh-CN" altLang="en-US" sz="2400" b="1" u="sng">
                <a:solidFill>
                  <a:srgbClr val="C00000"/>
                </a:solidFill>
              </a:rPr>
              <a:t>行止</a:t>
            </a:r>
            <a:r>
              <a:rPr lang="zh-CN" altLang="en-US" sz="2400" b="1"/>
              <a:t>，</a:t>
            </a:r>
            <a:r>
              <a:rPr lang="zh-CN" altLang="en-US" sz="2400" b="1" u="sng">
                <a:solidFill>
                  <a:srgbClr val="C00000"/>
                </a:solidFill>
              </a:rPr>
              <a:t>奈何</a:t>
            </a:r>
            <a:r>
              <a:rPr lang="zh-CN" altLang="en-US" sz="2400" b="1"/>
              <a:t>忧崩坠乎？”</a:t>
            </a:r>
          </a:p>
          <a:p>
            <a:pPr>
              <a:lnSpc>
                <a:spcPct val="250000"/>
              </a:lnSpc>
            </a:pPr>
            <a:r>
              <a:rPr lang="zh-CN" altLang="en-US" sz="2400" b="1"/>
              <a:t>其人曰：“天</a:t>
            </a:r>
            <a:r>
              <a:rPr lang="zh-CN" altLang="en-US" sz="2400" b="1" u="sng">
                <a:solidFill>
                  <a:srgbClr val="C00000"/>
                </a:solidFill>
              </a:rPr>
              <a:t>果</a:t>
            </a:r>
            <a:r>
              <a:rPr lang="zh-CN" altLang="en-US" sz="2400" b="1"/>
              <a:t>积气，日月星宿，不当坠耶？”</a:t>
            </a:r>
          </a:p>
          <a:p>
            <a:pPr>
              <a:lnSpc>
                <a:spcPct val="250000"/>
              </a:lnSpc>
            </a:pPr>
            <a:r>
              <a:rPr lang="zh-CN" altLang="en-US" sz="2400" b="1"/>
              <a:t>晓之者曰：“日月星宿，</a:t>
            </a:r>
            <a:r>
              <a:rPr lang="zh-CN" altLang="en-US" sz="2400" b="1">
                <a:solidFill>
                  <a:schemeClr val="tx1"/>
                </a:solidFill>
              </a:rPr>
              <a:t>亦积气中之有光耀者，</a:t>
            </a:r>
            <a:r>
              <a:rPr lang="zh-CN" altLang="en-US" sz="2400" b="1" u="sng">
                <a:solidFill>
                  <a:srgbClr val="C00000"/>
                </a:solidFill>
              </a:rPr>
              <a:t>只使</a:t>
            </a:r>
            <a:r>
              <a:rPr lang="zh-CN" altLang="en-US" sz="2400" b="1"/>
              <a:t>坠，亦不能有所</a:t>
            </a:r>
            <a:r>
              <a:rPr lang="zh-CN" altLang="en-US" sz="2400" b="1" u="sng">
                <a:solidFill>
                  <a:srgbClr val="C00000"/>
                </a:solidFill>
              </a:rPr>
              <a:t>中伤</a:t>
            </a:r>
            <a:r>
              <a:rPr lang="zh-CN" altLang="en-US" sz="2400" b="1"/>
              <a:t>。”</a:t>
            </a:r>
          </a:p>
        </p:txBody>
      </p:sp>
      <p:sp>
        <p:nvSpPr>
          <p:cNvPr id="8" name="文本框 7" descr="中国教育出版网"/>
          <p:cNvSpPr txBox="1"/>
          <p:nvPr>
            <p:custDataLst>
              <p:tags r:id="rId6"/>
            </p:custDataLst>
          </p:nvPr>
        </p:nvSpPr>
        <p:spPr>
          <a:xfrm>
            <a:off x="1850390" y="1388110"/>
            <a:ext cx="7124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担忧</a:t>
            </a:r>
          </a:p>
        </p:txBody>
      </p:sp>
      <p:sp>
        <p:nvSpPr>
          <p:cNvPr id="9" name="文本框 8" descr="中国教育出版网"/>
          <p:cNvSpPr txBox="1"/>
          <p:nvPr>
            <p:custDataLst>
              <p:tags r:id="rId7"/>
            </p:custDataLst>
          </p:nvPr>
        </p:nvSpPr>
        <p:spPr>
          <a:xfrm>
            <a:off x="2842895" y="1216660"/>
            <a:ext cx="10033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崩塌，坠落。</a:t>
            </a:r>
          </a:p>
        </p:txBody>
      </p:sp>
      <p:sp>
        <p:nvSpPr>
          <p:cNvPr id="11" name="文本框 10" descr="中国教育出版网"/>
          <p:cNvSpPr txBox="1"/>
          <p:nvPr>
            <p:custDataLst>
              <p:tags r:id="rId8"/>
            </p:custDataLst>
          </p:nvPr>
        </p:nvSpPr>
        <p:spPr>
          <a:xfrm>
            <a:off x="3910965" y="1216660"/>
            <a:ext cx="1293495" cy="539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同“无”，没有</a:t>
            </a:r>
          </a:p>
        </p:txBody>
      </p:sp>
      <p:sp>
        <p:nvSpPr>
          <p:cNvPr id="12" name="文本框 11" descr="中国教育出版网"/>
          <p:cNvSpPr txBox="1"/>
          <p:nvPr>
            <p:custDataLst>
              <p:tags r:id="rId9"/>
            </p:custDataLst>
          </p:nvPr>
        </p:nvSpPr>
        <p:spPr>
          <a:xfrm>
            <a:off x="5913120" y="1388110"/>
            <a:ext cx="134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>
                <a:solidFill>
                  <a:srgbClr val="FF0000"/>
                </a:solidFill>
              </a:rPr>
              <a:t>……</a:t>
            </a:r>
            <a:r>
              <a:rPr lang="zh-CN" altLang="en-US">
                <a:solidFill>
                  <a:srgbClr val="FF0000"/>
                </a:solidFill>
              </a:rPr>
              <a:t>的人</a:t>
            </a:r>
          </a:p>
        </p:txBody>
      </p:sp>
      <p:sp>
        <p:nvSpPr>
          <p:cNvPr id="13" name="文本框 12" descr="中国教育出版网"/>
          <p:cNvSpPr txBox="1"/>
          <p:nvPr>
            <p:custDataLst>
              <p:tags r:id="rId10"/>
            </p:custDataLst>
          </p:nvPr>
        </p:nvSpPr>
        <p:spPr>
          <a:xfrm>
            <a:off x="747395" y="2218690"/>
            <a:ext cx="24796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又有为了杞国人的担忧而担忧的人。</a:t>
            </a:r>
          </a:p>
        </p:txBody>
      </p:sp>
      <p:sp>
        <p:nvSpPr>
          <p:cNvPr id="14" name="文本框 13" descr="中国教育出版网"/>
          <p:cNvSpPr txBox="1"/>
          <p:nvPr>
            <p:custDataLst>
              <p:tags r:id="rId11"/>
            </p:custDataLst>
          </p:nvPr>
        </p:nvSpPr>
        <p:spPr>
          <a:xfrm>
            <a:off x="3910965" y="2218690"/>
            <a:ext cx="7874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告知，开导。</a:t>
            </a:r>
          </a:p>
        </p:txBody>
      </p:sp>
      <p:sp>
        <p:nvSpPr>
          <p:cNvPr id="15" name="文本框 14" descr="中国教育出版网"/>
          <p:cNvSpPr txBox="1"/>
          <p:nvPr>
            <p:custDataLst>
              <p:tags r:id="rId12"/>
            </p:custDataLst>
          </p:nvPr>
        </p:nvSpPr>
        <p:spPr>
          <a:xfrm>
            <a:off x="6377305" y="2218690"/>
            <a:ext cx="8845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聚集</a:t>
            </a: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的气体</a:t>
            </a:r>
          </a:p>
        </p:txBody>
      </p:sp>
      <p:sp>
        <p:nvSpPr>
          <p:cNvPr id="16" name="文本框 15" descr="中国教育出版网"/>
          <p:cNvSpPr txBox="1"/>
          <p:nvPr>
            <p:custDataLst>
              <p:tags r:id="rId13"/>
            </p:custDataLst>
          </p:nvPr>
        </p:nvSpPr>
        <p:spPr>
          <a:xfrm>
            <a:off x="9317355" y="2367280"/>
            <a:ext cx="442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你</a:t>
            </a:r>
          </a:p>
        </p:txBody>
      </p:sp>
      <p:sp>
        <p:nvSpPr>
          <p:cNvPr id="17" name="文本框 16" descr="中国教育出版网"/>
          <p:cNvSpPr txBox="1"/>
          <p:nvPr>
            <p:custDataLst>
              <p:tags r:id="rId14"/>
            </p:custDataLst>
          </p:nvPr>
        </p:nvSpPr>
        <p:spPr>
          <a:xfrm>
            <a:off x="9759950" y="2228850"/>
            <a:ext cx="1348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一举一动，一呼一吸。</a:t>
            </a:r>
          </a:p>
        </p:txBody>
      </p:sp>
      <p:sp>
        <p:nvSpPr>
          <p:cNvPr id="18" name="文本框 17" descr="中国教育出版网"/>
          <p:cNvSpPr txBox="1"/>
          <p:nvPr>
            <p:custDataLst>
              <p:tags r:id="rId15"/>
            </p:custDataLst>
          </p:nvPr>
        </p:nvSpPr>
        <p:spPr>
          <a:xfrm>
            <a:off x="2277110" y="3145155"/>
            <a:ext cx="669925" cy="658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行动，活动。</a:t>
            </a:r>
          </a:p>
        </p:txBody>
      </p:sp>
      <p:sp>
        <p:nvSpPr>
          <p:cNvPr id="19" name="文本框 18" descr="中国教育出版网"/>
          <p:cNvSpPr txBox="1"/>
          <p:nvPr>
            <p:custDataLst>
              <p:tags r:id="rId16"/>
            </p:custDataLst>
          </p:nvPr>
        </p:nvSpPr>
        <p:spPr>
          <a:xfrm>
            <a:off x="3165475" y="3145155"/>
            <a:ext cx="885190" cy="658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为何，为什么。</a:t>
            </a:r>
          </a:p>
        </p:txBody>
      </p:sp>
      <p:sp>
        <p:nvSpPr>
          <p:cNvPr id="20" name="文本框 19" descr="中国教育出版网"/>
          <p:cNvSpPr txBox="1"/>
          <p:nvPr>
            <p:custDataLst>
              <p:tags r:id="rId17"/>
            </p:custDataLst>
          </p:nvPr>
        </p:nvSpPr>
        <p:spPr>
          <a:xfrm>
            <a:off x="2482215" y="4215130"/>
            <a:ext cx="683260" cy="367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果真</a:t>
            </a:r>
          </a:p>
        </p:txBody>
      </p:sp>
      <p:sp>
        <p:nvSpPr>
          <p:cNvPr id="21" name="文本框 20" descr="中国教育出版网"/>
          <p:cNvSpPr txBox="1"/>
          <p:nvPr>
            <p:custDataLst>
              <p:tags r:id="rId18"/>
            </p:custDataLst>
          </p:nvPr>
        </p:nvSpPr>
        <p:spPr>
          <a:xfrm>
            <a:off x="7114540" y="4879975"/>
            <a:ext cx="756920" cy="658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纵使，即使。</a:t>
            </a:r>
          </a:p>
        </p:txBody>
      </p:sp>
      <p:sp>
        <p:nvSpPr>
          <p:cNvPr id="22" name="文本框 21" descr="中国教育出版网"/>
          <p:cNvSpPr txBox="1"/>
          <p:nvPr>
            <p:custDataLst>
              <p:tags r:id="rId19"/>
            </p:custDataLst>
          </p:nvPr>
        </p:nvSpPr>
        <p:spPr>
          <a:xfrm>
            <a:off x="9900285" y="5144135"/>
            <a:ext cx="756920" cy="346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伤害</a:t>
            </a:r>
          </a:p>
        </p:txBody>
      </p:sp>
      <p:sp>
        <p:nvSpPr>
          <p:cNvPr id="23" name="文本框 22" descr="中国教育出版网"/>
          <p:cNvSpPr txBox="1"/>
          <p:nvPr>
            <p:custDataLst>
              <p:tags r:id="rId20"/>
            </p:custDataLst>
          </p:nvPr>
        </p:nvSpPr>
        <p:spPr>
          <a:xfrm>
            <a:off x="7261225" y="2367280"/>
            <a:ext cx="7391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罢了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240" p14:dur="1300">
        <p14:pan dir="u"/>
      </p:transition>
    </mc:Choice>
    <mc:Fallback>
      <p:transition spd="slow" advTm="62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73766" y="733926"/>
            <a:ext cx="9139431" cy="3064534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8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2278" y="1070525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翻译课文</a:t>
            </a:r>
          </a:p>
        </p:txBody>
      </p:sp>
      <p:sp>
        <p:nvSpPr>
          <p:cNvPr id="3" name="文本框 2" descr="中国教育出版网"/>
          <p:cNvSpPr txBox="1"/>
          <p:nvPr>
            <p:custDataLst>
              <p:tags r:id="rId8"/>
            </p:custDataLst>
          </p:nvPr>
        </p:nvSpPr>
        <p:spPr>
          <a:xfrm>
            <a:off x="976630" y="2180590"/>
            <a:ext cx="107918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/>
              <a:t>其人曰：“</a:t>
            </a:r>
            <a:r>
              <a:rPr lang="zh-CN" altLang="en-US" sz="2400" b="1" u="sng">
                <a:solidFill>
                  <a:srgbClr val="C00000"/>
                </a:solidFill>
              </a:rPr>
              <a:t>奈</a:t>
            </a:r>
            <a:r>
              <a:rPr lang="zh-CN" altLang="en-US" sz="2400" b="1"/>
              <a:t>地坏</a:t>
            </a:r>
            <a:r>
              <a:rPr lang="zh-CN" altLang="en-US" sz="2400" b="1" u="sng">
                <a:solidFill>
                  <a:srgbClr val="C00000"/>
                </a:solidFill>
              </a:rPr>
              <a:t>何</a:t>
            </a:r>
            <a:r>
              <a:rPr lang="zh-CN" altLang="en-US" sz="2400" b="1"/>
              <a:t>？”</a:t>
            </a:r>
          </a:p>
          <a:p>
            <a:pPr>
              <a:lnSpc>
                <a:spcPct val="250000"/>
              </a:lnSpc>
            </a:pPr>
            <a:r>
              <a:rPr lang="zh-CN" altLang="en-US" sz="2400" b="1"/>
              <a:t>晓之者曰：“地，</a:t>
            </a:r>
            <a:r>
              <a:rPr lang="zh-CN" altLang="en-US" sz="2400" b="1" u="sng">
                <a:solidFill>
                  <a:srgbClr val="C00000"/>
                </a:solidFill>
              </a:rPr>
              <a:t>积块</a:t>
            </a:r>
            <a:r>
              <a:rPr lang="zh-CN" altLang="en-US" sz="2400" b="1"/>
              <a:t>耳，充塞</a:t>
            </a:r>
            <a:r>
              <a:rPr lang="zh-CN" altLang="en-US" sz="2400" b="1" u="sng">
                <a:solidFill>
                  <a:srgbClr val="C00000"/>
                </a:solidFill>
              </a:rPr>
              <a:t>四虚</a:t>
            </a:r>
            <a:r>
              <a:rPr lang="zh-CN" altLang="en-US" sz="2400" b="1"/>
              <a:t>，亡处亡块。若</a:t>
            </a:r>
            <a:r>
              <a:rPr lang="zh-CN" altLang="en-US" sz="2400" b="1" u="sng">
                <a:solidFill>
                  <a:srgbClr val="C00000"/>
                </a:solidFill>
              </a:rPr>
              <a:t>躇步跐蹈</a:t>
            </a:r>
            <a:r>
              <a:rPr lang="zh-CN" altLang="en-US" sz="2400" b="1"/>
              <a:t>，终日在地上行止，奈何忧其坏？”</a:t>
            </a:r>
          </a:p>
          <a:p>
            <a:pPr>
              <a:lnSpc>
                <a:spcPct val="250000"/>
              </a:lnSpc>
            </a:pPr>
            <a:r>
              <a:rPr lang="zh-CN" altLang="en-US" sz="2400" b="1"/>
              <a:t>其人</a:t>
            </a:r>
            <a:r>
              <a:rPr lang="zh-CN" altLang="en-US" sz="2400" b="1" u="sng">
                <a:solidFill>
                  <a:srgbClr val="C00000"/>
                </a:solidFill>
              </a:rPr>
              <a:t>舍然</a:t>
            </a:r>
            <a:r>
              <a:rPr lang="zh-CN" altLang="en-US" sz="2400" b="1"/>
              <a:t>大喜，晓之者亦舍然大喜。</a:t>
            </a:r>
          </a:p>
        </p:txBody>
      </p:sp>
      <p:sp>
        <p:nvSpPr>
          <p:cNvPr id="18" name="文本框 17" descr="中国教育出版网"/>
          <p:cNvSpPr txBox="1"/>
          <p:nvPr>
            <p:custDataLst>
              <p:tags r:id="rId9"/>
            </p:custDataLst>
          </p:nvPr>
        </p:nvSpPr>
        <p:spPr>
          <a:xfrm>
            <a:off x="3167380" y="3191510"/>
            <a:ext cx="1329055" cy="356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聚集的土块</a:t>
            </a:r>
          </a:p>
        </p:txBody>
      </p:sp>
      <p:sp>
        <p:nvSpPr>
          <p:cNvPr id="7" name="文本框 6" descr="中国教育出版网"/>
          <p:cNvSpPr txBox="1"/>
          <p:nvPr>
            <p:custDataLst>
              <p:tags r:id="rId10"/>
            </p:custDataLst>
          </p:nvPr>
        </p:nvSpPr>
        <p:spPr>
          <a:xfrm>
            <a:off x="5331460" y="3191510"/>
            <a:ext cx="693420" cy="356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四方</a:t>
            </a:r>
          </a:p>
        </p:txBody>
      </p:sp>
      <p:sp>
        <p:nvSpPr>
          <p:cNvPr id="9" name="文本框 8" descr="中国教育出版网"/>
          <p:cNvSpPr txBox="1"/>
          <p:nvPr>
            <p:custDataLst>
              <p:tags r:id="rId11"/>
            </p:custDataLst>
          </p:nvPr>
        </p:nvSpPr>
        <p:spPr>
          <a:xfrm>
            <a:off x="7973060" y="2975610"/>
            <a:ext cx="1803400" cy="712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这四个字都是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踩、踏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的意思。</a:t>
            </a:r>
          </a:p>
        </p:txBody>
      </p:sp>
      <p:sp>
        <p:nvSpPr>
          <p:cNvPr id="11" name="文本框 10" descr="中国教育出版网"/>
          <p:cNvSpPr txBox="1"/>
          <p:nvPr>
            <p:custDataLst>
              <p:tags r:id="rId12"/>
            </p:custDataLst>
          </p:nvPr>
        </p:nvSpPr>
        <p:spPr>
          <a:xfrm>
            <a:off x="1134110" y="4860925"/>
            <a:ext cx="2438400" cy="6254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消除疑虑的样子。舍，同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释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，解除，消除。</a:t>
            </a:r>
          </a:p>
        </p:txBody>
      </p:sp>
      <p:sp>
        <p:nvSpPr>
          <p:cNvPr id="12" name="文本框 11" descr="中国教育出版网"/>
          <p:cNvSpPr txBox="1"/>
          <p:nvPr>
            <p:custDataLst>
              <p:tags r:id="rId13"/>
            </p:custDataLst>
          </p:nvPr>
        </p:nvSpPr>
        <p:spPr>
          <a:xfrm>
            <a:off x="2560955" y="2326640"/>
            <a:ext cx="1684020" cy="356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拿</a:t>
            </a:r>
            <a:r>
              <a:rPr lang="en-US" altLang="zh-CN">
                <a:solidFill>
                  <a:srgbClr val="FF0000"/>
                </a:solidFill>
              </a:rPr>
              <a:t>……</a:t>
            </a:r>
            <a:r>
              <a:rPr lang="zh-CN" altLang="en-US">
                <a:solidFill>
                  <a:srgbClr val="FF0000"/>
                </a:solidFill>
              </a:rPr>
              <a:t>怎么办</a:t>
            </a:r>
          </a:p>
        </p:txBody>
      </p:sp>
    </p:spTree>
    <p:custDataLst>
      <p:tags r:id="rId1"/>
    </p:custDataLst>
  </p:cSld>
  <p:clrMapOvr>
    <a:masterClrMapping/>
  </p:clrMapOvr>
  <p:transition spd="slow" advTm="649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9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73766" y="733926"/>
            <a:ext cx="9139431" cy="3064534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1445" y="12934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第二章</a:t>
            </a:r>
          </a:p>
        </p:txBody>
      </p:sp>
      <p:sp>
        <p:nvSpPr>
          <p:cNvPr id="3" name="文本框 2" descr="中国教育出版网"/>
          <p:cNvSpPr txBox="1"/>
          <p:nvPr>
            <p:custDataLst>
              <p:tags r:id="rId8"/>
            </p:custDataLst>
          </p:nvPr>
        </p:nvSpPr>
        <p:spPr>
          <a:xfrm>
            <a:off x="854366" y="748184"/>
            <a:ext cx="10489137" cy="53553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杞人忧天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杞国有个人担心天会塌、地会陷，自己无处存身，便食不下咽，寝不安席。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又有个人为这个杞国人的忧愁而忧愁，于是就前去开导他，说:“天不过是积聚的气体罢了，没有哪个地方没有空气.你一举一动，一呼一吸，整天都在天空里活动，怎么还担心天会塌下来呢?”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那人说：“天果真是气体，那日月星辰不就会掉下来吗？”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开导他的人说：“日月星辰也是空气中发光的东西，即使掉下来，也不会伤害什么。”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那人说:“如果地陷下去怎么办?”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开导他的人说:“地不过是堆积的土块罢了，填满了四处，没有什么地方是没有土块的。你行走跳跃，整天都在地上活动，怎么还担心地会陷下去呢?”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那个杞国人才放下心来，很高兴;开导他的人也放了心，很高兴。</a:t>
            </a:r>
          </a:p>
        </p:txBody>
      </p:sp>
    </p:spTree>
    <p:custDataLst>
      <p:tags r:id="rId1"/>
    </p:custDataLst>
  </p:cSld>
  <p:clrMapOvr>
    <a:masterClrMapping/>
  </p:clrMapOvr>
  <p:transition spd="slow" advTm="649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descr="中国教育出版网"/>
          <p:cNvSpPr txBox="1"/>
          <p:nvPr>
            <p:custDataLst>
              <p:tags r:id="rId5"/>
            </p:custDataLst>
          </p:nvPr>
        </p:nvSpPr>
        <p:spPr>
          <a:xfrm>
            <a:off x="1090930" y="1337310"/>
            <a:ext cx="10579100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  <a:buNone/>
            </a:pPr>
            <a:r>
              <a:rPr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杞人“忧” 什么？“忧”到什么程度？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后来他的情绪发生了什么变化？他情绪的变化与什么有关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”：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崩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坠，身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寄。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”的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度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废寝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忘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食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绪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化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忧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虑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舍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、大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喜。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绪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化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与“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晓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</a:t>
            </a:r>
            <a:r>
              <a:rPr lang="en-US" altLang="zh-CN" sz="2400" spc="-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”有</a:t>
            </a:r>
            <a:r>
              <a:rPr lang="en-US" altLang="zh-CN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4311" p14:dur="1500">
        <p:split orient="vert"/>
      </p:transition>
    </mc:Choice>
    <mc:Fallback>
      <p:transition spd="slow" advTm="43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131" y="53538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51579" r="83397" b="25614"/>
          <a:stretch>
            <a:fillRect/>
          </a:stretch>
        </p:blipFill>
        <p:spPr>
          <a:xfrm>
            <a:off x="8963526" y="556971"/>
            <a:ext cx="2719139" cy="578718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descr="中国教育出版网"/>
          <p:cNvSpPr txBox="1"/>
          <p:nvPr>
            <p:custDataLst>
              <p:tags r:id="rId6"/>
            </p:custDataLst>
          </p:nvPr>
        </p:nvSpPr>
        <p:spPr>
          <a:xfrm>
            <a:off x="1230630" y="1522095"/>
            <a:ext cx="77330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 hangingPunct="0">
              <a:lnSpc>
                <a:spcPct val="150000"/>
              </a:lnSpc>
              <a:buNone/>
            </a:pP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2.“晓之者 ”是怎样解“忧” 的？？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①先解释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天不过是聚积的气体罢了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，无处没有空气，不会塌；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②再解释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日月星辰是空气中发光的东西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，即使掉下来，也不会伤害什么；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③最后解释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地不过是聚积的土块罢了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，填满了四处，不会陷下去。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你如何看待《杞人忧天》中那个“晓之者”的解释?</a:t>
            </a:r>
          </a:p>
          <a:p>
            <a:pPr lvl="0" algn="l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晓之者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对天、地、星、月的解释是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不科学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的，只能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代表当时的认识水平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，但他那种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关心他人的精神、耐心劝导的做法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，还是值得学习的。</a:t>
            </a:r>
            <a:endParaRPr lang="zh-CN" altLang="en-US" sz="2000" spc="-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med" advTm="6556" p14:dur="700">
        <p:fade/>
      </p:transition>
    </mc:Choice>
    <mc:Fallback>
      <p:transition spd="med" advTm="65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中国教育出版网"/>
          <p:cNvSpPr/>
          <p:nvPr>
            <p:custDataLst>
              <p:tags r:id="rId2"/>
            </p:custDataLst>
          </p:nvPr>
        </p:nvSpPr>
        <p:spPr>
          <a:xfrm>
            <a:off x="545972" y="595436"/>
            <a:ext cx="11069379" cy="565912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中国教育出版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7003"/>
          <a:stretch>
            <a:fillRect/>
          </a:stretch>
        </p:blipFill>
        <p:spPr>
          <a:xfrm flipH="1">
            <a:off x="2490537" y="4379495"/>
            <a:ext cx="9702292" cy="5160379"/>
          </a:xfrm>
          <a:prstGeom prst="rect">
            <a:avLst/>
          </a:prstGeom>
        </p:spPr>
      </p:pic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8372900" y="217865"/>
            <a:ext cx="3613048" cy="1229769"/>
          </a:xfrm>
          <a:prstGeom prst="rect">
            <a:avLst/>
          </a:prstGeom>
        </p:spPr>
      </p:pic>
      <p:pic>
        <p:nvPicPr>
          <p:cNvPr id="21" name="图片 20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" r="47983"/>
          <a:stretch>
            <a:fillRect/>
          </a:stretch>
        </p:blipFill>
        <p:spPr>
          <a:xfrm flipH="1">
            <a:off x="29589" y="5444042"/>
            <a:ext cx="3084723" cy="1188085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>
            <p:custDataLst>
              <p:tags r:id="rId6"/>
            </p:custDataLst>
          </p:nvPr>
        </p:nvSpPr>
        <p:spPr>
          <a:xfrm>
            <a:off x="634365" y="1541780"/>
            <a:ext cx="64173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  <a:buNone/>
            </a:pP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两个“喜”分别有什么作用?</a:t>
            </a:r>
            <a:endParaRPr sz="2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zh-CN" altLang="en-US" sz="2000">
                <a:sym typeface="+mn-ea"/>
              </a:rPr>
              <a:t>前一个“喜”表现了杞人内心的担心解除后的放心、喜悦心情;后一个“喜”则表现了开导者的热心与善良的品质。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作者借“杞人忧天”的故事告诉我们一个什么道理？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本文借“杞人忧天”的故事告诉我们不要庸人自扰，为毫无根据的事情瞎担心。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.“杞人忧天”这个成语是什么意思？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①本意指杞国有个人怕天塌下来；</a:t>
            </a:r>
          </a:p>
          <a:p>
            <a:pPr algn="just" fontAlgn="auto" hangingPunct="0">
              <a:lnSpc>
                <a:spcPct val="150000"/>
              </a:lnSpc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②现常比喻不必要的或缺乏根据的忧虑和担心。</a:t>
            </a:r>
            <a:endParaRPr lang="zh-CN" altLang="en-US" sz="2000" spc="-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495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8846" y="55951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2031" t="2491" r="49968" b="43699"/>
          <a:stretch>
            <a:fillRect/>
          </a:stretch>
        </p:blipFill>
        <p:spPr>
          <a:xfrm>
            <a:off x="10301532" y="5119606"/>
            <a:ext cx="1043761" cy="1052623"/>
          </a:xfrm>
          <a:prstGeom prst="roundRect">
            <a:avLst/>
          </a:prstGeom>
        </p:spPr>
      </p:pic>
      <p:sp>
        <p:nvSpPr>
          <p:cNvPr id="3" name="文本框 2" descr="中国教育出版网"/>
          <p:cNvSpPr txBox="1"/>
          <p:nvPr>
            <p:custDataLst>
              <p:tags r:id="rId6"/>
            </p:custDataLst>
          </p:nvPr>
        </p:nvSpPr>
        <p:spPr>
          <a:xfrm>
            <a:off x="842010" y="812800"/>
            <a:ext cx="91186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.人们常用“杞人忧天”讽刺那些不必要的担忧，也有人认为其中传达出强烈的忧患意识。你同意哪一种理解呢？</a:t>
            </a:r>
          </a:p>
          <a:p>
            <a:pPr lvl="0" algn="just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“杞人忧天”本来确实是讽刺那些不必要的担忧，但理解为“传达出强烈的忧患意识”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也是可以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的。</a:t>
            </a:r>
          </a:p>
          <a:p>
            <a:pPr lvl="0" algn="just" fontAlgn="auto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其实《列子》之后的一些文人已经将“杞人忧天”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引申到政治生活方面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，借以表示对国家大事的关心，有“众人皆醉我独醒”的寓意。如文天祥《赴阙》：“壮心欲填海，苦胆为忧天。”在南宋危亡关头，他借“精卫填海”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这个传说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和“杞人忧天”这则寓言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表达了自己力挽狂澜的决心与抱负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spc="-3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8402" p14:dur="2000">
        <p14:prism isContent="1"/>
      </p:transition>
    </mc:Choice>
    <mc:Fallback>
      <p:transition spd="slow" advTm="84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92001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504856" y="53538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5203"/>
          <a:stretch>
            <a:fillRect/>
          </a:stretch>
        </p:blipFill>
        <p:spPr>
          <a:xfrm>
            <a:off x="6593306" y="838976"/>
            <a:ext cx="5089360" cy="5224297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6"/>
            </p:custDataLst>
          </p:nvPr>
        </p:nvSpPr>
        <p:spPr>
          <a:xfrm>
            <a:off x="336878" y="1058777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descr="中国教育出版网"/>
          <p:cNvSpPr txBox="1"/>
          <p:nvPr>
            <p:custDataLst>
              <p:tags r:id="rId7"/>
            </p:custDataLst>
          </p:nvPr>
        </p:nvSpPr>
        <p:spPr>
          <a:xfrm>
            <a:off x="306202" y="1109783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宋体" panose="02010600030101010101" pitchFamily="2" charset="-122"/>
              </a:rPr>
              <a:t>核心任务</a:t>
            </a:r>
          </a:p>
        </p:txBody>
      </p:sp>
      <p:sp>
        <p:nvSpPr>
          <p:cNvPr id="8" name="Title 6" descr="中国教育出版网"/>
          <p:cNvSpPr txBox="1"/>
          <p:nvPr>
            <p:custDataLst>
              <p:tags r:id="rId8"/>
            </p:custDataLst>
          </p:nvPr>
        </p:nvSpPr>
        <p:spPr>
          <a:xfrm>
            <a:off x="2100580" y="1298575"/>
            <a:ext cx="4697095" cy="4456430"/>
          </a:xfrm>
          <a:prstGeom prst="rect">
            <a:avLst/>
          </a:prstGeom>
          <a:noFill/>
          <a:ln w="3175">
            <a:solidFill>
              <a:schemeClr val="accent1"/>
            </a:solidFill>
            <a:prstDash val="dash"/>
          </a:ln>
        </p:spPr>
        <p:txBody>
          <a:bodyPr lIns="47625" tIns="19050" rIns="47625" bIns="1905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班级为学校</a:t>
            </a:r>
            <a:r>
              <a:rPr kumimoji="0" lang="zh-CN" altLang="en-US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文学社“经典‘1+N’”微文推送栏目</a:t>
            </a:r>
            <a:r>
              <a:rPr kumimoji="0" lang="zh-CN" altLang="en-US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推选稿件，请同学们任选本单元一篇课文，发挥</a:t>
            </a:r>
            <a:r>
              <a:rPr kumimoji="0" lang="zh-CN" altLang="en-US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联想和想象改写课文故事</a:t>
            </a:r>
            <a:r>
              <a:rPr kumimoji="0" lang="zh-CN" altLang="en-US" sz="2400" b="0" i="0" u="none" strike="noStrike" kern="1200" cap="none" spc="6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并在班级公众号推送，得赞数多的文章为班级推选作品。</a:t>
            </a:r>
          </a:p>
        </p:txBody>
      </p:sp>
    </p:spTree>
    <p:custDataLst>
      <p:tags r:id="rId1"/>
    </p:custDataLst>
  </p:cSld>
  <p:clrMapOvr>
    <a:masterClrMapping/>
  </p:clrMapOvr>
  <p:transition spd="med" advTm="74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73766" y="733926"/>
            <a:ext cx="9139431" cy="3064534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93548" y="1293410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宋体" panose="02010600030101010101" pitchFamily="2" charset="-122"/>
              </a:rPr>
              <a:t>主旨</a:t>
            </a:r>
          </a:p>
        </p:txBody>
      </p:sp>
      <p:sp>
        <p:nvSpPr>
          <p:cNvPr id="3" name="文本框 2" descr="中国教育出版网"/>
          <p:cNvSpPr txBox="1"/>
          <p:nvPr>
            <p:custDataLst>
              <p:tags r:id="rId8"/>
            </p:custDataLst>
          </p:nvPr>
        </p:nvSpPr>
        <p:spPr>
          <a:xfrm>
            <a:off x="784945" y="1904073"/>
            <a:ext cx="10274351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250000"/>
              </a:lnSpc>
              <a:buNone/>
            </a:pPr>
            <a:r>
              <a:rPr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《杞人忧天》通过写杞人担心天地崩坠，身无所寄，以至寝安难安，以及有个人对他进行开导的故事，告诉人们不要为没有必要或毫无根据的事情担忧。</a:t>
            </a:r>
          </a:p>
        </p:txBody>
      </p:sp>
    </p:spTree>
    <p:custDataLst>
      <p:tags r:id="rId1"/>
    </p:custDataLst>
  </p:cSld>
  <p:clrMapOvr>
    <a:masterClrMapping/>
  </p:clrMapOvr>
  <p:transition spd="slow" advTm="649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 descr="中国教育出版网"/>
          <p:cNvSpPr/>
          <p:nvPr>
            <p:custDataLst>
              <p:tags r:id="rId5"/>
            </p:custDataLst>
          </p:nvPr>
        </p:nvSpPr>
        <p:spPr>
          <a:xfrm rot="5400000">
            <a:off x="9204151" y="-238873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6"/>
            </p:custDataLst>
          </p:nvPr>
        </p:nvSpPr>
        <p:spPr>
          <a:xfrm>
            <a:off x="8626520" y="338270"/>
            <a:ext cx="19608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spc="3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艺术特色</a:t>
            </a:r>
          </a:p>
        </p:txBody>
      </p:sp>
      <p:pic>
        <p:nvPicPr>
          <p:cNvPr id="6" name="图片 5" descr="中国教育出版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70035"/>
          <a:stretch>
            <a:fillRect/>
          </a:stretch>
        </p:blipFill>
        <p:spPr>
          <a:xfrm flipH="1">
            <a:off x="1623334" y="1751227"/>
            <a:ext cx="1319157" cy="2850463"/>
          </a:xfrm>
          <a:prstGeom prst="roundRect">
            <a:avLst/>
          </a:prstGeom>
        </p:spPr>
      </p:pic>
      <p:pic>
        <p:nvPicPr>
          <p:cNvPr id="12" name="图片 11" descr="中国教育出版网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42341" r="28633"/>
          <a:stretch>
            <a:fillRect/>
          </a:stretch>
        </p:blipFill>
        <p:spPr>
          <a:xfrm flipH="1">
            <a:off x="3110937" y="1751227"/>
            <a:ext cx="1277815" cy="2850463"/>
          </a:xfrm>
          <a:prstGeom prst="roundRect">
            <a:avLst/>
          </a:prstGeom>
        </p:spPr>
      </p:pic>
      <p:sp>
        <p:nvSpPr>
          <p:cNvPr id="3" name="文本框 2" descr="中国教育出版网"/>
          <p:cNvSpPr txBox="1"/>
          <p:nvPr>
            <p:custDataLst>
              <p:tags r:id="rId9"/>
            </p:custDataLst>
          </p:nvPr>
        </p:nvSpPr>
        <p:spPr>
          <a:xfrm>
            <a:off x="5165725" y="822325"/>
            <a:ext cx="59531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 hangingPunct="0"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篇幅短小，人物形象鲜明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 hangingPunct="0">
              <a:lnSpc>
                <a:spcPct val="2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这则寓言短小精悍，字数不多，却完整地叙述了一个生动的故事，而且描绘了两个人物：忧心忡忡、无法释怀的杞人和热心解忧、悉心劝解的晓之者。文章精当的语言描写以及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舍然大喜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的神态描写，将人物刻画得生动可感。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51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 descr="中国教育出版网"/>
          <p:cNvSpPr txBox="1"/>
          <p:nvPr>
            <p:custDataLst>
              <p:tags r:id="rId1"/>
            </p:custDataLst>
          </p:nvPr>
        </p:nvSpPr>
        <p:spPr>
          <a:xfrm>
            <a:off x="634365" y="570865"/>
            <a:ext cx="5742940" cy="6337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sz="3600" b="1">
                <a:sym typeface="+mn-ea"/>
              </a:rPr>
              <a:t>课 文 主 旨：板</a:t>
            </a:r>
            <a:r>
              <a:rPr lang="en-US" altLang="zh-CN" sz="3600" b="1">
                <a:sym typeface="+mn-ea"/>
              </a:rPr>
              <a:t> </a:t>
            </a:r>
            <a:r>
              <a:rPr lang="zh-CN" sz="3600" b="1">
                <a:sym typeface="+mn-ea"/>
              </a:rPr>
              <a:t>书</a:t>
            </a:r>
            <a:r>
              <a:rPr lang="en-US" altLang="zh-CN" sz="3600" b="1">
                <a:sym typeface="+mn-ea"/>
              </a:rPr>
              <a:t> </a:t>
            </a:r>
            <a:r>
              <a:rPr lang="zh-CN" sz="3600" b="1">
                <a:sym typeface="+mn-ea"/>
              </a:rPr>
              <a:t>设</a:t>
            </a:r>
            <a:r>
              <a:rPr lang="en-US" altLang="zh-CN" sz="3600" b="1">
                <a:sym typeface="+mn-ea"/>
              </a:rPr>
              <a:t> </a:t>
            </a:r>
            <a:r>
              <a:rPr lang="zh-CN" sz="3600" b="1">
                <a:sym typeface="+mn-ea"/>
              </a:rPr>
              <a:t>计</a:t>
            </a:r>
          </a:p>
        </p:txBody>
      </p:sp>
      <p:sp>
        <p:nvSpPr>
          <p:cNvPr id="3" name="左大括号 2" descr="中国教育出版网"/>
          <p:cNvSpPr/>
          <p:nvPr>
            <p:custDataLst>
              <p:tags r:id="rId2"/>
            </p:custDataLst>
          </p:nvPr>
        </p:nvSpPr>
        <p:spPr>
          <a:xfrm>
            <a:off x="2588895" y="2677160"/>
            <a:ext cx="222885" cy="2751455"/>
          </a:xfrm>
          <a:prstGeom prst="leftBrace">
            <a:avLst>
              <a:gd name="adj1" fmla="val 8333"/>
              <a:gd name="adj2" fmla="val 500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7" name="矩形 7" descr="中国教育出版网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31490" y="2330450"/>
            <a:ext cx="5343525" cy="309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天，</a:t>
            </a:r>
            <a:r>
              <a:rPr lang="zh-CN" altLang="en-US" sz="2400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积气耳，亡处亡气</a:t>
            </a:r>
          </a:p>
          <a:p>
            <a:pPr>
              <a:lnSpc>
                <a:spcPct val="200000"/>
              </a:lnSpc>
            </a:pPr>
            <a:r>
              <a:rPr lang="zh-CN" altLang="en-US" sz="2400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日月星宿，亦积气中之</a:t>
            </a:r>
          </a:p>
          <a:p>
            <a:pPr>
              <a:lnSpc>
                <a:spcPct val="200000"/>
              </a:lnSpc>
            </a:pPr>
            <a:r>
              <a:rPr lang="zh-CN" altLang="en-US" sz="2400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有光耀者</a:t>
            </a:r>
          </a:p>
          <a:p>
            <a:pPr>
              <a:lnSpc>
                <a:spcPct val="200000"/>
              </a:lnSpc>
            </a:pPr>
            <a:r>
              <a:rPr lang="zh-CN" altLang="en-US" sz="2400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地，积块耳，充塞四虚</a:t>
            </a:r>
          </a:p>
        </p:txBody>
      </p:sp>
      <p:sp>
        <p:nvSpPr>
          <p:cNvPr id="9" name="左大括号 8" descr="中国教育出版网"/>
          <p:cNvSpPr/>
          <p:nvPr>
            <p:custDataLst>
              <p:tags r:id="rId4"/>
            </p:custDataLst>
          </p:nvPr>
        </p:nvSpPr>
        <p:spPr>
          <a:xfrm flipH="1">
            <a:off x="8375015" y="2677160"/>
            <a:ext cx="220345" cy="2565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12" descr="中国教育出版网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31340" y="1814830"/>
            <a:ext cx="4299585" cy="39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天地崩坠，身亡所寄</a:t>
            </a:r>
          </a:p>
        </p:txBody>
      </p:sp>
      <p:sp>
        <p:nvSpPr>
          <p:cNvPr id="12" name="Text Box 12" descr="中国教育出版网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87855" y="3596640"/>
            <a:ext cx="7035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晓：</a:t>
            </a:r>
          </a:p>
        </p:txBody>
      </p:sp>
      <p:sp>
        <p:nvSpPr>
          <p:cNvPr id="16" name="左大括号 15" descr="中国教育出版网"/>
          <p:cNvSpPr/>
          <p:nvPr>
            <p:custDataLst>
              <p:tags r:id="rId7"/>
            </p:custDataLst>
          </p:nvPr>
        </p:nvSpPr>
        <p:spPr>
          <a:xfrm>
            <a:off x="1572895" y="1996440"/>
            <a:ext cx="258445" cy="342709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 descr="中国教育出版网"/>
          <p:cNvSpPr/>
          <p:nvPr>
            <p:custDataLst>
              <p:tags r:id="rId8"/>
            </p:custDataLst>
          </p:nvPr>
        </p:nvSpPr>
        <p:spPr>
          <a:xfrm>
            <a:off x="162217" y="2676965"/>
            <a:ext cx="1477328" cy="246344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杞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</a:p>
        </p:txBody>
      </p:sp>
      <p:grpSp>
        <p:nvGrpSpPr>
          <p:cNvPr id="5" name="组合 4" descr="中国教育出版网"/>
          <p:cNvGrpSpPr/>
          <p:nvPr>
            <p:custDataLst>
              <p:tags r:id="rId9"/>
            </p:custDataLst>
          </p:nvPr>
        </p:nvGrpSpPr>
        <p:grpSpPr>
          <a:xfrm>
            <a:off x="8815070" y="1710690"/>
            <a:ext cx="947420" cy="3969385"/>
            <a:chOff x="13882" y="2694"/>
            <a:chExt cx="1492" cy="6251"/>
          </a:xfrm>
        </p:grpSpPr>
        <p:sp>
          <p:nvSpPr>
            <p:cNvPr id="7" name="矩形 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4773" y="2694"/>
              <a:ext cx="601" cy="6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zh-CN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要消除没有根据</a:t>
              </a:r>
            </a:p>
          </p:txBody>
        </p: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13882" y="2946"/>
              <a:ext cx="891" cy="490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zh-CN" altLang="zh-CN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或不必要的忧虑</a:t>
              </a:r>
            </a:p>
          </p:txBody>
        </p:sp>
      </p:grpSp>
      <p:pic>
        <p:nvPicPr>
          <p:cNvPr id="44038" name="New picture" descr="中国教育出版网"/>
          <p:cNvPicPr/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48900" y="10642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037" grpId="0"/>
      <p:bldP spid="9" grpId="0" animBg="1"/>
      <p:bldP spid="11" grpId="0"/>
      <p:bldP spid="12" grpId="0"/>
      <p:bldP spid="16" grpId="0" animBg="1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中国教育出版网"/>
          <p:cNvSpPr/>
          <p:nvPr>
            <p:custDataLst>
              <p:tags r:id="rId2"/>
            </p:custDataLst>
          </p:nvPr>
        </p:nvSpPr>
        <p:spPr>
          <a:xfrm>
            <a:off x="580768" y="619760"/>
            <a:ext cx="11123551" cy="565912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8228521" y="5340974"/>
            <a:ext cx="3613048" cy="1229769"/>
          </a:xfrm>
          <a:prstGeom prst="rect">
            <a:avLst/>
          </a:prstGeom>
        </p:spPr>
      </p:pic>
      <p:pic>
        <p:nvPicPr>
          <p:cNvPr id="21" name="图片 20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" r="47983"/>
          <a:stretch>
            <a:fillRect/>
          </a:stretch>
        </p:blipFill>
        <p:spPr>
          <a:xfrm flipH="1">
            <a:off x="1256689" y="133333"/>
            <a:ext cx="3084723" cy="1188085"/>
          </a:xfrm>
          <a:prstGeom prst="rect">
            <a:avLst/>
          </a:prstGeom>
        </p:spPr>
      </p:pic>
      <p:sp>
        <p:nvSpPr>
          <p:cNvPr id="2" name="正文1" descr="中国教育出版网"/>
          <p:cNvSpPr txBox="1"/>
          <p:nvPr>
            <p:custDataLst>
              <p:tags r:id="rId5"/>
            </p:custDataLst>
          </p:nvPr>
        </p:nvSpPr>
        <p:spPr>
          <a:xfrm>
            <a:off x="8287068" y="1360488"/>
            <a:ext cx="2876550" cy="2399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zh-CN" sz="2000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结合选定篇目的思维导图和写作构思表，学生展开大胆合理的联想和想象，进行改写创作，不少于500字；</a:t>
            </a:r>
          </a:p>
        </p:txBody>
      </p:sp>
      <p:sp>
        <p:nvSpPr>
          <p:cNvPr id="3" name="标题1" descr="中国教育出版网"/>
          <p:cNvSpPr/>
          <p:nvPr>
            <p:custDataLst>
              <p:tags r:id="rId6"/>
            </p:custDataLst>
          </p:nvPr>
        </p:nvSpPr>
        <p:spPr>
          <a:xfrm>
            <a:off x="8693468" y="958850"/>
            <a:ext cx="2671763" cy="5708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en-US" altLang="zh-CN" sz="2400" b="1" i="0" u="none" strike="noStrike" kern="1200" cap="none" spc="15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改写创作</a:t>
            </a:r>
          </a:p>
        </p:txBody>
      </p:sp>
      <p:sp>
        <p:nvSpPr>
          <p:cNvPr id="5" name="正文3" descr="中国教育出版网"/>
          <p:cNvSpPr txBox="1"/>
          <p:nvPr>
            <p:custDataLst>
              <p:tags r:id="rId7"/>
            </p:custDataLst>
          </p:nvPr>
        </p:nvSpPr>
        <p:spPr>
          <a:xfrm>
            <a:off x="2624455" y="1530350"/>
            <a:ext cx="3214688" cy="3322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kumimoji="0" lang="en-US" altLang="zh-CN" sz="2000" b="1" kern="1200" cap="none" spc="150" normalizeH="0" baseline="0" noProof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完成改写故事（“N”）。</a:t>
            </a:r>
            <a:r>
              <a:rPr kumimoji="0" lang="en-US" altLang="zh-CN" sz="2000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结合选定篇目的思维导图和写作构思表，学生进行改写创作，并在班级公众号推送，得赞数最多的文章向学校文学社微文推送栏目推送。</a:t>
            </a:r>
          </a:p>
        </p:txBody>
      </p:sp>
      <p:sp>
        <p:nvSpPr>
          <p:cNvPr id="6" name="标题3" descr="中国教育出版网"/>
          <p:cNvSpPr/>
          <p:nvPr>
            <p:custDataLst>
              <p:tags r:id="rId8"/>
            </p:custDataLst>
          </p:nvPr>
        </p:nvSpPr>
        <p:spPr>
          <a:xfrm>
            <a:off x="3292793" y="1039813"/>
            <a:ext cx="2189163" cy="5708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【核心任务】</a:t>
            </a:r>
          </a:p>
        </p:txBody>
      </p:sp>
      <p:sp>
        <p:nvSpPr>
          <p:cNvPr id="7" name="正文4" descr="中国教育出版网"/>
          <p:cNvSpPr txBox="1"/>
          <p:nvPr>
            <p:custDataLst>
              <p:tags r:id="rId9"/>
            </p:custDataLst>
          </p:nvPr>
        </p:nvSpPr>
        <p:spPr>
          <a:xfrm>
            <a:off x="5482273" y="3870325"/>
            <a:ext cx="3770313" cy="1938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en-US" altLang="zh-CN" sz="2000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班级公众号推送学生作品，学生进行点赞评价。得赞数最多的作品代表班级向“经典‘1+N’”栏目进行微文推送。</a:t>
            </a:r>
          </a:p>
        </p:txBody>
      </p:sp>
      <p:sp>
        <p:nvSpPr>
          <p:cNvPr id="19" name="标题4" descr="中国教育出版网"/>
          <p:cNvSpPr/>
          <p:nvPr>
            <p:custDataLst>
              <p:tags r:id="rId10"/>
            </p:custDataLst>
          </p:nvPr>
        </p:nvSpPr>
        <p:spPr>
          <a:xfrm>
            <a:off x="5839143" y="3163570"/>
            <a:ext cx="2005013" cy="5708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2400" b="1" i="0" u="none" strike="noStrike" kern="1200" cap="none" spc="3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作品</a:t>
            </a:r>
            <a:r>
              <a:rPr kumimoji="0" lang="en-US" altLang="zh-CN" sz="2400" b="1" i="0" u="none" strike="noStrike" kern="1200" cap="none" spc="3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推送</a:t>
            </a:r>
          </a:p>
        </p:txBody>
      </p:sp>
    </p:spTree>
    <p:custDataLst>
      <p:tags r:id="rId1"/>
    </p:custDataLst>
  </p:cSld>
  <p:clrMapOvr>
    <a:masterClrMapping/>
  </p:clrMapOvr>
  <p:transition spd="med" advTm="418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147320" y="62230"/>
            <a:ext cx="11884660" cy="673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descr="中国教育出版网"/>
          <p:cNvSpPr txBox="1"/>
          <p:nvPr>
            <p:custDataLst>
              <p:tags r:id="rId5"/>
            </p:custDataLst>
          </p:nvPr>
        </p:nvSpPr>
        <p:spPr>
          <a:xfrm>
            <a:off x="3196040" y="0"/>
            <a:ext cx="5422265" cy="52197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30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学习评价：改写故事评价量表</a:t>
            </a:r>
          </a:p>
        </p:txBody>
      </p:sp>
      <p:graphicFrame>
        <p:nvGraphicFramePr>
          <p:cNvPr id="77827" name="表格 77826" descr="中国教育出版网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645920" y="578803"/>
          <a:ext cx="8888095" cy="6169025"/>
        </p:xfrm>
        <a:graphic>
          <a:graphicData uri="http://schemas.openxmlformats.org/drawingml/2006/table">
            <a:tbl>
              <a:tblPr/>
              <a:tblGrid>
                <a:gridCol w="622300"/>
                <a:gridCol w="1170305"/>
                <a:gridCol w="1762125"/>
                <a:gridCol w="4803140"/>
                <a:gridCol w="530225"/>
              </a:tblGrid>
              <a:tr h="607446"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维度</a:t>
                      </a:r>
                      <a:endParaRPr lang="en-US" altLang="en-US" sz="16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en-US" altLang="en-US" sz="16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评价等级</a:t>
                      </a:r>
                      <a:endParaRPr lang="en-US" altLang="en-US" sz="16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 b="1" dirty="0" err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评价说明</a:t>
                      </a:r>
                      <a:endParaRPr lang="en-US" altLang="en-US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cs typeface="楷体_GB2312" charset="0"/>
                        </a:rPr>
                        <a:t>综合评价</a:t>
                      </a:r>
                      <a:endParaRPr lang="en-US" altLang="en-US" sz="16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楷体_GB2312" charset="0"/>
                      </a:endParaRPr>
                    </a:p>
                  </a:txBody>
                  <a:tcPr marL="68573" marR="68573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89050"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情感表达</a:t>
                      </a:r>
                      <a:endParaRPr lang="en-US" altLang="en-US" sz="160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根据表达的情感需要，确定主题。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1.主题表达不到位或没有表现主题，得1个赞及以下；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2.根据表达情感需要确定主题，主题表达能反映现实，但没有新意，得2-3个赞；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3.主题表达有新意，能反映现实，体现一定的思想内涵，引人深思，得4-5个赞。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0610"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情节安排</a:t>
                      </a:r>
                      <a:endParaRPr lang="en-US" altLang="en-US" sz="160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想象大胆奇特，合情合理。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1.情节之间无关联，脱离生活逻辑，得1个赞及以下；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2.各情节间条理清楚，合乎生活逻辑，得2-3个赞；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3.有完整故事情节，情节发展出人意料，大胆新奇，得4-5个赞。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4130"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人物塑造</a:t>
                      </a:r>
                      <a:endParaRPr lang="en-US" altLang="en-US" sz="160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人物在真实生活基础上创造，角色定位符合人物身份特点。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1.人物只是再现故事原型，并没有联想与想象，得1个赞及以下；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2.人物设计源于现实生活，缺乏形象性与典型性，得2-3个赞；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3.人物设计源于现实生活，角色定位符合人物身份特点，形象具体，深入人心，得4-5个赞。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3495"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r>
                        <a:rPr lang="en-US" altLang="zh-CN" sz="16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手法运用</a:t>
                      </a:r>
                      <a:endParaRPr lang="en-US" altLang="en-US" sz="160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灵活运用修辞和描写等表现手法。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685800" eaLnBrk="1" hangingPunct="1">
                        <a:buNone/>
                      </a:pP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1.未用或仅用一种修辞手法和细节描写，人物形象不具体，得1个赞及以下；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2.灵活运用2到3种修辞和描写手法，人物形象具体可感，得2-3个赞；</a:t>
                      </a:r>
                    </a:p>
                    <a:p>
                      <a:pPr lvl="0" defTabSz="685800" eaLnBrk="1" hangingPunct="1">
                        <a:buNone/>
                      </a:pP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3.灵活运用3种以上修辞和描写手法，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人物形象栩栩如生，故事生动</a:t>
                      </a:r>
                      <a:r>
                        <a:rPr lang="en-US" altLang="zh-CN" sz="1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，得4-5个赞。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380">
                <a:tc gridSpan="4"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r>
                        <a:rPr lang="en-US" altLang="zh-CN" sz="16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                       总分</a:t>
                      </a:r>
                      <a:endParaRPr lang="en-US" altLang="en-US" sz="160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685800" eaLnBrk="1" hangingPunct="1">
                        <a:buNone/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7868" name="图片 381" descr="中国教育出版网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371975" y="3379153"/>
            <a:ext cx="153988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69" name="图片 381" descr="中国教育出版网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548188" y="3389313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0" name="图片 381" descr="中国教育出版网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740275" y="3389313"/>
            <a:ext cx="152400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1" name="图片 381" descr="中国教育出版网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892675" y="3389313"/>
            <a:ext cx="153988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3" name="图片 381" descr="中国教育出版网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3990975" y="4422140"/>
            <a:ext cx="153988" cy="15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4" name="图片 381" descr="中国教育出版网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188778" y="4422140"/>
            <a:ext cx="153987" cy="15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5" name="图片 381" descr="中国教育出版网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456430" y="4422140"/>
            <a:ext cx="153988" cy="15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6" name="图片 381" descr="中国教育出版网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085908" y="2207578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7" name="图片 381" descr="中国教育出版网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292283" y="2207578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8" name="图片 381" descr="中国教育出版网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527233" y="2207578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79" name="图片 381" descr="中国教育出版网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741545" y="2207578"/>
            <a:ext cx="152400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0" name="图片 381" descr="中国教育出版网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3847783" y="2207578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1" name="图片 381" descr="中国教育出版网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085908" y="3379153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2" name="图片 381" descr="中国教育出版网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3931920" y="5423853"/>
            <a:ext cx="153988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3" name="图片 381" descr="中国教育出版网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200208" y="5423853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4" name="图片 381" descr="中国教育出版网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466908" y="5423853"/>
            <a:ext cx="153987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5" name="图片 381" descr="中国教育出版网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681220" y="5423853"/>
            <a:ext cx="152400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6" name="图片 381" descr="中国教育出版网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893945" y="5423853"/>
            <a:ext cx="153988" cy="15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7" name="图片 381" descr="中国教育出版网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904105" y="4422140"/>
            <a:ext cx="153988" cy="15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88" name="图片 381" descr="中国教育出版网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0" cstate="print"/>
          <a:stretch>
            <a:fillRect/>
          </a:stretch>
        </p:blipFill>
        <p:spPr>
          <a:xfrm>
            <a:off x="4653280" y="4422140"/>
            <a:ext cx="152400" cy="1539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107" p14:dur="2000">
        <p14:ferris dir="l"/>
      </p:transition>
    </mc:Choice>
    <mc:Fallback>
      <p:transition spd="slow" advTm="5107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69922" t="76710" b="18499"/>
          <a:stretch>
            <a:fillRect/>
          </a:stretch>
        </p:blipFill>
        <p:spPr>
          <a:xfrm>
            <a:off x="7932805" y="544938"/>
            <a:ext cx="3581414" cy="1440272"/>
          </a:xfrm>
          <a:prstGeom prst="rect">
            <a:avLst/>
          </a:prstGeom>
        </p:spPr>
      </p:pic>
      <p:pic>
        <p:nvPicPr>
          <p:cNvPr id="8" name="图片 7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80400"/>
          <a:stretch>
            <a:fillRect/>
          </a:stretch>
        </p:blipFill>
        <p:spPr>
          <a:xfrm>
            <a:off x="673766" y="3517519"/>
            <a:ext cx="10852485" cy="2855002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6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descr="中国教育出版网"/>
          <p:cNvSpPr/>
          <p:nvPr>
            <p:custDataLst>
              <p:tags r:id="rId7"/>
            </p:custDataLst>
          </p:nvPr>
        </p:nvSpPr>
        <p:spPr>
          <a:xfrm rot="5400000">
            <a:off x="2129583" y="-262936"/>
            <a:ext cx="613613" cy="1768643"/>
          </a:xfrm>
          <a:prstGeom prst="roundRect">
            <a:avLst/>
          </a:prstGeom>
          <a:blipFill dpi="0" rotWithShape="0">
            <a:blip r:embed="rId20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中国教育出版网"/>
          <p:cNvSpPr txBox="1"/>
          <p:nvPr>
            <p:custDataLst>
              <p:tags r:id="rId8"/>
            </p:custDataLst>
          </p:nvPr>
        </p:nvSpPr>
        <p:spPr>
          <a:xfrm>
            <a:off x="2055071" y="344020"/>
            <a:ext cx="10718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spc="3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宋体" panose="02010600030101010101" pitchFamily="2" charset="-122"/>
              </a:rPr>
              <a:t>作业</a:t>
            </a:r>
          </a:p>
        </p:txBody>
      </p:sp>
      <p:cxnSp>
        <p:nvCxnSpPr>
          <p:cNvPr id="5" name="直接连接符 4" descr="中国教育出版网"/>
          <p:cNvCxnSpPr/>
          <p:nvPr>
            <p:custDataLst>
              <p:tags r:id="rId9"/>
            </p:custDataLst>
          </p:nvPr>
        </p:nvCxnSpPr>
        <p:spPr>
          <a:xfrm flipH="1">
            <a:off x="5386327" y="556761"/>
            <a:ext cx="11575" cy="5438274"/>
          </a:xfrm>
          <a:prstGeom prst="line">
            <a:avLst/>
          </a:prstGeom>
          <a:ln w="28575">
            <a:solidFill>
              <a:srgbClr val="437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 descr="中国教育出版网"/>
          <p:cNvSpPr/>
          <p:nvPr>
            <p:custDataLst>
              <p:tags r:id="rId10"/>
            </p:custDataLst>
          </p:nvPr>
        </p:nvSpPr>
        <p:spPr>
          <a:xfrm>
            <a:off x="5168675" y="2487814"/>
            <a:ext cx="405114" cy="387904"/>
          </a:xfrm>
          <a:prstGeom prst="ellipse">
            <a:avLst/>
          </a:prstGeom>
          <a:solidFill>
            <a:srgbClr val="80A8A0"/>
          </a:solidFill>
          <a:ln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 descr="中国教育出版网"/>
          <p:cNvSpPr/>
          <p:nvPr>
            <p:custDataLst>
              <p:tags r:id="rId11"/>
            </p:custDataLst>
          </p:nvPr>
        </p:nvSpPr>
        <p:spPr>
          <a:xfrm>
            <a:off x="5168675" y="3903034"/>
            <a:ext cx="405114" cy="387904"/>
          </a:xfrm>
          <a:prstGeom prst="ellipse">
            <a:avLst/>
          </a:prstGeom>
          <a:solidFill>
            <a:srgbClr val="80A8A0"/>
          </a:solidFill>
          <a:ln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51" name="文本框 26" descr="中国教育出版网"/>
          <p:cNvSpPr txBox="1"/>
          <p:nvPr>
            <p:custDataLst>
              <p:tags r:id="rId12"/>
            </p:custDataLst>
          </p:nvPr>
        </p:nvSpPr>
        <p:spPr>
          <a:xfrm>
            <a:off x="2139950" y="906463"/>
            <a:ext cx="20113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>
                <a:solidFill>
                  <a:srgbClr val="8B1201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>
                <a:solidFill>
                  <a:srgbClr val="8B1201"/>
                </a:solidFill>
                <a:latin typeface="宋体" panose="02010600030101010101" pitchFamily="2" charset="-122"/>
              </a:rPr>
              <a:t>必做</a:t>
            </a:r>
            <a:r>
              <a:rPr lang="en-US" altLang="zh-CN" sz="2800">
                <a:solidFill>
                  <a:srgbClr val="8B1201"/>
                </a:solidFill>
                <a:latin typeface="宋体" panose="02010600030101010101" pitchFamily="2" charset="-122"/>
              </a:rPr>
              <a:t>】</a:t>
            </a:r>
            <a:endParaRPr lang="zh-CN" altLang="en-US" sz="2800">
              <a:solidFill>
                <a:srgbClr val="8B1201"/>
              </a:solidFill>
              <a:latin typeface="宋体" panose="02010600030101010101" pitchFamily="2" charset="-122"/>
            </a:endParaRPr>
          </a:p>
        </p:txBody>
      </p:sp>
      <p:sp>
        <p:nvSpPr>
          <p:cNvPr id="78853" name="文本框 28" descr="中国教育出版网"/>
          <p:cNvSpPr txBox="1"/>
          <p:nvPr>
            <p:custDataLst>
              <p:tags r:id="rId13"/>
            </p:custDataLst>
          </p:nvPr>
        </p:nvSpPr>
        <p:spPr>
          <a:xfrm>
            <a:off x="1589088" y="2136775"/>
            <a:ext cx="38084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>
                <a:latin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</a:rPr>
              <a:t>请同学们用“科技”“自然”“人类”这三个词语，以“已经过去一周了，还没有水”为开头，发挥联想和想象，题目自拟，写一篇不少于500字的故事。</a:t>
            </a:r>
          </a:p>
        </p:txBody>
      </p:sp>
      <p:sp>
        <p:nvSpPr>
          <p:cNvPr id="78855" name="文本框 2" descr="中国教育出版网"/>
          <p:cNvSpPr txBox="1"/>
          <p:nvPr>
            <p:custDataLst>
              <p:tags r:id="rId14"/>
            </p:custDataLst>
          </p:nvPr>
        </p:nvSpPr>
        <p:spPr>
          <a:xfrm>
            <a:off x="6759893" y="905510"/>
            <a:ext cx="20113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>
                <a:solidFill>
                  <a:srgbClr val="8B1201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>
                <a:solidFill>
                  <a:srgbClr val="8B1201"/>
                </a:solidFill>
                <a:latin typeface="宋体" panose="02010600030101010101" pitchFamily="2" charset="-122"/>
              </a:rPr>
              <a:t>选做</a:t>
            </a:r>
            <a:r>
              <a:rPr lang="en-US" altLang="zh-CN" sz="2800">
                <a:solidFill>
                  <a:srgbClr val="8B1201"/>
                </a:solidFill>
                <a:latin typeface="宋体" panose="02010600030101010101" pitchFamily="2" charset="-122"/>
              </a:rPr>
              <a:t>】</a:t>
            </a:r>
            <a:endParaRPr lang="zh-CN" altLang="en-US" sz="2800">
              <a:solidFill>
                <a:srgbClr val="8B1201"/>
              </a:solidFill>
              <a:latin typeface="宋体" panose="02010600030101010101" pitchFamily="2" charset="-122"/>
            </a:endParaRPr>
          </a:p>
        </p:txBody>
      </p:sp>
      <p:sp>
        <p:nvSpPr>
          <p:cNvPr id="78856" name="文本框 13" descr="中国教育出版网"/>
          <p:cNvSpPr txBox="1"/>
          <p:nvPr>
            <p:custDataLst>
              <p:tags r:id="rId15"/>
            </p:custDataLst>
          </p:nvPr>
        </p:nvSpPr>
        <p:spPr>
          <a:xfrm>
            <a:off x="6223000" y="1305243"/>
            <a:ext cx="4884738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>
                <a:latin typeface="Arial" panose="020B0604020202020204" pitchFamily="34" charset="0"/>
              </a:rPr>
              <a:t>     </a:t>
            </a:r>
            <a:r>
              <a:rPr lang="en-US" altLang="zh-CN" sz="2400">
                <a:latin typeface="Arial" panose="020B0604020202020204" pitchFamily="34" charset="0"/>
              </a:rPr>
              <a:t>  </a:t>
            </a:r>
            <a:r>
              <a:rPr lang="zh-CN" altLang="en-US" sz="2400">
                <a:latin typeface="Arial" panose="020B0604020202020204" pitchFamily="34" charset="0"/>
              </a:rPr>
              <a:t>安徒生曾经说过:“我的童话自然是写给孩子们的，但我从来没有忘记，孩子们在看童话的时候，他们的父母就在身边，所以，我同时也是写给父母的。”奥斯卡·王尔德也曾说：“童话不是为儿童而写，是为十八到八十岁之间孩童般的人所写。”请结合《皇帝的新装》的学习，谈谈你对这两句话的理解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3654" p14:dur="3400">
        <p14:reveal/>
      </p:transition>
    </mc:Choice>
    <mc:Fallback>
      <p:transition spd="slow" advTm="36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611" t="11696" r="28706" b="12420"/>
          <a:stretch>
            <a:fillRect/>
          </a:stretch>
        </p:blipFill>
        <p:spPr>
          <a:xfrm>
            <a:off x="3971636" y="1274618"/>
            <a:ext cx="4304146" cy="4304146"/>
          </a:xfrm>
          <a:prstGeom prst="ellips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图片 18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3770044" y="1410079"/>
            <a:ext cx="5732302" cy="3557442"/>
          </a:xfrm>
          <a:prstGeom prst="rect">
            <a:avLst/>
          </a:prstGeom>
        </p:spPr>
      </p:pic>
      <p:sp>
        <p:nvSpPr>
          <p:cNvPr id="15" name="文本框 14" descr="中国教育出版网"/>
          <p:cNvSpPr txBox="1"/>
          <p:nvPr>
            <p:custDataLst>
              <p:tags r:id="rId3"/>
            </p:custDataLst>
          </p:nvPr>
        </p:nvSpPr>
        <p:spPr>
          <a:xfrm>
            <a:off x="5511189" y="2628167"/>
            <a:ext cx="1200329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再见</a:t>
            </a:r>
            <a:endParaRPr lang="zh-CN" altLang="en-US" sz="6600" dirty="0">
              <a:solidFill>
                <a:schemeClr val="bg1"/>
              </a:solidFill>
              <a:latin typeface="汉呈王久存行书" panose="00020600040101010101" pitchFamily="18" charset="-128"/>
              <a:ea typeface="汉呈王久存行书" panose="00020600040101010101" pitchFamily="18" charset="-128"/>
            </a:endParaRPr>
          </a:p>
        </p:txBody>
      </p:sp>
      <p:pic>
        <p:nvPicPr>
          <p:cNvPr id="21" name="图片 20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 flipH="1">
            <a:off x="-20497" y="464666"/>
            <a:ext cx="4700277" cy="1237491"/>
          </a:xfrm>
          <a:prstGeom prst="rect">
            <a:avLst/>
          </a:prstGeom>
        </p:spPr>
      </p:pic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7060732" y="5473756"/>
            <a:ext cx="5149102" cy="1237491"/>
          </a:xfrm>
          <a:prstGeom prst="rect">
            <a:avLst/>
          </a:prstGeom>
        </p:spPr>
      </p:pic>
      <p:pic>
        <p:nvPicPr>
          <p:cNvPr id="23" name="New picture" descr="中国教育出版网"/>
          <p:cNvPicPr/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77600" y="119761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 spd="slow" advTm="523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横卷形 2" descr="中国教育出版网"/>
          <p:cNvSpPr/>
          <p:nvPr>
            <p:custDataLst>
              <p:tags r:id="rId5"/>
            </p:custDataLst>
          </p:nvPr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新课导入</a:t>
            </a:r>
          </a:p>
        </p:txBody>
      </p:sp>
      <p:sp>
        <p:nvSpPr>
          <p:cNvPr id="78851" name="文本框 4" descr="中国教育出版网"/>
          <p:cNvSpPr txBox="1"/>
          <p:nvPr>
            <p:custDataLst>
              <p:tags r:id="rId6"/>
            </p:custDataLst>
          </p:nvPr>
        </p:nvSpPr>
        <p:spPr>
          <a:xfrm>
            <a:off x="731520" y="1823720"/>
            <a:ext cx="10166985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七世纪法国寓言诗人拉·封丹说过：“一个寓言可以分为身体和灵魂两个部分，所述的故事好比是身体，所给予人的教训和启示好比是灵魂。”今天我们来看看《穿井得一人》这则中国古代的寓言讲了什么故事，寄寓了什么道理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619" p14:dur="1300">
        <p14:pan dir="u"/>
      </p:transition>
    </mc:Choice>
    <mc:Fallback>
      <p:transition spd="slow" advTm="6619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中国教育出版网"/>
          <p:cNvSpPr/>
          <p:nvPr>
            <p:custDataLst>
              <p:tags r:id="rId4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5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1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6"/>
            </p:custDataLst>
          </p:nvPr>
        </p:nvSpPr>
        <p:spPr>
          <a:xfrm>
            <a:off x="11061600" y="1121960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学习目标</a:t>
            </a:r>
          </a:p>
        </p:txBody>
      </p:sp>
      <p:sp>
        <p:nvSpPr>
          <p:cNvPr id="7" name="文本框 4" descr="中国教育出版网"/>
          <p:cNvSpPr txBox="1"/>
          <p:nvPr>
            <p:custDataLst>
              <p:tags r:id="rId7"/>
            </p:custDataLst>
          </p:nvPr>
        </p:nvSpPr>
        <p:spPr>
          <a:xfrm>
            <a:off x="168275" y="2225675"/>
            <a:ext cx="11177270" cy="24072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积累重点文言字词。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借助注释和工具书理解基本内容，了解故事基本情节。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学会分析故事所蕴含的辩证思想，培养学生探究问题的能力。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619" p14:dur="1300">
        <p14:pan dir="u"/>
      </p:transition>
    </mc:Choice>
    <mc:Fallback>
      <p:transition spd="slow" advTm="6619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131" y="53538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51579" r="83397" b="25614"/>
          <a:stretch>
            <a:fillRect/>
          </a:stretch>
        </p:blipFill>
        <p:spPr>
          <a:xfrm>
            <a:off x="8963526" y="556971"/>
            <a:ext cx="2719139" cy="578718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 descr="中国教育出版网"/>
          <p:cNvSpPr/>
          <p:nvPr>
            <p:custDataLst>
              <p:tags r:id="rId6"/>
            </p:custDataLst>
          </p:nvPr>
        </p:nvSpPr>
        <p:spPr>
          <a:xfrm>
            <a:off x="336878" y="1058777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 descr="中国教育出版网"/>
          <p:cNvSpPr txBox="1"/>
          <p:nvPr>
            <p:custDataLst>
              <p:tags r:id="rId7"/>
            </p:custDataLst>
          </p:nvPr>
        </p:nvSpPr>
        <p:spPr>
          <a:xfrm>
            <a:off x="306773" y="1303482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简介</a:t>
            </a:r>
          </a:p>
        </p:txBody>
      </p:sp>
      <p:sp>
        <p:nvSpPr>
          <p:cNvPr id="78851" name="文本框 4" descr="中国教育出版网"/>
          <p:cNvSpPr txBox="1"/>
          <p:nvPr>
            <p:custDataLst>
              <p:tags r:id="rId8"/>
            </p:custDataLst>
          </p:nvPr>
        </p:nvSpPr>
        <p:spPr>
          <a:xfrm>
            <a:off x="950595" y="763270"/>
            <a:ext cx="8106410" cy="53314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《吕氏春秋》是在秦国丞相吕不韦主持下，集合门客们编撰的一部黄老道家名著。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全书共分十二卷，一百六十篇，二十余万字。《吕氏春秋》作为十二纪、八览、六论，注重博采众家学说，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以道家黄老思想为主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，兼收儒、墨、法、兵、农、纵横和阴阳各先秦诸子百家言论，所以《汉书·艺文志》等将其列入杂家。吕不韦自己认为其中包括了天地万物古往今来的事理，所以称之为《吕氏春秋》。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med" advTm="6556" p14:dur="700">
        <p:fade/>
      </p:transition>
    </mc:Choice>
    <mc:Fallback>
      <p:transition spd="med" advTm="65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58798" y="5101388"/>
            <a:ext cx="10855422" cy="1417025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 descr="中国教育出版网"/>
          <p:cNvSpPr/>
          <p:nvPr>
            <p:custDataLst>
              <p:tags r:id="rId6"/>
            </p:custDataLst>
          </p:nvPr>
        </p:nvSpPr>
        <p:spPr>
          <a:xfrm>
            <a:off x="336878" y="1058777"/>
            <a:ext cx="613613" cy="1768643"/>
          </a:xfrm>
          <a:prstGeom prst="roundRect">
            <a:avLst/>
          </a:prstGeom>
          <a:blipFill dpi="0" rotWithShape="0">
            <a:blip r:embed="rId13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中国教育出版网"/>
          <p:cNvSpPr txBox="1"/>
          <p:nvPr>
            <p:custDataLst>
              <p:tags r:id="rId7"/>
            </p:custDataLst>
          </p:nvPr>
        </p:nvSpPr>
        <p:spPr>
          <a:xfrm>
            <a:off x="307340" y="1281430"/>
            <a:ext cx="675005" cy="1033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朗 诵</a:t>
            </a:r>
          </a:p>
        </p:txBody>
      </p:sp>
      <p:sp>
        <p:nvSpPr>
          <p:cNvPr id="6" name="矩形 5" descr="中国教育出版网"/>
          <p:cNvSpPr/>
          <p:nvPr>
            <p:custDataLst>
              <p:tags r:id="rId8"/>
            </p:custDataLst>
          </p:nvPr>
        </p:nvSpPr>
        <p:spPr>
          <a:xfrm>
            <a:off x="988541" y="1733550"/>
            <a:ext cx="10525914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宋之丁氏，家无井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而出溉汲，常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一人居外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。及/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其家穿井，告人曰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：“吾/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穿井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得一人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。”有/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闻而传之者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丁氏穿井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得一人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。”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国人道之，闻之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于宋君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宋君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令人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问之于丁氏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丁氏对曰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：“得/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一人之使，非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得一人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于井中也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。”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求闻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之若此，不若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无闻也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240" p14:dur="1300">
        <p14:pan dir="u"/>
      </p:transition>
    </mc:Choice>
    <mc:Fallback>
      <p:transition spd="slow" advTm="62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中国教育出版网"/>
          <p:cNvSpPr/>
          <p:nvPr>
            <p:custDataLst>
              <p:tags r:id="rId2"/>
            </p:custDataLst>
          </p:nvPr>
        </p:nvSpPr>
        <p:spPr>
          <a:xfrm>
            <a:off x="545972" y="595436"/>
            <a:ext cx="11057023" cy="5659120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中国教育出版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7003"/>
          <a:stretch>
            <a:fillRect/>
          </a:stretch>
        </p:blipFill>
        <p:spPr>
          <a:xfrm flipH="1">
            <a:off x="2490537" y="4379495"/>
            <a:ext cx="9702292" cy="5160379"/>
          </a:xfrm>
          <a:prstGeom prst="rect">
            <a:avLst/>
          </a:prstGeom>
        </p:spPr>
      </p:pic>
      <p:pic>
        <p:nvPicPr>
          <p:cNvPr id="22" name="图片 21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46269"/>
          <a:stretch>
            <a:fillRect/>
          </a:stretch>
        </p:blipFill>
        <p:spPr>
          <a:xfrm>
            <a:off x="8372900" y="217865"/>
            <a:ext cx="3613048" cy="1229769"/>
          </a:xfrm>
          <a:prstGeom prst="rect">
            <a:avLst/>
          </a:prstGeom>
        </p:spPr>
      </p:pic>
      <p:pic>
        <p:nvPicPr>
          <p:cNvPr id="21" name="图片 20" descr="中国教育出版网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1" r="47983"/>
          <a:stretch>
            <a:fillRect/>
          </a:stretch>
        </p:blipFill>
        <p:spPr>
          <a:xfrm flipH="1">
            <a:off x="29589" y="5444042"/>
            <a:ext cx="3084723" cy="1188085"/>
          </a:xfrm>
          <a:prstGeom prst="rect">
            <a:avLst/>
          </a:prstGeom>
        </p:spPr>
      </p:pic>
      <p:sp>
        <p:nvSpPr>
          <p:cNvPr id="78851" name="文本框 4" descr="中国教育出版网"/>
          <p:cNvSpPr txBox="1"/>
          <p:nvPr>
            <p:custDataLst>
              <p:tags r:id="rId6"/>
            </p:custDataLst>
          </p:nvPr>
        </p:nvSpPr>
        <p:spPr>
          <a:xfrm>
            <a:off x="827405" y="750570"/>
            <a:ext cx="11329670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而传之者，曰：“丁氏穿井得一人。”</a:t>
            </a:r>
          </a:p>
          <a:p>
            <a:pPr fontAlgn="auto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国人道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之于宋君。</a:t>
            </a:r>
          </a:p>
        </p:txBody>
      </p:sp>
      <p:sp>
        <p:nvSpPr>
          <p:cNvPr id="6" name="文本框 4" descr="中国教育出版网"/>
          <p:cNvSpPr txBox="1"/>
          <p:nvPr>
            <p:custDataLst>
              <p:tags r:id="rId7"/>
            </p:custDataLst>
          </p:nvPr>
        </p:nvSpPr>
        <p:spPr>
          <a:xfrm>
            <a:off x="93980" y="2162810"/>
            <a:ext cx="11202035" cy="17919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闻：知道，听说。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国人：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居住在国都中的人。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讲述。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闻：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听到，这里是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使听到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的意思。</a:t>
            </a:r>
          </a:p>
        </p:txBody>
      </p:sp>
      <p:sp>
        <p:nvSpPr>
          <p:cNvPr id="3" name="文本框 4" descr="中国教育出版网"/>
          <p:cNvSpPr txBox="1"/>
          <p:nvPr>
            <p:custDataLst>
              <p:tags r:id="rId8"/>
            </p:custDataLst>
          </p:nvPr>
        </p:nvSpPr>
        <p:spPr>
          <a:xfrm>
            <a:off x="624205" y="4709160"/>
            <a:ext cx="10805795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句意：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有人听说了这件事，并传播开来说：“丁家挖井挖到了一个人。”国都里的人都讲述这件事，使宋国的国君知道了这件事。</a:t>
            </a:r>
          </a:p>
        </p:txBody>
      </p:sp>
    </p:spTree>
    <p:custDataLst>
      <p:tags r:id="rId1"/>
    </p:custDataLst>
  </p:cSld>
  <p:clrMapOvr>
    <a:masterClrMapping/>
  </p:clrMapOvr>
  <p:transition spd="slow" advTm="495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0621" t="40049" r="19822"/>
          <a:stretch>
            <a:fillRect/>
          </a:stretch>
        </p:blipFill>
        <p:spPr>
          <a:xfrm>
            <a:off x="-1" y="0"/>
            <a:ext cx="12187989" cy="6901132"/>
          </a:xfrm>
          <a:prstGeom prst="rect">
            <a:avLst/>
          </a:prstGeom>
        </p:spPr>
      </p:pic>
      <p:sp>
        <p:nvSpPr>
          <p:cNvPr id="2" name="矩形 1" descr="中国教育出版网"/>
          <p:cNvSpPr/>
          <p:nvPr>
            <p:custDataLst>
              <p:tags r:id="rId3"/>
            </p:custDataLst>
          </p:nvPr>
        </p:nvSpPr>
        <p:spPr>
          <a:xfrm>
            <a:off x="673766" y="556971"/>
            <a:ext cx="10840453" cy="578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56915" t="13158" b="51053"/>
          <a:stretch>
            <a:fillRect/>
          </a:stretch>
        </p:blipFill>
        <p:spPr>
          <a:xfrm flipH="1">
            <a:off x="673765" y="1682325"/>
            <a:ext cx="4605875" cy="4900371"/>
          </a:xfrm>
          <a:prstGeom prst="rect">
            <a:avLst/>
          </a:prstGeom>
        </p:spPr>
      </p:pic>
      <p:sp>
        <p:nvSpPr>
          <p:cNvPr id="10" name="矩形 9" descr="中国教育出版网"/>
          <p:cNvSpPr/>
          <p:nvPr>
            <p:custDataLst>
              <p:tags r:id="rId5"/>
            </p:custDataLst>
          </p:nvPr>
        </p:nvSpPr>
        <p:spPr>
          <a:xfrm>
            <a:off x="842212" y="733926"/>
            <a:ext cx="10503567" cy="5438274"/>
          </a:xfrm>
          <a:prstGeom prst="rect">
            <a:avLst/>
          </a:prstGeom>
          <a:noFill/>
          <a:ln w="19050">
            <a:solidFill>
              <a:srgbClr val="80A8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descr="中国教育出版网"/>
          <p:cNvSpPr/>
          <p:nvPr>
            <p:custDataLst>
              <p:tags r:id="rId6"/>
            </p:custDataLst>
          </p:nvPr>
        </p:nvSpPr>
        <p:spPr>
          <a:xfrm>
            <a:off x="11123193" y="1070809"/>
            <a:ext cx="613613" cy="1768643"/>
          </a:xfrm>
          <a:prstGeom prst="roundRect">
            <a:avLst/>
          </a:prstGeom>
          <a:blipFill dpi="0" rotWithShape="0">
            <a:blip r:embed="rId15"/>
            <a:tile tx="0" ty="0" sx="100000" sy="100000" flip="none" algn="ctr"/>
          </a:blipFill>
          <a:ln>
            <a:solidFill>
              <a:srgbClr val="DAE3E0"/>
            </a:solidFill>
            <a:prstDash val="sysDot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中国教育出版网"/>
          <p:cNvSpPr txBox="1"/>
          <p:nvPr>
            <p:custDataLst>
              <p:tags r:id="rId7"/>
            </p:custDataLst>
          </p:nvPr>
        </p:nvSpPr>
        <p:spPr>
          <a:xfrm>
            <a:off x="11051440" y="1293410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汉呈王久存行书" panose="00020600040101010101" pitchFamily="18" charset="-128"/>
                <a:ea typeface="汉呈王久存行书" panose="00020600040101010101" pitchFamily="18" charset="-128"/>
              </a:rPr>
              <a:t>鉴赏探究</a:t>
            </a:r>
          </a:p>
        </p:txBody>
      </p:sp>
      <p:sp>
        <p:nvSpPr>
          <p:cNvPr id="78851" name="文本框 4" descr="中国教育出版网"/>
          <p:cNvSpPr txBox="1"/>
          <p:nvPr>
            <p:custDataLst>
              <p:tags r:id="rId8"/>
            </p:custDataLst>
          </p:nvPr>
        </p:nvSpPr>
        <p:spPr>
          <a:xfrm>
            <a:off x="902043" y="838818"/>
            <a:ext cx="9934832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令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之于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丁氏，丁氏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得一人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之使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，非得一人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于井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中也。” 求闻之若此，不若无闻也。</a:t>
            </a:r>
          </a:p>
        </p:txBody>
      </p:sp>
      <p:sp>
        <p:nvSpPr>
          <p:cNvPr id="3" name="文本框 2" descr="中国教育出版网"/>
          <p:cNvSpPr txBox="1"/>
          <p:nvPr>
            <p:custDataLst>
              <p:tags r:id="rId9"/>
            </p:custDataLst>
          </p:nvPr>
        </p:nvSpPr>
        <p:spPr>
          <a:xfrm>
            <a:off x="730473" y="1873920"/>
            <a:ext cx="11202035" cy="27152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派。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这件事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对：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应答、回答。</a:t>
            </a:r>
            <a:endParaRPr 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之：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使：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劳动力。</a:t>
            </a:r>
          </a:p>
        </p:txBody>
      </p:sp>
      <p:sp>
        <p:nvSpPr>
          <p:cNvPr id="7" name="文本框 4" descr="中国教育出版网"/>
          <p:cNvSpPr txBox="1"/>
          <p:nvPr>
            <p:custDataLst>
              <p:tags r:id="rId10"/>
            </p:custDataLst>
          </p:nvPr>
        </p:nvSpPr>
        <p:spPr>
          <a:xfrm>
            <a:off x="926380" y="4668280"/>
            <a:ext cx="1050362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句意：宋国国君派人向丁家询问，丁家回答说：“得到了一个人的劳力，并非在井中得到了一个人来呀。” 寻到的消息如此，还不如不知道。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6619" p14:dur="1300">
        <p14:pan dir="u"/>
      </p:transition>
    </mc:Choice>
    <mc:Fallback>
      <p:transition spd="slow" advTm="66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3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中国风国学文化PPT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852E3787-B33D-4A3F-B706-047040B69A88"/>
  <p:tag name="ISPRING_ULTRA_SCORM_SLIDE_COUNT" val="1"/>
  <p:tag name="ISPRINGCLOUDFOLDERID" val="0"/>
  <p:tag name="ISPRINGCLOUDFOLDERPATH" val="资源库"/>
  <p:tag name="ISPRINGONLINEFOLDERID" val="0"/>
  <p:tag name="ISPRINGONLINEFOLDERPATH" val="内容列表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|0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|1.6|1.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|0.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|1.6|1.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  <p:tag name="KSO_WM_UNIT_PLACING_PICTURE_USER_VIEWPORT" val="{&quot;height&quot;:5838,&quot;width&quot;:4670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|1.6|1.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20594_13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|0.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1_3"/>
  <p:tag name="KSO_WM_UNIT_INDEX" val="1_1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|1.6|1.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1_4"/>
  <p:tag name="KSO_WM_UNIT_INDEX" val="1_1_4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7|1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1_5"/>
  <p:tag name="KSO_WM_UNIT_INDEX" val="1_1_5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1_6"/>
  <p:tag name="KSO_WM_UNIT_INDEX" val="1_1_6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f*1_1_1"/>
  <p:tag name="KSO_WM_UNIT_INDEX" val="1_1_1"/>
  <p:tag name="KSO_WM_UNIT_LAYERLEVEL" val="1_1_1"/>
  <p:tag name="KSO_WM_UNIT_NOCLEAR" val="0"/>
  <p:tag name="KSO_WM_UNIT_PRESET_TEXT" val="单击此处输入你的正文，文字是您思想的提炼,请尽量言简意赅的阐述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20594_13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2_3"/>
  <p:tag name="KSO_WM_UNIT_INDEX" val="1_2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2_4"/>
  <p:tag name="KSO_WM_UNIT_INDEX" val="1_2_4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2_5"/>
  <p:tag name="KSO_WM_UNIT_INDEX" val="1_2_5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|1.6|1.9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2_6"/>
  <p:tag name="KSO_WM_UNIT_INDEX" val="1_2_6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2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f*1_2_1"/>
  <p:tag name="KSO_WM_UNIT_INDEX" val="1_2_1"/>
  <p:tag name="KSO_WM_UNIT_LAYERLEVEL" val="1_1_1"/>
  <p:tag name="KSO_WM_UNIT_NOCLEAR" val="0"/>
  <p:tag name="KSO_WM_UNIT_PRESET_TEXT" val="单击此处输入你的正文，文字是您思想的提炼,请尽量言简意赅的阐述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4|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220594_13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3_3"/>
  <p:tag name="KSO_WM_UNIT_INDEX" val="1_3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f*1_1_1"/>
  <p:tag name="KSO_WM_UNIT_INDEX" val="1_1_1"/>
  <p:tag name="KSO_WM_UNIT_LAYERLEVEL" val="1_1_1"/>
  <p:tag name="KSO_WM_UNIT_NOCLEAR" val="0"/>
  <p:tag name="KSO_WM_UNIT_PRESET_TEXT_INDEX" val="5"/>
  <p:tag name="KSO_WM_UNIT_PRESET_TEXT_LEN" val="25"/>
  <p:tag name="KSO_WM_UNIT_SUBTYPE" val="a"/>
  <p:tag name="KSO_WM_UNIT_TEXT_FILL_FORE_SCHEMECOLOR_INDEX" val="13"/>
  <p:tag name="KSO_WM_UNIT_TEXT_FILL_TYPE" val="1"/>
  <p:tag name="KSO_WM_UNIT_TYPE" val="m_h_f"/>
  <p:tag name="KSO_WM_UNIT_USESOURCEFORMAT_APPLY" val="1"/>
  <p:tag name="KSO_WM_UNIT_VALUE" val="36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添加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7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f*1_3_1"/>
  <p:tag name="KSO_WM_UNIT_INDEX" val="1_3_1"/>
  <p:tag name="KSO_WM_UNIT_LAYERLEVEL" val="1_1_1"/>
  <p:tag name="KSO_WM_UNIT_NOCLEAR" val="0"/>
  <p:tag name="KSO_WM_UNIT_PRESET_TEXT" val="单机此处添加文本具体内容，简洁扼要的阐述您的观点。"/>
  <p:tag name="KSO_WM_UNIT_SUBTYPE" val="a"/>
  <p:tag name="KSO_WM_UNIT_TEXT_FILL_FORE_SCHEMECOLOR_INDEX" val="13"/>
  <p:tag name="KSO_WM_UNIT_TEXT_FILL_TYPE" val="1"/>
  <p:tag name="KSO_WM_UNIT_TYPE" val="m_h_f"/>
  <p:tag name="KSO_WM_UNIT_USESOURCEFORMAT_APPLY" val="1"/>
  <p:tag name="KSO_WM_UNIT_VALUE" val="3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添加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7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f*1_4_1"/>
  <p:tag name="KSO_WM_UNIT_INDEX" val="1_4_1"/>
  <p:tag name="KSO_WM_UNIT_LAYERLEVEL" val="1_1_1"/>
  <p:tag name="KSO_WM_UNIT_NOCLEAR" val="0"/>
  <p:tag name="KSO_WM_UNIT_PRESET_TEXT" val="单机此处添加文本具体内容，简洁扼要的阐述您的观点。"/>
  <p:tag name="KSO_WM_UNIT_SUBTYPE" val="a"/>
  <p:tag name="KSO_WM_UNIT_TEXT_FILL_FORE_SCHEMECOLOR_INDEX" val="13"/>
  <p:tag name="KSO_WM_UNIT_TEXT_FILL_TYPE" val="1"/>
  <p:tag name="KSO_WM_UNIT_TYPE" val="m_h_f"/>
  <p:tag name="KSO_WM_UNIT_USESOURCEFORMAT_APPLY" val="1"/>
  <p:tag name="KSO_WM_UNIT_VALUE" val="36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m_h_a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添加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7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3_4"/>
  <p:tag name="KSO_WM_UNIT_INDEX" val="1_3_4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1|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UNIT_TABLE_BEAUTIFY" val="smartTable{97c1b446-52b3-48ab-a65c-35d9758c4beb}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3_5"/>
  <p:tag name="KSO_WM_UNIT_INDEX" val="1_3_5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20594_13*l_h_i*1_3_6"/>
  <p:tag name="KSO_WM_UNIT_INDEX" val="1_3_6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8|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f*1_3_1"/>
  <p:tag name="KSO_WM_UNIT_INDEX" val="1_3_1"/>
  <p:tag name="KSO_WM_UNIT_LAYERLEVEL" val="1_1_1"/>
  <p:tag name="KSO_WM_UNIT_NOCLEAR" val="0"/>
  <p:tag name="KSO_WM_UNIT_PRESET_TEXT" val="单击此处输入你的正文，文字是您思想的提炼,请尽量言简意赅的阐述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  <p:tag name="KSO_WM_BEAUTIFY_FLAG" val="#wm#"/>
  <p:tag name="KSO_WM_DIAGRAM_GROUP_CODE" val="l1-2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3*l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  <p:tag name="KSO_WM_BEAUTIFY_FLAG" val="#wm#"/>
  <p:tag name="KSO_WM_DIAGRAM_GROUP_CODE" val="m1-1"/>
  <p:tag name="KSO_WM_TAG_VERSION" val="1.0"/>
  <p:tag name="KSO_WM_TEMPLATE_CATEGORY" val="custom"/>
  <p:tag name="KSO_WM_TEMPLATE_INDEX" val="20220594"/>
  <p:tag name="KSO_WM_UNIT_COMPATIBLE" val="0"/>
  <p:tag name="KSO_WM_UNIT_DIAGRAM_ISNUMVISUAL" val="0"/>
  <p:tag name="KSO_WM_UNIT_DIAGRAM_ISREFERUNIT" val="0"/>
  <p:tag name="KSO_WM_UNIT_HIGHLIGHT" val="0"/>
  <p:tag name="KSO_WM_UNIT_ID" val="custom20220594_1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TYPE" val="1"/>
  <p:tag name="KSO_WM_UNIT_TYPE" val="a"/>
  <p:tag name="KSO_WM_UNIT_USESOURCEFORMAT_APPLY" val="1"/>
  <p:tag name="KSO_WM_UNIT_VALUE" val="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2|1.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  <p:tag name="KSO_WM_ASSEMBLE_CHIP_INDEX" val="2687e56f90474a7981ae39124579ad55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707a4054ed1e2fb815f8"/>
  <p:tag name="KSO_WM_TEMPLATE_ASSEMBLE_XID" val="6065707a4054ed1e2fb815f8"/>
  <p:tag name="KSO_WM_TEMPLATE_CATEGORY" val="custom"/>
  <p:tag name="KSO_WM_TEMPLATE_INDEX" val="20220594"/>
  <p:tag name="KSO_WM_UNIT_BLOCK" val="0"/>
  <p:tag name="KSO_WM_UNIT_COMPATIBLE" val="0"/>
  <p:tag name="KSO_WM_UNIT_DEC_AREA_ID" val="ee3e7e26aea2428da1e5fbfe51d77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custom20220594_8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0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|0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|0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UNIT_PLACING_PICTURE_USER_VIEWPORT" val="{&quot;height&quot;:8251,&quot;width&quot;:15565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7|1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heme/theme1.xml><?xml version="1.0" encoding="utf-8"?>
<a:theme xmlns:a="http://schemas.openxmlformats.org/drawingml/2006/main" name="1.ppt浅色模板">
  <a:themeElements>
    <a:clrScheme name="中教网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2930</Words>
  <PresentationFormat>自定义</PresentationFormat>
  <Paragraphs>264</Paragraphs>
  <Slides>36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1.ppt浅色模板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2022-12-12T09:43:55Z</cp:lastPrinted>
  <dcterms:created xsi:type="dcterms:W3CDTF">2022-12-12T09:43:55Z</dcterms:created>
  <dcterms:modified xsi:type="dcterms:W3CDTF">2023-07-26T00:40:24Z</dcterms:modified>
</cp:coreProperties>
</file>