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61" r:id="rId6"/>
    <p:sldId id="264" r:id="rId7"/>
    <p:sldId id="266" r:id="rId8"/>
    <p:sldId id="268" r:id="rId9"/>
    <p:sldId id="271" r:id="rId10"/>
    <p:sldId id="272" r:id="rId11"/>
    <p:sldId id="438" r:id="rId12"/>
    <p:sldId id="275" r:id="rId13"/>
    <p:sldId id="276" r:id="rId14"/>
    <p:sldId id="279" r:id="rId15"/>
    <p:sldId id="283" r:id="rId16"/>
    <p:sldId id="286" r:id="rId17"/>
    <p:sldId id="288" r:id="rId18"/>
    <p:sldId id="291" r:id="rId19"/>
    <p:sldId id="294" r:id="rId20"/>
    <p:sldId id="297" r:id="rId21"/>
    <p:sldId id="300" r:id="rId22"/>
    <p:sldId id="303" r:id="rId23"/>
    <p:sldId id="306" r:id="rId24"/>
    <p:sldId id="309" r:id="rId25"/>
    <p:sldId id="312" r:id="rId26"/>
    <p:sldId id="314" r:id="rId27"/>
    <p:sldId id="317" r:id="rId28"/>
    <p:sldId id="320" r:id="rId29"/>
    <p:sldId id="323" r:id="rId30"/>
    <p:sldId id="326" r:id="rId31"/>
    <p:sldId id="327" r:id="rId32"/>
    <p:sldId id="328" r:id="rId33"/>
    <p:sldId id="330" r:id="rId34"/>
    <p:sldId id="333" r:id="rId35"/>
    <p:sldId id="336" r:id="rId36"/>
    <p:sldId id="339" r:id="rId37"/>
    <p:sldId id="342" r:id="rId38"/>
    <p:sldId id="345" r:id="rId39"/>
    <p:sldId id="348" r:id="rId40"/>
    <p:sldId id="351" r:id="rId41"/>
    <p:sldId id="354" r:id="rId42"/>
    <p:sldId id="357" r:id="rId43"/>
    <p:sldId id="359" r:id="rId44"/>
    <p:sldId id="360" r:id="rId45"/>
    <p:sldId id="363" r:id="rId46"/>
    <p:sldId id="366" r:id="rId47"/>
    <p:sldId id="369" r:id="rId48"/>
    <p:sldId id="372" r:id="rId49"/>
    <p:sldId id="375" r:id="rId50"/>
    <p:sldId id="378" r:id="rId51"/>
    <p:sldId id="381" r:id="rId52"/>
    <p:sldId id="384" r:id="rId53"/>
    <p:sldId id="387" r:id="rId54"/>
    <p:sldId id="390" r:id="rId55"/>
    <p:sldId id="392" r:id="rId56"/>
    <p:sldId id="394" r:id="rId57"/>
    <p:sldId id="396" r:id="rId58"/>
    <p:sldId id="399" r:id="rId59"/>
    <p:sldId id="402" r:id="rId60"/>
    <p:sldId id="405" r:id="rId61"/>
    <p:sldId id="408" r:id="rId62"/>
    <p:sldId id="411" r:id="rId63"/>
    <p:sldId id="414" r:id="rId64"/>
    <p:sldId id="417" r:id="rId65"/>
    <p:sldId id="420" r:id="rId66"/>
    <p:sldId id="423" r:id="rId67"/>
    <p:sldId id="424" r:id="rId68"/>
    <p:sldId id="426" r:id="rId69"/>
    <p:sldId id="429" r:id="rId70"/>
    <p:sldId id="432" r:id="rId71"/>
    <p:sldId id="434" r:id="rId72"/>
    <p:sldId id="436" r:id="rId73"/>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78142" autoAdjust="0"/>
  </p:normalViewPr>
  <p:slideViewPr>
    <p:cSldViewPr>
      <p:cViewPr varScale="1">
        <p:scale>
          <a:sx n="65" d="100"/>
          <a:sy n="65" d="100"/>
        </p:scale>
        <p:origin x="-75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9" Type="http://schemas.openxmlformats.org/officeDocument/2006/relationships/image" Target="../media/image12.wmf"/><Relationship Id="rId8" Type="http://schemas.openxmlformats.org/officeDocument/2006/relationships/image" Target="../media/image11.wmf"/><Relationship Id="rId7" Type="http://schemas.openxmlformats.org/officeDocument/2006/relationships/image" Target="../media/image10.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5" Type="http://schemas.openxmlformats.org/officeDocument/2006/relationships/image" Target="../media/image18.wmf"/><Relationship Id="rId4" Type="http://schemas.openxmlformats.org/officeDocument/2006/relationships/image" Target="../media/image17.wmf"/><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9" Type="http://schemas.openxmlformats.org/officeDocument/2006/relationships/image" Target="../media/image27.wmf"/><Relationship Id="rId8" Type="http://schemas.openxmlformats.org/officeDocument/2006/relationships/image" Target="../media/image26.wmf"/><Relationship Id="rId7" Type="http://schemas.openxmlformats.org/officeDocument/2006/relationships/image" Target="../media/image25.wmf"/><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wmf"/><Relationship Id="rId3" Type="http://schemas.openxmlformats.org/officeDocument/2006/relationships/image" Target="../media/image21.wmf"/><Relationship Id="rId2" Type="http://schemas.openxmlformats.org/officeDocument/2006/relationships/image" Target="../media/image20.wmf"/><Relationship Id="rId10" Type="http://schemas.openxmlformats.org/officeDocument/2006/relationships/image" Target="../media/image28.wmf"/><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53Bppt模板1-04"/>
          <p:cNvPicPr>
            <a:picLocks noChangeAspect="1"/>
          </p:cNvPicPr>
          <p:nvPr/>
        </p:nvPicPr>
        <p:blipFill>
          <a:blip r:embed="rId2" cstate="print"/>
          <a:stretch>
            <a:fillRect/>
          </a:stretch>
        </p:blipFill>
        <p:spPr>
          <a:xfrm>
            <a:off x="-102235" y="-5700"/>
            <a:ext cx="9360535" cy="684497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 Target="../slides/slide46.xml"/><Relationship Id="rId6" Type="http://schemas.openxmlformats.org/officeDocument/2006/relationships/slide" Target="../slides/slide2.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823200" y="-969076"/>
            <a:ext cx="928688" cy="962742"/>
            <a:chOff x="7893906" y="683558"/>
            <a:chExt cx="928694" cy="965862"/>
          </a:xfrm>
        </p:grpSpPr>
        <p:sp>
          <p:nvSpPr>
            <p:cNvPr id="15" name="圆角矩形 14"/>
            <p:cNvSpPr/>
            <p:nvPr/>
          </p:nvSpPr>
          <p:spPr>
            <a:xfrm>
              <a:off x="7898669" y="683558"/>
              <a:ext cx="889006" cy="965862"/>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93906" y="1072762"/>
              <a:ext cx="928694" cy="52232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6" action="ppaction://hlinksldjump"/>
                </a:rPr>
                <a:t>五年高考</a:t>
              </a:r>
              <a:endPar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7" action="ppaction://hlinksldjump"/>
                </a:rPr>
                <a:t>三年模拟</a:t>
              </a:r>
              <a:endParaRPr kumimoji="0" lang="zh-CN" altLang="en-US" sz="1400" b="1" i="0" u="none" strike="noStrike" kern="1200" cap="none" spc="0" normalizeH="0" baseline="0" noProof="0" dirty="0">
                <a:ln>
                  <a:noFill/>
                </a:ln>
                <a:solidFill>
                  <a:srgbClr val="7030A0"/>
                </a:solidFill>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713346" y="-633"/>
            <a:ext cx="1461135" cy="815164"/>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endPar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7.wmf"/><Relationship Id="rId7" Type="http://schemas.openxmlformats.org/officeDocument/2006/relationships/oleObject" Target="../embeddings/oleObject4.bin"/><Relationship Id="rId6" Type="http://schemas.openxmlformats.org/officeDocument/2006/relationships/image" Target="../media/image6.wmf"/><Relationship Id="rId5" Type="http://schemas.openxmlformats.org/officeDocument/2006/relationships/oleObject" Target="../embeddings/oleObject3.bin"/><Relationship Id="rId4" Type="http://schemas.openxmlformats.org/officeDocument/2006/relationships/image" Target="../media/image5.wmf"/><Relationship Id="rId3" Type="http://schemas.openxmlformats.org/officeDocument/2006/relationships/oleObject" Target="../embeddings/oleObject2.bin"/><Relationship Id="rId21" Type="http://schemas.openxmlformats.org/officeDocument/2006/relationships/notesSlide" Target="../notesSlides/notesSlide21.xml"/><Relationship Id="rId20" Type="http://schemas.openxmlformats.org/officeDocument/2006/relationships/vmlDrawing" Target="../drawings/vmlDrawing1.vml"/><Relationship Id="rId2" Type="http://schemas.openxmlformats.org/officeDocument/2006/relationships/image" Target="../media/image4.wmf"/><Relationship Id="rId19" Type="http://schemas.openxmlformats.org/officeDocument/2006/relationships/slideLayout" Target="../slideLayouts/slideLayout4.xml"/><Relationship Id="rId18" Type="http://schemas.openxmlformats.org/officeDocument/2006/relationships/image" Target="../media/image12.wmf"/><Relationship Id="rId17" Type="http://schemas.openxmlformats.org/officeDocument/2006/relationships/oleObject" Target="../embeddings/oleObject9.bin"/><Relationship Id="rId16" Type="http://schemas.openxmlformats.org/officeDocument/2006/relationships/image" Target="../media/image11.wmf"/><Relationship Id="rId15" Type="http://schemas.openxmlformats.org/officeDocument/2006/relationships/oleObject" Target="../embeddings/oleObject8.bin"/><Relationship Id="rId14" Type="http://schemas.openxmlformats.org/officeDocument/2006/relationships/image" Target="../media/image10.wmf"/><Relationship Id="rId13" Type="http://schemas.openxmlformats.org/officeDocument/2006/relationships/oleObject" Target="../embeddings/oleObject7.bin"/><Relationship Id="rId12" Type="http://schemas.openxmlformats.org/officeDocument/2006/relationships/image" Target="../media/image9.wmf"/><Relationship Id="rId11" Type="http://schemas.openxmlformats.org/officeDocument/2006/relationships/oleObject" Target="../embeddings/oleObject6.bin"/><Relationship Id="rId10" Type="http://schemas.openxmlformats.org/officeDocument/2006/relationships/image" Target="../media/image8.wmf"/><Relationship Id="rId1"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9" Type="http://schemas.openxmlformats.org/officeDocument/2006/relationships/image" Target="../media/image17.wmf"/><Relationship Id="rId8" Type="http://schemas.openxmlformats.org/officeDocument/2006/relationships/oleObject" Target="../embeddings/oleObject13.bin"/><Relationship Id="rId7" Type="http://schemas.openxmlformats.org/officeDocument/2006/relationships/image" Target="../media/image16.wmf"/><Relationship Id="rId6" Type="http://schemas.openxmlformats.org/officeDocument/2006/relationships/oleObject" Target="../embeddings/oleObject12.bin"/><Relationship Id="rId5" Type="http://schemas.openxmlformats.org/officeDocument/2006/relationships/image" Target="../media/image15.wmf"/><Relationship Id="rId4" Type="http://schemas.openxmlformats.org/officeDocument/2006/relationships/oleObject" Target="../embeddings/oleObject11.bin"/><Relationship Id="rId3" Type="http://schemas.openxmlformats.org/officeDocument/2006/relationships/image" Target="../media/image14.wmf"/><Relationship Id="rId2" Type="http://schemas.openxmlformats.org/officeDocument/2006/relationships/oleObject" Target="../embeddings/oleObject10.bin"/><Relationship Id="rId14" Type="http://schemas.openxmlformats.org/officeDocument/2006/relationships/notesSlide" Target="../notesSlides/notesSlide22.xml"/><Relationship Id="rId13" Type="http://schemas.openxmlformats.org/officeDocument/2006/relationships/vmlDrawing" Target="../drawings/vmlDrawing2.vml"/><Relationship Id="rId12" Type="http://schemas.openxmlformats.org/officeDocument/2006/relationships/slideLayout" Target="../slideLayouts/slideLayout4.xml"/><Relationship Id="rId11" Type="http://schemas.openxmlformats.org/officeDocument/2006/relationships/image" Target="../media/image18.wmf"/><Relationship Id="rId10" Type="http://schemas.openxmlformats.org/officeDocument/2006/relationships/oleObject" Target="../embeddings/oleObject14.bin"/><Relationship Id="rId1" Type="http://schemas.openxmlformats.org/officeDocument/2006/relationships/image" Target="../media/image13.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9" Type="http://schemas.openxmlformats.org/officeDocument/2006/relationships/oleObject" Target="../embeddings/oleObject19.bin"/><Relationship Id="rId8" Type="http://schemas.openxmlformats.org/officeDocument/2006/relationships/image" Target="../media/image22.wmf"/><Relationship Id="rId7" Type="http://schemas.openxmlformats.org/officeDocument/2006/relationships/oleObject" Target="../embeddings/oleObject18.bin"/><Relationship Id="rId6" Type="http://schemas.openxmlformats.org/officeDocument/2006/relationships/image" Target="../media/image21.wmf"/><Relationship Id="rId5" Type="http://schemas.openxmlformats.org/officeDocument/2006/relationships/oleObject" Target="../embeddings/oleObject17.bin"/><Relationship Id="rId4" Type="http://schemas.openxmlformats.org/officeDocument/2006/relationships/image" Target="../media/image20.wmf"/><Relationship Id="rId3" Type="http://schemas.openxmlformats.org/officeDocument/2006/relationships/oleObject" Target="../embeddings/oleObject16.bin"/><Relationship Id="rId23" Type="http://schemas.openxmlformats.org/officeDocument/2006/relationships/notesSlide" Target="../notesSlides/notesSlide47.xml"/><Relationship Id="rId22" Type="http://schemas.openxmlformats.org/officeDocument/2006/relationships/vmlDrawing" Target="../drawings/vmlDrawing3.vml"/><Relationship Id="rId21" Type="http://schemas.openxmlformats.org/officeDocument/2006/relationships/slideLayout" Target="../slideLayouts/slideLayout4.xml"/><Relationship Id="rId20" Type="http://schemas.openxmlformats.org/officeDocument/2006/relationships/image" Target="../media/image28.wmf"/><Relationship Id="rId2" Type="http://schemas.openxmlformats.org/officeDocument/2006/relationships/image" Target="../media/image19.wmf"/><Relationship Id="rId19" Type="http://schemas.openxmlformats.org/officeDocument/2006/relationships/oleObject" Target="../embeddings/oleObject24.bin"/><Relationship Id="rId18" Type="http://schemas.openxmlformats.org/officeDocument/2006/relationships/image" Target="../media/image27.wmf"/><Relationship Id="rId17" Type="http://schemas.openxmlformats.org/officeDocument/2006/relationships/oleObject" Target="../embeddings/oleObject23.bin"/><Relationship Id="rId16" Type="http://schemas.openxmlformats.org/officeDocument/2006/relationships/image" Target="../media/image26.wmf"/><Relationship Id="rId15" Type="http://schemas.openxmlformats.org/officeDocument/2006/relationships/oleObject" Target="../embeddings/oleObject22.bin"/><Relationship Id="rId14" Type="http://schemas.openxmlformats.org/officeDocument/2006/relationships/image" Target="../media/image25.wmf"/><Relationship Id="rId13" Type="http://schemas.openxmlformats.org/officeDocument/2006/relationships/oleObject" Target="../embeddings/oleObject21.bin"/><Relationship Id="rId12" Type="http://schemas.openxmlformats.org/officeDocument/2006/relationships/image" Target="../media/image24.wmf"/><Relationship Id="rId11" Type="http://schemas.openxmlformats.org/officeDocument/2006/relationships/oleObject" Target="../embeddings/oleObject20.bin"/><Relationship Id="rId10" Type="http://schemas.openxmlformats.org/officeDocument/2006/relationships/image" Target="../media/image23.wmf"/><Relationship Id="rId1" Type="http://schemas.openxmlformats.org/officeDocument/2006/relationships/oleObject" Target="../embeddings/oleObject15.bin"/></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985" y="4729480"/>
            <a:ext cx="9144000" cy="1117600"/>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solidFill>
                  <a:srgbClr val="FFFF00"/>
                </a:solidFill>
                <a:latin typeface="黑体" panose="02010609060101010101" pitchFamily="49" charset="-122"/>
                <a:ea typeface="黑体" panose="02010609060101010101" pitchFamily="49" charset="-122"/>
                <a:cs typeface="+mj-cs"/>
              </a:rPr>
              <a:t>专题十二 表达交流</a:t>
            </a:r>
            <a:endPar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endParaRPr>
          </a:p>
        </p:txBody>
      </p:sp>
      <p:sp>
        <p:nvSpPr>
          <p:cNvPr id="3" name="Rectangle 2"/>
          <p:cNvSpPr txBox="1"/>
          <p:nvPr/>
        </p:nvSpPr>
        <p:spPr>
          <a:xfrm>
            <a:off x="635" y="3936365"/>
            <a:ext cx="9144000" cy="685800"/>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高考语文</a:t>
            </a:r>
            <a:r>
              <a:rPr kumimoji="0" lang="zh-CN" altLang="en-US" sz="40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 </a:t>
            </a:r>
            <a:r>
              <a:rPr kumimoji="0" lang="zh-CN" altLang="en-US" sz="18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(课标专用)</a:t>
            </a:r>
            <a:endParaRPr kumimoji="0" lang="zh-CN" altLang="en-US" sz="1800" b="0" i="0" u="none" strike="noStrike" kern="0" cap="none" spc="0" normalizeH="0" baseline="0" noProof="0" dirty="0">
              <a:ln>
                <a:noFill/>
              </a:ln>
              <a:solidFill>
                <a:schemeClr val="bg1"/>
              </a:solidFill>
              <a:effectLst/>
              <a:uLnTx/>
              <a:uFillTx/>
              <a:latin typeface="+mj-lt"/>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审题方法</a:t>
            </a:r>
            <a:r>
              <a:rPr lang="zh-CN" altLang="en-US" sz="1500" kern="0" dirty="0" smtClean="0">
                <a:solidFill>
                  <a:srgbClr val="000000"/>
                </a:solidFill>
                <a:latin typeface="Times New Roman" panose="02020603050405020304" pitchFamily="65" charset="-122"/>
                <a:ea typeface="宋体" panose="02010600030101010101" pitchFamily="2" charset="-122"/>
              </a:rPr>
              <a:t>　审准题眼,巧解语言表达准确及逻辑推断题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“推断”类题目首次在课标卷中出现,作答该题要审准题眼,并挖掘出隐含要求。题眼就是题干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中的“推断存在问题”,这就说明,命题人让考生寻找语段中表述不符合思维逻辑的地方,而不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是寻找表达存在语法错误或不连贯的地方。从例句“更名并不一定能带来城市的发展”可看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出命题人要求考生“说明另外两处问题”的隐含要求——仿用“</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不一定</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”的句式,直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接将错误的句子改为符合逻辑的句子。</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(2017课标全国Ⅲ,21)下面文段有三处推断存在问题,请参照①的方式,说明另外两处问题。(5</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“爆竹声声除旧岁”,说的是欢度春节时的传统习俗。春节燃放烟花爆竹虽然喜庆,但会带来空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气、噪声等环境污染问题,还可能引发火灾,一旦引发火灾,势必造成人身伤亡和财产损失。现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在很多城市已经限制燃放,这样就可以避免发生火灾,而且只要限制燃放,就能避免环境污染,让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空气新鲜、环境优美。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①火灾不一定会造成人身伤亡。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16966" y="4200390"/>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(示例)②限制燃放烟花爆竹并不一定能避免火灾的发生　③不是限制燃放烟花爆竹就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能避免环境污染</a:t>
            </a:r>
            <a:endParaRPr lang="zh-CN" altLang="en-US" dirty="0"/>
          </a:p>
        </p:txBody>
      </p:sp>
      <p:sp>
        <p:nvSpPr>
          <p:cNvPr id="4" name="TextBox 2"/>
          <p:cNvSpPr txBox="1"/>
          <p:nvPr/>
        </p:nvSpPr>
        <p:spPr>
          <a:xfrm>
            <a:off x="516966" y="4920467"/>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语段中有些词句的使用不够准确,导致不合乎事实。如“势必”“这样就可以避免”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“只要</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就能”等过于绝对。答题时将其所说的必然改为不一定即可。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991509"/>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(2017天津,21)给下面短文拟写一个标题。(12字以内)(3分)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事实上,“一带一路”推动的不仅仅是经济上的合作,更是文明互通的基础建设,是连接世界上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不同文明的“带”与“路”。它以文明对话为引领,强调不同文明的相互尊重、平等对话与交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流融合,其路径很清晰:基础设施建设先行,贸易发展紧随,伴着人民交往、文化交流,逐渐实现沿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线国家民众相互理解、相互包容、和平共处、共同发展,最终达至民心相通,文化相融。</a:t>
            </a:r>
            <a:endParaRPr lang="zh-CN" altLang="en-US" dirty="0"/>
          </a:p>
        </p:txBody>
      </p:sp>
      <p:sp>
        <p:nvSpPr>
          <p:cNvPr id="3" name="TextBox 2"/>
          <p:cNvSpPr txBox="1"/>
          <p:nvPr/>
        </p:nvSpPr>
        <p:spPr>
          <a:xfrm>
            <a:off x="2428860" y="1162771"/>
            <a:ext cx="4445448"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sz="2000" b="1" dirty="0">
              <a:latin typeface="黑体" panose="02010609060101010101" pitchFamily="49" charset="-122"/>
              <a:ea typeface="黑体" panose="02010609060101010101" pitchFamily="49" charset="-122"/>
            </a:endParaRPr>
          </a:p>
        </p:txBody>
      </p:sp>
      <p:sp>
        <p:nvSpPr>
          <p:cNvPr id="4" name="TextBox 2"/>
          <p:cNvSpPr txBox="1"/>
          <p:nvPr/>
        </p:nvSpPr>
        <p:spPr>
          <a:xfrm>
            <a:off x="571472" y="1562881"/>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题组一  扩展语句与压缩语段</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sp>
        <p:nvSpPr>
          <p:cNvPr id="5" name="TextBox 2"/>
          <p:cNvSpPr txBox="1"/>
          <p:nvPr/>
        </p:nvSpPr>
        <p:spPr>
          <a:xfrm>
            <a:off x="540000" y="3760371"/>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(示例)“一带一路”推动文明互通</a:t>
            </a:r>
            <a:endParaRPr lang="zh-CN" altLang="en-US" dirty="0"/>
          </a:p>
        </p:txBody>
      </p:sp>
      <p:sp>
        <p:nvSpPr>
          <p:cNvPr id="6" name="TextBox 2"/>
          <p:cNvSpPr txBox="1"/>
          <p:nvPr/>
        </p:nvSpPr>
        <p:spPr>
          <a:xfrm>
            <a:off x="500034" y="4134649"/>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本题考查压缩语段的能力。阅读全段,划分层次,概括层意。第一层为“一带一路”的意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义,第二层强调其重要内涵,第三层强调其路径。三层为总分关系,所以,可从第一层中提炼概括,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拟写新闻标题。</a:t>
            </a:r>
            <a:endParaRPr lang="zh-CN" altLang="en-US" dirty="0"/>
          </a:p>
        </p:txBody>
      </p:sp>
      <p:sp>
        <p:nvSpPr>
          <p:cNvPr id="7" name="TextBox 2"/>
          <p:cNvSpPr txBox="1"/>
          <p:nvPr/>
        </p:nvSpPr>
        <p:spPr>
          <a:xfrm>
            <a:off x="500034" y="5209988"/>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标题是新闻的“眼睛”,一般说来,标题较一句话新闻更简洁,往往不需要时间,只要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求两个必备要素——人物和事件,句子一般采用主谓句,句中通常不停顿,句末不用标点。一定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要概括出最主要的信息(事件、行为)。在字数允许的情况下,尽量多负载信息。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(2017山东,17)阅读下面的文字,逐段概括中国古代木构房屋的特点。每个特点不超过10个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①中国古代木构房屋需防潮防雨,故有高出地面的台基和出檐较大的屋顶。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②这种房屋内部可以全部打通,也可按需要用木材进行装修分隔,分隔方式可实可虚,实的如屏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门、板壁等,虚的如落地罩、太师壁等。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③工匠们设计房屋的各种构件(如梁、柱)时,在保有其功能的基础上,往往顺应其形状、位置进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行艺术加工,使之更加漂亮美观。如把直梁加工成月梁,以给人举重若轻之感。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④为防止木材腐烂,工匠们给木构房屋涂上油漆,油漆在木材表面形成坚韧的保护膜,能起到很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好的防护作用。</a:t>
            </a:r>
            <a:endParaRPr lang="zh-CN" altLang="en-US" dirty="0"/>
          </a:p>
        </p:txBody>
      </p:sp>
      <p:sp>
        <p:nvSpPr>
          <p:cNvPr id="3" name="TextBox 2"/>
          <p:cNvSpPr txBox="1"/>
          <p:nvPr/>
        </p:nvSpPr>
        <p:spPr>
          <a:xfrm>
            <a:off x="588404" y="4188999"/>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①台基高,出檐大。②内部可通可隔。③构件艺术美观。④涂有油漆以防腐。</a:t>
            </a:r>
            <a:endParaRPr lang="zh-CN" altLang="en-US" dirty="0"/>
          </a:p>
        </p:txBody>
      </p:sp>
      <p:sp>
        <p:nvSpPr>
          <p:cNvPr id="4" name="TextBox 2"/>
          <p:cNvSpPr txBox="1"/>
          <p:nvPr/>
        </p:nvSpPr>
        <p:spPr>
          <a:xfrm>
            <a:off x="516966" y="4577474"/>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本题考查压缩语段的能力。材料总共有四段,逐段细读,筛选出重要信息并加以概括即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可。第一段强调中国古代木构房屋台基高和屋顶出檐大的特点;第二段强调房屋内部可打通,也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可分隔;第三段强调对房屋各种构件进行艺术加工,使之更加漂亮、美观;第四段强调给房屋涂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油漆,防止木材腐烂。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(2017浙江,6)根据下面的诗句,描写一个场景。要求:①运用第三人称,有心理描写;②语言连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贯、准确、生动;③不少于100个字。(6分)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小路上,有十八台阶/我坐在最上面/借一束月光/数台阶上的蚂蚁/我要把蚂蚁,数回一个童年</a:t>
            </a:r>
            <a:endParaRPr lang="zh-CN" altLang="en-US" dirty="0"/>
          </a:p>
        </p:txBody>
      </p:sp>
      <p:graphicFrame>
        <p:nvGraphicFramePr>
          <p:cNvPr id="3" name="表格 2"/>
          <p:cNvGraphicFramePr>
            <a:graphicFrameLocks noGrp="1"/>
          </p:cNvGraphicFramePr>
          <p:nvPr/>
        </p:nvGraphicFramePr>
        <p:xfrm>
          <a:off x="732071" y="2205823"/>
          <a:ext cx="5340127" cy="3365110"/>
        </p:xfrm>
        <a:graphic>
          <a:graphicData uri="http://schemas.openxmlformats.org/drawingml/2006/table">
            <a:tbl>
              <a:tblPr/>
              <a:tblGrid>
                <a:gridCol w="410779"/>
                <a:gridCol w="410779"/>
                <a:gridCol w="410779"/>
                <a:gridCol w="410779"/>
                <a:gridCol w="399402"/>
                <a:gridCol w="422156"/>
                <a:gridCol w="410779"/>
                <a:gridCol w="410779"/>
                <a:gridCol w="410779"/>
                <a:gridCol w="410779"/>
                <a:gridCol w="410779"/>
                <a:gridCol w="410779"/>
                <a:gridCol w="410779"/>
              </a:tblGrid>
              <a:tr h="336511">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r>
              <a:tr h="336511">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r>
              <a:tr h="336511">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r>
              <a:tr h="336511">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r>
              <a:tr h="336511">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r>
              <a:tr h="336511">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r>
              <a:tr h="336511">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r>
              <a:tr h="336511">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100</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r>
              <a:tr h="336511">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r>
              <a:tr h="336511">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c>
                  <a:txBody>
                    <a:bodyPr/>
                    <a:lstStyle/>
                    <a:p>
                      <a:pPr eaLnBrk="0" latinLnBrk="1" hangingPunct="0">
                        <a:lnSpc>
                          <a:spcPct val="150000"/>
                        </a:lnSpc>
                        <a:spcBef>
                          <a:spcPts val="0"/>
                        </a:spcBef>
                      </a:pPr>
                      <a:r>
                        <a:rPr lang="zh-CN" altLang="en-US" sz="900" kern="0" dirty="0" smtClean="0">
                          <a:solidFill>
                            <a:srgbClr val="000000"/>
                          </a:solidFill>
                          <a:latin typeface="Times New Roman" panose="02020603050405020304" pitchFamily="65" charset="-122"/>
                          <a:ea typeface="宋体" panose="02010600030101010101" pitchFamily="2" charset="-122"/>
                        </a:rPr>
                        <a:t> </a:t>
                      </a:r>
                      <a:endParaRPr lang="zh-CN" altLang="en-US" sz="900" kern="0" dirty="0" smtClean="0">
                        <a:solidFill>
                          <a:srgbClr val="000000"/>
                        </a:solidFill>
                        <a:latin typeface="Times New Roman" panose="02020603050405020304" pitchFamily="65" charset="-122"/>
                        <a:ea typeface="宋体" panose="02010600030101010101" pitchFamily="2" charset="-122"/>
                      </a:endParaRPr>
                    </a:p>
                  </a:txBody>
                  <a:tcPr marL="43073" marR="43073" marT="43073" marB="43073"/>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(示例)沿着小路,他拾级而上。坐在十八级台阶上,四顾茫然,未来的路在哪里?成人仪式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后,他的心空荡荡的,没了着落。月色溶溶,树影婆娑。他瞥见一排蚂蚁慢慢往上爬,俯下身,细细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数着这些负重前行的“勇士”,久违的感奋漫过全身,他仿佛又回到了多梦的童年。</a:t>
            </a:r>
            <a:endParaRPr lang="zh-CN" altLang="en-US" dirty="0"/>
          </a:p>
        </p:txBody>
      </p:sp>
      <p:sp>
        <p:nvSpPr>
          <p:cNvPr id="3" name="TextBox 2"/>
          <p:cNvSpPr txBox="1"/>
          <p:nvPr/>
        </p:nvSpPr>
        <p:spPr>
          <a:xfrm>
            <a:off x="516966" y="213438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首先,要正确审题,“根据下面的诗句,描写一个场景”指不能脱离所给定的诗句,不能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“另搞一套”,这就是所谓的“扩写”。其次,要注意要求,扩写的内容要“运用第三人称,有心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理描写”,且“不少于100个字”。</a:t>
            </a:r>
            <a:endParaRPr lang="zh-CN" altLang="en-US" dirty="0"/>
          </a:p>
        </p:txBody>
      </p:sp>
      <p:sp>
        <p:nvSpPr>
          <p:cNvPr id="4" name="TextBox 2"/>
          <p:cNvSpPr txBox="1"/>
          <p:nvPr/>
        </p:nvSpPr>
        <p:spPr>
          <a:xfrm>
            <a:off x="516966" y="320595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仔细阅读题目所给的诗句,对每一句诗进行“扩展”,如“小路上”,可写是怎样的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小路,可以加进景物描写;“我坐在最上面”,可以“扩展”出心里想到了什么;等等。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(2016浙江,6)提取所给材料的主要信息,在横线处写出四个关键词。(4分)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引力全称万有引力,指具有质量的物体之间加速靠近的趋势,简单说就是物体之间相互吸引的作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用力。在爱因斯坦广义相对论的视野里,引力等价于弯曲的时空。而引力波就是在弯曲的时空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这个大背景下,当发生有质量的物体加速运动导致的扰动时,由此产生的波动如波纹一样向外传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播的现象。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一个世纪前,爱因斯坦预测了引力波的存在,但近百年来,科学家们并未找到证明它存在的直接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证据。华盛顿当地时间2016年2月11日,美国激光干涉引力波观测台(LIGO)实验组召开新闻发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布会,宣布首次直接观测到了由两颗恒星级黑洞13亿年前并合产生的引力波。这是科学史上又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一次具有划时代意义的发现。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引力波的发现对普通人的生活会产生什么影响?科学家们表示,一个新的重大科学发现,总会给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人类社会带来无法预估的发展。18世纪描述电磁波的麦克斯韦理论确认的时候,也没有人知道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会给人类带来什么,但是现在不管是电视机还是移动电话,都与电磁现象有关。</a:t>
            </a:r>
            <a:endParaRPr lang="zh-CN" altLang="en-US"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2"/>
          <p:cNvSpPr txBox="1"/>
          <p:nvPr/>
        </p:nvSpPr>
        <p:spPr>
          <a:xfrm>
            <a:off x="516966" y="5474786"/>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引力波　首次(或“美国”)　发现　影响(或“意义”)</a:t>
            </a:r>
            <a:endParaRPr lang="zh-CN" altLang="en-US" dirty="0"/>
          </a:p>
        </p:txBody>
      </p:sp>
      <p:sp>
        <p:nvSpPr>
          <p:cNvPr id="4" name="TextBox 2"/>
          <p:cNvSpPr txBox="1"/>
          <p:nvPr/>
        </p:nvSpPr>
        <p:spPr>
          <a:xfrm>
            <a:off x="516966" y="583574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提取新闻的主要信息,应抓住中心事件及其结果。该则材料分三段,第一段说明引力波的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概念,第二段介绍引力波的发现,第三段阐述发现引力波的影响。根据段意去提取信息,第一段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提取关键词“引力波”,第二段提取关键词“首次”“发现”,第三段提取关键词“影响”。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(2015山东,16)阅读下面一段文字,以“志愿服务”开头,概括志愿服务的作用。要求:①要点全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面;②不超过50字。(4分)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志愿服务是一项以自愿且不图物质报酬为参与前提的社会事业,重在出力而不是出钱,致力于弥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补政府服务和市场服务的不足。这项事业有上百年的历史,在世界各地广泛开展,是推动社会文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明发展的一个重要方面。人的内心都有向真、向善、向美的一面,都期望实现个人的美好价值,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志愿服务是把这种期望变为现实的一种途径。志愿者在从事服务的过程中,会获得精神上的满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足。</a:t>
            </a:r>
            <a:endParaRPr lang="zh-CN" altLang="en-US" dirty="0"/>
          </a:p>
        </p:txBody>
      </p:sp>
      <p:sp>
        <p:nvSpPr>
          <p:cNvPr id="3" name="TextBox 2"/>
          <p:cNvSpPr txBox="1"/>
          <p:nvPr/>
        </p:nvSpPr>
        <p:spPr>
          <a:xfrm>
            <a:off x="516966" y="3557448"/>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“志愿服务”能够弥补政府和市场服务的不足,推动社会文明发展,实现个人美好价值,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使人获得精神满足。</a:t>
            </a:r>
            <a:endParaRPr lang="zh-CN" altLang="en-US" dirty="0"/>
          </a:p>
        </p:txBody>
      </p:sp>
      <p:sp>
        <p:nvSpPr>
          <p:cNvPr id="4" name="TextBox 2"/>
          <p:cNvSpPr txBox="1"/>
          <p:nvPr/>
        </p:nvSpPr>
        <p:spPr>
          <a:xfrm>
            <a:off x="500034" y="4277525"/>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该语段共四句话,信息较多,有对“志愿服务”的定性解说,有对判断其具有某种作用的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理由的分析;只要抓住有关“作用”的关键词,组合成句即可。注意“以‘志愿服务’开头”的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要求以及字数限制。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(2014辽宁,16)概括下面语段的主要信息,不超过45个字(含标点符号)。(5分)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长征三号丙改二型火箭将在今年下半年发射,届时将搭载“嫦娥五号试验器”,执行探月工程三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期再入返回验证试验的发射任务。为确保“嫦娥五号试验器”准确进入预定轨道,长征三号丙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改二型火箭进行了多项技术攻关。整体上火箭“身体长高、翅膀变长”,芯级火箭增高1.5米,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两个助推器加长0.8米。长征三号丙改二型火箭同时采用“天基测量”技术和最新的高码率传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输技术,可以向地面技术人员传输火箭飞行过程的实时遥测数据,实现了“实时问诊”和“宽带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传输”。</a:t>
            </a:r>
            <a:endParaRPr lang="zh-CN" altLang="en-US" dirty="0"/>
          </a:p>
        </p:txBody>
      </p:sp>
      <p:sp>
        <p:nvSpPr>
          <p:cNvPr id="3" name="TextBox 2"/>
          <p:cNvSpPr txBox="1"/>
          <p:nvPr/>
        </p:nvSpPr>
        <p:spPr>
          <a:xfrm>
            <a:off x="571472" y="3491707"/>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长征三号丙改二型火箭将搭载“嫦娥五号试验器”执行发射任务,它进行了多项技术攻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a:t>
            </a:r>
            <a:endParaRPr lang="zh-CN" altLang="en-US" dirty="0"/>
          </a:p>
        </p:txBody>
      </p:sp>
      <p:sp>
        <p:nvSpPr>
          <p:cNvPr id="4" name="TextBox 2"/>
          <p:cNvSpPr txBox="1"/>
          <p:nvPr/>
        </p:nvSpPr>
        <p:spPr>
          <a:xfrm>
            <a:off x="571472" y="420608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首先将语段分为两部分:长征三号丙改二型火箭将搭载“嫦娥五号试验器”执行发射任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务;为确保任务完成,它进行了多项技术攻关。然后按字数要求压缩。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(2013辽宁,16)概括下面语段的主要信息,不超过50个字(含标点符号)。(5分)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近日,一些网友发布信息,号召节约粮食。随后,新浪网发起“光盘行动”:拒绝浪费,从我做起,晒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出自己吃光的盘子,一起向舌尖上的浪费说“不”,争做节约达人。该信息被转发约5000万次。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紧接着,人民网也表示支持“光盘行动”,倡议网民“拒绝浪费,珍惜粮食。今天不剩饭,打包离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开,从我做起”。新华网、光明网及其他各大网站也纷纷关注和转载。很快,活动参与者在北京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实地发放宣传单6万多份,在餐饮企业张贴海报5000余张,天津、石家庄、呼和浩特等城市的志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愿者也纷纷发放宣传资料。</a:t>
            </a:r>
            <a:endParaRPr lang="zh-CN" altLang="en-US" dirty="0"/>
          </a:p>
        </p:txBody>
      </p:sp>
      <p:sp>
        <p:nvSpPr>
          <p:cNvPr id="3" name="TextBox 2"/>
          <p:cNvSpPr txBox="1"/>
          <p:nvPr/>
        </p:nvSpPr>
        <p:spPr>
          <a:xfrm>
            <a:off x="516966" y="349170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网络发起拒绝浪费的“光盘行动”,网友及媒体纷纷响应,众多志愿者进行实地宣传。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(每一分句的内容为一点,答出一点给1分,答出两点给2分,答出三点给4分;字数符合要求,给1分)</a:t>
            </a:r>
            <a:endParaRPr lang="zh-CN" altLang="en-US" dirty="0"/>
          </a:p>
        </p:txBody>
      </p:sp>
      <p:sp>
        <p:nvSpPr>
          <p:cNvPr id="4" name="TextBox 2"/>
          <p:cNvSpPr txBox="1"/>
          <p:nvPr/>
        </p:nvSpPr>
        <p:spPr>
          <a:xfrm>
            <a:off x="571472" y="4206087"/>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全段共六句话,首句交代网友的号召,2—5句交代新浪网等网络媒体的响应,第6句叙述活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动参与者(志愿者)的宣传活动。应首先分析语段层次,然后筛选关键语句,最后分点概述。注意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字数限制。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596" y="2205823"/>
            <a:ext cx="8429684"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(2017课标全国Ⅰ,19)下列各句中,表达得体的一句是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A.真是事出意外!舍弟太过顽皮,碰碎了您家这么贵重的花瓶,敬请原谅,我们一定照价赔偿。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B.他的书法龙飞凤舞,引来一片赞叹,但落款却出了差错,一时又无法弥补,只好连声道歉:“献丑,献丑!”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C.他是我最信任的朋友,头脑灵活,处事周到,每次我遇到难题写信垂询,都能得到很有启发的回复。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D.我妻子和郭教授的内人是多年的闺密,她俩经常一起逛街、一起旅游,话多得似乎永远都说不完。</a:t>
            </a:r>
            <a:endParaRPr lang="zh-CN" altLang="en-US" dirty="0"/>
          </a:p>
        </p:txBody>
      </p:sp>
      <p:grpSp>
        <p:nvGrpSpPr>
          <p:cNvPr id="3" name="组合 7"/>
          <p:cNvGrpSpPr/>
          <p:nvPr/>
        </p:nvGrpSpPr>
        <p:grpSpPr>
          <a:xfrm>
            <a:off x="3298985" y="848501"/>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五年高考</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5"/>
          <p:cNvSpPr txBox="1"/>
          <p:nvPr/>
        </p:nvSpPr>
        <p:spPr>
          <a:xfrm>
            <a:off x="2819242" y="1473976"/>
            <a:ext cx="3413114"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sz="2000" b="1" dirty="0">
              <a:latin typeface="黑体" panose="02010609060101010101" pitchFamily="49" charset="-122"/>
              <a:ea typeface="黑体" panose="02010609060101010101" pitchFamily="49" charset="-122"/>
            </a:endParaRPr>
          </a:p>
        </p:txBody>
      </p:sp>
      <p:sp>
        <p:nvSpPr>
          <p:cNvPr id="7" name="TextBox 2"/>
          <p:cNvSpPr txBox="1"/>
          <p:nvPr/>
        </p:nvSpPr>
        <p:spPr>
          <a:xfrm>
            <a:off x="571472" y="1848633"/>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题组一  语言得体</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sp>
        <p:nvSpPr>
          <p:cNvPr id="8" name="TextBox 2"/>
          <p:cNvSpPr txBox="1"/>
          <p:nvPr/>
        </p:nvSpPr>
        <p:spPr>
          <a:xfrm>
            <a:off x="428596" y="3985114"/>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本题考查语言表达得体的能力。B.“献丑”表示谦虚,道歉用“见谅”。C.垂询:敬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辞,用于别人对自己的询问,表示对对方的敬重。D.内人:谦辞,在别人面前称呼自己的妻子。</a:t>
            </a:r>
            <a:endParaRPr lang="zh-CN" altLang="en-US" dirty="0"/>
          </a:p>
        </p:txBody>
      </p:sp>
      <p:sp>
        <p:nvSpPr>
          <p:cNvPr id="10" name="TextBox 9"/>
          <p:cNvSpPr txBox="1"/>
          <p:nvPr/>
        </p:nvSpPr>
        <p:spPr>
          <a:xfrm>
            <a:off x="428596" y="4741207"/>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00" kern="0" dirty="0" smtClean="0">
                <a:solidFill>
                  <a:srgbClr val="000000"/>
                </a:solidFill>
                <a:latin typeface="Times New Roman" panose="02020603050405020304" pitchFamily="65" charset="-122"/>
                <a:ea typeface="宋体" panose="02010600030101010101" pitchFamily="2" charset="-122"/>
              </a:rPr>
              <a:t>　语言得体“五看五审”: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(1)看对象,审尊卑长幼是否得体,改换谦敬辞,做到谦敬辞使用不错位。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(2)看场合,审合不合氛围,到什么山唱什么歌,改逆情悖理的语句为顺情合理语句。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(3)看感情,审褒贬误用词,改换褒贬词语,该褒不贬,该贬不褒。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(4)看语体,审不伦不类、文白不得体,该用口语就用口语,该用书面语就用书面语。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(5)看劝诫语,审有无人文关怀,改粗俗浅陋语为温情关怀语。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(2013天津,24)阅读《春暖花开》歌词片段,按要求作答。(5分)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春暖花开,这是我的世界。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每次怒放,都是心中喷发的爱。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风儿吹来,是我和天空的对白。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其实幸福,一直与我们同在。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春暖花开,这是我的世界。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生命如水,有时平静,有时澎湃。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穿越阴霾,阳光洒满你窗台。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其实幸福,一直与我们同在。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(1)将“风儿吹来,是我和天空的对白”这句话扩写为一段散文,限60字内。(3分)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(2)仿照“生命如水,有时平静,有时澎湃”,写一句歌词,注意押韵。(2分)</a:t>
            </a:r>
            <a:endParaRPr lang="zh-CN" altLang="en-US" dirty="0"/>
          </a:p>
        </p:txBody>
      </p:sp>
      <p:sp>
        <p:nvSpPr>
          <p:cNvPr id="3" name="TextBox 2"/>
          <p:cNvSpPr txBox="1"/>
          <p:nvPr/>
        </p:nvSpPr>
        <p:spPr>
          <a:xfrm>
            <a:off x="571472" y="4920467"/>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(示例)(1)柔柔的风儿轻轻吹来,带着草的生机、花的笑脸、果的娇羞,蕴着草的清新、花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的芳香、果的甜美,这是我和天空的幸福对白,让你猜。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(2)生命如诗,有时彷徨,有时激昂。</a:t>
            </a:r>
            <a:endParaRPr lang="zh-CN" altLang="en-US" dirty="0"/>
          </a:p>
        </p:txBody>
      </p:sp>
      <p:sp>
        <p:nvSpPr>
          <p:cNvPr id="4" name="TextBox 2"/>
          <p:cNvSpPr txBox="1"/>
          <p:nvPr/>
        </p:nvSpPr>
        <p:spPr>
          <a:xfrm>
            <a:off x="571472" y="599203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(1)应力求符合情境,想象合理,语言优美。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(2)注意比喻恰当,后两个分句构成对比,音律和谐。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40000" y="1712087"/>
            <a:ext cx="8127000" cy="2636876"/>
            <a:chOff x="540000" y="1712087"/>
            <a:chExt cx="8127000" cy="2636876"/>
          </a:xfrm>
        </p:grpSpPr>
        <p:sp>
          <p:nvSpPr>
            <p:cNvPr id="2" name="TextBox 2"/>
            <p:cNvSpPr txBox="1"/>
            <p:nvPr/>
          </p:nvSpPr>
          <p:spPr>
            <a:xfrm>
              <a:off x="540000" y="1712087"/>
              <a:ext cx="8127000" cy="263687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(2015山东,18)阅读下面一段文字,完成后面的题目。(4分)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中国的茶俗以大众化为主流,茶馆茶客盈门,就</a:t>
              </a:r>
              <a:r>
                <a:rPr lang="zh-CN" altLang="en-US" sz="1730" kern="0" spc="127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足以说明这一点;而文人雅士在饮茶上另有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讲究。历来的研究者在饮茶著述中,</a:t>
              </a:r>
              <a:r>
                <a:rPr lang="zh-CN" altLang="en-US" sz="1730" kern="0" spc="119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试图教给人们一种优雅的饮茶方式</a:t>
              </a:r>
              <a:r>
                <a:rPr lang="zh-CN" altLang="en-US" sz="1635" kern="0" spc="164"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即茶舍要雅致,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茶叶需上品,入茶</a:t>
              </a:r>
              <a:r>
                <a:rPr lang="zh-CN" altLang="en-US" sz="1680" kern="0" spc="11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水最好是甘洌的泉水</a:t>
              </a:r>
              <a:r>
                <a:rPr lang="zh-CN" altLang="en-US" sz="1730" kern="0" spc="7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主宾身份情趣要相宜,或有诗文唱和、书画助兴</a:t>
              </a:r>
              <a:r>
                <a:rPr lang="zh-CN" altLang="en-US" sz="1730" kern="0" spc="7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或会心赏鉴;</a:t>
              </a:r>
              <a:r>
                <a:rPr lang="zh-CN" altLang="en-US" sz="1680" kern="0" spc="1242"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主宾不解茶道和饮茶时佐以荤食;茶舍布置混乱</a:t>
              </a:r>
              <a:r>
                <a:rPr lang="zh-CN" altLang="en-US" sz="1730" kern="0" spc="7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茶具粗劣,</a:t>
              </a:r>
              <a:r>
                <a:rPr lang="zh-CN" altLang="en-US" sz="1730" kern="0" spc="659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(1)为了表达简明,画线的词语有两处应该删除,序号分别是</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和</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(2)画线的标点有两处错误,序号分别是</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和</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graphicFrame>
          <p:nvGraphicFramePr>
            <p:cNvPr id="4" name="对象 3"/>
            <p:cNvGraphicFramePr>
              <a:graphicFrameLocks noChangeAspect="1"/>
            </p:cNvGraphicFramePr>
            <p:nvPr/>
          </p:nvGraphicFramePr>
          <p:xfrm>
            <a:off x="4260599" y="2050875"/>
            <a:ext cx="381000" cy="352425"/>
          </p:xfrm>
          <a:graphic>
            <a:graphicData uri="http://schemas.openxmlformats.org/presentationml/2006/ole">
              <mc:AlternateContent xmlns:mc="http://schemas.openxmlformats.org/markup-compatibility/2006">
                <mc:Choice xmlns:v="urn:schemas-microsoft-com:vml" Requires="v">
                  <p:oleObj spid="_x0000_s1025" name="Equation" r:id="rId1" imgW="10058400" imgH="9448800" progId="Equation.DSMT4">
                    <p:embed/>
                  </p:oleObj>
                </mc:Choice>
                <mc:Fallback>
                  <p:oleObj name="Equation" r:id="rId1" imgW="10058400" imgH="9448800" progId="Equation.DSMT4">
                    <p:embed/>
                    <p:pic>
                      <p:nvPicPr>
                        <p:cNvPr id="0" name="图片 1024"/>
                        <p:cNvPicPr>
                          <a:picLocks noChangeAspect="1"/>
                        </p:cNvPicPr>
                        <p:nvPr/>
                      </p:nvPicPr>
                      <p:blipFill>
                        <a:blip r:embed="rId2"/>
                        <a:stretch>
                          <a:fillRect/>
                        </a:stretch>
                      </p:blipFill>
                      <p:spPr>
                        <a:xfrm>
                          <a:off x="4260599" y="2050875"/>
                          <a:ext cx="381000" cy="352425"/>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449699" y="2445324"/>
            <a:ext cx="371474" cy="352424"/>
          </p:xfrm>
          <a:graphic>
            <a:graphicData uri="http://schemas.openxmlformats.org/presentationml/2006/ole">
              <mc:AlternateContent xmlns:mc="http://schemas.openxmlformats.org/markup-compatibility/2006">
                <mc:Choice xmlns:v="urn:schemas-microsoft-com:vml" Requires="v">
                  <p:oleObj spid="_x0000_s1027" name="Equation" r:id="rId3" imgW="9753600" imgH="9448800" progId="Equation.DSMT4">
                    <p:embed/>
                  </p:oleObj>
                </mc:Choice>
                <mc:Fallback>
                  <p:oleObj name="Equation" r:id="rId3" imgW="9753600" imgH="9448800" progId="Equation.DSMT4">
                    <p:embed/>
                    <p:pic>
                      <p:nvPicPr>
                        <p:cNvPr id="0" name="图片 1026"/>
                        <p:cNvPicPr>
                          <a:picLocks noChangeAspect="1"/>
                        </p:cNvPicPr>
                        <p:nvPr/>
                      </p:nvPicPr>
                      <p:blipFill>
                        <a:blip r:embed="rId4"/>
                        <a:stretch>
                          <a:fillRect/>
                        </a:stretch>
                      </p:blipFill>
                      <p:spPr>
                        <a:xfrm>
                          <a:off x="3449699" y="2445324"/>
                          <a:ext cx="371474" cy="352424"/>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6683175" y="2454552"/>
            <a:ext cx="228599" cy="333374"/>
          </p:xfrm>
          <a:graphic>
            <a:graphicData uri="http://schemas.openxmlformats.org/presentationml/2006/ole">
              <mc:AlternateContent xmlns:mc="http://schemas.openxmlformats.org/markup-compatibility/2006">
                <mc:Choice xmlns:v="urn:schemas-microsoft-com:vml" Requires="v">
                  <p:oleObj spid="_x0000_s1028" name="Equation" r:id="rId5" imgW="6096000" imgH="8839200" progId="Equation.DSMT4">
                    <p:embed/>
                  </p:oleObj>
                </mc:Choice>
                <mc:Fallback>
                  <p:oleObj name="Equation" r:id="rId5" imgW="6096000" imgH="8839200" progId="Equation.DSMT4">
                    <p:embed/>
                    <p:pic>
                      <p:nvPicPr>
                        <p:cNvPr id="0" name="图片 1027"/>
                        <p:cNvPicPr>
                          <a:picLocks noChangeAspect="1"/>
                        </p:cNvPicPr>
                        <p:nvPr/>
                      </p:nvPicPr>
                      <p:blipFill>
                        <a:blip r:embed="rId6"/>
                        <a:stretch>
                          <a:fillRect/>
                        </a:stretch>
                      </p:blipFill>
                      <p:spPr>
                        <a:xfrm>
                          <a:off x="6683175" y="2454552"/>
                          <a:ext cx="228599" cy="333374"/>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1923300" y="2839029"/>
            <a:ext cx="228600" cy="342900"/>
          </p:xfrm>
          <a:graphic>
            <a:graphicData uri="http://schemas.openxmlformats.org/presentationml/2006/ole">
              <mc:AlternateContent xmlns:mc="http://schemas.openxmlformats.org/markup-compatibility/2006">
                <mc:Choice xmlns:v="urn:schemas-microsoft-com:vml" Requires="v">
                  <p:oleObj spid="_x0000_s1029" name="Equation" r:id="rId7" imgW="6096000" imgH="9144000" progId="Equation.DSMT4">
                    <p:embed/>
                  </p:oleObj>
                </mc:Choice>
                <mc:Fallback>
                  <p:oleObj name="Equation" r:id="rId7" imgW="6096000" imgH="9144000" progId="Equation.DSMT4">
                    <p:embed/>
                    <p:pic>
                      <p:nvPicPr>
                        <p:cNvPr id="0" name="图片 1028"/>
                        <p:cNvPicPr>
                          <a:picLocks noChangeAspect="1"/>
                        </p:cNvPicPr>
                        <p:nvPr/>
                      </p:nvPicPr>
                      <p:blipFill>
                        <a:blip r:embed="rId8"/>
                        <a:stretch>
                          <a:fillRect/>
                        </a:stretch>
                      </p:blipFill>
                      <p:spPr>
                        <a:xfrm>
                          <a:off x="1923300" y="2839029"/>
                          <a:ext cx="228600" cy="342900"/>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3869099" y="2859047"/>
            <a:ext cx="228599" cy="352424"/>
          </p:xfrm>
          <a:graphic>
            <a:graphicData uri="http://schemas.openxmlformats.org/presentationml/2006/ole">
              <mc:AlternateContent xmlns:mc="http://schemas.openxmlformats.org/markup-compatibility/2006">
                <mc:Choice xmlns:v="urn:schemas-microsoft-com:vml" Requires="v">
                  <p:oleObj spid="_x0000_s1030" name="Equation" r:id="rId9" imgW="6096000" imgH="9448800" progId="Equation.DSMT4">
                    <p:embed/>
                  </p:oleObj>
                </mc:Choice>
                <mc:Fallback>
                  <p:oleObj name="Equation" r:id="rId9" imgW="6096000" imgH="9448800" progId="Equation.DSMT4">
                    <p:embed/>
                    <p:pic>
                      <p:nvPicPr>
                        <p:cNvPr id="0" name="图片 1029"/>
                        <p:cNvPicPr>
                          <a:picLocks noChangeAspect="1"/>
                        </p:cNvPicPr>
                        <p:nvPr/>
                      </p:nvPicPr>
                      <p:blipFill>
                        <a:blip r:embed="rId10"/>
                        <a:stretch>
                          <a:fillRect/>
                        </a:stretch>
                      </p:blipFill>
                      <p:spPr>
                        <a:xfrm>
                          <a:off x="3869099" y="2859047"/>
                          <a:ext cx="228599" cy="352424"/>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7961400" y="2859047"/>
            <a:ext cx="228599" cy="352424"/>
          </p:xfrm>
          <a:graphic>
            <a:graphicData uri="http://schemas.openxmlformats.org/presentationml/2006/ole">
              <mc:AlternateContent xmlns:mc="http://schemas.openxmlformats.org/markup-compatibility/2006">
                <mc:Choice xmlns:v="urn:schemas-microsoft-com:vml" Requires="v">
                  <p:oleObj spid="_x0000_s1031" name="Equation" r:id="rId11" imgW="6096000" imgH="9448800" progId="Equation.DSMT4">
                    <p:embed/>
                  </p:oleObj>
                </mc:Choice>
                <mc:Fallback>
                  <p:oleObj name="Equation" r:id="rId11" imgW="6096000" imgH="9448800" progId="Equation.DSMT4">
                    <p:embed/>
                    <p:pic>
                      <p:nvPicPr>
                        <p:cNvPr id="0" name="图片 1030"/>
                        <p:cNvPicPr>
                          <a:picLocks noChangeAspect="1"/>
                        </p:cNvPicPr>
                        <p:nvPr/>
                      </p:nvPicPr>
                      <p:blipFill>
                        <a:blip r:embed="rId12"/>
                        <a:stretch>
                          <a:fillRect/>
                        </a:stretch>
                      </p:blipFill>
                      <p:spPr>
                        <a:xfrm>
                          <a:off x="7961400" y="2859047"/>
                          <a:ext cx="228599" cy="352424"/>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1547010" y="3244194"/>
            <a:ext cx="371475" cy="342900"/>
          </p:xfrm>
          <a:graphic>
            <a:graphicData uri="http://schemas.openxmlformats.org/presentationml/2006/ole">
              <mc:AlternateContent xmlns:mc="http://schemas.openxmlformats.org/markup-compatibility/2006">
                <mc:Choice xmlns:v="urn:schemas-microsoft-com:vml" Requires="v">
                  <p:oleObj spid="_x0000_s1032" name="Equation" r:id="rId13" imgW="9753600" imgH="9144000" progId="Equation.DSMT4">
                    <p:embed/>
                  </p:oleObj>
                </mc:Choice>
                <mc:Fallback>
                  <p:oleObj name="Equation" r:id="rId13" imgW="9753600" imgH="9144000" progId="Equation.DSMT4">
                    <p:embed/>
                    <p:pic>
                      <p:nvPicPr>
                        <p:cNvPr id="0" name="图片 1031"/>
                        <p:cNvPicPr>
                          <a:picLocks noChangeAspect="1"/>
                        </p:cNvPicPr>
                        <p:nvPr/>
                      </p:nvPicPr>
                      <p:blipFill>
                        <a:blip r:embed="rId14"/>
                        <a:stretch>
                          <a:fillRect/>
                        </a:stretch>
                      </p:blipFill>
                      <p:spPr>
                        <a:xfrm>
                          <a:off x="1547010" y="3244194"/>
                          <a:ext cx="371475" cy="342900"/>
                        </a:xfrm>
                        <a:prstGeom prst="rect">
                          <a:avLst/>
                        </a:prstGeom>
                        <a:noFill/>
                        <a:ln w="9525">
                          <a:noFill/>
                        </a:ln>
                      </p:spPr>
                    </p:pic>
                  </p:oleObj>
                </mc:Fallback>
              </mc:AlternateContent>
            </a:graphicData>
          </a:graphic>
        </p:graphicFrame>
        <p:graphicFrame>
          <p:nvGraphicFramePr>
            <p:cNvPr id="11" name="对象 10"/>
            <p:cNvGraphicFramePr>
              <a:graphicFrameLocks noChangeAspect="1"/>
            </p:cNvGraphicFramePr>
            <p:nvPr/>
          </p:nvGraphicFramePr>
          <p:xfrm>
            <a:off x="5787495" y="3253496"/>
            <a:ext cx="221322" cy="341205"/>
          </p:xfrm>
          <a:graphic>
            <a:graphicData uri="http://schemas.openxmlformats.org/presentationml/2006/ole">
              <mc:AlternateContent xmlns:mc="http://schemas.openxmlformats.org/markup-compatibility/2006">
                <mc:Choice xmlns:v="urn:schemas-microsoft-com:vml" Requires="v">
                  <p:oleObj spid="_x0000_s1033" name="Equation" r:id="rId15" imgW="6096000" imgH="9448800" progId="Equation.DSMT4">
                    <p:embed/>
                  </p:oleObj>
                </mc:Choice>
                <mc:Fallback>
                  <p:oleObj name="Equation" r:id="rId15" imgW="6096000" imgH="9448800" progId="Equation.DSMT4">
                    <p:embed/>
                    <p:pic>
                      <p:nvPicPr>
                        <p:cNvPr id="0" name="图片 1032"/>
                        <p:cNvPicPr>
                          <a:picLocks noChangeAspect="1"/>
                        </p:cNvPicPr>
                        <p:nvPr/>
                      </p:nvPicPr>
                      <p:blipFill>
                        <a:blip r:embed="rId16"/>
                        <a:stretch>
                          <a:fillRect/>
                        </a:stretch>
                      </p:blipFill>
                      <p:spPr>
                        <a:xfrm>
                          <a:off x="5787495" y="3253496"/>
                          <a:ext cx="221322" cy="341205"/>
                        </a:xfrm>
                        <a:prstGeom prst="rect">
                          <a:avLst/>
                        </a:prstGeom>
                        <a:noFill/>
                        <a:ln w="9525">
                          <a:noFill/>
                        </a:ln>
                      </p:spPr>
                    </p:pic>
                  </p:oleObj>
                </mc:Fallback>
              </mc:AlternateContent>
            </a:graphicData>
          </a:graphic>
        </p:graphicFrame>
        <p:graphicFrame>
          <p:nvGraphicFramePr>
            <p:cNvPr id="12" name="对象 11"/>
            <p:cNvGraphicFramePr>
              <a:graphicFrameLocks noChangeAspect="1"/>
            </p:cNvGraphicFramePr>
            <p:nvPr/>
          </p:nvGraphicFramePr>
          <p:xfrm>
            <a:off x="6826995" y="3234223"/>
            <a:ext cx="1057275" cy="352425"/>
          </p:xfrm>
          <a:graphic>
            <a:graphicData uri="http://schemas.openxmlformats.org/presentationml/2006/ole">
              <mc:AlternateContent xmlns:mc="http://schemas.openxmlformats.org/markup-compatibility/2006">
                <mc:Choice xmlns:v="urn:schemas-microsoft-com:vml" Requires="v">
                  <p:oleObj spid="_x0000_s1034" name="Equation" r:id="rId17" imgW="28041600" imgH="9448800" progId="Equation.DSMT4">
                    <p:embed/>
                  </p:oleObj>
                </mc:Choice>
                <mc:Fallback>
                  <p:oleObj name="Equation" r:id="rId17" imgW="28041600" imgH="9448800" progId="Equation.DSMT4">
                    <p:embed/>
                    <p:pic>
                      <p:nvPicPr>
                        <p:cNvPr id="0" name="图片 1033"/>
                        <p:cNvPicPr>
                          <a:picLocks noChangeAspect="1"/>
                        </p:cNvPicPr>
                        <p:nvPr/>
                      </p:nvPicPr>
                      <p:blipFill>
                        <a:blip r:embed="rId18"/>
                        <a:stretch>
                          <a:fillRect/>
                        </a:stretch>
                      </p:blipFill>
                      <p:spPr>
                        <a:xfrm>
                          <a:off x="6826995" y="3234223"/>
                          <a:ext cx="1057275" cy="352425"/>
                        </a:xfrm>
                        <a:prstGeom prst="rect">
                          <a:avLst/>
                        </a:prstGeom>
                        <a:noFill/>
                        <a:ln w="9525">
                          <a:noFill/>
                        </a:ln>
                      </p:spPr>
                    </p:pic>
                  </p:oleObj>
                </mc:Fallback>
              </mc:AlternateContent>
            </a:graphicData>
          </a:graphic>
        </p:graphicFrame>
      </p:grpSp>
      <p:sp>
        <p:nvSpPr>
          <p:cNvPr id="13" name="TextBox 2"/>
          <p:cNvSpPr txBox="1"/>
          <p:nvPr/>
        </p:nvSpPr>
        <p:spPr>
          <a:xfrm>
            <a:off x="642910" y="1277129"/>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题组二  语言简明</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sp>
        <p:nvSpPr>
          <p:cNvPr id="15" name="TextBox 2"/>
          <p:cNvSpPr txBox="1"/>
          <p:nvPr/>
        </p:nvSpPr>
        <p:spPr>
          <a:xfrm>
            <a:off x="516966" y="4342304"/>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(1)①　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(2)③　⑥</a:t>
            </a:r>
            <a:endParaRPr lang="zh-CN" altLang="en-US" dirty="0"/>
          </a:p>
        </p:txBody>
      </p:sp>
      <p:sp>
        <p:nvSpPr>
          <p:cNvPr id="16" name="TextBox 2"/>
          <p:cNvSpPr txBox="1"/>
          <p:nvPr/>
        </p:nvSpPr>
        <p:spPr>
          <a:xfrm>
            <a:off x="516966" y="5017493"/>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(1)①“完全”与“足以”重复,删去“完全”。②句子的主语是“研究者”,此处用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“他们”来指代显得累赘。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(2)“冒号”与“即”功能相同,应将冒号改为逗号。⑥所在句子是四个并列分句中的第二分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句,第二分句中又有小并列,大的并列之间用分号,小的并列之间用逗号,所以⑥处的分号应改为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逗号。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77063"/>
            <a:ext cx="7864605" cy="40239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(2015重庆,20)阅读下边一段文字,按要求答题。(5分)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a:t>
            </a:r>
            <a:r>
              <a:rPr lang="zh-CN" altLang="en-US" sz="1730" kern="0" spc="254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山谷里,有一处高数千尺的断崖,崖上有一株小小的百合,</a:t>
            </a:r>
            <a:r>
              <a:rPr lang="zh-CN" altLang="en-US" sz="1730" kern="0" spc="254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长得和野草一模一样,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但它知道自己并不是野草。它心里有一个</a:t>
            </a:r>
            <a:r>
              <a:rPr lang="zh-CN" altLang="en-US" sz="1730" kern="0" spc="232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念头:“我是百合,不是野草。</a:t>
            </a:r>
            <a:r>
              <a:rPr lang="zh-CN" altLang="en-US" sz="1680" kern="0" spc="146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能证明这一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点的,就是开出美丽的花朵。”百合深深地扎根,努力地吸收水分和阳光,终于结出了第一个花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苞。百合很高兴,</a:t>
            </a:r>
            <a:r>
              <a:rPr lang="zh-CN" altLang="en-US" sz="1730" kern="0" spc="254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杂草却很不屑,七嘴八舌地嘲讽道:“你别费力气了,即使你真的能开花,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在这</a:t>
            </a:r>
            <a:r>
              <a:rPr lang="zh-CN" altLang="en-US" sz="1730" kern="0" spc="254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荒郊野外,不也是没人欣赏吗?”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百合说:“我会开花,</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。”有一天,百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合终于开花了,那洁白成为断崖上最美丽的颜色。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(1)请在横线处补写一句话。要求:①既能回应野草的嘲讽,又能表现百合坚定的信念;②不少于2</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0字,不多于25字。(2分)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(2)文中①②③④⑤⑥处,有三处多余,这三处是</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。(3分)</a:t>
            </a:r>
            <a:endParaRPr lang="zh-CN" altLang="en-US" dirty="0"/>
          </a:p>
        </p:txBody>
      </p:sp>
      <p:pic>
        <p:nvPicPr>
          <p:cNvPr id="3" name="图片 3" descr="textimage0.jpeg"/>
          <p:cNvPicPr>
            <a:picLocks noChangeAspect="1"/>
          </p:cNvPicPr>
          <p:nvPr/>
        </p:nvPicPr>
        <p:blipFill>
          <a:blip r:embed="rId1" cstate="print"/>
          <a:stretch>
            <a:fillRect/>
          </a:stretch>
        </p:blipFill>
        <p:spPr>
          <a:xfrm>
            <a:off x="6879060" y="1558671"/>
            <a:ext cx="387134" cy="331829"/>
          </a:xfrm>
          <a:prstGeom prst="rect">
            <a:avLst/>
          </a:prstGeom>
        </p:spPr>
      </p:pic>
      <p:graphicFrame>
        <p:nvGraphicFramePr>
          <p:cNvPr id="5" name="对象 4"/>
          <p:cNvGraphicFramePr>
            <a:graphicFrameLocks noChangeAspect="1"/>
          </p:cNvGraphicFramePr>
          <p:nvPr/>
        </p:nvGraphicFramePr>
        <p:xfrm>
          <a:off x="730801" y="1236516"/>
          <a:ext cx="525396" cy="341047"/>
        </p:xfrm>
        <a:graphic>
          <a:graphicData uri="http://schemas.openxmlformats.org/presentationml/2006/ole">
            <mc:AlternateContent xmlns:mc="http://schemas.openxmlformats.org/markup-compatibility/2006">
              <mc:Choice xmlns:v="urn:schemas-microsoft-com:vml" Requires="v">
                <p:oleObj spid="_x0000_s2049" name="Equation" r:id="rId2" imgW="14325600" imgH="9448800" progId="Equation.DSMT4">
                  <p:embed/>
                </p:oleObj>
              </mc:Choice>
              <mc:Fallback>
                <p:oleObj name="Equation" r:id="rId2" imgW="14325600" imgH="9448800" progId="Equation.DSMT4">
                  <p:embed/>
                  <p:pic>
                    <p:nvPicPr>
                      <p:cNvPr id="0" name="图片 2048"/>
                      <p:cNvPicPr>
                        <a:picLocks noChangeAspect="1"/>
                      </p:cNvPicPr>
                      <p:nvPr/>
                    </p:nvPicPr>
                    <p:blipFill>
                      <a:blip r:embed="rId3"/>
                      <a:stretch>
                        <a:fillRect/>
                      </a:stretch>
                    </p:blipFill>
                    <p:spPr>
                      <a:xfrm>
                        <a:off x="730801" y="1236516"/>
                        <a:ext cx="525396" cy="341047"/>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5805226" y="1236516"/>
          <a:ext cx="525396" cy="341047"/>
        </p:xfrm>
        <a:graphic>
          <a:graphicData uri="http://schemas.openxmlformats.org/presentationml/2006/ole">
            <mc:AlternateContent xmlns:mc="http://schemas.openxmlformats.org/markup-compatibility/2006">
              <mc:Choice xmlns:v="urn:schemas-microsoft-com:vml" Requires="v">
                <p:oleObj spid="_x0000_s2051" name="Equation" r:id="rId4" imgW="14325600" imgH="9448800" progId="Equation.DSMT4">
                  <p:embed/>
                </p:oleObj>
              </mc:Choice>
              <mc:Fallback>
                <p:oleObj name="Equation" r:id="rId4" imgW="14325600" imgH="9448800" progId="Equation.DSMT4">
                  <p:embed/>
                  <p:pic>
                    <p:nvPicPr>
                      <p:cNvPr id="0" name="图片 2050"/>
                      <p:cNvPicPr>
                        <a:picLocks noChangeAspect="1"/>
                      </p:cNvPicPr>
                      <p:nvPr/>
                    </p:nvPicPr>
                    <p:blipFill>
                      <a:blip r:embed="rId5"/>
                      <a:stretch>
                        <a:fillRect/>
                      </a:stretch>
                    </p:blipFill>
                    <p:spPr>
                      <a:xfrm>
                        <a:off x="5805226" y="1236516"/>
                        <a:ext cx="525396" cy="341047"/>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3974400" y="1630966"/>
          <a:ext cx="497742" cy="341046"/>
        </p:xfrm>
        <a:graphic>
          <a:graphicData uri="http://schemas.openxmlformats.org/presentationml/2006/ole">
            <mc:AlternateContent xmlns:mc="http://schemas.openxmlformats.org/markup-compatibility/2006">
              <mc:Choice xmlns:v="urn:schemas-microsoft-com:vml" Requires="v">
                <p:oleObj spid="_x0000_s2052" name="Equation" r:id="rId6" imgW="13716000" imgH="9448800" progId="Equation.DSMT4">
                  <p:embed/>
                </p:oleObj>
              </mc:Choice>
              <mc:Fallback>
                <p:oleObj name="Equation" r:id="rId6" imgW="13716000" imgH="9448800" progId="Equation.DSMT4">
                  <p:embed/>
                  <p:pic>
                    <p:nvPicPr>
                      <p:cNvPr id="0" name="图片 2051"/>
                      <p:cNvPicPr>
                        <a:picLocks noChangeAspect="1"/>
                      </p:cNvPicPr>
                      <p:nvPr/>
                    </p:nvPicPr>
                    <p:blipFill>
                      <a:blip r:embed="rId7"/>
                      <a:stretch>
                        <a:fillRect/>
                      </a:stretch>
                    </p:blipFill>
                    <p:spPr>
                      <a:xfrm>
                        <a:off x="3974400" y="1630966"/>
                        <a:ext cx="497742" cy="341046"/>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1923301" y="2372671"/>
          <a:ext cx="525396" cy="341047"/>
        </p:xfrm>
        <a:graphic>
          <a:graphicData uri="http://schemas.openxmlformats.org/presentationml/2006/ole">
            <mc:AlternateContent xmlns:mc="http://schemas.openxmlformats.org/markup-compatibility/2006">
              <mc:Choice xmlns:v="urn:schemas-microsoft-com:vml" Requires="v">
                <p:oleObj spid="_x0000_s2053" name="Equation" r:id="rId8" imgW="14325600" imgH="9448800" progId="Equation.DSMT4">
                  <p:embed/>
                </p:oleObj>
              </mc:Choice>
              <mc:Fallback>
                <p:oleObj name="Equation" r:id="rId8" imgW="14325600" imgH="9448800" progId="Equation.DSMT4">
                  <p:embed/>
                  <p:pic>
                    <p:nvPicPr>
                      <p:cNvPr id="0" name="图片 2052"/>
                      <p:cNvPicPr>
                        <a:picLocks noChangeAspect="1"/>
                      </p:cNvPicPr>
                      <p:nvPr/>
                    </p:nvPicPr>
                    <p:blipFill>
                      <a:blip r:embed="rId9"/>
                      <a:stretch>
                        <a:fillRect/>
                      </a:stretch>
                    </p:blipFill>
                    <p:spPr>
                      <a:xfrm>
                        <a:off x="1923301" y="2372671"/>
                        <a:ext cx="525396" cy="341047"/>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921601" y="2767120"/>
          <a:ext cx="525396" cy="341047"/>
        </p:xfrm>
        <a:graphic>
          <a:graphicData uri="http://schemas.openxmlformats.org/presentationml/2006/ole">
            <mc:AlternateContent xmlns:mc="http://schemas.openxmlformats.org/markup-compatibility/2006">
              <mc:Choice xmlns:v="urn:schemas-microsoft-com:vml" Requires="v">
                <p:oleObj spid="_x0000_s2054" name="Equation" r:id="rId10" imgW="14325600" imgH="9448800" progId="Equation.DSMT4">
                  <p:embed/>
                </p:oleObj>
              </mc:Choice>
              <mc:Fallback>
                <p:oleObj name="Equation" r:id="rId10" imgW="14325600" imgH="9448800" progId="Equation.DSMT4">
                  <p:embed/>
                  <p:pic>
                    <p:nvPicPr>
                      <p:cNvPr id="0" name="图片 2053"/>
                      <p:cNvPicPr>
                        <a:picLocks noChangeAspect="1"/>
                      </p:cNvPicPr>
                      <p:nvPr/>
                    </p:nvPicPr>
                    <p:blipFill>
                      <a:blip r:embed="rId11"/>
                      <a:stretch>
                        <a:fillRect/>
                      </a:stretch>
                    </p:blipFill>
                    <p:spPr>
                      <a:xfrm>
                        <a:off x="921601" y="2767120"/>
                        <a:ext cx="525396" cy="341047"/>
                      </a:xfrm>
                      <a:prstGeom prst="rect">
                        <a:avLst/>
                      </a:prstGeom>
                      <a:noFill/>
                      <a:ln w="9525">
                        <a:noFill/>
                      </a:ln>
                    </p:spPr>
                  </p:pic>
                </p:oleObj>
              </mc:Fallback>
            </mc:AlternateContent>
          </a:graphicData>
        </a:graphic>
      </p:graphicFrame>
      <p:sp>
        <p:nvSpPr>
          <p:cNvPr id="10" name="TextBox 2"/>
          <p:cNvSpPr txBox="1"/>
          <p:nvPr/>
        </p:nvSpPr>
        <p:spPr>
          <a:xfrm>
            <a:off x="571472" y="4831844"/>
            <a:ext cx="7864605"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(1)(示例)这正是体现我价值的地方,不管有没有人欣赏,我都要开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(2)②③⑥</a:t>
            </a:r>
            <a:endParaRPr lang="zh-CN" altLang="en-US" dirty="0"/>
          </a:p>
        </p:txBody>
      </p:sp>
      <p:sp>
        <p:nvSpPr>
          <p:cNvPr id="12" name="TextBox 11"/>
          <p:cNvSpPr txBox="1"/>
          <p:nvPr/>
        </p:nvSpPr>
        <p:spPr>
          <a:xfrm>
            <a:off x="571472" y="5516500"/>
            <a:ext cx="7864605"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(1)回应“嘲讽”,可以用揭示自我价值、暗示自己有超出对方的优势的语言表达;表现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坚定的信念,则可以用执着的、不为外界所左右的语言表达。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(2)②处可以承前省略,用上反倒显得不简洁;③处“内在的”与“心里”重复;⑥“荒郊野外”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本来就是“偏僻”的。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937256"/>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11.(2014江苏,3)下列交际用语使用</a:t>
            </a:r>
            <a:r>
              <a:rPr lang="zh-CN" altLang="en-US" sz="1500" u="sng" kern="0" dirty="0" smtClean="0">
                <a:solidFill>
                  <a:srgbClr val="000000"/>
                </a:solidFill>
                <a:latin typeface="Times New Roman" panose="02020603050405020304" pitchFamily="65" charset="-122"/>
                <a:ea typeface="宋体" panose="02010600030101010101" pitchFamily="2" charset="-122"/>
              </a:rPr>
              <a:t>不得体</a:t>
            </a:r>
            <a:r>
              <a:rPr lang="zh-CN" altLang="en-US" sz="1500" kern="0" dirty="0" smtClean="0">
                <a:solidFill>
                  <a:srgbClr val="000000"/>
                </a:solidFill>
                <a:latin typeface="Times New Roman" panose="02020603050405020304" pitchFamily="65" charset="-122"/>
                <a:ea typeface="宋体" panose="02010600030101010101" pitchFamily="2" charset="-122"/>
              </a:rPr>
              <a:t>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A.涂鸦之作,不足当先生一哂,如蒙赐正,小子不胜感激!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B.欣闻敝校百年校庆,本人忝为校友,因事不能躬临为歉!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C.吉日良辰,花好月圆,恭祝一对璧人并蒂同心、白首偕老!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D.家母古稀之庆,承蒙各位亲友光临,略备薄酒,敬答厚意!</a:t>
            </a:r>
            <a:endParaRPr lang="zh-CN" altLang="en-US" dirty="0"/>
          </a:p>
        </p:txBody>
      </p:sp>
      <p:sp>
        <p:nvSpPr>
          <p:cNvPr id="3" name="TextBox 2"/>
          <p:cNvSpPr txBox="1"/>
          <p:nvPr/>
        </p:nvSpPr>
        <p:spPr>
          <a:xfrm>
            <a:off x="516966" y="3688933"/>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“敝”是谦辞,用于称跟自己有关的事物。此处“敝校百年校庆”属于谦辞误用。</a:t>
            </a:r>
            <a:endParaRPr lang="zh-CN" altLang="en-US" dirty="0"/>
          </a:p>
        </p:txBody>
      </p:sp>
      <p:sp>
        <p:nvSpPr>
          <p:cNvPr id="4" name="TextBox 2"/>
          <p:cNvSpPr txBox="1"/>
          <p:nvPr/>
        </p:nvSpPr>
        <p:spPr>
          <a:xfrm>
            <a:off x="516966" y="1491443"/>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题组三  </a:t>
            </a:r>
            <a:r>
              <a:rPr lang="zh-CN" altLang="en-US" dirty="0" smtClean="0">
                <a:solidFill>
                  <a:srgbClr val="7030A0"/>
                </a:solidFill>
                <a:latin typeface="黑体" panose="02010609060101010101" pitchFamily="49" charset="-122"/>
                <a:ea typeface="黑体" panose="02010609060101010101" pitchFamily="49" charset="-122"/>
                <a:sym typeface="+mn-ea"/>
              </a:rPr>
              <a:t>语言得体</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(2013天津,23)下面这封信有四处不合规范,请指出其中的三处。(3分)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学兄: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寄呈的大作收悉,拜读再三,激动不已。你的诗构思巧妙,语言隽永,弟自愧不如。只是个别字句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略有笔误或不合韵律,我冒昧地做了一点雅正,随信寄回,谨供参考。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顺祝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夏安!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弟</a:t>
            </a:r>
            <a:r>
              <a:rPr lang="zh-CN" altLang="en-US" sz="1500" kern="0" dirty="0" smtClean="0">
                <a:solidFill>
                  <a:srgbClr val="000000"/>
                </a:solidFill>
                <a:latin typeface="Arial Narrow" panose="020B0606020202030204" pitchFamily="65" charset="-122"/>
                <a:ea typeface="Arial Unicode MS" panose="020B0604020202020204"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2013年6月6日</a:t>
            </a:r>
            <a:endParaRPr lang="zh-CN" altLang="en-US" dirty="0"/>
          </a:p>
        </p:txBody>
      </p:sp>
      <p:sp>
        <p:nvSpPr>
          <p:cNvPr id="3" name="TextBox 2"/>
          <p:cNvSpPr txBox="1"/>
          <p:nvPr/>
        </p:nvSpPr>
        <p:spPr>
          <a:xfrm>
            <a:off x="445528" y="384889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①称谓“</a:t>
            </a: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学兄”(没有顶格)　②祝语“夏安”(没有顶格)　③“寄呈”(不得体)　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“雅正”(不得体)</a:t>
            </a:r>
            <a:endParaRPr lang="zh-CN" altLang="en-US" dirty="0"/>
          </a:p>
        </p:txBody>
      </p:sp>
      <p:sp>
        <p:nvSpPr>
          <p:cNvPr id="4" name="TextBox 2"/>
          <p:cNvSpPr txBox="1"/>
          <p:nvPr/>
        </p:nvSpPr>
        <p:spPr>
          <a:xfrm>
            <a:off x="500034" y="4634715"/>
            <a:ext cx="8127000" cy="7613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书信的格式很重要,要注意谦敬语的使用。</a:t>
            </a:r>
            <a:endParaRPr lang="zh-CN" altLang="en-US" dirty="0"/>
          </a:p>
          <a:p>
            <a:pPr marL="0" indent="0" eaLnBrk="0" latinLnBrk="1" hangingPunct="0">
              <a:lnSpc>
                <a:spcPct val="150000"/>
              </a:lnSpc>
              <a:spcBef>
                <a:spcPts val="0"/>
              </a:spcBef>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770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sym typeface="+mn-ea"/>
              </a:rPr>
              <a:t>题组四　综合运用</a:t>
            </a:r>
            <a:endParaRPr lang="zh-CN" altLang="en-US" sz="150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(2017山东,18)某校举办青少年心理健康讲座,下面是主持人的一段开场白。请在横线处填写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句子,使上下文语意连贯。要求使用比喻和排比的修辞手法,不超过60个字。(4分)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人生难免会有不如意,心理健康的青少年面对坎坷时,往往乐观坚强,积极向上。健康的心理对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我们有重要的意义,</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。那么,如何拥有健康的心理呢?我们邀请了著名心理学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家王教授给大家谈谈这个问题,请鼓掌欢迎。</a:t>
            </a:r>
            <a:endParaRPr lang="zh-CN" altLang="en-US" dirty="0"/>
          </a:p>
        </p:txBody>
      </p:sp>
      <p:sp>
        <p:nvSpPr>
          <p:cNvPr id="3" name="TextBox 2"/>
          <p:cNvSpPr txBox="1"/>
          <p:nvPr/>
        </p:nvSpPr>
        <p:spPr>
          <a:xfrm>
            <a:off x="539722" y="315737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(示例1)它如春风,吹走我们脸上的愁云;如阳光,驱散我们心头的阴霾;如暖流,融化我们心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里的坚冰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(示例2)它如明亮的灯火,温暖寒冷的暗夜,驱散心头的迷雾,照亮回家的路途</a:t>
            </a:r>
            <a:endParaRPr lang="zh-CN" altLang="en-US" dirty="0"/>
          </a:p>
        </p:txBody>
      </p:sp>
      <p:sp>
        <p:nvSpPr>
          <p:cNvPr id="4" name="TextBox 2"/>
          <p:cNvSpPr txBox="1"/>
          <p:nvPr/>
        </p:nvSpPr>
        <p:spPr>
          <a:xfrm>
            <a:off x="571259" y="4213029"/>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这是一段开场白,主题鲜明,突出心理健康对青少年的重要意义,心理健康的青少年“乐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观坚强,积极向上”。补写时,需要选用如“阳光”“春风”“灯光”等能够给人带来温暖、力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量的意象。注意运用比喻和排比两种修辞手法,并注意字数的限制。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14.</a:t>
            </a:r>
            <a:r>
              <a:rPr lang="zh-CN" altLang="en-US" sz="1500" kern="0" dirty="0" smtClean="0">
                <a:solidFill>
                  <a:srgbClr val="000000"/>
                </a:solidFill>
                <a:latin typeface="Times New Roman" panose="02020603050405020304" pitchFamily="65" charset="-122"/>
                <a:ea typeface="宋体" panose="02010600030101010101" pitchFamily="2" charset="-122"/>
              </a:rPr>
              <a:t>(2016山东,18)下面是某中学学生会向各班班长所发通知的正文,请阅读并按要求完成后面的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题目。(4分)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为了进一步弘扬优秀传统文化,提高同学们的国学素养,校学生会定于10月18日下午4点,在报告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厅举办“走近孔子”读书交流会。届时在孔子研究领域享有极高盛誉的孙荣教授将光临指导,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并向各班奉送其最新研究著作。请拨冗组织班委推荐两名发言的同学,并告知他们一定务必按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时到会。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(1)在不改变语意的前提下,为了表达简明,文中必须删掉两个词语,分别是</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和</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。(2</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(2)文中使用不得体的两个词语,分别是</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和</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。(2分)</a:t>
            </a:r>
            <a:endParaRPr lang="zh-CN" altLang="en-US" dirty="0"/>
          </a:p>
        </p:txBody>
      </p:sp>
      <p:sp>
        <p:nvSpPr>
          <p:cNvPr id="4" name="TextBox 2"/>
          <p:cNvSpPr txBox="1"/>
          <p:nvPr/>
        </p:nvSpPr>
        <p:spPr>
          <a:xfrm>
            <a:off x="571472" y="420608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(1)极高　一定(或“务必”)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(2)奉送　拨冗</a:t>
            </a:r>
            <a:endParaRPr lang="zh-CN" altLang="en-US" dirty="0"/>
          </a:p>
        </p:txBody>
      </p:sp>
      <p:sp>
        <p:nvSpPr>
          <p:cNvPr id="5" name="TextBox 2"/>
          <p:cNvSpPr txBox="1"/>
          <p:nvPr/>
        </p:nvSpPr>
        <p:spPr>
          <a:xfrm>
            <a:off x="571472" y="4864189"/>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(1)“极高”和“盛”语意重复,删去“极高”。“一定”和“务必”重复,两者删去其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(2)奉送:敬辞,赠送。拨冗:客套话,推开繁忙的事务,抽出时间。这两个词均是敬辞,不能用于上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级对下级。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15.</a:t>
            </a:r>
            <a:r>
              <a:rPr lang="zh-CN" altLang="en-US" sz="1500" kern="0" dirty="0" smtClean="0">
                <a:solidFill>
                  <a:srgbClr val="000000"/>
                </a:solidFill>
                <a:latin typeface="Times New Roman" panose="02020603050405020304" pitchFamily="65" charset="-122"/>
                <a:ea typeface="宋体" panose="02010600030101010101" pitchFamily="2" charset="-122"/>
              </a:rPr>
              <a:t>(2016天津,21)2016年是莎士比亚逝世400周年,为纪念这位戏剧大师,某剧院策划了系列演出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活动。请为该活动拟写一条宣传语。(3分)</a:t>
            </a:r>
            <a:endParaRPr lang="zh-CN" altLang="en-US" dirty="0"/>
          </a:p>
        </p:txBody>
      </p:sp>
      <p:sp>
        <p:nvSpPr>
          <p:cNvPr id="3" name="TextBox 2"/>
          <p:cNvSpPr txBox="1"/>
          <p:nvPr/>
        </p:nvSpPr>
        <p:spPr>
          <a:xfrm>
            <a:off x="571472" y="1920071"/>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(示例1)纵使时空相隔,此情仍是不渝——纪念莎士比亚逝世400周年演出活动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(示例2)莎士比亚创作了什么,400年后的今天我们就再现什么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(示例3)演绎古典名剧,体味大家情怀——纪念莎士比亚逝世400周年演出活动</a:t>
            </a:r>
            <a:endParaRPr lang="zh-CN" altLang="en-US" dirty="0"/>
          </a:p>
        </p:txBody>
      </p:sp>
      <p:sp>
        <p:nvSpPr>
          <p:cNvPr id="4" name="TextBox 2"/>
          <p:cNvSpPr txBox="1"/>
          <p:nvPr/>
        </p:nvSpPr>
        <p:spPr>
          <a:xfrm>
            <a:off x="642910" y="2991641"/>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拟写宣传语时,要做到言简意赅、表达到位,尽量使用修辞手法。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16.</a:t>
            </a:r>
            <a:r>
              <a:rPr lang="zh-CN" altLang="en-US" sz="1500" kern="0" dirty="0" smtClean="0">
                <a:solidFill>
                  <a:srgbClr val="000000"/>
                </a:solidFill>
                <a:latin typeface="Times New Roman" panose="02020603050405020304" pitchFamily="65" charset="-122"/>
                <a:ea typeface="宋体" panose="02010600030101010101" pitchFamily="2" charset="-122"/>
              </a:rPr>
              <a:t>(2016天津,20)下面是今人根据李商隐《夜雨寄北》译写的一首新诗,请从所给两题中任选一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题作答,要求120字左右。(9分)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会有一天,我跟你说起今夜的雨,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弥漫的水汽,浸润了远来的家书。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窗外的池塘,秋水涨满,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我在想,你是怎样写下了我的称呼。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故乡好远,阻隔着千山万水,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归期迷茫,日日在手指间飘忽。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离人的思念,就像那红烛的芯子,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刚刚剪去,又悄悄长出。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好在啊,好在还有记忆中西窗的烛光,</a:t>
            </a: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505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它摇曳在眼前,摇曳在今夜的巴蜀。</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[附]</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夜雨寄北</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[唐]李商隐</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君问归期未有期,</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巴山夜雨涨秋池。</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何当共剪西窗烛,</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却话巴山夜雨时。</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(1)选择一个角度(如意象、意境、结构、语言等)对新诗加以简评。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(2)请你以李明的名义,给</a:t>
            </a: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诗刊编辑部写封信,推荐这首诗。(不能透露个人相关信息)</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(2017课标全国Ⅱ,19)下列各句中,表达得体的一句是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A.我刚在姑姑家坐下来,她就有事失陪了,我只好无聊地翻翻闲书,看看电视。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B.这么珍贵的书您都毫不犹豫地借给我,太感谢了,我会尽快璧还,请您放心。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C.这种壁纸是最近才研制出来的,环保又美观,贴在您家里会让寒舍增色不少。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D.我们夫妇好不容易才得了这个千金,的确放任了些,以后一定对她严格要求。</a:t>
            </a:r>
            <a:endParaRPr lang="zh-CN" altLang="en-US" dirty="0"/>
          </a:p>
        </p:txBody>
      </p:sp>
      <p:sp>
        <p:nvSpPr>
          <p:cNvPr id="3" name="TextBox 2"/>
          <p:cNvSpPr txBox="1"/>
          <p:nvPr/>
        </p:nvSpPr>
        <p:spPr>
          <a:xfrm>
            <a:off x="571472" y="284876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本题考查语言表达得体的能力。A.失陪:客套话,表示不能陪伴对方,该词仅能用在自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己身上,在本句中却用在“她”身上。C.寒舍:谦辞,只能形容自己的屋舍,在本句中却用来修饰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他人的屋舍。D.千金:敬辞,指别人的女儿,在本句中却用来指自己的女儿。</a:t>
            </a:r>
            <a:endParaRPr lang="zh-CN" altLang="en-US" dirty="0"/>
          </a:p>
        </p:txBody>
      </p:sp>
      <p:sp>
        <p:nvSpPr>
          <p:cNvPr id="4" name="TextBox 2"/>
          <p:cNvSpPr txBox="1"/>
          <p:nvPr/>
        </p:nvSpPr>
        <p:spPr>
          <a:xfrm>
            <a:off x="571472" y="3920335"/>
            <a:ext cx="8127000" cy="3018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00" kern="0" dirty="0" smtClean="0">
                <a:solidFill>
                  <a:srgbClr val="000000"/>
                </a:solidFill>
                <a:latin typeface="Times New Roman" panose="02020603050405020304" pitchFamily="65" charset="-122"/>
                <a:ea typeface="宋体" panose="02010600030101010101" pitchFamily="2" charset="-122"/>
              </a:rPr>
              <a:t>　常见谦敬用语分类汇总</a:t>
            </a:r>
            <a:endParaRPr lang="zh-CN" altLang="en-US" dirty="0"/>
          </a:p>
        </p:txBody>
      </p:sp>
      <p:graphicFrame>
        <p:nvGraphicFramePr>
          <p:cNvPr id="5" name="表格 3"/>
          <p:cNvGraphicFramePr>
            <a:graphicFrameLocks noGrp="1"/>
          </p:cNvGraphicFramePr>
          <p:nvPr/>
        </p:nvGraphicFramePr>
        <p:xfrm>
          <a:off x="571472" y="4286691"/>
          <a:ext cx="7740000" cy="1554480"/>
        </p:xfrm>
        <a:graphic>
          <a:graphicData uri="http://schemas.openxmlformats.org/drawingml/2006/table">
            <a:tbl>
              <a:tblPr/>
              <a:tblGrid>
                <a:gridCol w="1714512"/>
                <a:gridCol w="6025488"/>
              </a:tblGrid>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谦辞</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标志词头:家、舍、鄙(敝)、愚、拙、敢、见、小、老(老年人专用)</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等。</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敬辞</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标志词头:拜、奉、高、贵、雅、惠、令、宝、恭、俯、垂、光、</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华、芳等。</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(1)新诗没有拘泥于原诗的结构顺序,而是别出心裁地先说结尾处的夜雨,再说远方的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“你”的归期,中间又进行了合理的穿插,使新诗在结构上自然简明而又新颖别致。可见译者的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确对原诗进行了创新性解读,并把这种独到的理解反映在新诗的结构中。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诗刊编辑老师: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您好!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我是一名唐诗爱好者。我在翻译李商隐的七言绝句《夜雨寄北》时,打破常规,先对第四句进行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译写;对夜雨这个意象也进行了分解,使它包蕴更多的情感。希望贵刊可以考虑选用我的作品。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谢谢。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敬礼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2016年6月7日</a:t>
            </a:r>
            <a:endParaRPr lang="zh-CN" altLang="en-US" dirty="0"/>
          </a:p>
        </p:txBody>
      </p:sp>
      <p:sp>
        <p:nvSpPr>
          <p:cNvPr id="3" name="TextBox 2"/>
          <p:cNvSpPr txBox="1"/>
          <p:nvPr/>
        </p:nvSpPr>
        <p:spPr>
          <a:xfrm>
            <a:off x="500034" y="563484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回答本题审题很重要,即要从所给两题中任选一题进行回答。(1)要求写简评,且仅允许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从一个角度出发,可以是意象、意境、结构、语言等。所给答案即从结构出发进行简评,有叙有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评,比较完整。(2)要求写封推荐信,既要写出推荐的理由,还要符合书信的格式。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17.</a:t>
            </a:r>
            <a:r>
              <a:rPr lang="zh-CN" altLang="en-US" sz="1500" kern="0" dirty="0" smtClean="0">
                <a:solidFill>
                  <a:srgbClr val="000000"/>
                </a:solidFill>
                <a:latin typeface="Times New Roman" panose="02020603050405020304" pitchFamily="65" charset="-122"/>
                <a:ea typeface="宋体" panose="02010600030101010101" pitchFamily="2" charset="-122"/>
              </a:rPr>
              <a:t>(2016浙江,7)在空格处分别补写出倡议的理由和具体内容。(两处字数各不超过40个字)(5分)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倡议书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各位同学: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乘坐公交是很多市民日常出行的选择。众所周知,　　　　　　　　　　　　　　　　　　    </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　　　　　　　　　　　　　　　　　　　　    。可是,我市不文明乘车现象时有发生,甚至发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生老人被人群挤倒而摔成粉碎性骨折的悲剧。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为此,我们向全校同学发出倡议: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文明乘车,从我做起!让我们用自己的行动为城市增光添彩!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中学学生会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年</a:t>
            </a: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月</a:t>
            </a: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日</a:t>
            </a:r>
            <a:endParaRPr lang="zh-CN" altLang="en-US" dirty="0"/>
          </a:p>
        </p:txBody>
      </p:sp>
      <p:sp>
        <p:nvSpPr>
          <p:cNvPr id="3" name="TextBox 2"/>
          <p:cNvSpPr txBox="1"/>
          <p:nvPr/>
        </p:nvSpPr>
        <p:spPr>
          <a:xfrm>
            <a:off x="571472" y="4913808"/>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(示例)文明乘车让出行更安全,更高效,体现了一个人的基本素养,也有益于社会和谐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自觉排队,有序上车;尊老爱幼,主动让座;举止文明,谈吐有礼</a:t>
            </a:r>
            <a:endParaRPr lang="zh-CN" altLang="en-US" dirty="0"/>
          </a:p>
        </p:txBody>
      </p:sp>
      <p:sp>
        <p:nvSpPr>
          <p:cNvPr id="4" name="TextBox 2"/>
          <p:cNvSpPr txBox="1"/>
          <p:nvPr/>
        </p:nvSpPr>
        <p:spPr>
          <a:xfrm>
            <a:off x="571472" y="5634847"/>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“可是,我市不文明乘车现象时有发生</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”是一个转折句,可知第一处应该填写文明乘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车的益处。第二处应填写倡议的具体内容,要体现文明乘坐公交,答题时可从上下车以及行车途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中的言谈举止来谈。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18.</a:t>
            </a:r>
            <a:r>
              <a:rPr lang="zh-CN" altLang="en-US" sz="1500" kern="0" dirty="0" smtClean="0">
                <a:solidFill>
                  <a:srgbClr val="000000"/>
                </a:solidFill>
                <a:latin typeface="Times New Roman" panose="02020603050405020304" pitchFamily="65" charset="-122"/>
                <a:ea typeface="宋体" panose="02010600030101010101" pitchFamily="2" charset="-122"/>
              </a:rPr>
              <a:t>(2015浙江,6)古人有名有字。名与字意义上往往有联系,或同义,或反义,或相关,如岳飞字鹏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举,意思是鲲鹏高飞。给下面的人名取字,并说明字与名的意义关联。(各不超过25字)(4分)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(1)陈璋,字　    。说明:　　　　　　　　　　　　　　　　　　　　　　　　    (2分)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(2)孙冠群,字　    。说明:　　　　　　　　　　　　　　　　　　　　　　　　    (2分)</a:t>
            </a:r>
            <a:endParaRPr lang="zh-CN" altLang="en-US" dirty="0"/>
          </a:p>
        </p:txBody>
      </p:sp>
      <p:sp>
        <p:nvSpPr>
          <p:cNvPr id="3" name="TextBox 2"/>
          <p:cNvSpPr txBox="1"/>
          <p:nvPr/>
        </p:nvSpPr>
        <p:spPr>
          <a:xfrm>
            <a:off x="588404" y="249157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(示例)(1)玉成　“璋”,玉器名,字“玉成”,表示玉汝于成。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(2)谦之　“冠群”意为出类拔萃,字“谦之”,以谦虚戒之。</a:t>
            </a:r>
            <a:endParaRPr lang="zh-CN" altLang="en-US" dirty="0"/>
          </a:p>
        </p:txBody>
      </p:sp>
      <p:sp>
        <p:nvSpPr>
          <p:cNvPr id="4" name="TextBox 2"/>
          <p:cNvSpPr txBox="1"/>
          <p:nvPr/>
        </p:nvSpPr>
        <p:spPr>
          <a:xfrm>
            <a:off x="571472" y="3241972"/>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解答此题的关键是运用关联思维,展开联想,找出与“名”相关联的字词,推断它们之间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的关联意义。璋,一种用玉制成的器物,可取“字”为“玉成”,“名”与“字”的关系可以是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“玉汝于成”,或“玉成其器”。也可以考虑用与“璋”相关的字为“字”,如“琳”,取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“字”为“宝琳”,意义关联为“同为玉器”。冠群,为群之冠,出类拔萃之意,取“字”可以从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相反的角度立意,“名”有傲视群雄之意,“字”可以从谦虚的角度考虑,告诫其人要谦虚谨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19.</a:t>
            </a:r>
            <a:r>
              <a:rPr lang="zh-CN" altLang="en-US" sz="1500" kern="0" dirty="0" smtClean="0">
                <a:solidFill>
                  <a:srgbClr val="000000"/>
                </a:solidFill>
                <a:latin typeface="Times New Roman" panose="02020603050405020304" pitchFamily="65" charset="-122"/>
                <a:ea typeface="宋体" panose="02010600030101010101" pitchFamily="2" charset="-122"/>
              </a:rPr>
              <a:t>(2015四川,20)《论语》中“己所不欲,勿施于人”“己欲立而立人,己欲达而达人”,蕴含了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丰富的人生智慧。请根据其中一句给你的启示,写出自己处理人际关系的想法和做法。要求:①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内容具体;②句式工整;③语言简明、得体;④60~80字。(6分)</a:t>
            </a:r>
            <a:endParaRPr lang="zh-CN" altLang="en-US" dirty="0"/>
          </a:p>
        </p:txBody>
      </p:sp>
      <p:sp>
        <p:nvSpPr>
          <p:cNvPr id="3" name="TextBox 2"/>
          <p:cNvSpPr txBox="1"/>
          <p:nvPr/>
        </p:nvSpPr>
        <p:spPr>
          <a:xfrm>
            <a:off x="588404" y="2205823"/>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(示例1)自己不想说的话,不强求他人说;自己不愿听的话,不强求他人听;自己不愿做的事,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不强求他人做。设身处地感受他人难处,推己及人避免强人所难。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(示例2)为他人生活提供方便,为和谐相处创造条件;为他人成长贡献力量,为共同发展奉献智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慧。在成全他人中成就自我,在分享快乐中创造幸福。</a:t>
            </a:r>
            <a:endParaRPr lang="zh-CN" altLang="en-US" dirty="0"/>
          </a:p>
        </p:txBody>
      </p:sp>
      <p:sp>
        <p:nvSpPr>
          <p:cNvPr id="4" name="TextBox 2"/>
          <p:cNvSpPr txBox="1"/>
          <p:nvPr/>
        </p:nvSpPr>
        <p:spPr>
          <a:xfrm>
            <a:off x="571472" y="3649743"/>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先要准确理解《论语》中这两句话的含意,揭示其人生智慧内涵。这两句话是儒家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“仁”的思想精髓,具有仁人之心的人应能够设身处地,为他人着想,尊重人,关怀人,与人和谐相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处。孔子的这个思想正是现代人文关怀、主体意识的早期渊源,是处理人际关系、消除许多社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会矛盾的一剂良药。再结合社会现实谈自己的想法和做法。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20.</a:t>
            </a:r>
            <a:r>
              <a:rPr lang="zh-CN" altLang="en-US" sz="1500" kern="0" dirty="0" smtClean="0">
                <a:solidFill>
                  <a:srgbClr val="000000"/>
                </a:solidFill>
                <a:latin typeface="Times New Roman" panose="02020603050405020304" pitchFamily="65" charset="-122"/>
                <a:ea typeface="宋体" panose="02010600030101010101" pitchFamily="2" charset="-122"/>
              </a:rPr>
              <a:t>(2015福建,19)阅读下面材料,按要求答题。(5分)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我们为什么要过生日?班主任在主题班会上提出这个问题时,同学们做出了不同的回答: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“当然是为了庆祝自己又长大了一岁。”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“我觉得应该是为了感谢母亲给了我们生命。”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“我认为是与朋友分享自己生日的快乐。”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对同学们过生日的缘由各不相同这一现象,你有什么看法?请简要阐述。(要求:表达简明连贯,言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之成理。120字左右)</a:t>
            </a:r>
            <a:endParaRPr lang="zh-CN" altLang="en-US" dirty="0"/>
          </a:p>
        </p:txBody>
      </p:sp>
      <p:sp>
        <p:nvSpPr>
          <p:cNvPr id="3" name="TextBox 2"/>
          <p:cNvSpPr txBox="1"/>
          <p:nvPr/>
        </p:nvSpPr>
        <p:spPr>
          <a:xfrm>
            <a:off x="571472" y="3848897"/>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(示例)同学们对“为什么要过生日”有多种回答是正常的现象。因为每一位同学的家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庭背景、成长经历和生活观念不尽相同,因而过生日的缘由会产生差异。庆祝自己长大,感谢母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亲,与朋友分享快乐,身处多元时代的学生有多样的想法,这是可以理解的,应该肯定。(其他答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案,言之成理即可)</a:t>
            </a:r>
            <a:endParaRPr lang="zh-CN" altLang="en-US" dirty="0"/>
          </a:p>
        </p:txBody>
      </p:sp>
      <p:sp>
        <p:nvSpPr>
          <p:cNvPr id="4" name="TextBox 2"/>
          <p:cNvSpPr txBox="1"/>
          <p:nvPr/>
        </p:nvSpPr>
        <p:spPr>
          <a:xfrm>
            <a:off x="588404" y="527765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解答本题时,要审清题目,“这一现象”是指“同学们过生日的缘由各不相同”,而不是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“过生日”。谈看法时,要有观点和分析,言之成理;表达上要符合简明连贯的要求。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21.</a:t>
            </a:r>
            <a:r>
              <a:rPr lang="zh-CN" altLang="en-US" sz="1500" kern="0" dirty="0" smtClean="0">
                <a:solidFill>
                  <a:srgbClr val="000000"/>
                </a:solidFill>
                <a:latin typeface="Times New Roman" panose="02020603050405020304" pitchFamily="65" charset="-122"/>
                <a:ea typeface="宋体" panose="02010600030101010101" pitchFamily="2" charset="-122"/>
              </a:rPr>
              <a:t>(2014浙江,6)根据下面的内容,拟写信的正文。字数不超过90字。(4分)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张先生订购了一件衣服,店家发货时,误发了一条围巾给他。就此情况,请你以店家身份拟一封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处理此事的信给张先生。地址、姓名等信息用</a:t>
            </a: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代替。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尊敬的张先生: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您好!</a:t>
            </a:r>
            <a:endParaRPr lang="zh-CN" altLang="en-US"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敬礼!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店主:</a:t>
            </a:r>
            <a:r>
              <a:rPr lang="zh-CN" altLang="en-US" sz="1500" kern="0" dirty="0" smtClean="0">
                <a:solidFill>
                  <a:srgbClr val="000000"/>
                </a:solidFill>
                <a:latin typeface="Arial Narrow" panose="020B0606020202030204" pitchFamily="65" charset="-122"/>
                <a:ea typeface="Arial Unicode MS" panose="020B0604020202020204"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年</a:t>
            </a: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月</a:t>
            </a: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日</a:t>
            </a:r>
            <a:endParaRPr lang="zh-CN" altLang="en-US" dirty="0"/>
          </a:p>
        </p:txBody>
      </p:sp>
      <p:sp>
        <p:nvSpPr>
          <p:cNvPr id="3" name="TextBox 2"/>
          <p:cNvSpPr txBox="1"/>
          <p:nvPr/>
        </p:nvSpPr>
        <p:spPr>
          <a:xfrm>
            <a:off x="445528" y="4849029"/>
            <a:ext cx="8269876"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(示例)由于我们的失误,将您订购的衣服错发成了围巾,给您添麻烦了,深表歉意!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您的衣服已寄出。烦请您在收到后将围巾寄回,地址是</a:t>
            </a:r>
            <a:r>
              <a:rPr lang="zh-CN" altLang="en-US" sz="1500" kern="0" dirty="0" smtClean="0">
                <a:solidFill>
                  <a:srgbClr val="000000"/>
                </a:solidFill>
                <a:latin typeface="Arial Narrow" panose="020B0606020202030204" pitchFamily="65" charset="-122"/>
                <a:ea typeface="Arial Unicode MS" panose="020B0604020202020204"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,邮资由我们承担。欢迎再次惠顾。</a:t>
            </a:r>
            <a:endParaRPr lang="zh-CN" altLang="en-US" dirty="0"/>
          </a:p>
        </p:txBody>
      </p:sp>
      <p:sp>
        <p:nvSpPr>
          <p:cNvPr id="4" name="TextBox 2"/>
          <p:cNvSpPr txBox="1"/>
          <p:nvPr/>
        </p:nvSpPr>
        <p:spPr>
          <a:xfrm>
            <a:off x="428596" y="5639578"/>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首先,要就发错货的原因向客户表示诚挚的歉意。其次,说明客户订购的衣服已寄出,让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对方不要担心。再次,告知客户将收到的围巾寄到信中所附的地址,邮资由店家承担。最后,对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再次光顾表示欢迎。一定要注意语言表达上的简明和得体。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22.</a:t>
            </a:r>
            <a:r>
              <a:rPr lang="zh-CN" altLang="en-US" sz="1500" kern="0" dirty="0" smtClean="0">
                <a:solidFill>
                  <a:srgbClr val="000000"/>
                </a:solidFill>
                <a:latin typeface="Times New Roman" panose="02020603050405020304" pitchFamily="65" charset="-122"/>
                <a:ea typeface="宋体" panose="02010600030101010101" pitchFamily="2" charset="-122"/>
              </a:rPr>
              <a:t>(2014湖北,21)高一年级将举办“读《论语》,谈交友”读书交流会,拟向参会者赠送纪念书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签。请写一则赠言,用以印制书签。要求:①紧扣活动主题;②必须原创;③语言表达简明、得体;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④不超过30字。(4分)</a:t>
            </a:r>
            <a:endParaRPr lang="zh-CN" altLang="en-US" dirty="0"/>
          </a:p>
        </p:txBody>
      </p:sp>
      <p:sp>
        <p:nvSpPr>
          <p:cNvPr id="3" name="TextBox 2"/>
          <p:cNvSpPr txBox="1"/>
          <p:nvPr/>
        </p:nvSpPr>
        <p:spPr>
          <a:xfrm>
            <a:off x="516966" y="211729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(示例)读《论语》辨损益悟先贤睿智　借慧眼识真伪觅交友良方</a:t>
            </a:r>
            <a:endParaRPr lang="zh-CN" altLang="en-US" dirty="0"/>
          </a:p>
        </p:txBody>
      </p:sp>
      <p:sp>
        <p:nvSpPr>
          <p:cNvPr id="4" name="TextBox 2"/>
          <p:cNvSpPr txBox="1"/>
          <p:nvPr/>
        </p:nvSpPr>
        <p:spPr>
          <a:xfrm>
            <a:off x="516966" y="2485878"/>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既然主题是“读《论语》,谈交友”,就一定要用与《论语》有关的词句。注意表达简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明、得体和字数的限定。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23.</a:t>
            </a:r>
            <a:r>
              <a:rPr lang="zh-CN" altLang="en-US" sz="1500" kern="0" dirty="0" smtClean="0">
                <a:solidFill>
                  <a:srgbClr val="000000"/>
                </a:solidFill>
                <a:latin typeface="Times New Roman" panose="02020603050405020304" pitchFamily="65" charset="-122"/>
                <a:ea typeface="宋体" panose="02010600030101010101" pitchFamily="2" charset="-122"/>
              </a:rPr>
              <a:t>(2014天津,22)阅读下面示例,按要求作答。(5分)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“丢手绢”是几代人童年时的游戏,多少小朋友学会洗的第一件衣物就是自己的小手绢。现在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的你还有手绢吗?今天的小朋友可能已经不知道手绢为何物,纸巾的泛滥几乎让“手绢”成了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只存在于词典中的一个词。“美丽天津·重拾手绢行动”倡导大家:少用纸巾,多用手绢。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活动主题:把丢掉的手绢捡起来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宣传语:捡起的是童年记忆　留下的是绿树蓝天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生活中还有什么有趣的、美好的或是有价值的东西正在离我们远去?为了留住它,请你策划一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个小活动,拟出活动主题和宣传语。</a:t>
            </a:r>
            <a:endParaRPr lang="zh-CN" altLang="en-US" dirty="0"/>
          </a:p>
        </p:txBody>
      </p:sp>
      <p:sp>
        <p:nvSpPr>
          <p:cNvPr id="3" name="TextBox 2"/>
          <p:cNvSpPr txBox="1"/>
          <p:nvPr/>
        </p:nvSpPr>
        <p:spPr>
          <a:xfrm>
            <a:off x="516966" y="384889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(示例1)活动主题:远亲不如近邻　宣传语:打开防盗门,让心更贴近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(示例2)活动主题:让烈士陵园不再寂寞　宣传语:牢记革命历史,缅怀革命先烈</a:t>
            </a:r>
            <a:endParaRPr lang="zh-CN" altLang="en-US" dirty="0"/>
          </a:p>
        </p:txBody>
      </p:sp>
      <p:sp>
        <p:nvSpPr>
          <p:cNvPr id="4" name="TextBox 2"/>
          <p:cNvSpPr txBox="1"/>
          <p:nvPr/>
        </p:nvSpPr>
        <p:spPr>
          <a:xfrm>
            <a:off x="571472" y="456327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根据要求,须扣住“有趣”“美好”“有价值”“远去”“留住”等几个要点。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24.</a:t>
            </a:r>
            <a:r>
              <a:rPr lang="zh-CN" altLang="en-US" sz="1500" kern="0" dirty="0" smtClean="0">
                <a:solidFill>
                  <a:srgbClr val="000000"/>
                </a:solidFill>
                <a:latin typeface="Times New Roman" panose="02020603050405020304" pitchFamily="65" charset="-122"/>
                <a:ea typeface="宋体" panose="02010600030101010101" pitchFamily="2" charset="-122"/>
              </a:rPr>
              <a:t>(2013广东,23)阅读下面一则寓言,按照要求续写。要求:①点明主题;②语意连贯;③不少于50</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个字(含标点符号)。(6分)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磨盘围绕着磨心不停地转动着,一圈,又一圈</a:t>
            </a:r>
            <a:r>
              <a:rPr lang="zh-CN" altLang="en-US" sz="150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终于有一天,磨盘忍耐不住了,冲着磨心大发脾气:“我受够了!我这么大个儿,凭什么要以你为中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心,一天到晚围着你团团转?别在这里碍事,没有你,我会做得更好!”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磨心无法再待下去了,只好走开。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磨盘心想,现在终于可以随心所欲了。它铆足劲地转,但转不了几圈,就一骨碌滚到地上去了。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这时候,磨心平静地对磨盘说:“</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4" name="TextBox 2"/>
          <p:cNvSpPr txBox="1"/>
          <p:nvPr/>
        </p:nvSpPr>
        <p:spPr>
          <a:xfrm>
            <a:off x="500034" y="456327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(示例)朋友,你有你的干劲,我有我的稳定,我们是相互联系、不可分离的整体。每个人都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不能以自我为中心,自我膨胀,随心所欲。如果没有你磨盘,我这个磨心又有什么用呢?</a:t>
            </a:r>
            <a:endParaRPr lang="zh-CN" altLang="en-US" dirty="0"/>
          </a:p>
        </p:txBody>
      </p:sp>
      <p:sp>
        <p:nvSpPr>
          <p:cNvPr id="5" name="TextBox 2"/>
          <p:cNvSpPr txBox="1"/>
          <p:nvPr/>
        </p:nvSpPr>
        <p:spPr>
          <a:xfrm>
            <a:off x="500034" y="529281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磨盘与磨心本就是相互依靠、缺一不可的关系。另外,寓言中的“凭什么要以你为中心,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一天到晚围着你团团转”及“终于可以随心所欲了”等关键句揭示了寓言蕴含的人生道理:不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要以自我为中心,随心所欲就会出问题。提炼主旨后扣题写作,注意结合语境写出它们各自的特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点、遭遇。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91377"/>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25.</a:t>
            </a:r>
            <a:r>
              <a:rPr lang="zh-CN" altLang="en-US" sz="1500" kern="0" dirty="0" smtClean="0">
                <a:solidFill>
                  <a:srgbClr val="000000"/>
                </a:solidFill>
                <a:latin typeface="Times New Roman" panose="02020603050405020304" pitchFamily="65" charset="-122"/>
                <a:ea typeface="宋体" panose="02010600030101010101" pitchFamily="2" charset="-122"/>
              </a:rPr>
              <a:t>(2013安徽,20)在某班宣传交通文明的文艺节目中,李华扮演的志愿者对路萍扮演的违规行人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进行了耐心</a:t>
            </a:r>
            <a:r>
              <a:rPr lang="zh-CN" altLang="en-US" sz="1500" u="sng" kern="0" dirty="0" smtClean="0">
                <a:solidFill>
                  <a:srgbClr val="000000"/>
                </a:solidFill>
                <a:latin typeface="Times New Roman" panose="02020603050405020304" pitchFamily="65" charset="-122"/>
                <a:ea typeface="宋体" panose="02010600030101010101" pitchFamily="2" charset="-122"/>
              </a:rPr>
              <a:t>劝导</a:t>
            </a:r>
            <a:r>
              <a:rPr lang="zh-CN" altLang="en-US" sz="1500" kern="0" dirty="0" smtClean="0">
                <a:solidFill>
                  <a:srgbClr val="000000"/>
                </a:solidFill>
                <a:latin typeface="Times New Roman" panose="02020603050405020304" pitchFamily="65" charset="-122"/>
                <a:ea typeface="宋体" panose="02010600030101010101" pitchFamily="2" charset="-122"/>
              </a:rPr>
              <a:t>。下面是表演的对话片段,请补写出其中的空缺部分。要求:符合情境,简明得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体,正确使用标点符号。(5分)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李华:①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路萍:哟,红灯啊?我没注意。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李华:阿姨,您看,②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路萍:嗯,是不该跟着别人抢。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李华:③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路萍:小伙子,你讲的在理。下次我会注意的。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李华:谢谢您,再见!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路萍:也谢谢你,再见!</a:t>
            </a:r>
            <a:endParaRPr lang="zh-CN" altLang="en-US" dirty="0"/>
          </a:p>
        </p:txBody>
      </p:sp>
      <p:sp>
        <p:nvSpPr>
          <p:cNvPr id="3" name="TextBox 2"/>
          <p:cNvSpPr txBox="1"/>
          <p:nvPr/>
        </p:nvSpPr>
        <p:spPr>
          <a:xfrm>
            <a:off x="516966" y="4760406"/>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(示例)①阿姨,您好!刚才是红灯,您怎么就过来了?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②跟车抢红灯,多危险啊!再说,大家这样抢红灯,也容易影响交通;这不,堵上了。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③人人遵守交规,大家出行才会安全、顺畅。阿姨,您看我的话对吗?</a:t>
            </a:r>
            <a:endParaRPr lang="zh-CN" altLang="en-US" dirty="0"/>
          </a:p>
        </p:txBody>
      </p:sp>
      <p:sp>
        <p:nvSpPr>
          <p:cNvPr id="4" name="TextBox 2"/>
          <p:cNvSpPr txBox="1"/>
          <p:nvPr/>
        </p:nvSpPr>
        <p:spPr>
          <a:xfrm>
            <a:off x="500034" y="5760538"/>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需联想相关的情境,注意“志愿者”和“违规行人”的身份,注意“劝导”这一特定的表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达目的,兼顾简明、得体、标点等要求。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(2017课标全国Ⅲ,19)下列各句中,表达得体的一句是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A.他是个可怜的孤儿,小时候承蒙我父母照顾,所以现在经常来看望他们。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B.杨老师年过七旬仍然笔耕不辍,作为他的高足,我们感到既自豪又惭愧。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C.这篇文章是我刚完成的,无论观点还是文字都不够成熟,请您不吝赐教。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D.由于路上堵车非常严重,我赶到约定地点的时候,对方早已恭候多时了。</a:t>
            </a:r>
            <a:endParaRPr lang="zh-CN" altLang="en-US" dirty="0"/>
          </a:p>
        </p:txBody>
      </p:sp>
      <p:sp>
        <p:nvSpPr>
          <p:cNvPr id="3" name="TextBox 2"/>
          <p:cNvSpPr txBox="1"/>
          <p:nvPr/>
        </p:nvSpPr>
        <p:spPr>
          <a:xfrm>
            <a:off x="540000" y="2852534"/>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A.承蒙,敬辞,表示心怀感激地接受。不能用于指别人受到自己父母的照顾。B.高足,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敬辞,称呼别人的学生。句中指“我们”,误用。D.恭候,谦辞,恭敬地等候。句中用于指“对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方”,误用。</a:t>
            </a:r>
            <a:endParaRPr lang="zh-CN" altLang="en-US" dirty="0"/>
          </a:p>
        </p:txBody>
      </p:sp>
      <p:sp>
        <p:nvSpPr>
          <p:cNvPr id="4" name="矩形 3"/>
          <p:cNvSpPr/>
          <p:nvPr/>
        </p:nvSpPr>
        <p:spPr>
          <a:xfrm>
            <a:off x="500034" y="3848897"/>
            <a:ext cx="4572000" cy="2818528"/>
          </a:xfrm>
          <a:prstGeom prst="rect">
            <a:avLst/>
          </a:prstGeom>
        </p:spPr>
        <p:txBody>
          <a:bodyPr>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00" kern="0" dirty="0" smtClean="0">
                <a:solidFill>
                  <a:srgbClr val="000000"/>
                </a:solidFill>
                <a:latin typeface="Times New Roman" panose="02020603050405020304" pitchFamily="65" charset="-122"/>
                <a:ea typeface="宋体" panose="02010600030101010101" pitchFamily="2" charset="-122"/>
              </a:rPr>
              <a:t>　巧记首字分谦敬</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敬辞:</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拜读(阅读对方的作品)</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奉劝(劝告)</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贵庚(询问对方的年龄)</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雅正(把自己的诗文书画等送给别人时请对方指教)</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惠存(送人纪念品时所题的上款)</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宝眷(称对方的家眷)</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16966" y="1589068"/>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(2012安徽,20)安晴同学一直想参加学校青年志愿者协会。一天,安晴向协会组织委员李华同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学询问相关情况。下面是他们交谈的部分内容,请你补写出其中的空缺部分。要求:符合情境,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简明得体,正确使用标点符号。(5分)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安晴:①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李华:当然可以,欢迎你加入!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安晴:②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李华:下周六正好有一个关爱留守儿童的活动。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安晴:③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李华:我们打算赠送一些书籍、文具,还要给他们辅导功课呢。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安晴:哦,我有一些书,正好可以带过去。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李华:④</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安晴:好的,我出个小节目。</a:t>
            </a:r>
            <a:endParaRPr lang="zh-CN" altLang="en-US" dirty="0"/>
          </a:p>
        </p:txBody>
      </p:sp>
      <p:sp>
        <p:nvSpPr>
          <p:cNvPr id="3" name="TextBox 2"/>
          <p:cNvSpPr txBox="1"/>
          <p:nvPr/>
        </p:nvSpPr>
        <p:spPr>
          <a:xfrm>
            <a:off x="2739690" y="1134253"/>
            <a:ext cx="2380780"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sz="2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34" y="2951488"/>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人物语言要符合人物的身份,符合整段话的语境。在认真理解语段中的语段背景和具体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要求之后,根据已经给出的对话内容来推测要补写句子的内容,然后再根据人物的身份和说话的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语气来确定答案。注意正确使用标点。</a:t>
            </a:r>
            <a:endParaRPr lang="zh-CN" altLang="en-US" dirty="0"/>
          </a:p>
        </p:txBody>
      </p:sp>
      <p:sp>
        <p:nvSpPr>
          <p:cNvPr id="3" name="TextBox 2"/>
          <p:cNvSpPr txBox="1"/>
          <p:nvPr/>
        </p:nvSpPr>
        <p:spPr>
          <a:xfrm>
            <a:off x="500034" y="1491443"/>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(示例)①你好!我想加入学校青年志愿者协会,可以吗?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②请问协会近期有什么活动?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③我想参加,有哪些内容呢?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④太好了!我们还打算跟他们联欢呢,你能出个节目吗?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(2012广东,23)为活跃校园文化生活,华南七中学生会举办了一个“四季花卉”摄影作品展,请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你为作品展写一段前言,要求语言鲜明、生动,语意连贯,至少使用两种修辞手法,不少于60个字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(含标点符号)。(6分)</a:t>
            </a:r>
            <a:endParaRPr lang="zh-CN" altLang="en-US" dirty="0"/>
          </a:p>
        </p:txBody>
      </p:sp>
      <p:sp>
        <p:nvSpPr>
          <p:cNvPr id="3" name="TextBox 2"/>
          <p:cNvSpPr txBox="1"/>
          <p:nvPr/>
        </p:nvSpPr>
        <p:spPr>
          <a:xfrm>
            <a:off x="516966" y="2134385"/>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(示例1)如果说植物是人类生活的伙伴,花卉便是其中最耀眼的一群。在这个光、影和色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彩汇集的花园里,我们将观赏到桃花的娇艳、荷花的清纯、菊花的高洁、梅花的坚韧,领略到大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自然的美妙。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(示例2)花是大地的语言,是四季的歌吟,是飘荡在时光里的音符。它华丽、优美,却又难以挽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留。花卉摄影是录音机,它发现、捕捉流逝之美,并让它们重生,凝固为永恒。华南七中学生会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为我们呈现了一段视觉的音乐,让我们尽情地聆听吧。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(内容与摄影展相关,给2分;语意连贯、衔接自然,给2分;正确运用修辞手法,给2分)</a:t>
            </a:r>
            <a:endParaRPr lang="zh-CN" altLang="en-US" dirty="0"/>
          </a:p>
        </p:txBody>
      </p:sp>
      <p:sp>
        <p:nvSpPr>
          <p:cNvPr id="4" name="TextBox 2"/>
          <p:cNvSpPr txBox="1"/>
          <p:nvPr/>
        </p:nvSpPr>
        <p:spPr>
          <a:xfrm>
            <a:off x="516966" y="456327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抓住关键词“四季花卉”“摄影”“前言”,明确语段创作的主题。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(2012山东,17)以“京剧”开头,概括下面文字的主要信息。不超过45字。(4分)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京剧是徽剧在吸收了京腔、昆剧等地方戏曲精华的基础上逐渐发展成熟起来的。京剧的角色,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也叫“行当”,分为生、旦、净、丑四类,与现实生活关系密切。生活中有男女之别,京剧就有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生行与旦行;男女都有文、武、老、幼之别,京剧的生行就有小生、老生和武生,旦行就有闺门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旦、花旦、老旦、武旦等;有的人粗犷豪放,有的人机巧滑稽,京剧中的男性就又划分出了净行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和丑行。在京剧舞台上,唱腔和动作都有一定的程式,一出完整的戏,其实就是表演者根据这些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程式把剧情巧妙地连缀起来。在艺术表现形式上,京剧那五光十色、形态生动的脸谱,那精致华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美、色彩艳丽的服饰,令人目眩神迷。</a:t>
            </a:r>
            <a:endParaRPr lang="zh-CN" altLang="en-US" dirty="0"/>
          </a:p>
        </p:txBody>
      </p:sp>
      <p:sp>
        <p:nvSpPr>
          <p:cNvPr id="3" name="TextBox 2"/>
          <p:cNvSpPr txBox="1"/>
          <p:nvPr/>
        </p:nvSpPr>
        <p:spPr>
          <a:xfrm>
            <a:off x="571472" y="384889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(京剧)源自徽剧,角色分类源自生活,表演程式化,表现形式绚丽多姿。</a:t>
            </a:r>
            <a:endParaRPr lang="zh-CN" altLang="en-US" dirty="0"/>
          </a:p>
        </p:txBody>
      </p:sp>
      <p:sp>
        <p:nvSpPr>
          <p:cNvPr id="4" name="TextBox 2"/>
          <p:cNvSpPr txBox="1"/>
          <p:nvPr/>
        </p:nvSpPr>
        <p:spPr>
          <a:xfrm>
            <a:off x="516966" y="4277525"/>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首先将文段的五句话分为四层:①第1句,京剧与徽剧的关系;②第2、3句,角色与生活的关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系;③第4句,“程式”;④第5句,“艺术表现形式”。然后概括各层要点,不论单句、复句,重新组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合成以“京剧”开头的句子。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(2012安徽,18)请筛选、整合下面文字中的主要信息,拟写一条“年画”的定义。要求:语言简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明,不超过40字。(5分)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年画是民间很常见的一种图画,大多于农历新年到来时张贴。年画画面线条单纯,色彩鲜明。传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统年画多为木版水印制作,主要产地有天津杨柳青、苏州桃花坞和山东潍坊等;现代年画则多为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机器印制。年画的常见题材有合家欢、看花灯、胖娃娃、五谷丰登等,也有以神话传说和历史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故事为题材的,多含有吉祥喜庆的意义。年画历史悠久,早在宋代就有相关记载;清代中期,年画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尤为盛行;至今还深受人民群众喜爱。</a:t>
            </a:r>
            <a:endParaRPr lang="zh-CN" altLang="en-US" dirty="0"/>
          </a:p>
        </p:txBody>
      </p:sp>
      <p:sp>
        <p:nvSpPr>
          <p:cNvPr id="3" name="TextBox 2"/>
          <p:cNvSpPr txBox="1"/>
          <p:nvPr/>
        </p:nvSpPr>
        <p:spPr>
          <a:xfrm>
            <a:off x="516966" y="349170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年画是春节时张贴的,画面线条单纯、色彩鲜明,含有吉祥喜庆意义的图画。</a:t>
            </a:r>
            <a:endParaRPr lang="zh-CN" altLang="en-US" dirty="0"/>
          </a:p>
        </p:txBody>
      </p:sp>
      <p:sp>
        <p:nvSpPr>
          <p:cNvPr id="4" name="TextBox 2"/>
          <p:cNvSpPr txBox="1"/>
          <p:nvPr/>
        </p:nvSpPr>
        <p:spPr>
          <a:xfrm>
            <a:off x="571472" y="391367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解答这类题要注意三点:①细读材料,筛选材料中的重要信息;②找到材料中的能够充当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下定义框架的关键词句;③在连词成句时注意顺序,语言要顺畅,字数要符合要求。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(2012重庆,19)下列材料对“蝴蝶鱼”做了介绍,请筛选信息,用四个短语加以概括。要求:保留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主要内容,每个短语不超过10个字。(4分)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蝴蝶鱼,属蝴蝶鱼科,是热带海洋观赏鱼的名角之一,有120余种,90%生活在印度洋和太平洋。它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们拥有美艳的体色、娇美的轮廓,两侧扁平椭圆的体型,既小又尖的嘴巴。许多蝴蝶鱼尾部都有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一个似眼的黑圆斑点,那是它们用来诱骗攻击者的假眼,作用在于使攻击者错误地攻击其坚硬的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背鳍刺端,以确保自己的安全。其食性以藻类、海绵珊瑚为主,有些品种也会吃一些小动物及浮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游生物。</a:t>
            </a:r>
            <a:endParaRPr lang="zh-CN" altLang="en-US" dirty="0"/>
          </a:p>
        </p:txBody>
      </p:sp>
      <p:sp>
        <p:nvSpPr>
          <p:cNvPr id="3" name="TextBox 2"/>
          <p:cNvSpPr txBox="1"/>
          <p:nvPr/>
        </p:nvSpPr>
        <p:spPr>
          <a:xfrm>
            <a:off x="571472" y="350686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①热带海洋蝴蝶鱼科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②两侧扁平椭圆体型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③尾部黑圆斑点确保安全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④食藻类、海绵珊瑚</a:t>
            </a:r>
            <a:endParaRPr lang="zh-CN" altLang="en-US" dirty="0"/>
          </a:p>
        </p:txBody>
      </p:sp>
      <p:sp>
        <p:nvSpPr>
          <p:cNvPr id="4" name="TextBox 2"/>
          <p:cNvSpPr txBox="1"/>
          <p:nvPr/>
        </p:nvSpPr>
        <p:spPr>
          <a:xfrm>
            <a:off x="571472" y="492046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材料中的四句话分别从种类、体型、外观特点、食性四个方面说明“蝴蝶鱼”,应从中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分别提取关键词,以短语的形式概括主要信息。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277261"/>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1.(2017山西重点中学协作体期末联考,16)阅读下面的新闻,请你为这则新闻拟写一个标题,不超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过15字。(5分)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【环球网报道记者　余鹏飞】    据韩国SBS电视台12月4日报道,一架由韩国仁川国际机场飞往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美国纽约的韩亚航空客机2日上午发生两名副机长斗殴事件。报道称,两名副机长不知为何斗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殴,事件发生后该航班延误1个小时才起飞。其中一名副机长被送往医院,另外一名精神状态安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定的副机长继续执行航班任务。</a:t>
            </a:r>
            <a:endParaRPr lang="zh-CN" altLang="en-US" dirty="0"/>
          </a:p>
        </p:txBody>
      </p:sp>
      <p:grpSp>
        <p:nvGrpSpPr>
          <p:cNvPr id="3" name="组合 7"/>
          <p:cNvGrpSpPr/>
          <p:nvPr/>
        </p:nvGrpSpPr>
        <p:grpSpPr>
          <a:xfrm>
            <a:off x="3029775" y="848501"/>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三年模拟</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11"/>
          <p:cNvSpPr txBox="1"/>
          <p:nvPr/>
        </p:nvSpPr>
        <p:spPr>
          <a:xfrm>
            <a:off x="2326357" y="1413016"/>
            <a:ext cx="3674403"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a:t>
            </a:r>
            <a:r>
              <a:rPr lang="zh-CN" altLang="en-US" sz="2000" b="1" dirty="0" smtClean="0">
                <a:latin typeface="黑体" panose="02010609060101010101" pitchFamily="49" charset="-122"/>
                <a:ea typeface="黑体" panose="02010609060101010101" pitchFamily="49" charset="-122"/>
                <a:sym typeface="+mn-ea"/>
              </a:rPr>
              <a:t> 2017年模拟探究能力测试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：60分钟   </a:t>
            </a:r>
            <a:r>
              <a:rPr lang="en-US" altLang="zh-CN" sz="1400" b="0" dirty="0">
                <a:latin typeface="黑体" panose="02010609060101010101" pitchFamily="49" charset="-122"/>
                <a:ea typeface="黑体" panose="02010609060101010101" pitchFamily="49" charset="-122"/>
                <a:sym typeface="+mn-ea"/>
              </a:rPr>
              <a:t>分值</a:t>
            </a:r>
            <a:r>
              <a:rPr lang="en-US" altLang="zh-CN" sz="1400" b="0" dirty="0" smtClean="0">
                <a:latin typeface="黑体" panose="02010609060101010101" pitchFamily="49" charset="-122"/>
                <a:ea typeface="黑体" panose="02010609060101010101" pitchFamily="49" charset="-122"/>
                <a:sym typeface="+mn-ea"/>
              </a:rPr>
              <a:t>：59分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7" name="TextBox 2"/>
          <p:cNvSpPr txBox="1"/>
          <p:nvPr/>
        </p:nvSpPr>
        <p:spPr>
          <a:xfrm>
            <a:off x="516966" y="4404275"/>
            <a:ext cx="8127000" cy="3018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韩客机两副机长斗殴致航班延误</a:t>
            </a:r>
            <a:endParaRPr lang="zh-CN" altLang="en-US" dirty="0"/>
          </a:p>
        </p:txBody>
      </p:sp>
      <p:sp>
        <p:nvSpPr>
          <p:cNvPr id="8" name="TextBox 2"/>
          <p:cNvSpPr txBox="1"/>
          <p:nvPr/>
        </p:nvSpPr>
        <p:spPr>
          <a:xfrm>
            <a:off x="500034" y="4849029"/>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本题考查压缩语段的能力。压缩新闻语段要抓住事件的中心,包括时间、地点、人物、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事件和结果。拟写标题要突出重点因素。新闻的主要事件是“斗殴”,双方是“韩国客机上的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两名副机长”,事件的时间、地点不是关键因素,事件的结果是航班延误。分析之后将这些信息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串联成句,注意字数限制。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40000" y="1080000"/>
            <a:ext cx="8127000" cy="2827569"/>
            <a:chOff x="540000" y="1080000"/>
            <a:chExt cx="8127000" cy="2827569"/>
          </a:xfrm>
        </p:grpSpPr>
        <p:sp>
          <p:nvSpPr>
            <p:cNvPr id="2" name="TextBox 2"/>
            <p:cNvSpPr txBox="1"/>
            <p:nvPr/>
          </p:nvSpPr>
          <p:spPr>
            <a:xfrm>
              <a:off x="540000" y="1080000"/>
              <a:ext cx="8127000" cy="282756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(2017河北沧州一中月考,15)下面一段文字中画横线的词语,有的必须删去,有的不能删去,有的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可删可不删。请将必须删去的和不能删去的找出来,把各自的序号写在相应的横线上。(5分)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为了感谢广大读者朋友</a:t>
              </a:r>
              <a:r>
                <a:rPr lang="zh-CN" altLang="en-US" sz="2045" kern="0" spc="-17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长期以来对本刊</a:t>
              </a:r>
              <a:r>
                <a:rPr lang="zh-CN" altLang="en-US" sz="2090" kern="0" spc="-21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支持,进一步</a:t>
              </a:r>
              <a:r>
                <a:rPr lang="zh-CN" altLang="en-US" sz="2090" kern="0" spc="-21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提高本刊</a:t>
              </a:r>
              <a:r>
                <a:rPr lang="zh-CN" altLang="en-US" sz="2090" kern="0" spc="-21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质量,更好地满足大家</a:t>
              </a:r>
              <a:endParaRPr lang="zh-CN" altLang="en-US" dirty="0"/>
            </a:p>
            <a:p>
              <a:pPr marL="0" indent="0" eaLnBrk="0" latinLnBrk="1" hangingPunct="0">
                <a:lnSpc>
                  <a:spcPct val="150000"/>
                </a:lnSpc>
                <a:spcBef>
                  <a:spcPts val="95"/>
                </a:spcBef>
                <a:buNone/>
              </a:pPr>
              <a:r>
                <a:rPr lang="zh-CN" altLang="en-US" sz="2090" kern="0" spc="-21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阅读需求,现本刊</a:t>
              </a:r>
              <a:r>
                <a:rPr lang="zh-CN" altLang="en-US" sz="2090" kern="0" spc="-21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决定开展读者调查活动,读者意见表</a:t>
              </a:r>
              <a:r>
                <a:rPr lang="zh-CN" altLang="en-US" sz="2045" kern="0" spc="-17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附在本期中,</a:t>
              </a:r>
              <a:r>
                <a:rPr lang="zh-CN" altLang="en-US" sz="2090" kern="0" spc="986"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希望广大读者认</a:t>
              </a:r>
              <a:endParaRPr lang="zh-CN" altLang="en-US" dirty="0"/>
            </a:p>
            <a:p>
              <a:pPr marL="0" indent="0" eaLnBrk="0" latinLnBrk="1" hangingPunct="0">
                <a:lnSpc>
                  <a:spcPct val="150000"/>
                </a:lnSpc>
                <a:spcBef>
                  <a:spcPts val="95"/>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真</a:t>
              </a:r>
              <a:r>
                <a:rPr lang="zh-CN" altLang="en-US" sz="2090" kern="0" spc="-21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填写读者意见表,</a:t>
              </a:r>
              <a:r>
                <a:rPr lang="zh-CN" altLang="en-US" sz="2090" kern="0" spc="-21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及时寄回本刊编辑部。</a:t>
              </a:r>
              <a:endParaRPr lang="zh-CN" altLang="en-US" dirty="0"/>
            </a:p>
            <a:p>
              <a:pPr marL="0" indent="0" eaLnBrk="0" latinLnBrk="1" hangingPunct="0">
                <a:lnSpc>
                  <a:spcPct val="150000"/>
                </a:lnSpc>
                <a:spcBef>
                  <a:spcPts val="95"/>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(1)必须删去的是:</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(2)不能删去的是:</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4" name="对象 3"/>
            <p:cNvGraphicFramePr>
              <a:graphicFrameLocks noChangeAspect="1"/>
            </p:cNvGraphicFramePr>
            <p:nvPr/>
          </p:nvGraphicFramePr>
          <p:xfrm>
            <a:off x="2448000" y="1851294"/>
            <a:ext cx="238124" cy="447674"/>
          </p:xfrm>
          <a:graphic>
            <a:graphicData uri="http://schemas.openxmlformats.org/presentationml/2006/ole">
              <mc:AlternateContent xmlns:mc="http://schemas.openxmlformats.org/markup-compatibility/2006">
                <mc:Choice xmlns:v="urn:schemas-microsoft-com:vml" Requires="v">
                  <p:oleObj spid="_x0000_s3073" name="Equation" r:id="rId1" imgW="6400800" imgH="11887200" progId="Equation.DSMT4">
                    <p:embed/>
                  </p:oleObj>
                </mc:Choice>
                <mc:Fallback>
                  <p:oleObj name="Equation" r:id="rId1" imgW="6400800" imgH="11887200" progId="Equation.DSMT4">
                    <p:embed/>
                    <p:pic>
                      <p:nvPicPr>
                        <p:cNvPr id="0" name="图片 3072"/>
                        <p:cNvPicPr>
                          <a:picLocks noChangeAspect="1"/>
                        </p:cNvPicPr>
                        <p:nvPr/>
                      </p:nvPicPr>
                      <p:blipFill>
                        <a:blip r:embed="rId2"/>
                        <a:stretch>
                          <a:fillRect/>
                        </a:stretch>
                      </p:blipFill>
                      <p:spPr>
                        <a:xfrm>
                          <a:off x="2448000" y="1851294"/>
                          <a:ext cx="238124" cy="447674"/>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4021724" y="1842067"/>
            <a:ext cx="238124" cy="457199"/>
          </p:xfrm>
          <a:graphic>
            <a:graphicData uri="http://schemas.openxmlformats.org/presentationml/2006/ole">
              <mc:AlternateContent xmlns:mc="http://schemas.openxmlformats.org/markup-compatibility/2006">
                <mc:Choice xmlns:v="urn:schemas-microsoft-com:vml" Requires="v">
                  <p:oleObj spid="_x0000_s3075" name="Equation" r:id="rId3" imgW="6400800" imgH="12192000" progId="Equation.DSMT4">
                    <p:embed/>
                  </p:oleObj>
                </mc:Choice>
                <mc:Fallback>
                  <p:oleObj name="Equation" r:id="rId3" imgW="6400800" imgH="12192000" progId="Equation.DSMT4">
                    <p:embed/>
                    <p:pic>
                      <p:nvPicPr>
                        <p:cNvPr id="0" name="图片 3074"/>
                        <p:cNvPicPr>
                          <a:picLocks noChangeAspect="1"/>
                        </p:cNvPicPr>
                        <p:nvPr/>
                      </p:nvPicPr>
                      <p:blipFill>
                        <a:blip r:embed="rId4"/>
                        <a:stretch>
                          <a:fillRect/>
                        </a:stretch>
                      </p:blipFill>
                      <p:spPr>
                        <a:xfrm>
                          <a:off x="4021724" y="1842067"/>
                          <a:ext cx="238124" cy="45719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5261549" y="1842067"/>
            <a:ext cx="238125" cy="457200"/>
          </p:xfrm>
          <a:graphic>
            <a:graphicData uri="http://schemas.openxmlformats.org/presentationml/2006/ole">
              <mc:AlternateContent xmlns:mc="http://schemas.openxmlformats.org/markup-compatibility/2006">
                <mc:Choice xmlns:v="urn:schemas-microsoft-com:vml" Requires="v">
                  <p:oleObj spid="_x0000_s3076" name="Equation" r:id="rId5" imgW="6400800" imgH="12192000" progId="Equation.DSMT4">
                    <p:embed/>
                  </p:oleObj>
                </mc:Choice>
                <mc:Fallback>
                  <p:oleObj name="Equation" r:id="rId5" imgW="6400800" imgH="12192000" progId="Equation.DSMT4">
                    <p:embed/>
                    <p:pic>
                      <p:nvPicPr>
                        <p:cNvPr id="0" name="图片 3075"/>
                        <p:cNvPicPr>
                          <a:picLocks noChangeAspect="1"/>
                        </p:cNvPicPr>
                        <p:nvPr/>
                      </p:nvPicPr>
                      <p:blipFill>
                        <a:blip r:embed="rId6"/>
                        <a:stretch>
                          <a:fillRect/>
                        </a:stretch>
                      </p:blipFill>
                      <p:spPr>
                        <a:xfrm>
                          <a:off x="5261549" y="1842067"/>
                          <a:ext cx="238125" cy="45720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6262875" y="1842067"/>
            <a:ext cx="238125" cy="457200"/>
          </p:xfrm>
          <a:graphic>
            <a:graphicData uri="http://schemas.openxmlformats.org/presentationml/2006/ole">
              <mc:AlternateContent xmlns:mc="http://schemas.openxmlformats.org/markup-compatibility/2006">
                <mc:Choice xmlns:v="urn:schemas-microsoft-com:vml" Requires="v">
                  <p:oleObj spid="_x0000_s3077" name="Equation" r:id="rId7" imgW="6400800" imgH="12192000" progId="Equation.DSMT4">
                    <p:embed/>
                  </p:oleObj>
                </mc:Choice>
                <mc:Fallback>
                  <p:oleObj name="Equation" r:id="rId7" imgW="6400800" imgH="12192000" progId="Equation.DSMT4">
                    <p:embed/>
                    <p:pic>
                      <p:nvPicPr>
                        <p:cNvPr id="0" name="图片 3076"/>
                        <p:cNvPicPr>
                          <a:picLocks noChangeAspect="1"/>
                        </p:cNvPicPr>
                        <p:nvPr/>
                      </p:nvPicPr>
                      <p:blipFill>
                        <a:blip r:embed="rId8"/>
                        <a:stretch>
                          <a:fillRect/>
                        </a:stretch>
                      </p:blipFill>
                      <p:spPr>
                        <a:xfrm>
                          <a:off x="6262875" y="1842067"/>
                          <a:ext cx="238125" cy="457200"/>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540000" y="2364693"/>
            <a:ext cx="238124" cy="457200"/>
          </p:xfrm>
          <a:graphic>
            <a:graphicData uri="http://schemas.openxmlformats.org/presentationml/2006/ole">
              <mc:AlternateContent xmlns:mc="http://schemas.openxmlformats.org/markup-compatibility/2006">
                <mc:Choice xmlns:v="urn:schemas-microsoft-com:vml" Requires="v">
                  <p:oleObj spid="_x0000_s3078" name="Equation" r:id="rId9" imgW="6400800" imgH="12192000" progId="Equation.DSMT4">
                    <p:embed/>
                  </p:oleObj>
                </mc:Choice>
                <mc:Fallback>
                  <p:oleObj name="Equation" r:id="rId9" imgW="6400800" imgH="12192000" progId="Equation.DSMT4">
                    <p:embed/>
                    <p:pic>
                      <p:nvPicPr>
                        <p:cNvPr id="0" name="图片 3077"/>
                        <p:cNvPicPr>
                          <a:picLocks noChangeAspect="1"/>
                        </p:cNvPicPr>
                        <p:nvPr/>
                      </p:nvPicPr>
                      <p:blipFill>
                        <a:blip r:embed="rId10"/>
                        <a:stretch>
                          <a:fillRect/>
                        </a:stretch>
                      </p:blipFill>
                      <p:spPr>
                        <a:xfrm>
                          <a:off x="540000" y="2364693"/>
                          <a:ext cx="238124" cy="457200"/>
                        </a:xfrm>
                        <a:prstGeom prst="rect">
                          <a:avLst/>
                        </a:prstGeom>
                        <a:noFill/>
                        <a:ln w="9525">
                          <a:noFill/>
                        </a:ln>
                      </p:spPr>
                    </p:pic>
                  </p:oleObj>
                </mc:Fallback>
              </mc:AlternateContent>
            </a:graphicData>
          </a:graphic>
        </p:graphicFrame>
        <p:graphicFrame>
          <p:nvGraphicFramePr>
            <p:cNvPr id="9" name="对象 8"/>
            <p:cNvGraphicFramePr>
              <a:graphicFrameLocks noChangeAspect="1"/>
            </p:cNvGraphicFramePr>
            <p:nvPr/>
          </p:nvGraphicFramePr>
          <p:xfrm>
            <a:off x="2161424" y="2364693"/>
            <a:ext cx="238124" cy="457199"/>
          </p:xfrm>
          <a:graphic>
            <a:graphicData uri="http://schemas.openxmlformats.org/presentationml/2006/ole">
              <mc:AlternateContent xmlns:mc="http://schemas.openxmlformats.org/markup-compatibility/2006">
                <mc:Choice xmlns:v="urn:schemas-microsoft-com:vml" Requires="v">
                  <p:oleObj spid="_x0000_s3079" name="Equation" r:id="rId11" imgW="6400800" imgH="12192000" progId="Equation.DSMT4">
                    <p:embed/>
                  </p:oleObj>
                </mc:Choice>
                <mc:Fallback>
                  <p:oleObj name="Equation" r:id="rId11" imgW="6400800" imgH="12192000" progId="Equation.DSMT4">
                    <p:embed/>
                    <p:pic>
                      <p:nvPicPr>
                        <p:cNvPr id="0" name="图片 3078"/>
                        <p:cNvPicPr>
                          <a:picLocks noChangeAspect="1"/>
                        </p:cNvPicPr>
                        <p:nvPr/>
                      </p:nvPicPr>
                      <p:blipFill>
                        <a:blip r:embed="rId12"/>
                        <a:stretch>
                          <a:fillRect/>
                        </a:stretch>
                      </p:blipFill>
                      <p:spPr>
                        <a:xfrm>
                          <a:off x="2161424" y="2364693"/>
                          <a:ext cx="238124" cy="457199"/>
                        </a:xfrm>
                        <a:prstGeom prst="rect">
                          <a:avLst/>
                        </a:prstGeom>
                        <a:noFill/>
                        <a:ln w="9525">
                          <a:noFill/>
                        </a:ln>
                      </p:spPr>
                    </p:pic>
                  </p:oleObj>
                </mc:Fallback>
              </mc:AlternateContent>
            </a:graphicData>
          </a:graphic>
        </p:graphicFrame>
        <p:graphicFrame>
          <p:nvGraphicFramePr>
            <p:cNvPr id="10" name="对象 9"/>
            <p:cNvGraphicFramePr>
              <a:graphicFrameLocks noChangeAspect="1"/>
            </p:cNvGraphicFramePr>
            <p:nvPr/>
          </p:nvGraphicFramePr>
          <p:xfrm>
            <a:off x="5309249" y="2373920"/>
            <a:ext cx="238125" cy="447675"/>
          </p:xfrm>
          <a:graphic>
            <a:graphicData uri="http://schemas.openxmlformats.org/presentationml/2006/ole">
              <mc:AlternateContent xmlns:mc="http://schemas.openxmlformats.org/markup-compatibility/2006">
                <mc:Choice xmlns:v="urn:schemas-microsoft-com:vml" Requires="v">
                  <p:oleObj spid="_x0000_s3080" name="Equation" r:id="rId13" imgW="6400800" imgH="11887200" progId="Equation.DSMT4">
                    <p:embed/>
                  </p:oleObj>
                </mc:Choice>
                <mc:Fallback>
                  <p:oleObj name="Equation" r:id="rId13" imgW="6400800" imgH="11887200" progId="Equation.DSMT4">
                    <p:embed/>
                    <p:pic>
                      <p:nvPicPr>
                        <p:cNvPr id="0" name="图片 3079"/>
                        <p:cNvPicPr>
                          <a:picLocks noChangeAspect="1"/>
                        </p:cNvPicPr>
                        <p:nvPr/>
                      </p:nvPicPr>
                      <p:blipFill>
                        <a:blip r:embed="rId14"/>
                        <a:stretch>
                          <a:fillRect/>
                        </a:stretch>
                      </p:blipFill>
                      <p:spPr>
                        <a:xfrm>
                          <a:off x="5309249" y="2373920"/>
                          <a:ext cx="238125" cy="447675"/>
                        </a:xfrm>
                        <a:prstGeom prst="rect">
                          <a:avLst/>
                        </a:prstGeom>
                        <a:noFill/>
                        <a:ln w="9525">
                          <a:noFill/>
                        </a:ln>
                      </p:spPr>
                    </p:pic>
                  </p:oleObj>
                </mc:Fallback>
              </mc:AlternateContent>
            </a:graphicData>
          </a:graphic>
        </p:graphicFrame>
        <p:graphicFrame>
          <p:nvGraphicFramePr>
            <p:cNvPr id="11" name="对象 10"/>
            <p:cNvGraphicFramePr>
              <a:graphicFrameLocks noChangeAspect="1"/>
            </p:cNvGraphicFramePr>
            <p:nvPr/>
          </p:nvGraphicFramePr>
          <p:xfrm>
            <a:off x="6549075" y="2364693"/>
            <a:ext cx="390524" cy="457199"/>
          </p:xfrm>
          <a:graphic>
            <a:graphicData uri="http://schemas.openxmlformats.org/presentationml/2006/ole">
              <mc:AlternateContent xmlns:mc="http://schemas.openxmlformats.org/markup-compatibility/2006">
                <mc:Choice xmlns:v="urn:schemas-microsoft-com:vml" Requires="v">
                  <p:oleObj spid="_x0000_s3081" name="Equation" r:id="rId15" imgW="10363200" imgH="12192000" progId="Equation.DSMT4">
                    <p:embed/>
                  </p:oleObj>
                </mc:Choice>
                <mc:Fallback>
                  <p:oleObj name="Equation" r:id="rId15" imgW="10363200" imgH="12192000" progId="Equation.DSMT4">
                    <p:embed/>
                    <p:pic>
                      <p:nvPicPr>
                        <p:cNvPr id="0" name="图片 3080"/>
                        <p:cNvPicPr>
                          <a:picLocks noChangeAspect="1"/>
                        </p:cNvPicPr>
                        <p:nvPr/>
                      </p:nvPicPr>
                      <p:blipFill>
                        <a:blip r:embed="rId16"/>
                        <a:stretch>
                          <a:fillRect/>
                        </a:stretch>
                      </p:blipFill>
                      <p:spPr>
                        <a:xfrm>
                          <a:off x="6549075" y="2364693"/>
                          <a:ext cx="390524" cy="457199"/>
                        </a:xfrm>
                        <a:prstGeom prst="rect">
                          <a:avLst/>
                        </a:prstGeom>
                        <a:noFill/>
                        <a:ln w="9525">
                          <a:noFill/>
                        </a:ln>
                      </p:spPr>
                    </p:pic>
                  </p:oleObj>
                </mc:Fallback>
              </mc:AlternateContent>
            </a:graphicData>
          </a:graphic>
        </p:graphicFrame>
        <p:graphicFrame>
          <p:nvGraphicFramePr>
            <p:cNvPr id="12" name="对象 11"/>
            <p:cNvGraphicFramePr>
              <a:graphicFrameLocks noChangeAspect="1"/>
            </p:cNvGraphicFramePr>
            <p:nvPr/>
          </p:nvGraphicFramePr>
          <p:xfrm>
            <a:off x="730800" y="2831482"/>
            <a:ext cx="238124" cy="457200"/>
          </p:xfrm>
          <a:graphic>
            <a:graphicData uri="http://schemas.openxmlformats.org/presentationml/2006/ole">
              <mc:AlternateContent xmlns:mc="http://schemas.openxmlformats.org/markup-compatibility/2006">
                <mc:Choice xmlns:v="urn:schemas-microsoft-com:vml" Requires="v">
                  <p:oleObj spid="_x0000_s3082" name="Equation" r:id="rId17" imgW="6400800" imgH="12192000" progId="Equation.DSMT4">
                    <p:embed/>
                  </p:oleObj>
                </mc:Choice>
                <mc:Fallback>
                  <p:oleObj name="Equation" r:id="rId17" imgW="6400800" imgH="12192000" progId="Equation.DSMT4">
                    <p:embed/>
                    <p:pic>
                      <p:nvPicPr>
                        <p:cNvPr id="0" name="图片 3081"/>
                        <p:cNvPicPr>
                          <a:picLocks noChangeAspect="1"/>
                        </p:cNvPicPr>
                        <p:nvPr/>
                      </p:nvPicPr>
                      <p:blipFill>
                        <a:blip r:embed="rId18"/>
                        <a:stretch>
                          <a:fillRect/>
                        </a:stretch>
                      </p:blipFill>
                      <p:spPr>
                        <a:xfrm>
                          <a:off x="730800" y="2831482"/>
                          <a:ext cx="238124" cy="457200"/>
                        </a:xfrm>
                        <a:prstGeom prst="rect">
                          <a:avLst/>
                        </a:prstGeom>
                        <a:noFill/>
                        <a:ln w="9525">
                          <a:noFill/>
                        </a:ln>
                      </p:spPr>
                    </p:pic>
                  </p:oleObj>
                </mc:Fallback>
              </mc:AlternateContent>
            </a:graphicData>
          </a:graphic>
        </p:graphicFrame>
        <p:graphicFrame>
          <p:nvGraphicFramePr>
            <p:cNvPr id="13" name="对象 12"/>
            <p:cNvGraphicFramePr>
              <a:graphicFrameLocks noChangeAspect="1"/>
            </p:cNvGraphicFramePr>
            <p:nvPr/>
          </p:nvGraphicFramePr>
          <p:xfrm>
            <a:off x="2352225" y="2831482"/>
            <a:ext cx="238124" cy="457199"/>
          </p:xfrm>
          <a:graphic>
            <a:graphicData uri="http://schemas.openxmlformats.org/presentationml/2006/ole">
              <mc:AlternateContent xmlns:mc="http://schemas.openxmlformats.org/markup-compatibility/2006">
                <mc:Choice xmlns:v="urn:schemas-microsoft-com:vml" Requires="v">
                  <p:oleObj spid="_x0000_s3083" name="Equation" r:id="rId19" imgW="6400800" imgH="12192000" progId="Equation.DSMT4">
                    <p:embed/>
                  </p:oleObj>
                </mc:Choice>
                <mc:Fallback>
                  <p:oleObj name="Equation" r:id="rId19" imgW="6400800" imgH="12192000" progId="Equation.DSMT4">
                    <p:embed/>
                    <p:pic>
                      <p:nvPicPr>
                        <p:cNvPr id="0" name="图片 3082"/>
                        <p:cNvPicPr>
                          <a:picLocks noChangeAspect="1"/>
                        </p:cNvPicPr>
                        <p:nvPr/>
                      </p:nvPicPr>
                      <p:blipFill>
                        <a:blip r:embed="rId20"/>
                        <a:stretch>
                          <a:fillRect/>
                        </a:stretch>
                      </p:blipFill>
                      <p:spPr>
                        <a:xfrm>
                          <a:off x="2352225" y="2831482"/>
                          <a:ext cx="238124" cy="457199"/>
                        </a:xfrm>
                        <a:prstGeom prst="rect">
                          <a:avLst/>
                        </a:prstGeom>
                        <a:noFill/>
                        <a:ln w="9525">
                          <a:noFill/>
                        </a:ln>
                      </p:spPr>
                    </p:pic>
                  </p:oleObj>
                </mc:Fallback>
              </mc:AlternateContent>
            </a:graphicData>
          </a:graphic>
        </p:graphicFrame>
      </p:grpSp>
      <p:sp>
        <p:nvSpPr>
          <p:cNvPr id="15" name="TextBox 2"/>
          <p:cNvSpPr txBox="1"/>
          <p:nvPr/>
        </p:nvSpPr>
        <p:spPr>
          <a:xfrm>
            <a:off x="571472" y="3991773"/>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(1)①⑥⑧　(2)②⑤</a:t>
            </a:r>
            <a:endParaRPr lang="zh-CN" altLang="en-US" dirty="0"/>
          </a:p>
        </p:txBody>
      </p:sp>
      <p:sp>
        <p:nvSpPr>
          <p:cNvPr id="16" name="TextBox 2"/>
          <p:cNvSpPr txBox="1"/>
          <p:nvPr/>
        </p:nvSpPr>
        <p:spPr>
          <a:xfrm>
            <a:off x="571472" y="442417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本题考查语言表达简明的能力。①“们”字与前面的“广大”重复;⑥“拟”是“打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算”的意思,与“决定”矛盾;⑧“本刊”一词在前面已经出现,这里就可省略了。②⑤的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“的”字不能省略,否则会导致结构混乱。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3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(2017河北沧州一中月考,16)提取下面这则新闻的主要信息,写出三个关键词语。(6分)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有消息称,为加强博客的管理,消除博客中侵权等问题,信息产业部正考虑拟定相关的法规规范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博客,其中不排除采取“实名制”。目前,信产部已委托中国互联网协会政策与资源工作委员会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“博客研究组”开展“博客实名制”的调研,研究结果将提交信产部供决策参考。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据了解,在近日的一次初步调研中,“博客研究组”征求了部分博客提供商的意见,对“博客实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名制”管理的适用范围、管理中各方的权利和义务、登记博客身份信息的内容、保障登记信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息真实性的措施、管理中可能遇到的问题,以及管理实施的时间安排进行了探讨。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不过据透露,“博客研究组”对“博客实名制”还没得出统一可行的结论,“目前只是探讨阶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段,还没到提案阶段,估计短期内不会出台”,研究组一位代表表示。</a:t>
            </a:r>
            <a:endParaRPr lang="zh-CN" altLang="en-US"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2"/>
          <p:cNvSpPr txBox="1"/>
          <p:nvPr/>
        </p:nvSpPr>
        <p:spPr>
          <a:xfrm>
            <a:off x="571472" y="4563277"/>
            <a:ext cx="8127000" cy="3018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博客　管理　实名制</a:t>
            </a:r>
            <a:endParaRPr lang="zh-CN" altLang="en-US" dirty="0"/>
          </a:p>
        </p:txBody>
      </p:sp>
      <p:sp>
        <p:nvSpPr>
          <p:cNvPr id="4" name="TextBox 2"/>
          <p:cNvSpPr txBox="1"/>
          <p:nvPr/>
        </p:nvSpPr>
        <p:spPr>
          <a:xfrm>
            <a:off x="516966" y="4925198"/>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审读材料,分层次理清思路。从中找到重复出现的词语,本则材料的中心是“为加强博客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管理,采取实名制”,材料中多次出现“博客”“管理”“实名制”,故三个关键词分别为“博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客”“管理”“实名制”。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(2017山东莱芜期中,22)据《新闻晨报》报道,上海交通大学为适应社会发展,为学生创业开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“绿灯”。2016年8月11日,上海交大党委书记姜斯宪公开表示,学校鼓励学生及早投身创新创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业行列;本科生和研究生可自行申请,选择休学创业两年或一年,休学创业期间,还可享受学校创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业教育资源和支持服务,学校为其保留学籍。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对上海交大的做法你如何看?请写出你的观点和理由。(4分)</a:t>
            </a:r>
            <a:endParaRPr lang="zh-CN" altLang="en-US" dirty="0"/>
          </a:p>
        </p:txBody>
      </p:sp>
      <p:sp>
        <p:nvSpPr>
          <p:cNvPr id="3" name="TextBox 2"/>
          <p:cNvSpPr txBox="1"/>
          <p:nvPr/>
        </p:nvSpPr>
        <p:spPr>
          <a:xfrm>
            <a:off x="500034" y="2848765"/>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(示例1)为大学生创业开绿灯的做法值得点赞。作为一所极具学术影响力的重点高校,鼓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励学生下海,表现了与时俱进的博大胸怀,有利于激活学生的创新活力和意识,有利于学生综合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能力的提升。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(示例2)为大学生创业开绿灯的做法不妥。任何时代,学业都是学生的“天职”。对于大学生来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说,不具备强有力的知识储备,要想创业成功,并非易事;创业是人终身的理念,不是大学一年或两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年就可以做好的。</a:t>
            </a:r>
            <a:endParaRPr lang="zh-CN" altLang="en-US" dirty="0"/>
          </a:p>
        </p:txBody>
      </p:sp>
      <p:sp>
        <p:nvSpPr>
          <p:cNvPr id="4" name="TextBox 2"/>
          <p:cNvSpPr txBox="1"/>
          <p:nvPr/>
        </p:nvSpPr>
        <p:spPr>
          <a:xfrm>
            <a:off x="516966" y="499190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解答本题首先要认真审题,明确自己的观点,可以选择同意,也可以不同意;然后根据材料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及现实进行分析,言之成理即可。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185800"/>
            <a:chOff x="540000" y="1080000"/>
            <a:chExt cx="8158472" cy="518580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呈报(用公文向上级报告)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钧启(请尊长或上级开启)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俯就(用于请对方同意担任职务)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谦辞: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家严(自己的父亲)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家慈(自己的母亲)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舍亲(自己的亲戚)</a:t>
              </a:r>
              <a:endParaRPr lang="zh-CN" altLang="en-US" dirty="0"/>
            </a:p>
          </p:txBody>
        </p:sp>
        <p:sp>
          <p:nvSpPr>
            <p:cNvPr id="3" name="TextBox 2"/>
            <p:cNvSpPr txBox="1"/>
            <p:nvPr/>
          </p:nvSpPr>
          <p:spPr>
            <a:xfrm>
              <a:off x="571472" y="3491707"/>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鄙人(谦称自己)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愚见(自己的见解)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敝处(自己的房屋、住处)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拙作(自己的文章)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敢请(请求对方做某事)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见教(指教我)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老朽(老人谦称自己)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题组二　语言准确</a:t>
              </a:r>
              <a:endParaRPr lang="zh-CN" altLang="en-US" dirty="0"/>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62815"/>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(2017浙江诸暨中学期中,7)阅读下面的材料,按要求作答。(4分)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中国城市通信行为研究报告显示,62%的智能手机用户在睡觉前玩手机;人们最常在上下班途中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玩手机,这个比例高达75%。在中国智能手机拥有者中,患上“手机依赖症”的人越来越多。首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都师范大学心理咨询中心提供的一项调查显示:77%的手机用户每天开机12小时以上,33.55%的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人24小时开机,65%的人表示“如果手机不在身边会有些焦虑”。而一家网站关于“你是否离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不开手机”的调查显示,超过九成的人离不开手机。“手机控”们出门忘带手机便“惴惴不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安”,好像丢了魂一样;当一段时间手机铃声没响,就感到失落;刷微博、玩游戏是睡觉前的必修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课;公车上、饭局上、朋友聚会上,总是低头玩手机。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(1)请根据材料,为“手机控”下一个定义。(2分)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(2)根据上述情况,请你设计一条宣传标语,劝导人们正确对待手机。要求:主题鲜明,语言简洁,至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少运用一种修辞手法,不超过15字。(2分)</a:t>
            </a:r>
            <a:endParaRPr lang="zh-CN" altLang="en-US" dirty="0"/>
          </a:p>
        </p:txBody>
      </p:sp>
      <p:sp>
        <p:nvSpPr>
          <p:cNvPr id="3" name="TextBox 2"/>
          <p:cNvSpPr txBox="1"/>
          <p:nvPr/>
        </p:nvSpPr>
        <p:spPr>
          <a:xfrm>
            <a:off x="540000" y="484237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(1)“手机控”就是在生活中对手机产生心理依赖而不能自拔的人。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(2)(示例1)多看身边人,不当低头族。(示例2)放下手机,拥抱世界。</a:t>
            </a:r>
            <a:endParaRPr lang="zh-CN" altLang="en-US" dirty="0"/>
          </a:p>
        </p:txBody>
      </p:sp>
      <p:sp>
        <p:nvSpPr>
          <p:cNvPr id="4" name="TextBox 2"/>
          <p:cNvSpPr txBox="1"/>
          <p:nvPr/>
        </p:nvSpPr>
        <p:spPr>
          <a:xfrm>
            <a:off x="516966" y="5563409"/>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(1)下定义要先确定属性,“手机控”的属性是一类人。之后在材料中筛选这样一类人的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特点。具体信息包括对手机强烈依赖、无法自拔等。(2)要至少使用一种修辞手法,可选择拟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人、比喻、对偶等。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(2017山西重点中学协作体期中,23)语法规定,副词常修饰动词、形容词,表示程度、范围。然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而近年来,在语言文字发展中却出现了如“太中国”“很淑女”等副词修饰名词的现象,且多用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于口语中;但又没有“十分桌子”“忒板凳”这种现象;并且“很淑女”这种现象逐渐被语言学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者所接受。请你试着分析这一语法现象出现并能够成立的原因。(6分)</a:t>
            </a:r>
            <a:endParaRPr lang="zh-CN" altLang="en-US" dirty="0"/>
          </a:p>
        </p:txBody>
      </p:sp>
      <p:sp>
        <p:nvSpPr>
          <p:cNvPr id="3" name="TextBox 2"/>
          <p:cNvSpPr txBox="1"/>
          <p:nvPr/>
        </p:nvSpPr>
        <p:spPr>
          <a:xfrm>
            <a:off x="571472" y="2455191"/>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①程度副词在修饰名词的时候,强调的并不是名词本身,而是该名词表达的意思所具有的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某种特征,而且这种特征具有一定的描述义,但并不是所有的名词都可以用副词来修饰。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②名词有一定的引申义,比如阳光就具有温暖,舒适的意思;淑女就具有文静,美好的特征。其他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一般意义的不具有描述义的形容词,依然不可以用于这样的搭配中,比如我们不能说很日历,十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分桌子。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③带有一定的口语化色彩,形象生动。</a:t>
            </a:r>
            <a:endParaRPr lang="zh-CN" altLang="en-US" dirty="0"/>
          </a:p>
        </p:txBody>
      </p:sp>
      <p:sp>
        <p:nvSpPr>
          <p:cNvPr id="4" name="TextBox 2"/>
          <p:cNvSpPr txBox="1"/>
          <p:nvPr/>
        </p:nvSpPr>
        <p:spPr>
          <a:xfrm>
            <a:off x="571472" y="4563277"/>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解答该题,应该结合副词的使用方法,将副词与名词搭配的相关情况进行分析并用语言表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述出来。应该明确,程度副词在修饰名词的时候,强调的并不是名词本身;名词所表达的意思需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具有某种特征,而且这种特征要具有一定的描述义。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(2017江西宜春奉新一中月考,2)下列各句中,表达得体的一句是(3分)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A.通知:兹定于6月5日下午3时在报告厅召开高考考务会,请全体工作人员按时参加。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B.书信:毕业之后,学生垂念师恩。值此春节到来之际,谨祝恩师节日快乐,万事如意!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C.询问:家严今年高寿?多年不见,甚为牵挂,过两天我一定登门看望。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D.请柬:新居落成,我明天搬迁,为答谢您的祝贺,特于府上备下薄酒,恭请光临。</a:t>
            </a:r>
            <a:endParaRPr lang="zh-CN" altLang="en-US" dirty="0"/>
          </a:p>
        </p:txBody>
      </p:sp>
      <p:sp>
        <p:nvSpPr>
          <p:cNvPr id="3" name="TextBox 2"/>
          <p:cNvSpPr txBox="1"/>
          <p:nvPr/>
        </p:nvSpPr>
        <p:spPr>
          <a:xfrm>
            <a:off x="516966" y="2848765"/>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B.“垂念”,指上对下挂念;也用作敬辞,指别人对自己挂念。而选项中是说“学生垂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念师恩”,谦敬失当,应把“垂念”改为“感念”。C.“家严”,又称“家君”“家尊”,是在别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人面前对自己父亲的谦称。“家”是用来称比自己辈分高或同辈年纪大的亲属。而选项中是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询问,应是问对方,故应将“家严”改为“令尊”。D.“府上”,对别人的家或老家的尊称。而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选项中说的是自己家,故应将“府上”改为“寒舍”。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(2017河北唐山一中期中,10)下列各句中,表达得体的一句是(3分)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A.我是传媒学院新闻专业的毕业生,日前惠顾你社网站,得知招聘编辑的消息,我决定应聘。现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寄上我的相关资料,如有意向,可通知我。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B.刚才刘老师的一番话真是抛砖引玉,使我深受教育,像刘老师这样快要退休的老师仍在为培养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我们而略尽绵薄,难道我们倒可以对学习不负责任?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C.这次我们专程从全国各地光临母校,给我们至今精神矍铄的恩师俞老师做寿。俞老师视名利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淡如水,看事业重如山,八十高龄还在做学问。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D.王大石捧着一幅字画凑到马医生跟前:“区区草字,不成敬意,请您笑纳。”“如此盛情,却之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不恭,我就恭敬不如从命了。”马医生脸上堆满了笑容。</a:t>
            </a:r>
            <a:endParaRPr lang="zh-CN" altLang="en-US" dirty="0"/>
          </a:p>
        </p:txBody>
      </p:sp>
      <p:sp>
        <p:nvSpPr>
          <p:cNvPr id="3" name="TextBox 2"/>
          <p:cNvSpPr txBox="1"/>
          <p:nvPr/>
        </p:nvSpPr>
        <p:spPr>
          <a:xfrm>
            <a:off x="516966" y="4291722"/>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D　</a:t>
            </a:r>
            <a:r>
              <a:rPr lang="zh-CN" altLang="en-US" sz="1500" kern="0" dirty="0" smtClean="0">
                <a:solidFill>
                  <a:srgbClr val="000000"/>
                </a:solidFill>
                <a:latin typeface="Times New Roman" panose="02020603050405020304" pitchFamily="65" charset="-122"/>
                <a:ea typeface="宋体" panose="02010600030101010101" pitchFamily="2" charset="-122"/>
              </a:rPr>
              <a:t>A.“惠顾”即光临、惠临,多用于商店对顾客,用在这里显然不妥,应改为“浏览”;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“你”称呼不够得体,缺乏敬意,应改为敬辞“贵”;“可”显得很生硬,改为“请”。B.“抛砖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引玉”是自谦之辞,用在这里谦敬失当;“略尽绵薄”是自谦之辞,用以评价老师,不得体。C.</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“光临”是敬辞,用于称客人来到,用在这里不得体,可改为“回到”。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(2017天津十二重点中学联考,4)下列各句中,表达得体的一句是(3分)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A.能光临这个茶话会跟各位共叙友情,我感到很高兴,祝大家在新的一年里,工作顺利,家庭幸福,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身体健康,万事如意。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B.我的祝福是一点点:愿大家烦恼少一点,开心多一点;白发少一点,潇洒多一点;身材一点不走样,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机能一点不下降。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C.恭祝各位在新的一年丹心催桃李,碧血育栋梁;祝家父家母福如东海,寿比南山;令郎令爱学习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进步。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D.我祝各位女士多涨工资少长肉,祝各位男士少打麻将多遛狗,祝在座的同仁身体一天天瘦下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去,钱包一天天鼓起来。</a:t>
            </a:r>
            <a:endParaRPr lang="zh-CN" altLang="en-US" dirty="0"/>
          </a:p>
        </p:txBody>
      </p:sp>
      <p:sp>
        <p:nvSpPr>
          <p:cNvPr id="3" name="TextBox 2"/>
          <p:cNvSpPr txBox="1"/>
          <p:nvPr/>
        </p:nvSpPr>
        <p:spPr>
          <a:xfrm>
            <a:off x="516966"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A.“光临”是敬辞,称宾客来到,不能用来说自己。C.“家父家母”是对别人称自己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的父母,可改为“令尊令堂”。D.“少长肉”“多遛狗”有戏谑之嫌,“身体一天天瘦下去”有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病态之意,均不得体。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下面文段有三处推断存在问题,请参照①的方式,说明另外两处问题。(5分)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每年进入6月,都会看到很多高考生“撕书”宣泄的新闻。尽管很多学校都会在高考前专门下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发禁令,严禁“撕书”,但完全禁绝并无可能。这是因为,在高中生普遍缺乏压力疏导途径的背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景下,仅仅从行为上限制即将离校的学生“撕书”,并非治本之策。笔者认为只要创新毕业仪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式,就能让学生的毕业需求得到满足;只要学生的毕业需求得到满足了,毕业情感就能得到全部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释放;毕业情感释放了,学生们就不会在“撕书”中感受毕业的滋味了。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①创新毕业仪式不一定能让学生的毕业需求得到满足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16966" y="4199428"/>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②毕业需求得到满足不一定能让学生的毕业情感得到全部释放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③毕业情感释放了,学生们也不一定就不“撕书”了</a:t>
            </a:r>
            <a:endParaRPr lang="zh-CN" altLang="en-US" dirty="0"/>
          </a:p>
        </p:txBody>
      </p:sp>
      <p:sp>
        <p:nvSpPr>
          <p:cNvPr id="4" name="TextBox 2"/>
          <p:cNvSpPr txBox="1"/>
          <p:nvPr/>
        </p:nvSpPr>
        <p:spPr>
          <a:xfrm>
            <a:off x="500034" y="499190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本题考查语言表达准确和逻辑推断的能力。“学生的毕业需求得到满足了,毕业情感就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能得到全部释放;毕业情感释放了,学生们就不会在‘撕书’中感受毕业的滋味了”说法绝对,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表示推断的语言应尽可能照顾到多种情况,所以话不能说得太死。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下面文段有三处推断存在问题,请参照①的方式,说明另外两处问题。(5分)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雄安新区,千年大计,国家大事。它所催生的,应是民族复兴、区域发展的伟大梦想,而不是个人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投机、借势炒作的臆想。对于雄安新区的建设,坚持先谋后动、规划引领,把每一寸土地规划得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清清楚楚后再开工建设。在今后相当长的一段时间里,有关部门必须制定有效政策,只要制定出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有效政策,就能防止房地产炒作;防止了房地产炒作,就能排除一切干扰,雄安新区规划建设就能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圆满实现。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①制定出有效政策不一定能防止房地产炒作。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71472" y="427086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②防止了房地产炒作不一定能排除一切干扰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③排除一切干扰,雄安新区规划建设也不一定能圆满实现</a:t>
            </a:r>
            <a:endParaRPr lang="zh-CN" altLang="en-US" dirty="0"/>
          </a:p>
        </p:txBody>
      </p:sp>
      <p:sp>
        <p:nvSpPr>
          <p:cNvPr id="4" name="TextBox 2"/>
          <p:cNvSpPr txBox="1"/>
          <p:nvPr/>
        </p:nvSpPr>
        <p:spPr>
          <a:xfrm>
            <a:off x="571472" y="4991905"/>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本题考查语言表达准确和逻辑推断的能力。“有关部门必须制定有效政策</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就能圆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满实现”的说法过于绝对。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下面文段有三处推断存在问题,请参照?的方式,说明另外两处问题。(5分)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布置“为父母洗脚”这种家庭作业,是对青少年进行亲情教育的一种方式。家长们面对孩子们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端上来的热水,都高兴得合不拢嘴。相信只要认真落实,学生做完“作业”后,都会发生使家长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和老师感到欣慰的变化。因此,只要认真落实“为父母洗脚”的作业,贯彻亲情教育,就会培养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出有孝心的孩子。家长认可这种做法,势必会在全社会推广开来。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①学生做完“作业”后不一定都会发生变化。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71472" y="3843200"/>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②认真落实贯彻不一定会培养出有爱心的孩子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③家长认可不代表会在全社会推广开来</a:t>
            </a:r>
            <a:endParaRPr lang="zh-CN" altLang="en-US" dirty="0"/>
          </a:p>
        </p:txBody>
      </p:sp>
      <p:sp>
        <p:nvSpPr>
          <p:cNvPr id="4" name="TextBox 2"/>
          <p:cNvSpPr txBox="1"/>
          <p:nvPr/>
        </p:nvSpPr>
        <p:spPr>
          <a:xfrm>
            <a:off x="516966" y="4639446"/>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本题考查语言表达准确和逻辑推断的能力。语段中有些词语的使用不够准确,导致不合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乎事实。如“都会”“只要</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就会”“势必”等。答题时将其所说的必然如此改为不一定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如此即可。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下面文段有三处推断存在问题,请参照?的方式,说明另外两处问题。(5分)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中国文化主动走出去,能让各国人民近距离或直接感受到中国文化的丰富多彩和独特魅力,势必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改变以往形成的偏见。只要大批走向世界的中国人具备了优良的素质和文明的举止,中国文化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的地位就能随之提升。中国向世界提供尽可能多的文化商品和文化服务,就会快速传播中国文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①中国文化走出去不一定会让各国人民改变以往形成的偏见。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16966" y="3848897"/>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②优良的素质和文明的举止不一定会使中国文化的地位提升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③中国向世界提供尽可能多的文化商品和文化服务不一定就会快速传播中国文化</a:t>
            </a:r>
            <a:endParaRPr lang="zh-CN" altLang="en-US" dirty="0"/>
          </a:p>
        </p:txBody>
      </p:sp>
      <p:sp>
        <p:nvSpPr>
          <p:cNvPr id="4" name="TextBox 2"/>
          <p:cNvSpPr txBox="1"/>
          <p:nvPr/>
        </p:nvSpPr>
        <p:spPr>
          <a:xfrm>
            <a:off x="571472" y="4563277"/>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本题考查语言表达准确和逻辑推断的能力。语段中有些词语的使用不够准确,导致不合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乎事实。如“势必”“只要</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就能”“就会”等。答题时将其所说的必然如此改为不一定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如此即可。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199150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(2016四川成都石室中学二诊,17)扩展下面的句子。要求至少使用两种修辞手法,并保持原</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意。(不少于65个字)(6分)</a:t>
            </a:r>
            <a:endParaRPr lang="zh-CN" altLang="en-US"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阳光照在他脸上,为了父母的期盼、朋友的嘱托和自己心底的那份信念,他迈开步子朝前走去。</a:t>
            </a:r>
            <a:endParaRPr lang="zh-CN" altLang="en-US" dirty="0"/>
          </a:p>
        </p:txBody>
      </p:sp>
      <p:sp>
        <p:nvSpPr>
          <p:cNvPr id="3" name="TextBox 11"/>
          <p:cNvSpPr txBox="1"/>
          <p:nvPr/>
        </p:nvSpPr>
        <p:spPr>
          <a:xfrm>
            <a:off x="2143108" y="1134253"/>
            <a:ext cx="4451861"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en-US" altLang="zh-CN" sz="2000" b="1" dirty="0" smtClean="0">
                <a:latin typeface="黑体" panose="02010609060101010101" pitchFamily="49" charset="-122"/>
                <a:ea typeface="黑体" panose="02010609060101010101" pitchFamily="49" charset="-122"/>
                <a:sym typeface="+mn-ea"/>
              </a:rPr>
              <a:t>2015—2016</a:t>
            </a:r>
            <a:r>
              <a:rPr lang="zh-CN" altLang="en-US" sz="2000" b="1" dirty="0" smtClean="0">
                <a:latin typeface="黑体" panose="02010609060101010101" pitchFamily="49" charset="-122"/>
                <a:ea typeface="黑体" panose="02010609060101010101" pitchFamily="49" charset="-122"/>
                <a:sym typeface="+mn-ea"/>
              </a:rPr>
              <a:t>年模拟探究能力测试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dirty="0" smtClean="0">
                <a:latin typeface="黑体" panose="02010609060101010101" pitchFamily="49" charset="-122"/>
                <a:ea typeface="黑体" panose="02010609060101010101" pitchFamily="49" charset="-122"/>
                <a:sym typeface="+mn-ea"/>
              </a:rPr>
              <a:t>(</a:t>
            </a:r>
            <a:r>
              <a:rPr lang="zh-CN" altLang="en-US" sz="1400" dirty="0" smtClean="0">
                <a:latin typeface="黑体" panose="02010609060101010101" pitchFamily="49" charset="-122"/>
                <a:ea typeface="黑体" panose="02010609060101010101" pitchFamily="49" charset="-122"/>
                <a:sym typeface="+mn-ea"/>
              </a:rPr>
              <a:t>时间：</a:t>
            </a:r>
            <a:r>
              <a:rPr lang="en-US" altLang="zh-CN" sz="1400" dirty="0" smtClean="0">
                <a:latin typeface="黑体" panose="02010609060101010101" pitchFamily="49" charset="-122"/>
                <a:ea typeface="黑体" panose="02010609060101010101" pitchFamily="49" charset="-122"/>
                <a:sym typeface="+mn-ea"/>
              </a:rPr>
              <a:t>45</a:t>
            </a:r>
            <a:r>
              <a:rPr lang="zh-CN" altLang="en-US" sz="1400" dirty="0" smtClean="0">
                <a:latin typeface="黑体" panose="02010609060101010101" pitchFamily="49" charset="-122"/>
                <a:ea typeface="黑体" panose="02010609060101010101" pitchFamily="49" charset="-122"/>
                <a:sym typeface="+mn-ea"/>
              </a:rPr>
              <a:t>分钟   分值：</a:t>
            </a:r>
            <a:r>
              <a:rPr lang="en-US" altLang="zh-CN" sz="1400" dirty="0" smtClean="0">
                <a:latin typeface="黑体" panose="02010609060101010101" pitchFamily="49" charset="-122"/>
                <a:ea typeface="黑体" panose="02010609060101010101" pitchFamily="49" charset="-122"/>
                <a:sym typeface="+mn-ea"/>
              </a:rPr>
              <a:t>40</a:t>
            </a:r>
            <a:r>
              <a:rPr lang="zh-CN" altLang="en-US" sz="1400" dirty="0" smtClean="0">
                <a:latin typeface="黑体" panose="02010609060101010101" pitchFamily="49" charset="-122"/>
                <a:ea typeface="黑体" panose="02010609060101010101" pitchFamily="49" charset="-122"/>
                <a:sym typeface="+mn-ea"/>
              </a:rPr>
              <a:t>分</a:t>
            </a:r>
            <a:r>
              <a:rPr lang="en-US" altLang="zh-CN" sz="1400" dirty="0" smtClean="0">
                <a:latin typeface="黑体" panose="02010609060101010101" pitchFamily="49" charset="-122"/>
                <a:ea typeface="黑体" panose="02010609060101010101" pitchFamily="49" charset="-122"/>
                <a:sym typeface="+mn-ea"/>
              </a:rPr>
              <a:t>)</a:t>
            </a:r>
            <a:endParaRPr lang="zh-CN" altLang="en-US" sz="1400" dirty="0">
              <a:latin typeface="黑体" panose="02010609060101010101" pitchFamily="49" charset="-122"/>
              <a:ea typeface="黑体" panose="02010609060101010101" pitchFamily="49" charset="-122"/>
            </a:endParaRPr>
          </a:p>
        </p:txBody>
      </p:sp>
      <p:sp>
        <p:nvSpPr>
          <p:cNvPr id="4" name="TextBox 2"/>
          <p:cNvSpPr txBox="1"/>
          <p:nvPr/>
        </p:nvSpPr>
        <p:spPr>
          <a:xfrm>
            <a:off x="516966" y="3138286"/>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(示例)阳光照在他的脸上,他的脸明亮光洁,如同一朵在秋阳下盛开的白色的菊花。为了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年迈的父母那沉积在心底的期盼,为了热心的朋友那真挚的夜半时分的嘱托,也为了自己那份坚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定而毅然的心底的信念,他迈开了步子勇敢地朝前走去。</a:t>
            </a:r>
            <a:endParaRPr lang="zh-CN" altLang="en-US" dirty="0"/>
          </a:p>
        </p:txBody>
      </p:sp>
      <p:sp>
        <p:nvSpPr>
          <p:cNvPr id="5" name="TextBox 2"/>
          <p:cNvSpPr txBox="1"/>
          <p:nvPr/>
        </p:nvSpPr>
        <p:spPr>
          <a:xfrm>
            <a:off x="500034" y="4281294"/>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这句话的中心句是“他迈开步子朝前走去”,在扩展的时候要围绕此句展开,不得脱离原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意。可以就他的外貌、心理、动作等来进行描写,也可以用环境描写来衬托他的形象。要至少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使用两种修辞,并注意字数的要求。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(2017课标全国Ⅰ,21)下面文段有三处推断存在问题,请参照①的方式,说明另外两处问题。(5</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高考之后,我们将面临大学专业的选择问题。如果有机会,我要选择工科方面的专业,因为只有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学了工科才能激发强烈的好奇心,培养探索未知事物的兴趣,而有了浓厚的兴趣,必将取得好成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绩,毕业后也就一定能很好地适应社会需要。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①不是只有学了工科才能激发好奇心。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40000" y="3832771"/>
            <a:ext cx="8127000" cy="3018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②不是有兴趣就一定能取得好成绩　③不是成绩好就一定能很好地适应社会需要</a:t>
            </a:r>
            <a:endParaRPr lang="zh-CN" altLang="en-US" dirty="0"/>
          </a:p>
        </p:txBody>
      </p:sp>
      <p:sp>
        <p:nvSpPr>
          <p:cNvPr id="4" name="TextBox 2"/>
          <p:cNvSpPr txBox="1"/>
          <p:nvPr/>
        </p:nvSpPr>
        <p:spPr>
          <a:xfrm>
            <a:off x="571472" y="4281294"/>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本段中,“有了浓厚的兴趣,必将取得好成绩”“毕业后也就一定能很好地适应社会需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要”说法绝对。成绩的取得,需要多种因素,并不是只有兴趣就行。毕业后能否很好地适应社会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需要,不仅要看成绩,更要看个人实践能力。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(2016山东济南模拟,16)“民以食为天”充分反映出中国人的饮食蕴含着丰富的哲学道理。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下面这道菜会让食客们领悟到怎样的生存之道?请简要概括。(不超过12个字)(3分)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某餐厅推出一道名为“哲学鱼”的菜:把基围虾剖成两半,酿一些五花肉馅在虾里面,再一起塞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进煎好的鲫鱼肚里,然后把鲫鱼和另外一些调料一起酿在大鲤鱼肚子里,最后用火烤熟。食客们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在吃的过程中体会到自然的生存之道。</a:t>
            </a:r>
            <a:endParaRPr lang="zh-CN" altLang="en-US" dirty="0"/>
          </a:p>
        </p:txBody>
      </p:sp>
      <p:sp>
        <p:nvSpPr>
          <p:cNvPr id="3" name="TextBox 2"/>
          <p:cNvSpPr txBox="1"/>
          <p:nvPr/>
        </p:nvSpPr>
        <p:spPr>
          <a:xfrm>
            <a:off x="571472" y="284876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(示例)创新是成功之本;把事情做到极致;把事情做出特色;做别人想不到的;大鱼吃小鱼,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小鱼吃虾米;弱肉强食;兼并重组,合理吞并;等等。(这种生存之道可以理解成是个人的,可以理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解成是群体的、企业的,也可以理解成是社会的,甚至是民族的、国家的)</a:t>
            </a:r>
            <a:endParaRPr lang="zh-CN" altLang="en-US" dirty="0"/>
          </a:p>
        </p:txBody>
      </p:sp>
      <p:sp>
        <p:nvSpPr>
          <p:cNvPr id="4" name="TextBox 2"/>
          <p:cNvSpPr txBox="1"/>
          <p:nvPr/>
        </p:nvSpPr>
        <p:spPr>
          <a:xfrm>
            <a:off x="571472" y="3920335"/>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从“哲学鱼”的做法看:大鱼吃小鱼,小鱼吃虾米。从做菜者的角度看:创新是成功之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本、把事情做出特色等。这种生存之道对于个人、群体、民族、国家都适用。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(2016黑龙江实验中学月考,17)假如你是一名记者,去采访《自然》杂志主编菲利普·坎贝尔,根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据下面材料,你准备提出怎样的问题?注意语言简明、得体。(30个字以内)(5分)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《自然》作为一本科学杂志,有着科学期刊的特性——发现新鲜事物。在科学期刊中,《自然》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杂志致力于出版最有趣的新研究,就像新闻机构希望发现新闻一样。</a:t>
            </a:r>
            <a:endParaRPr lang="zh-CN" altLang="en-US" dirty="0"/>
          </a:p>
        </p:txBody>
      </p:sp>
      <p:sp>
        <p:nvSpPr>
          <p:cNvPr id="3" name="TextBox 2"/>
          <p:cNvSpPr txBox="1"/>
          <p:nvPr/>
        </p:nvSpPr>
        <p:spPr>
          <a:xfrm>
            <a:off x="500034" y="247448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(示例)对于一本顶级科学杂志来说,最重要的特性是什么?</a:t>
            </a:r>
            <a:endParaRPr lang="zh-CN" altLang="en-US" dirty="0"/>
          </a:p>
        </p:txBody>
      </p:sp>
      <p:sp>
        <p:nvSpPr>
          <p:cNvPr id="4" name="TextBox 2"/>
          <p:cNvSpPr txBox="1"/>
          <p:nvPr/>
        </p:nvSpPr>
        <p:spPr>
          <a:xfrm>
            <a:off x="500034" y="284876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本题要求根据材料内容设置问题,这就要求考生能抓住材料的核心,并据此逆向推导,合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理设问。材料的核心词是“特性”,再联系采访对象——《自然》杂志主编,明确设问主体的定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位——一本顶级科学杂志,即可整合形成答案。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(2016河北石家庄一检,17)阅读下面的材料,按要求回答问题。(5分)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2014年北京市中考语文试卷,考查了汉字“为”的正确笔顺。这样的试题在中考中是第一次出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现,考生与家长对此议论纷纷。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对该不该考查笔顺,你有什么看法?请提出自己的看法,并说明理由。要求:观点鲜明,言之有理,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不超过50个字。</a:t>
            </a:r>
            <a:endParaRPr lang="zh-CN" altLang="en-US" dirty="0"/>
          </a:p>
        </p:txBody>
      </p:sp>
      <p:sp>
        <p:nvSpPr>
          <p:cNvPr id="3" name="TextBox 2"/>
          <p:cNvSpPr txBox="1"/>
          <p:nvPr/>
        </p:nvSpPr>
        <p:spPr>
          <a:xfrm>
            <a:off x="516966" y="279248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(示例1)该考。这是对汉字书写重视的表现,是对当前计算机时代忽视汉字书写的现象的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一种提醒。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(示例2)不该考。只要能读对、写对汉字,笔顺并不是最重要的。汉字的笔顺考查应该放在小学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阶段。</a:t>
            </a:r>
            <a:endParaRPr lang="zh-CN" altLang="en-US" dirty="0"/>
          </a:p>
        </p:txBody>
      </p:sp>
      <p:sp>
        <p:nvSpPr>
          <p:cNvPr id="4" name="TextBox 2"/>
          <p:cNvSpPr txBox="1"/>
          <p:nvPr/>
        </p:nvSpPr>
        <p:spPr>
          <a:xfrm>
            <a:off x="500034" y="4206087"/>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回答此题,首先要明确自己的观点,该考还是不该考;然后具体陈述理由。如果认为该考,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可分析重视传统文化要从最基本的汉字笔顺做起,这样做是为了弥补计算机的普遍使用导致的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对汉字书写的忽略等。如果认为不该考,可从学段这一角度分析,中考不应该把笔顺的考查作为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重点,笔顺属于小学阶段应注重的内容,到了中学,汉字书写的基本功已经形成,不必再作为考题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(2016山东青岛期末,17)阅读下面的材料,回答后面的问题。(4分)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国内某杂志进行了就业选择调查。2012年的调查显示,68.5%的受调查者择业时优先选择“机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关公务员”,选择“外企白领”“国企员工”和“民企骨干”等几项相加的总和占31.5%。201</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5年的调查显示,57.5%的受调查者表示公务员是自己最心仪和比较好的职业选择,26.5%的受调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查者表示自己或身边报考者想考一下,只有16%的受调查者表示自己或身边的人不会将公务员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纳入职业考虑范围。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(1)概括上面文段的主要内容。(不超过20个字)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(2)针对调查结果,提一条合理的就业选择建议。</a:t>
            </a:r>
            <a:endParaRPr lang="zh-CN" altLang="en-US" dirty="0"/>
          </a:p>
        </p:txBody>
      </p:sp>
      <p:sp>
        <p:nvSpPr>
          <p:cNvPr id="3" name="TextBox 2"/>
          <p:cNvSpPr txBox="1"/>
          <p:nvPr/>
        </p:nvSpPr>
        <p:spPr>
          <a:xfrm>
            <a:off x="500034" y="3914638"/>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(1)公务员是不少人的首选(或“第一”)求职目标。(2)社会需要各种人才,不能光挤“公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务员”的独木桥。</a:t>
            </a:r>
            <a:endParaRPr lang="zh-CN" altLang="en-US" dirty="0"/>
          </a:p>
        </p:txBody>
      </p:sp>
      <p:sp>
        <p:nvSpPr>
          <p:cNvPr id="4" name="TextBox 2"/>
          <p:cNvSpPr txBox="1"/>
          <p:nvPr/>
        </p:nvSpPr>
        <p:spPr>
          <a:xfrm>
            <a:off x="500034" y="4706153"/>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(1)先概括材料的陈述对象。阅读材料可以看出,“公务员”出现频率较高,是材料的核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心。然后解读与这个核心词汇相关的主要事件,由调查的数字68.5%和57.5%可知,求职者愿意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首先选择公务员这一职业。由此可以得出答案。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(2)由材料可知,求职者的职业选择过分集中于公务员上,远远超过社会对公务员的需求,而社会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有着诸多的职业和岗位,需要各种人才。由此可以得出答案。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(2016山西四校三联,16)下面的文稿在表达和形式上有五处不妥,请指出并改正。(5分)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通　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为保障春节期间用电通畅,我公司决定对辖区电网进行维护,现将有关事宜宣布如下: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维护将于2016年1月20日7时至19时施工。涉及范围:东到云中路,西到牧马路,南至长征街,北至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雁门大道。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对维护工作给贵用户造成的不便,我们深表不安。请予以理解和支持。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2016年1月15日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忻府区电力公司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①“宣布”改为“通告”“通知”或“公告”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②“维护</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施工”改为“维护</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展开”或“维护</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进行”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③“贵用户”改为“您”“各位用户”或删去“贵”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④“不安”改为“歉意”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⑤落款单位应在日期之上</a:t>
            </a:r>
            <a:endParaRPr lang="zh-CN" altLang="en-US" dirty="0"/>
          </a:p>
        </p:txBody>
      </p:sp>
      <p:sp>
        <p:nvSpPr>
          <p:cNvPr id="3" name="TextBox 2"/>
          <p:cNvSpPr txBox="1"/>
          <p:nvPr/>
        </p:nvSpPr>
        <p:spPr>
          <a:xfrm>
            <a:off x="516966" y="284876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考生需要掌握应用文的格式,如落款单位应在日期之上。还要考虑语言表达是否得体,如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从文体的角度看,作为一篇“通告”,不应用“宣布”;从谦敬词的角度看,不应用“贵用户”;从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语境来看,应是“深表歉意”。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(2015广东中山二模,22)请从下面的材料中筛选信息,保留主要内容,给“功夫茶”下个定义,不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超过50字。(6分)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功夫茶起源于宋代,在广东潮汕一带最为盛行。品功夫茶是潮汕地区最盛行的风俗之一,可以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说,有潮汕人的地方,便有功夫茶的影子。功夫茶采用的是乌龙茶叶,如铁观音、水仙和凤凰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茶。乌龙茶介乎红、绿茶之间,为半发酵茶,只有这类茶才能冲出功夫茶所要求的色香味。功夫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茶和其他茶的喝茶方法有别,在于茶具。功夫茶所用的工具基本上都是陶瓷。一套简单的茶具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一般要包括一盖碗、三茶杯、一茶盘、一茶池、一壶、一锅、一炉。之所以叫功夫茶,是因为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这种泡茶的方式极为讲究。它冲泡的步骤很容易学,但是易学难懂,说它是一门艺术并不为过。</a:t>
            </a:r>
            <a:endParaRPr lang="zh-CN" altLang="en-US" dirty="0"/>
          </a:p>
        </p:txBody>
      </p:sp>
      <p:sp>
        <p:nvSpPr>
          <p:cNvPr id="3" name="TextBox 2"/>
          <p:cNvSpPr txBox="1"/>
          <p:nvPr/>
        </p:nvSpPr>
        <p:spPr>
          <a:xfrm>
            <a:off x="571472" y="3920335"/>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功夫茶是一种以乌龙茶为主要冲泡茶叶,以陶瓷为茶具,极讲究泡茶方式的盛行于潮汕地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区的茶艺。</a:t>
            </a:r>
            <a:endParaRPr lang="zh-CN" altLang="en-US" dirty="0"/>
          </a:p>
        </p:txBody>
      </p:sp>
      <p:sp>
        <p:nvSpPr>
          <p:cNvPr id="4" name="TextBox 2"/>
          <p:cNvSpPr txBox="1"/>
          <p:nvPr/>
        </p:nvSpPr>
        <p:spPr>
          <a:xfrm>
            <a:off x="571472" y="4629018"/>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答题时,将语段分层,提取出要点,以单句(功夫茶是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茶艺)的形式出现,提取的要点作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“茶艺”的定语。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(2015河北冀州中学月考,18)阅读下面的材料,按要求回答问题。(5分)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上世纪八九十年代,高考标语多是“梅花香自苦寒来”之类的,传统而含蓄。2000年前后的标语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多是“努力拼搏”“高考必胜”“永不言败”等。如今的高考标语又有了新的内容:“吾日三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省吾身,高否?富否?帅否?否,滚去学习!”“没有高考,你拼得过富二代吗?”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对上述现象你有何看法?请简述。要求:观点鲜明,表达清晰连贯,言之成理。</a:t>
            </a:r>
            <a:endParaRPr lang="zh-CN" altLang="en-US" dirty="0"/>
          </a:p>
        </p:txBody>
      </p:sp>
      <p:sp>
        <p:nvSpPr>
          <p:cNvPr id="3" name="TextBox 2"/>
          <p:cNvSpPr txBox="1"/>
          <p:nvPr/>
        </p:nvSpPr>
        <p:spPr>
          <a:xfrm>
            <a:off x="516966" y="2904676"/>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(示例1)高考励志标语日趋直白、现实是社会现实的反映。首先,励志标语的日趋白热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化,反映的是社会竞争的日趋激烈;其次,教育资源不公平,社会贫富差距严重,标语的变化背后蕴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藏的是人们对现实的不满;再次,这些标语折射了社会日趋功利的心态,是日趋直白赤裸的功利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追求在教育领域的折射。因此,标语的变化应触动我们对现实的反思。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(示例2)高考励志标语日趋直白、现实是进步的表现。伴随着时代的发展,那些老套的标语早已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不符合青年人的口味,他们更愿意以轻松戏谑的方式来调侃庄严的高考;这样的标语体现的是年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轻人个性化的表达方式;这也是一种独特的班级文化,体现了校园文化正朝着更为自由、平等、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多元的方向发展。因此,对于这样的变化我们应给予包容和尊重。</a:t>
            </a:r>
            <a:endParaRPr lang="zh-CN" altLang="en-US" dirty="0"/>
          </a:p>
        </p:txBody>
      </p:sp>
      <p:sp>
        <p:nvSpPr>
          <p:cNvPr id="4" name="TextBox 2"/>
          <p:cNvSpPr txBox="1"/>
          <p:nvPr/>
        </p:nvSpPr>
        <p:spPr>
          <a:xfrm>
            <a:off x="500034" y="5634847"/>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要抓住各个时期高考励志标语的特点,然后将这种特点与不同时期的社会现实结合起来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(2015宿迁期中,3)下列交际用语使用得体的一项是(3分)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A.今天的讲座,能够聆听诸位先贤的高论,茅塞顿开,获益匪浅。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B.兹介绍我校傅岷同学前往贵公司参加社会实践,请予接洽为荷。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C.迟暮之年,年华已逝,祝您福如东海长流水,寿比南山不老松!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D.三年同窗,朝夕相处,今毕业在即,特赠小照一张,敬请笑纳!</a:t>
            </a:r>
            <a:endParaRPr lang="zh-CN" altLang="en-US" dirty="0"/>
          </a:p>
        </p:txBody>
      </p:sp>
      <p:sp>
        <p:nvSpPr>
          <p:cNvPr id="3" name="TextBox 2"/>
          <p:cNvSpPr txBox="1"/>
          <p:nvPr/>
        </p:nvSpPr>
        <p:spPr>
          <a:xfrm>
            <a:off x="571472" y="2863925"/>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A.“先贤”是指已故的有才德的人,与语境不合,可改为“大师”等。B.正确,其中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“荷”常用于书信中表示感谢。C.“迟暮之年,年华已逝”,有感伤情调,不合祝寿语境。此处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可改为“春秋不老,古稀重新”。D.“笑纳”用于请人收下自己的礼物。此处可以改为“惠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(2015徐州期中,4)下面语言表达得体的一项是(3分)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A.值张老师的令郎结婚之际,我们办公室全体人员集体制作了一段视频,向他全家表达了诚挚的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祝福。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B.淮海路上一家手机经销店正在让利促销,我过去垂询了几款名牌智能手机的价格,发现并没有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便宜多少。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C.刚刚收到出版社寄来的论著样书,我匆匆打开,看到扉页上印着几位编者的姓名,我的名字也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忝列其中。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D.李教授出院了,小王在电话里对他说:“欣闻您康复出院,特表示衷心祝贺,不知您何时来上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班?”</a:t>
            </a:r>
            <a:endParaRPr lang="zh-CN" altLang="en-US" dirty="0"/>
          </a:p>
        </p:txBody>
      </p:sp>
      <p:sp>
        <p:nvSpPr>
          <p:cNvPr id="3" name="TextBox 2"/>
          <p:cNvSpPr txBox="1"/>
          <p:nvPr/>
        </p:nvSpPr>
        <p:spPr>
          <a:xfrm>
            <a:off x="500034" y="420608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A.“令郎”是敬辞,称对方的儿子,一般不用于第三方。B.“垂询”为敬辞,不能用于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自身。C.“忝列”为谦辞,使用正确。D.打电话应该用口头语。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034" y="1491443"/>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怎样才能使语言表达准确?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(1)符合特定的情境。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(2)符合事理及对象。即符合特定的身份地位,正确地运用谦敬称呼。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(3)正确使用口语、书面语。书面语庄重典雅,口语则通俗易懂。它们并无优劣之分,只是适用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的场合不同而已。口语、书面语的转化,复述或转述的重点的转化,还要注意转述时间、地点、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对象等具体情况。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(4)准确表达范围、程度及心理。</a:t>
            </a:r>
            <a:endParaRPr lang="zh-CN" alt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(2015常州期末,5)下列交际用语使用得体的一项是(3分)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A.我公司将遵循文明施工准则,加快施工进度,以造福于本市各单位和人民。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B.中国政府主张以和平方式解决地区间的矛盾,不能两句话说不到一块儿就动刀动枪。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C.你既然身体微恙,那就给老师打个电话,请半天假在家里好好休息一下。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D.欣闻苏教授执教五十周年纪念会召开,本人因事未能躬逢盛事,谨此电贺。</a:t>
            </a:r>
            <a:endParaRPr lang="zh-CN" altLang="en-US" dirty="0"/>
          </a:p>
        </p:txBody>
      </p:sp>
      <p:sp>
        <p:nvSpPr>
          <p:cNvPr id="3" name="TextBox 2"/>
          <p:cNvSpPr txBox="1"/>
          <p:nvPr/>
        </p:nvSpPr>
        <p:spPr>
          <a:xfrm>
            <a:off x="571472" y="2924934"/>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D　</a:t>
            </a:r>
            <a:r>
              <a:rPr lang="zh-CN" altLang="en-US" sz="1500" kern="0" dirty="0" smtClean="0">
                <a:solidFill>
                  <a:srgbClr val="000000"/>
                </a:solidFill>
                <a:latin typeface="Times New Roman" panose="02020603050405020304" pitchFamily="65" charset="-122"/>
                <a:ea typeface="宋体" panose="02010600030101010101" pitchFamily="2" charset="-122"/>
              </a:rPr>
              <a:t>A.程度过重,“人民”使用不当。B.“两句话说不到一块儿就动刀动枪”过于口语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化,与语境中外交辞令的严肃性不符合。C“微恙”为书面语,与句中的口语语境不符合。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第四部分　写　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(2017课标全国Ⅱ,21)下面文段有三处推断存在问题,请参照①的方式,说明另外两处问题。(5</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云南的“思茅市”改成“普洱市”,四川的“南坪县”更名为“九寨沟县”后,城市的知名度都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有了很大提高,经济有了较快发展,可见,更名必然带来城市经济的发展。我市的名字不够响亮,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这严重影响了我们的经济发展。如果更名,就一定会带来我市的经济腾飞,因此,更名的事要尽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快提到日程上来。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①更名并不一定能带来城市的发展。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(2017课标全国Ⅱ,21)下面文段有三处推断存在问题,请参照①的方式,说明另外两处问题。(5</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云南的“思茅市”改成“普洱市”,四川的“南坪县”更名为“九寨沟县”后,城市的知名度都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有了很大提高,经济有了较快发展,可见,更名必然带来城市经济的发展。我市的名字不够响亮,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这严重影响了我们的经济发展。如果更名,就一定会带来我市的经济腾飞,因此,更名的事要尽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快提到日程上来。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①更名并不一定能带来城市的发展。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16966" y="4206087"/>
            <a:ext cx="8127000" cy="3018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②城市名字不够响亮并不一定会严重影响经济发展　③更名并不一定会带来经济腾飞</a:t>
            </a:r>
            <a:endParaRPr lang="zh-CN" altLang="en-US" dirty="0"/>
          </a:p>
        </p:txBody>
      </p:sp>
      <p:sp>
        <p:nvSpPr>
          <p:cNvPr id="4" name="TextBox 2"/>
          <p:cNvSpPr txBox="1"/>
          <p:nvPr/>
        </p:nvSpPr>
        <p:spPr>
          <a:xfrm>
            <a:off x="588404" y="4634715"/>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城市的名字响亮与否,与城市经济发展的快慢不存在必然的关系。如果仅更改城市名字,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但不改善城市经济发展的环境,不提高相关部门的办事效率和服务水平,不解决交通拥堵问题,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城市经济也未必会腾飞。故“我市的名字不够响亮,这严重影响了我们的经济发展”“如果更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名,就一定会带来我市的经济腾飞”表述不符合实际,过于绝对。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25196</Words>
  <Application>WPS 演示</Application>
  <PresentationFormat>自定义</PresentationFormat>
  <Paragraphs>968</Paragraphs>
  <Slides>70</Slides>
  <Notes>70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24</vt:i4>
      </vt:variant>
      <vt:variant>
        <vt:lpstr>幻灯片标题</vt:lpstr>
      </vt:variant>
      <vt:variant>
        <vt:i4>70</vt:i4>
      </vt:variant>
    </vt:vector>
  </HeadingPairs>
  <TitlesOfParts>
    <vt:vector size="104" baseType="lpstr">
      <vt:lpstr>Arial</vt:lpstr>
      <vt:lpstr>宋体</vt:lpstr>
      <vt:lpstr>Wingdings</vt:lpstr>
      <vt:lpstr>黑体</vt:lpstr>
      <vt:lpstr>Times New Roman</vt:lpstr>
      <vt:lpstr>微软雅黑</vt:lpstr>
      <vt:lpstr>Arial Unicode MS</vt:lpstr>
      <vt:lpstr>Calibri</vt:lpstr>
      <vt:lpstr>Arial Narrow</vt:lpstr>
      <vt:lpstr>模板</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Administrator</cp:lastModifiedBy>
  <cp:revision>193</cp:revision>
  <dcterms:created xsi:type="dcterms:W3CDTF">2017-07-29T03:20:01Z</dcterms:created>
  <dcterms:modified xsi:type="dcterms:W3CDTF">2017-07-29T03:23:36Z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