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Default Extension="rels" ContentType="application/vnd.openxmlformats-package.relationship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Default Extension="vml" ContentType="application/vnd.openxmlformats-officedocument.vmlDrawing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png" ContentType="image/png"/>
  <Default Extension="bin" ContentType="application/vnd.openxmlformats-officedocument.oleObject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Default Extension="jpeg" ContentType="image/jpeg"/>
  <Default Extension="emf" ContentType="image/x-emf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77" r:id="rId2"/>
    <p:sldId id="278" r:id="rId3"/>
    <p:sldId id="279" r:id="rId4"/>
    <p:sldId id="266" r:id="rId5"/>
    <p:sldId id="287" r:id="rId6"/>
    <p:sldId id="288" r:id="rId7"/>
    <p:sldId id="289" r:id="rId8"/>
    <p:sldId id="290" r:id="rId9"/>
    <p:sldId id="291" r:id="rId10"/>
    <p:sldId id="292" r:id="rId11"/>
    <p:sldId id="293" r:id="rId12"/>
    <p:sldId id="294" r:id="rId13"/>
    <p:sldId id="295" r:id="rId14"/>
    <p:sldId id="296" r:id="rId15"/>
    <p:sldId id="297" r:id="rId16"/>
    <p:sldId id="284" r:id="rId17"/>
    <p:sldId id="285" r:id="rId18"/>
    <p:sldId id="298" r:id="rId19"/>
    <p:sldId id="299" r:id="rId20"/>
    <p:sldId id="300" r:id="rId21"/>
    <p:sldId id="301" r:id="rId22"/>
    <p:sldId id="302" r:id="rId23"/>
    <p:sldId id="286" r:id="rId24"/>
    <p:sldId id="303" r:id="rId25"/>
    <p:sldId id="304" r:id="rId26"/>
    <p:sldId id="305" r:id="rId27"/>
    <p:sldId id="306" r:id="rId28"/>
    <p:sldId id="307" r:id="rId29"/>
    <p:sldId id="308" r:id="rId30"/>
    <p:sldId id="309" r:id="rId3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18" userDrawn="1">
          <p15:clr>
            <a:srgbClr val="A4A3A4"/>
          </p15:clr>
        </p15:guide>
        <p15:guide id="2" pos="2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B0F1"/>
    <a:srgbClr val="EAEAEA"/>
    <a:srgbClr val="F8B62C"/>
    <a:srgbClr val="A24A48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>
      <p:cViewPr varScale="1">
        <p:scale>
          <a:sx n="92" d="100"/>
          <a:sy n="92" d="100"/>
        </p:scale>
        <p:origin x="1374" y="84"/>
      </p:cViewPr>
      <p:guideLst>
        <p:guide orient="horz" pos="618"/>
        <p:guide pos="2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1067237-14E8-4373-AA68-5344FACB7B59}" type="datetimeFigureOut">
              <a:rPr lang="zh-CN" altLang="en-US"/>
              <a:pPr>
                <a:defRPr/>
              </a:pPr>
              <a:t>2017-06-17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086CE6F-8981-4012-BB08-C13940A45B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644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1908175" y="1700213"/>
            <a:ext cx="6119813" cy="360362"/>
          </a:xfrm>
          <a:prstGeom prst="roundRect">
            <a:avLst/>
          </a:prstGeom>
          <a:gradFill flip="none" rotWithShape="1">
            <a:gsLst>
              <a:gs pos="59000">
                <a:srgbClr val="01B0F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1992399" y="1700213"/>
            <a:ext cx="6119814" cy="360362"/>
          </a:xfrm>
          <a:prstGeom prst="rect">
            <a:avLst/>
          </a:prstGeom>
        </p:spPr>
        <p:txBody>
          <a:bodyPr/>
          <a:lstStyle>
            <a:lvl1pPr algn="l">
              <a:defRPr sz="18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1992399" y="2420888"/>
            <a:ext cx="5987008" cy="306801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1922572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960352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710655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990062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411191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08678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997429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60" y="2780929"/>
            <a:ext cx="7886700" cy="792087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08846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283455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虚尾箭头 4"/>
          <p:cNvSpPr/>
          <p:nvPr userDrawn="1"/>
        </p:nvSpPr>
        <p:spPr>
          <a:xfrm>
            <a:off x="3035768" y="386381"/>
            <a:ext cx="144016" cy="115619"/>
          </a:xfrm>
          <a:prstGeom prst="striped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06501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虚尾箭头 3"/>
          <p:cNvSpPr/>
          <p:nvPr userDrawn="1"/>
        </p:nvSpPr>
        <p:spPr>
          <a:xfrm>
            <a:off x="4211960" y="386381"/>
            <a:ext cx="144016" cy="115619"/>
          </a:xfrm>
          <a:prstGeom prst="striped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07198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虚尾箭头 3"/>
          <p:cNvSpPr/>
          <p:nvPr userDrawn="1"/>
        </p:nvSpPr>
        <p:spPr>
          <a:xfrm>
            <a:off x="5364088" y="386381"/>
            <a:ext cx="144016" cy="115619"/>
          </a:xfrm>
          <a:prstGeom prst="striped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82622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虚尾箭头 3"/>
          <p:cNvSpPr/>
          <p:nvPr userDrawn="1"/>
        </p:nvSpPr>
        <p:spPr>
          <a:xfrm>
            <a:off x="6516216" y="386381"/>
            <a:ext cx="144016" cy="115619"/>
          </a:xfrm>
          <a:prstGeom prst="striped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09212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虚尾箭头 3"/>
          <p:cNvSpPr/>
          <p:nvPr userDrawn="1"/>
        </p:nvSpPr>
        <p:spPr>
          <a:xfrm>
            <a:off x="7668344" y="386381"/>
            <a:ext cx="144016" cy="115619"/>
          </a:xfrm>
          <a:prstGeom prst="striped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90599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560625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1" Type="http://schemas.openxmlformats.org/officeDocument/2006/relationships/slide" Target="../slides/slide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20" Type="http://schemas.openxmlformats.org/officeDocument/2006/relationships/slide" Target="../slides/slide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" Target="../slides/slid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6863"/>
            <a:ext cx="9144000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8682"/>
            <a:ext cx="1800225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1"/>
          <p:cNvSpPr txBox="1"/>
          <p:nvPr userDrawn="1"/>
        </p:nvSpPr>
        <p:spPr>
          <a:xfrm>
            <a:off x="3131840" y="284712"/>
            <a:ext cx="36856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学霸有招     </a:t>
            </a:r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高手洞考</a:t>
            </a:r>
            <a:r>
              <a:rPr lang="zh-CN" altLang="en-US" sz="1400" baseline="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 </a:t>
            </a:r>
            <a:r>
              <a:rPr lang="zh-CN" altLang="en-US" sz="1400" baseline="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高手锻造     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矩形 10">
            <a:hlinkClick r:id="rId20" action="ppaction://hlinksldjump"/>
          </p:cNvPr>
          <p:cNvSpPr/>
          <p:nvPr userDrawn="1"/>
        </p:nvSpPr>
        <p:spPr>
          <a:xfrm>
            <a:off x="3179784" y="284712"/>
            <a:ext cx="816152" cy="307777"/>
          </a:xfrm>
          <a:prstGeom prst="rect">
            <a:avLst/>
          </a:prstGeom>
          <a:solidFill>
            <a:srgbClr val="A24A4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21" action="ppaction://hlinksldjump"/>
          </p:cNvPr>
          <p:cNvSpPr/>
          <p:nvPr userDrawn="1"/>
        </p:nvSpPr>
        <p:spPr>
          <a:xfrm>
            <a:off x="4355976" y="284712"/>
            <a:ext cx="816152" cy="307777"/>
          </a:xfrm>
          <a:prstGeom prst="rect">
            <a:avLst/>
          </a:prstGeom>
          <a:solidFill>
            <a:srgbClr val="A24A4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22" action="ppaction://hlinksldjump"/>
          </p:cNvPr>
          <p:cNvSpPr/>
          <p:nvPr userDrawn="1"/>
        </p:nvSpPr>
        <p:spPr>
          <a:xfrm>
            <a:off x="5484040" y="284712"/>
            <a:ext cx="816152" cy="307777"/>
          </a:xfrm>
          <a:prstGeom prst="rect">
            <a:avLst/>
          </a:prstGeom>
          <a:solidFill>
            <a:srgbClr val="A24A4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0" y="6608110"/>
            <a:ext cx="9144000" cy="26064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8" r:id="rId1"/>
    <p:sldLayoutId id="2147483833" r:id="rId2"/>
    <p:sldLayoutId id="2147483819" r:id="rId3"/>
    <p:sldLayoutId id="2147483820" r:id="rId4"/>
    <p:sldLayoutId id="2147483828" r:id="rId5"/>
    <p:sldLayoutId id="2147483829" r:id="rId6"/>
    <p:sldLayoutId id="2147483830" r:id="rId7"/>
    <p:sldLayoutId id="2147483831" r:id="rId8"/>
    <p:sldLayoutId id="2147483821" r:id="rId9"/>
    <p:sldLayoutId id="2147483822" r:id="rId10"/>
    <p:sldLayoutId id="2147483823" r:id="rId11"/>
    <p:sldLayoutId id="2147483824" r:id="rId12"/>
    <p:sldLayoutId id="2147483825" r:id="rId13"/>
    <p:sldLayoutId id="2147483826" r:id="rId14"/>
    <p:sldLayoutId id="2147483827" r:id="rId15"/>
  </p:sldLayoutIdLst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3.xml"/><Relationship Id="rId4" Type="http://schemas.openxmlformats.org/officeDocument/2006/relationships/slide" Target="slide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3.xml"/><Relationship Id="rId4" Type="http://schemas.openxmlformats.org/officeDocument/2006/relationships/slide" Target="slide1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3.xml"/><Relationship Id="rId4" Type="http://schemas.openxmlformats.org/officeDocument/2006/relationships/slide" Target="slide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3.xml"/><Relationship Id="rId4" Type="http://schemas.openxmlformats.org/officeDocument/2006/relationships/slide" Target="slide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3.xml"/><Relationship Id="rId4" Type="http://schemas.openxmlformats.org/officeDocument/2006/relationships/slide" Target="slide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3.xml"/><Relationship Id="rId4" Type="http://schemas.openxmlformats.org/officeDocument/2006/relationships/slide" Target="slide1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.docx"/><Relationship Id="rId3" Type="http://schemas.openxmlformats.org/officeDocument/2006/relationships/slide" Target="slide4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6.xml"/><Relationship Id="rId9" Type="http://schemas.openxmlformats.org/officeDocument/2006/relationships/image" Target="../media/image7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3.xml"/><Relationship Id="rId4" Type="http://schemas.openxmlformats.org/officeDocument/2006/relationships/slide" Target="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3.xml"/><Relationship Id="rId4" Type="http://schemas.openxmlformats.org/officeDocument/2006/relationships/slide" Target="slide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3.xml"/><Relationship Id="rId4" Type="http://schemas.openxmlformats.org/officeDocument/2006/relationships/slide" Target="slide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3.xml"/><Relationship Id="rId4" Type="http://schemas.openxmlformats.org/officeDocument/2006/relationships/slide" Target="slide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3.xml"/><Relationship Id="rId4" Type="http://schemas.openxmlformats.org/officeDocument/2006/relationships/slide" Target="slide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3.xml"/><Relationship Id="rId4" Type="http://schemas.openxmlformats.org/officeDocument/2006/relationships/slide" Target="slide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3.xml"/><Relationship Id="rId4" Type="http://schemas.openxmlformats.org/officeDocument/2006/relationships/slide" Target="slide1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3.xml"/><Relationship Id="rId4" Type="http://schemas.openxmlformats.org/officeDocument/2006/relationships/slide" Target="slide1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3.xml"/><Relationship Id="rId4" Type="http://schemas.openxmlformats.org/officeDocument/2006/relationships/slide" Target="slide1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3.xml"/><Relationship Id="rId4" Type="http://schemas.openxmlformats.org/officeDocument/2006/relationships/slide" Target="slide1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3.xml"/><Relationship Id="rId4" Type="http://schemas.openxmlformats.org/officeDocument/2006/relationships/slide" Target="slide1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3.xml"/><Relationship Id="rId4" Type="http://schemas.openxmlformats.org/officeDocument/2006/relationships/slide" Target="slide1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3.xml"/><Relationship Id="rId4" Type="http://schemas.openxmlformats.org/officeDocument/2006/relationships/slide" Target="slide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emf"/><Relationship Id="rId4" Type="http://schemas.openxmlformats.org/officeDocument/2006/relationships/package" Target="../embeddings/Microsoft_Word___1.docx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3.xml"/><Relationship Id="rId4" Type="http://schemas.openxmlformats.org/officeDocument/2006/relationships/slide" Target="slide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3.xml"/><Relationship Id="rId4" Type="http://schemas.openxmlformats.org/officeDocument/2006/relationships/slide" Target="slide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3.xml"/><Relationship Id="rId4" Type="http://schemas.openxmlformats.org/officeDocument/2006/relationships/slide" Target="slide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3.xml"/><Relationship Id="rId4" Type="http://schemas.openxmlformats.org/officeDocument/2006/relationships/slide" Target="slide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3.xml"/><Relationship Id="rId4" Type="http://schemas.openxmlformats.org/officeDocument/2006/relationships/slide" Target="slide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3.xml"/><Relationship Id="rId4" Type="http://schemas.openxmlformats.org/officeDocument/2006/relationships/slide" Target="slide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3.xml"/><Relationship Id="rId4" Type="http://schemas.openxmlformats.org/officeDocument/2006/relationships/slide" Target="slide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7225" y="2780929"/>
            <a:ext cx="8675370" cy="792087"/>
          </a:xfrm>
        </p:spPr>
        <p:txBody>
          <a:bodyPr/>
          <a:lstStyle/>
          <a:p>
            <a:r>
              <a:rPr lang="zh-CN" altLang="zh-CN" b="1" dirty="0"/>
              <a:t>专题</a:t>
            </a:r>
            <a:r>
              <a:rPr lang="zh-CN" altLang="zh-CN" b="1" dirty="0" smtClean="0"/>
              <a:t>六</a:t>
            </a:r>
            <a:r>
              <a:rPr lang="en-US" altLang="zh-CN" b="1" dirty="0" smtClean="0"/>
              <a:t>  </a:t>
            </a:r>
            <a:r>
              <a:rPr lang="zh-CN" altLang="zh-CN" b="1" dirty="0" smtClean="0"/>
              <a:t>默写</a:t>
            </a:r>
            <a:r>
              <a:rPr lang="zh-CN" altLang="zh-CN" b="1" dirty="0"/>
              <a:t>常见的名句名篇</a:t>
            </a:r>
          </a:p>
        </p:txBody>
      </p:sp>
    </p:spTree>
    <p:extLst>
      <p:ext uri="{BB962C8B-B14F-4D97-AF65-F5344CB8AC3E}">
        <p14:creationId xmlns:p14="http://schemas.microsoft.com/office/powerpoint/2010/main" val="295362711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89095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5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7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【解析】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本题考查默写常见的名句名篇的能力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为情景式默写。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中有提示语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生是我希望得到的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义也是我希望得到的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其后的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字则提示要写的句子与前面的提示内容为转折关系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不要误写为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兼得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中有提示语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以感叹的方式收束对蜀道凶险的描写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转入后文对人事的关注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收束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转入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表明考查的是诗中由写景转入论人事的过渡句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不要误写为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中有提示语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描写阿房宫宫人的美丽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不要误写为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151208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89095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5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7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(2016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课标全国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补写出下列句子中的空缺部分。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《荀子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劝学》指出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蚯蚓虽然身体柔弱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却能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是用心专一的缘故。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在《出师表》开头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诸葛亮向后主指出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先帝刘备过早去世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正是危急存亡之时。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在《永遇乐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千古江山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辛弃疾回顾了元嘉年间的那次北伐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宋文帝刘义隆本希望能够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但由于行事草率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最终却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【答案】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上食埃土　下饮黄泉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今天下三分　益州疲弊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封狼居胥　赢得仓皇北顾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262436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89095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5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7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4160"/>
            <a:ext cx="8128000" cy="29036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【解析】</a:t>
            </a:r>
            <a:r>
              <a:rPr lang="zh-CN" altLang="zh-CN" sz="22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本题考查默写常见的名句名篇的能力。题目延续了近三年的命题样式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采用语境填空形式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增加了理解的难度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规避了死记硬背。在这三个语句中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句相对容易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也没有难写的字词。第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句要充分注意提示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过早去世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联系文章内容可知是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今天下三分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益州疲弊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疲弊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的写法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尤其是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不要写成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句拆开来填写两空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难度不大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的字形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不要写错。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405394658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89095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5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7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.(2016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课标全国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补写出下列句子中的空缺部分。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《左传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曹刿论战》中记载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鲁庄公十年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齐国入侵。曹刿求见国君献策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但他的乡人质疑道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?”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严格地说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浔阳并非绝对没有音乐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只是声音单调繁杂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实在难以入耳。白居易《琵琶行》中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两句表达了这样的意思。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在《赤壁赋》的开头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苏轼写自己与朋友泛舟赤壁之下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朗诵《诗经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陈风》中的《月出》篇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即文中所谓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【答案】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肉食者谋之　又何间焉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岂无山歌与村笛　呕哑嘲哳难为听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诵明月之诗　歌窈窕之章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753513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89095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5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7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【解析】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本题考查默写常见的名句名篇的能力。名句默写要注意字形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而字形与字义分不开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应借助字义来识记字形。注意重点字词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窈窕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的写法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999043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89095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5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7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991119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.(2015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课标全国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补写出下列句子中的空缺部分。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在《离骚》中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屈原诉说自己曾因佩戴蕙草而遭到贬逐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也曾被加上采摘白芷的罪名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但他坚定地表示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王维《使至塞上》中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写了到达边塞后看到的奇特壮丽风光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画面开阔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意境雄浑。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苏轼《念奴娇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大江东去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收束了对赤壁雄奇景物的描写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引起后面对历史的缅怀。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【答案】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亦余心之所善兮　虽九死其犹未悔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大漠孤烟直　长河落日圆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江山如画　一时多少豪杰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【解析】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本题考查默写常见的名句名篇的能力。根据提示填写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注意同音字、易错字等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易写作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易写作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易写作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410226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3">
            <a:hlinkClick r:id="rId3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9" name="TextBox 40">
            <a:hlinkClick r:id="rId4" action="ppaction://hlinksldjump"/>
          </p:cNvPr>
          <p:cNvSpPr txBox="1"/>
          <p:nvPr/>
        </p:nvSpPr>
        <p:spPr>
          <a:xfrm>
            <a:off x="6863510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高手必备</a:t>
            </a:r>
          </a:p>
        </p:txBody>
      </p:sp>
      <p:sp>
        <p:nvSpPr>
          <p:cNvPr id="20" name="TextBox 3">
            <a:hlinkClick r:id="rId5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21" name="TextBox 3">
            <a:hlinkClick r:id="rId6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3" action="ppaction://hlinksldjump"/>
          </p:cNvPr>
          <p:cNvSpPr/>
          <p:nvPr/>
        </p:nvSpPr>
        <p:spPr>
          <a:xfrm>
            <a:off x="489095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1808198"/>
              </p:ext>
            </p:extLst>
          </p:nvPr>
        </p:nvGraphicFramePr>
        <p:xfrm>
          <a:off x="508000" y="1196752"/>
          <a:ext cx="8128000" cy="50140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文档" r:id="rId8" imgW="3910819" imgH="2412430" progId="Word.Document.12">
                  <p:embed/>
                </p:oleObj>
              </mc:Choice>
              <mc:Fallback>
                <p:oleObj name="文档" r:id="rId8" imgW="3910819" imgH="241243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196752"/>
                        <a:ext cx="8128000" cy="50140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6757291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89095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典例导引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补写出下列句子中的空缺部分。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。但为君故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沉吟至今。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曹操《短歌行》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  <a:cs typeface="Cambria" panose="020405030504060302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西当太白有鸟道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。地崩山摧壮士死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李白《蜀道难》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  <a:cs typeface="Cambria" panose="020405030504060302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转轴拨弦三两声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。弦弦掩抑声声思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白居易《琵琶行》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  <a:cs typeface="Cambria" panose="020405030504060302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【解析】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本题要注意个别字的写法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等易错字。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【答案】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青青子衿　悠悠我心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可以横绝峨眉巅　然后天梯石栈相钩连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未成曲调先有情　似诉平生不得志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370013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89095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高招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锁定提示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明确特征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综观近五年高考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题型基本稳定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大致分为语句补写型、情景默写型、开放型、语段默写型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尤以语句补写、情景默写两种最常见。因此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要因型施策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语句补写型要从整饬句式入手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从上下语意连贯入手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情景默写型要关注提示语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明确要求。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258995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89095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典例导引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补写出下列名篇名句中的空缺部分。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是日也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天朗气清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俯察品类之盛。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王羲之《兰亭集序》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  <a:cs typeface="Cambria" panose="020405030504060302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内无应门五尺之僮。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形影相吊。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李密《陈情表》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  <a:cs typeface="Cambria" panose="020405030504060302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抚孤松而盘桓。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陶渊明《归去来兮辞》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  <a:cs typeface="Cambria" panose="020405030504060302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【解析】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要注意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茕茕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等字的写法。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【答案】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惠风和畅　仰观宇宙之大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外无期功强近之亲　茕茕孑立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景翳翳以将入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9262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3812539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谁言考场无情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考场之上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自有菩萨心肠。哪个题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当然是名句默写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不错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命题老师慈悲为怀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我们可要心领神会。两点体验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给学弟学妹参考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一是调动积累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抓住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提示语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由提示语联想开去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二呢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要注重细节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写准易错之字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最好是用创设语境法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自我验证下。这样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才能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笑纳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送分题。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上海交通大学电子信息与电气工程学院　何远航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5452" y="723435"/>
            <a:ext cx="2333095" cy="3085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39042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89095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高招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联想比较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剖析结构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典例导引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首先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联想比较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即将所考查文句还原到具体的语境之中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既能勾连想象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也能验证真伪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相似联想法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即调动积累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联想已知名句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借助提示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明晰基调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从相似或相关入手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提高准确率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剖析结构法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即根据名句名篇中对句、整句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借助排比、对偶等修辞手段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由已知名句结构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推知未知名句结构。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35758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89095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典例导引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补写出下列名篇名句中的空缺部分。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地崩山摧壮士死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李白《蜀道难》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  <a:cs typeface="Cambria" panose="020405030504060302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潦倒新停浊酒杯。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杜甫《登高》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  <a:cs typeface="Cambria" panose="020405030504060302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谨庠序之教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颁白者不负戴于道路矣。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《孟子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寡人之于国也》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  <a:cs typeface="Cambria" panose="020405030504060302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非能水也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而绝江河。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《荀子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劝学》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  <a:cs typeface="Cambria" panose="020405030504060302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天下云集响应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贾谊《过秦论》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  <a:cs typeface="Cambria" panose="020405030504060302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【解析】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就本题而言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应注意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等字的写法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避免出现同音代替、形近混淆等错误。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【答案】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然后天梯石栈相钩连　艰难苦恨繁霜鬓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申之以孝悌之义　假舟楫者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赢粮而景从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134312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89095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989790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高招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明辨正误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避免遗漏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首先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写错别字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多因不理解字词在诗文中的含义而造成失分。如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同音替代。如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哀吾生之须臾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羡长江之无穷。挟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误写成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’)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飞仙以遨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误写成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’)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抱明月而长终。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苏轼《赤壁赋》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形近混淆。如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水至清则无鱼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人至察则无徒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误写成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’)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《汉书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东方朔传》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)(2014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江苏第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四十三年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望中犹记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烽火扬州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误写成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’)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路。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辛弃疾《永遇乐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京口北固亭怀古》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其他错别字。如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无丝竹之乱耳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无案牍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误写成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’)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之劳形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误写成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’)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刘禹锡《陋室铭》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添字漏字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多因平时识记不仔细而造成失分。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添字。如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有志矣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不随以止也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常会被添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力不足者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亦不能至也。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王安石《游褒禅山记》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漏字。如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吾所以为此者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常被漏掉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先国家之急而后私仇也。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司马迁《史记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廉颇蔺相如列传》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021586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89095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补写出下列句子中的空缺部分。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孔子的名言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道出了为人处世的原则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自己不喜欢的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不要强加给别人。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韩愈在《师说》中说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从师与年纪无关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比自己年纪大的人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闻道在自己之前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要以之为师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【答案】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己所不欲　勿施于人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生乎吾后　其闻道也亦先乎吾　吾从而师之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【解析】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体察语境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注意提示语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注意虚词的用法。注意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的位置。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267307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89095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78508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补写出下列句子中的空缺部分。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陶渊明在《饮酒》中写自己身处闹市却不感到喧闹的原因的诗句是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在《赤壁赋》中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苏轼用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三句话概括了曹操能文能武的英雄豪迈气概。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【答案】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问君何能尔　心远地自偏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酾酒临江　横槊赋诗　固一世之雄也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【解析】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体察语境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注意提示语及强调语。注意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等字的写法。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162961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89095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84789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.(2017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河南洛阳一模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补写出下列句子中的空缺部分。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荀子在《劝学》中用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却不如登到高处看得广阔的比喻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强调了人们不能仅靠自身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还必须学会借助工具。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李贺在《雁门太守行》中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描写了一场激战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战斗中只听得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收兵后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呈现在眼中的则是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的悲壮场面。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苏轼在《念奴娇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赤壁怀古》的下阕写了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这样一个生活细节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烘托出了周瑜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的年轻将领形象。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【答案】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吾尝跂而望矣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角声满天秋色里　塞上燕脂凝夜紫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小乔初嫁了　雄姿英发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【解析】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等字的写法。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090439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89095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.(2017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湖北八校联考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补写出下列句子中的空缺部分。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唐代诗人王湾的《次北固山下》有两句诗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描写的是天将要亮时的情景。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白居易的诗歌《琵琶行》中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描写琵琶女大小弦合奏时声响效果的两句是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荀子《劝学》一文中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揭示君子智慧明达而行为也不会有什么过失的原因的句子是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【答案】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海日生残夜　江春入旧年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嘈嘈切切错杂弹　大珠小珠落玉盘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君子博学而日参省乎己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【解析】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等字的写法。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591054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89095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.(2017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河北名校联考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补写出下列名篇名句中的空缺部分。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适莽苍者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三餐而反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适百里者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适千里者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三月聚粮。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庄子《逍遥游》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  <a:cs typeface="Cambria" panose="020405030504060302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爱其子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于其身也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惑矣。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韩愈《师说》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  <a:cs typeface="Cambria" panose="020405030504060302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衣冠简朴古风存。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陆游《游山西村》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  <a:cs typeface="Cambria" panose="020405030504060302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【答案】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腹犹果然　宿舂粮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择师而教之　则耻师焉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箫鼓追随春社近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【解析】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等字的写法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错字、漏字均不得分。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037049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89095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.(2017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山东百校联盟联考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补写出下列名篇名句中的空缺部分。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潮平两岸阔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王湾《次北固山下》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  <a:cs typeface="Cambria" panose="020405030504060302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予独爱莲之出淤泥而不染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周敦颐《爱莲说》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  <a:cs typeface="Cambria" panose="020405030504060302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画图省识春风面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杜甫《咏怀古迹》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  <a:cs typeface="Cambria" panose="020405030504060302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尽西风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季鹰归未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辛弃疾《水龙吟》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  <a:cs typeface="Cambria" panose="020405030504060302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复为慷慨羽声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士皆瞋目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《战国策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荆轲刺秦王》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  <a:cs typeface="Cambria" panose="020405030504060302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【答案】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风正一帆悬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濯清涟而不妖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环佩空归夜月魂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休说鲈鱼堪脍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发尽上指冠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【解析】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等字的写法。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073575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89095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84789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.(2017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广东广州一模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补写出下列句子中的空缺部分。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《诗经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氓》中女主人公充满愤懑地批判男子行为没有准则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情感经常变化的句子是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在《马说》中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韩愈同情那些不遇伯乐而辱没在仆役手中的千里马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并指出这些千里马最后只能落得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的结局。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苏轼《赤壁赋》中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认为人生如同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接着抒发了人生短暂、长江无穷的慨叹。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【答案】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士也罔极　二三其德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骈死于槽枥之间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寄蜉蝣于天地　渺沧海之一粟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【解析】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等字的写法。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853202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4803536"/>
              </p:ext>
            </p:extLst>
          </p:nvPr>
        </p:nvGraphicFramePr>
        <p:xfrm>
          <a:off x="508000" y="1196752"/>
          <a:ext cx="8128000" cy="45366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文档" r:id="rId4" imgW="3945030" imgH="2201433" progId="Word.Document.12">
                  <p:embed/>
                </p:oleObj>
              </mc:Choice>
              <mc:Fallback>
                <p:oleObj name="文档" r:id="rId4" imgW="3945030" imgH="220143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196752"/>
                        <a:ext cx="8128000" cy="45366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0632658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89095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989790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.(2017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吉林三调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补写出下列名篇名句中的空缺部分。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中国古代文人受到孔子的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士不可不弘毅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任重而道远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的明显影响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所以在他们的作品中有着极强的忧患意识。如屈原在《离骚》中说到自己经常感叹流泪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就是因为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表达了自己深深的忧国忧民之情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孟子也十分关注一个国家的兴衰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在《生于忧患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死于安乐》中从内外两个方面说明了导致亡国的原因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:(2)“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,(3)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而辛弃疾在《永遇乐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京口北固亭怀古》中借历史影射现实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说南宋的失败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金人的南侵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这都是国家的耻辱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但他又深怕这些渐渐地被人们淡忘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想到不堪回首的是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:(4)“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,(5)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【答案】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哀民生之多艰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入则无法家拂士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出则无敌国外患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佛狸祠下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一片神鸦社鼓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【解析】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佛狸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等词的写法。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210562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89095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5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7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984789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默写常见的名句名篇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.(2017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课标全国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补写出下列句子中的空缺部分。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曹操《观沧海》中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两句描写了海水荡漾、峰峦矗立的景象。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杜牧在《阿房宫赋》的结尾处感叹道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如果六国爱护自己的百姓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就足以抵抗秦国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紧接着说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?”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【答案】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水何澹澹　山岛竦峙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使秦复爱六国之人　则递三世可至万世而为君　谁得而族灭也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【解析】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这两处默写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一诗一文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虽然都在背诵篇目之中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但相对偏僻。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澹澹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竦峙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有可能成为默写的障碍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《阿房宫赋》中的这三句话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容易遗漏虚词。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302666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89095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5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7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81641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.(2017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课标全国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补写出下列句子中的空缺部分。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《庄子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逍遥游》中以八千年为一季的大椿为例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阐述何为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随后指出八百岁的长寿老人实在不算什么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!”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刘禹锡在《陋室铭》中以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来借指自己的陋室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抒发自己仰慕前贤、安贫乐道的情怀。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【答案】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而彭祖乃今以久特闻　众人匹之　不亦悲乎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南阳诸葛庐　西蜀子云亭</a:t>
            </a:r>
            <a:endParaRPr lang="zh-CN" altLang="zh-CN" sz="22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812790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89095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5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7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【解析】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本题考查默写常见的名句名篇的能力。本题共两小题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题出自高中必修篇目《逍遥游》一课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上古有大椿者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以八千岁为春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八千岁为秋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此大年也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与题干提示语一致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据此可联想出后文。第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题出自初中必背篇目《陋室铭》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由题干提示语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来借指自己的陋室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抒发自己仰慕前贤、安贫乐道的情怀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空缺处应为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南阳诸葛庐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西蜀子云亭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两句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290569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89095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5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7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989466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.(2017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课标全国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补写出下列句子中的空缺部分。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《荀子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劝学》中强调了积累的重要。以积土成山、积水成渊可以兴风雨、生蛟龙设喻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的观点。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杜甫《茅屋为秋风所破歌》中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两句写狂风停止之后云层变得墨黑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天色马上暗下来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引出下文屋破又遭连夜雨的境况。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【答案】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积善成德　而神明自得　圣心备焉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俄顷风定云墨色　秋天漠漠向昏黑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【解析】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本题为情境式默写。默写名篇名句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要注意准确理解情境和正确书写字词。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句中的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句中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都是容易写错的字。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191437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89095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5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7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927398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【高手悟道】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情境式默写的关键在于对提示语的把握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可对提示语中有关描述性、阐释性、解说性的重点词句加以圈定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并以此为基点去联想、判定。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191382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89095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5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7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.(2016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课标全国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补写出下列句子中的空缺部分。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《孟子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鱼我所欲也》中表示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生是我希望得到的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义也是我希望得到的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李白《蜀道难》中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以感叹的方式收束对蜀道凶险的描写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转入后文对人事的关注。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杜牧《阿房宫赋》中以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描写阿房宫宫人的美丽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她们伫立远眺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盼望皇帝临幸。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【答案】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二者不可得兼　舍生而取义者也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其险也如此　嗟尔远道之人胡为乎来哉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一肌一容　尽态极妍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967173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总复习全优设计模板">
  <a:themeElements>
    <a:clrScheme name="行云流水">
      <a:dk1>
        <a:sysClr val="windowText" lastClr="000000"/>
      </a:dk1>
      <a:lt1>
        <a:sysClr val="window" lastClr="FFFFFF"/>
      </a:lt1>
      <a:dk2>
        <a:srgbClr val="411401"/>
      </a:dk2>
      <a:lt2>
        <a:srgbClr val="FFE6E6"/>
      </a:lt2>
      <a:accent1>
        <a:srgbClr val="A24A48"/>
      </a:accent1>
      <a:accent2>
        <a:srgbClr val="B2935C"/>
      </a:accent2>
      <a:accent3>
        <a:srgbClr val="6A9A9A"/>
      </a:accent3>
      <a:accent4>
        <a:srgbClr val="B2B787"/>
      </a:accent4>
      <a:accent5>
        <a:srgbClr val="91644B"/>
      </a:accent5>
      <a:accent6>
        <a:srgbClr val="654A76"/>
      </a:accent6>
      <a:hlink>
        <a:srgbClr val="00A800"/>
      </a:hlink>
      <a:folHlink>
        <a:srgbClr val="FF00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高考高手模板.potx" id="{6EC66CC6-40A1-4B4F-8447-5A80EDE77EB4}" vid="{AD94AD44-D5C9-417C-AFBB-ED38CDD4294B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高考高手模板</Template>
  <TotalTime>102</TotalTime>
  <Words>2103</Words>
  <Application>Microsoft Office PowerPoint</Application>
  <PresentationFormat>全屏显示(4:3)</PresentationFormat>
  <Paragraphs>252</Paragraphs>
  <Slides>30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3" baseType="lpstr">
      <vt:lpstr>Adobe 黑体 Std R</vt:lpstr>
      <vt:lpstr>NEU-BZ-S92</vt:lpstr>
      <vt:lpstr>方正书宋_GBK</vt:lpstr>
      <vt:lpstr>方正硬笔楷书简体</vt:lpstr>
      <vt:lpstr>黑体</vt:lpstr>
      <vt:lpstr>楷体</vt:lpstr>
      <vt:lpstr>宋体</vt:lpstr>
      <vt:lpstr>Arial</vt:lpstr>
      <vt:lpstr>Calibri</vt:lpstr>
      <vt:lpstr>Cambria</vt:lpstr>
      <vt:lpstr>Times New Roman</vt:lpstr>
      <vt:lpstr>总复习全优设计模板</vt:lpstr>
      <vt:lpstr>文档</vt:lpstr>
      <vt:lpstr>专题六  默写常见的名句名篇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dbc</cp:lastModifiedBy>
  <cp:revision>语文备课大师【全免费】</cp:revision>
  <dcterms:created xsi:type="dcterms:W3CDTF">2017-06-15T06:40:16Z</dcterms:created>
  <dcterms:modified xsi:type="dcterms:W3CDTF">2017-06-17T02:40:11Z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