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82" r:id="rId3"/>
    <p:sldId id="283" r:id="rId4"/>
    <p:sldId id="284" r:id="rId5"/>
    <p:sldId id="285" r:id="rId6"/>
    <p:sldId id="268" r:id="rId7"/>
    <p:sldId id="287" r:id="rId8"/>
    <p:sldId id="350" r:id="rId9"/>
    <p:sldId id="351" r:id="rId10"/>
    <p:sldId id="352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90" r:id="rId21"/>
    <p:sldId id="391" r:id="rId22"/>
    <p:sldId id="392" r:id="rId23"/>
    <p:sldId id="273" r:id="rId24"/>
    <p:sldId id="263" r:id="rId25"/>
    <p:sldId id="274" r:id="rId26"/>
    <p:sldId id="264" r:id="rId27"/>
    <p:sldId id="466" r:id="rId28"/>
    <p:sldId id="467" r:id="rId29"/>
    <p:sldId id="468" r:id="rId30"/>
    <p:sldId id="469" r:id="rId31"/>
    <p:sldId id="304" r:id="rId32"/>
    <p:sldId id="311" r:id="rId34"/>
    <p:sldId id="313" r:id="rId35"/>
    <p:sldId id="314" r:id="rId36"/>
    <p:sldId id="315" r:id="rId37"/>
    <p:sldId id="265" r:id="rId38"/>
    <p:sldId id="266" r:id="rId39"/>
    <p:sldId id="262" r:id="rId40"/>
    <p:sldId id="349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56" y="-108"/>
      </p:cViewPr>
      <p:guideLst>
        <p:guide orient="horz" pos="21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694" y="-84"/>
      </p:cViewPr>
      <p:guideLst>
        <p:guide orient="horz" pos="285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9A9DF-B767-4817-89A9-AA64B2AE32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FB3FD-9356-45D8-BE6A-6DFA6B38B41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>
                <a:solidFill>
                  <a:srgbClr val="65A3CD"/>
                </a:solidFill>
                <a:latin typeface="方正大黑简体" panose="02000000000000000000" pitchFamily="65" charset="-122"/>
                <a:ea typeface="方正大黑简体" panose="02000000000000000000" pitchFamily="65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延伸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拓展延伸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课堂小结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法总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学法总结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认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会</a:t>
            </a:r>
            <a:r>
              <a:rPr lang="zh-CN" altLang="en-US" sz="2400" b="1" dirty="0">
                <a:solidFill>
                  <a:srgbClr val="8A5EBA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认</a:t>
            </a:r>
            <a:endParaRPr lang="zh-CN" altLang="en-US" sz="2400" b="1" dirty="0">
              <a:solidFill>
                <a:srgbClr val="8A5EBA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我会认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会写</a:t>
            </a:r>
            <a:endParaRPr lang="zh-CN" altLang="en-US" sz="2400" b="1" dirty="0">
              <a:solidFill>
                <a:srgbClr val="8A5EBA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857224" y="609881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8A5EBA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词语解释</a:t>
            </a:r>
            <a:endParaRPr lang="zh-CN" altLang="en-US" sz="2400" b="1" dirty="0">
              <a:solidFill>
                <a:srgbClr val="8A5EBA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几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3918756" y="548680"/>
            <a:ext cx="1522512" cy="56207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>
            <a:lvl1pPr algn="l">
              <a:defRPr lang="zh-CN" altLang="en-US" sz="2400" b="1" kern="1200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anose="02000000000000000000" pitchFamily="65" charset="-122"/>
                <a:ea typeface="方正黑体简体" panose="02000000000000000000" pitchFamily="65" charset="-122"/>
                <a:cs typeface="+mj-cs"/>
              </a:defRPr>
            </a:lvl1pPr>
          </a:lstStyle>
          <a:p>
            <a:r>
              <a:rPr lang="zh-CN" altLang="en-US" dirty="0" smtClean="0"/>
              <a:t>第几课时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简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作者简介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学习目标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文导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课文导入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要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自读要求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检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课堂检测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初读感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初读感知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词析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2000000000000000000" pitchFamily="65" charset="-122"/>
                <a:ea typeface="方正黑体简体" panose="02000000000000000000" pitchFamily="65" charset="-122"/>
              </a:rPr>
              <a:t>品词析句</a:t>
            </a:r>
            <a:endParaRPr lang="zh-CN" altLang="en-US" sz="2400" b="1" dirty="0">
              <a:solidFill>
                <a:srgbClr val="607696"/>
              </a:solidFill>
              <a:latin typeface="方正黑体简体" panose="02000000000000000000" pitchFamily="65" charset="-122"/>
              <a:ea typeface="方正黑体简体" panose="02000000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5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38910" y="2458720"/>
            <a:ext cx="6266180" cy="1229995"/>
            <a:chOff x="3212" y="2850"/>
            <a:chExt cx="8803" cy="2088"/>
          </a:xfrm>
        </p:grpSpPr>
        <p:sp>
          <p:nvSpPr>
            <p:cNvPr id="2" name="流程图: 可选过程 1"/>
            <p:cNvSpPr/>
            <p:nvPr/>
          </p:nvSpPr>
          <p:spPr>
            <a:xfrm>
              <a:off x="3212" y="2850"/>
              <a:ext cx="8803" cy="2088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78" y="3240"/>
              <a:ext cx="8437" cy="1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>
                      <a:lumMod val="75000"/>
                    </a:schemeClr>
                  </a:solidFill>
                  <a:latin typeface="华文中宋" panose="02010600040101010101" charset="-122"/>
                  <a:ea typeface="华文新魏" panose="02010800040101010101" charset="-122"/>
                  <a:cs typeface="华文新魏" panose="02010800040101010101" charset="-122"/>
                </a:rPr>
                <a:t>7.</a:t>
              </a:r>
              <a:r>
                <a:rPr lang="zh-CN" altLang="en-US" sz="4000" dirty="0">
                  <a:solidFill>
                    <a:schemeClr val="accent1">
                      <a:lumMod val="75000"/>
                    </a:schemeClr>
                  </a:solidFill>
                  <a:latin typeface="华文中宋" panose="02010600040101010101" charset="-122"/>
                  <a:ea typeface="华文新魏" panose="02010800040101010101" charset="-122"/>
                  <a:cs typeface="华文新魏" panose="02010800040101010101" charset="-122"/>
                </a:rPr>
                <a:t>纳米技术就在我们身边</a:t>
              </a:r>
              <a:endParaRPr lang="zh-CN" altLang="en-US" sz="4000" dirty="0">
                <a:solidFill>
                  <a:schemeClr val="accent1">
                    <a:lumMod val="75000"/>
                  </a:schemeClr>
                </a:solidFill>
                <a:latin typeface="华文中宋" panose="020106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49837" y="135160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chòu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臭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C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自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臭气  臭味相投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912910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上下要紧凑，下边注意是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犬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不是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561217" y="2027983"/>
            <a:ext cx="1689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除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臭</a:t>
            </a:r>
            <a:endParaRPr lang="zh-CN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91112" y="135160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shū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蔬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S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艹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果蔬  时蔬</a:t>
            </a:r>
            <a:r>
              <a:rPr lang="zh-CN" altLang="en-US" dirty="0"/>
              <a:t> 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912910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上扁下宽，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艹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不要写得太大，整体一定要紧凑。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539627" y="2027983"/>
            <a:ext cx="1689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蔬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菜</a:t>
            </a:r>
            <a:endParaRPr lang="zh-CN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21947" y="1357315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tàn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21971" y="199774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碳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T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石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低碳  碳化物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912910"/>
            <a:ext cx="3590925" cy="18148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左窄右宽，注意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石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不要写得太大，最后一笔捺要舒展。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197997" y="2027983"/>
            <a:ext cx="1689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碳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纳米管</a:t>
            </a:r>
            <a:endParaRPr lang="zh-CN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43157" y="130207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ān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钢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G</a:t>
            </a:r>
            <a:r>
              <a:rPr lang="en-US" altLang="zh-CN" dirty="0"/>
              <a:t>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钅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钢板  炼钢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521750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左窄右宽，右部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冈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不要写得太宽。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447800" y="2028190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钢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铁</a:t>
            </a:r>
            <a:endParaRPr lang="zh-CN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84762" y="1324295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yǐn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隐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Y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阝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隐藏  隐秘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419578" y="2452535"/>
            <a:ext cx="3590925" cy="18148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阝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不要写得太小，</a:t>
            </a:r>
            <a:r>
              <a:rPr 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急</a:t>
            </a:r>
            <a:r>
              <a:rPr 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要写得窄一些。左右紧凑。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365250" y="2028190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隐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endParaRPr lang="zh-CN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22532" y="131096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jiàn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健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J </a:t>
            </a:r>
            <a:r>
              <a:rPr lang="en-US" altLang="zh-CN" dirty="0"/>
              <a:t>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亻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健步  保健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429040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亻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要和右边一样高，整体要紧凑。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447800" y="2028190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健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康</a:t>
            </a:r>
            <a:endParaRPr lang="zh-CN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84762" y="1324295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kān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康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K</a:t>
            </a:r>
            <a:r>
              <a:rPr lang="en-US" altLang="zh-CN" dirty="0"/>
              <a:t>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广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康健  小康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763685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广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要包住里面的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隶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，最后一笔捺要舒展。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447800" y="2028190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健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康</a:t>
            </a:r>
            <a:endParaRPr lang="zh-CN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77142" y="1324295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bāo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胞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B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月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同胞  双胞胎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763685"/>
            <a:ext cx="3590925" cy="18148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左窄右宽，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月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要写得窄一些，右侧最后一笔是竖弯钩。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514475" y="2028190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细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胞</a:t>
            </a:r>
            <a:endParaRPr lang="zh-CN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64442" y="133763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jí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疾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J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疒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残疾  疾驰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763685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疒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要包住里面的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矢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，最后一笔捺要舒展。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569085" y="2058670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疾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病</a:t>
            </a:r>
            <a:endParaRPr lang="zh-CN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74297" y="1324295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fán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防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F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阝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防范</a:t>
            </a:r>
            <a:r>
              <a:rPr lang="zh-CN" altLang="en-US" dirty="0"/>
              <a:t>  </a:t>
            </a:r>
            <a:r>
              <a:rPr lang="zh-CN" altLang="en-US" dirty="0">
                <a:solidFill>
                  <a:schemeClr val="tx1"/>
                </a:solidFill>
              </a:rPr>
              <a:t>防守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763685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左窄右宽，左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阝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要与右边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方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一样高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523365" y="2028190"/>
            <a:ext cx="1250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预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防</a:t>
            </a:r>
            <a:endParaRPr lang="zh-CN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101600"/>
            <a:ext cx="1522512" cy="56207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第一课时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9025" y="1934210"/>
            <a:ext cx="7188200" cy="26765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会认本课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个生字，会写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个生字，理解生字组成的词语。 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能正确、流利地朗读课文。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初步感知文意，了解课文内容。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74297" y="1324295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zào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灶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Z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火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灶台  小灶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763685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的最后一笔要变成 点，左右要紧凑。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565275" y="2059305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病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灶</a:t>
            </a:r>
            <a:endParaRPr lang="zh-CN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63807" y="1310325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xū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需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X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需求  必需品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763685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注意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雨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字头要扁，上下要紧凑。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568450" y="2059305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需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</a:t>
            </a:r>
            <a:endParaRPr lang="zh-CN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99815" y="2018665"/>
            <a:ext cx="5067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事先防备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00103" y="2629961"/>
            <a:ext cx="5218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非常奇妙的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537238" y="3249451"/>
            <a:ext cx="5218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检查测试；检验测定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00103" y="3849306"/>
            <a:ext cx="515550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某人或某事物所特有的性质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640088" y="4514385"/>
            <a:ext cx="5283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机体上发生病变的部分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" name="直接连接符 15"/>
          <p:cNvCxnSpPr>
            <a:endCxn id="9" idx="1"/>
          </p:cNvCxnSpPr>
          <p:nvPr/>
        </p:nvCxnSpPr>
        <p:spPr>
          <a:xfrm>
            <a:off x="2124075" y="2276475"/>
            <a:ext cx="1412875" cy="12033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11" idx="1"/>
          </p:cNvCxnSpPr>
          <p:nvPr/>
        </p:nvCxnSpPr>
        <p:spPr>
          <a:xfrm>
            <a:off x="2160905" y="3512185"/>
            <a:ext cx="1478915" cy="12325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7" idx="1"/>
          </p:cNvCxnSpPr>
          <p:nvPr/>
        </p:nvCxnSpPr>
        <p:spPr>
          <a:xfrm flipV="1">
            <a:off x="2124075" y="2249170"/>
            <a:ext cx="1475740" cy="6756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161107" y="2961953"/>
            <a:ext cx="1555646" cy="10240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10" idx="1"/>
          </p:cNvCxnSpPr>
          <p:nvPr/>
        </p:nvCxnSpPr>
        <p:spPr>
          <a:xfrm flipV="1">
            <a:off x="2120265" y="4079875"/>
            <a:ext cx="1479550" cy="6654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20533" y="1292865"/>
            <a:ext cx="4450080" cy="5219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试着把词语和意思连起来！</a:t>
            </a:r>
            <a:endParaRPr lang="zh-CN" altLang="en-US" sz="28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28098" y="1814618"/>
            <a:ext cx="1925637" cy="322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检测</a:t>
            </a: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预防</a:t>
            </a: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病灶</a:t>
            </a: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神奇</a:t>
            </a: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特性</a:t>
            </a:r>
            <a:r>
              <a:rPr lang="en-US" altLang="zh-CN" sz="24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56640" y="1848485"/>
            <a:ext cx="730948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2411D2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再读课文，想一想</a:t>
            </a:r>
            <a:r>
              <a:rPr lang="zh-CN" altLang="en-US" sz="3200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课文主要从哪两方面介绍</a:t>
            </a:r>
            <a:r>
              <a:rPr lang="en-US" altLang="zh-CN" sz="3200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纳米技术</a:t>
            </a:r>
            <a:r>
              <a:rPr lang="en-US" altLang="zh-CN" sz="3200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？</a:t>
            </a:r>
            <a:endParaRPr lang="zh-CN" altLang="en-US" sz="32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3440" y="3060700"/>
            <a:ext cx="3864610" cy="737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3900">
              <a:lnSpc>
                <a:spcPct val="150000"/>
              </a:lnSpc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纳米技术的作用</a:t>
            </a:r>
            <a:endParaRPr lang="zh-CN" altLang="en-US" sz="28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440" y="3919220"/>
            <a:ext cx="3864610" cy="737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3900">
              <a:lnSpc>
                <a:spcPct val="150000"/>
              </a:lnSpc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纳米技术的特点</a:t>
            </a:r>
            <a:endParaRPr lang="zh-CN" altLang="en-US" sz="28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522512" cy="56207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第二课时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3605" y="1753870"/>
            <a:ext cx="760476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正确、流利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地朗读课文。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2.了解什么是“纳米技术”，以及纳米科技的广泛应用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理解文章结构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3.激发爱科学、学科学的热情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976630" y="4519930"/>
            <a:ext cx="748093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让我们一起走进课文，看看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纳米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技术到底是什么呢？</a:t>
            </a:r>
            <a:endParaRPr lang="zh-CN" altLang="en-US" sz="28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1516380"/>
            <a:ext cx="5367655" cy="308673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74370" y="2107565"/>
            <a:ext cx="79946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纳米技术是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20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世纪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90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年代兴起的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高新技术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。如果说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20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世纪是微米的世纪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,21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世纪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必将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是纳米的世纪。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328160" y="3763645"/>
            <a:ext cx="4097655" cy="1280795"/>
          </a:xfrm>
          <a:prstGeom prst="wedgeRoundRectCallout">
            <a:avLst>
              <a:gd name="adj1" fmla="val -40237"/>
              <a:gd name="adj2" fmla="val -88720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444500" algn="l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说明了“纳米”已经融入了21世纪人们的生活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578100" y="399415"/>
            <a:ext cx="5405755" cy="1570355"/>
          </a:xfrm>
          <a:prstGeom prst="wedgeRoundRectCallout">
            <a:avLst>
              <a:gd name="adj1" fmla="val 18072"/>
              <a:gd name="adj2" fmla="val 70784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p>
            <a:pPr indent="444500" algn="l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开门见山点题。“高新技术”指处于当代科学技术前沿，具有知识密集型特点的新兴技术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0" y="3402965"/>
            <a:ext cx="2400935" cy="2400935"/>
          </a:xfrm>
          <a:prstGeom prst="rect">
            <a:avLst/>
          </a:prstGeom>
          <a:solidFill>
            <a:schemeClr val="lt1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82040" y="515620"/>
            <a:ext cx="765746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读一读，说一说：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纳米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是什么呢？</a:t>
            </a:r>
            <a:endParaRPr lang="zh-CN" altLang="en-US" sz="28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41375" y="1500505"/>
            <a:ext cx="773303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纳米是非常非常小的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长度单位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,1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纳米等于十亿分之一米。如果把直径为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纳米的小球放到乒乓球上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相当于把乒乓球放在地球上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可见纳米有多么小。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82750" y="3527425"/>
            <a:ext cx="605028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这段话首先运用下定义的说明方法，指出纳米是长度单位，接着运用列数字和作比较的说明方法，让读者对纳米的大小产生感性认识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78840" y="528955"/>
            <a:ext cx="765746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读一读，找一找：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纳米技术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是什么呢？</a:t>
            </a:r>
            <a:endParaRPr lang="zh-CN" altLang="en-US" sz="28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40740" y="1266190"/>
            <a:ext cx="773303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纳米技术的研究对象一般在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纳米到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100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纳米之间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不仅肉眼根本看不见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就是普通的光学显微镜也无能为力。这种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纳米级的物质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拥有许多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新奇的特性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纳米技术就是研究并利用这些特性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造福于人类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的一门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学问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3710940"/>
            <a:ext cx="3601720" cy="2578735"/>
          </a:xfrm>
          <a:prstGeom prst="rect">
            <a:avLst/>
          </a:prstGeom>
          <a:solidFill>
            <a:schemeClr val="lt1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46150" y="1595120"/>
            <a:ext cx="7568565" cy="64516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纳米是非常非常小的长度单位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,1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纳米等于十亿分之一米。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107055" y="2728595"/>
            <a:ext cx="4945380" cy="756920"/>
          </a:xfrm>
          <a:prstGeom prst="wedgeRoundRectCallout">
            <a:avLst>
              <a:gd name="adj1" fmla="val -14110"/>
              <a:gd name="adj2" fmla="val -88622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444500" algn="l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用具体的数字说明纳米的大小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8500" y="514985"/>
            <a:ext cx="765746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sym typeface="+mn-ea"/>
              </a:rPr>
              <a:t>找出文中列数字的句子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sym typeface="+mn-ea"/>
              </a:rPr>
              <a:t>，</a:t>
            </a:r>
            <a:r>
              <a:rPr lang="zh-CN" altLang="en-US" sz="28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sym typeface="+mn-ea"/>
              </a:rPr>
              <a:t>试着仿写一下吧！</a:t>
            </a:r>
            <a:endParaRPr lang="zh-CN" altLang="en-US" sz="28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366520" y="4109720"/>
            <a:ext cx="6410325" cy="64516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我也会写：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这棵大树足有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米粗，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米高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30580" y="1457325"/>
            <a:ext cx="764921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800" dirty="0">
                <a:solidFill>
                  <a:srgbClr val="0070C0"/>
                </a:solidFill>
                <a:latin typeface="+mn-ea"/>
                <a:ea typeface="+mn-ea"/>
              </a:rPr>
              <a:t>同学们，相信你们都听说过</a:t>
            </a:r>
            <a:r>
              <a:rPr lang="en-US" altLang="zh-CN" sz="2800" dirty="0">
                <a:solidFill>
                  <a:srgbClr val="0070C0"/>
                </a:solidFill>
                <a:latin typeface="+mn-ea"/>
                <a:ea typeface="+mn-ea"/>
              </a:rPr>
              <a:t>“</a:t>
            </a:r>
            <a:r>
              <a:rPr lang="zh-CN" altLang="en-US" sz="2800" dirty="0">
                <a:solidFill>
                  <a:srgbClr val="0070C0"/>
                </a:solidFill>
                <a:latin typeface="+mn-ea"/>
                <a:ea typeface="+mn-ea"/>
              </a:rPr>
              <a:t>纳米</a:t>
            </a:r>
            <a:r>
              <a:rPr lang="en-US" altLang="zh-CN" sz="2800" dirty="0">
                <a:solidFill>
                  <a:srgbClr val="0070C0"/>
                </a:solidFill>
                <a:latin typeface="+mn-ea"/>
                <a:ea typeface="+mn-ea"/>
              </a:rPr>
              <a:t>”</a:t>
            </a:r>
            <a:r>
              <a:rPr lang="zh-CN" altLang="en-US" sz="2800" dirty="0">
                <a:solidFill>
                  <a:srgbClr val="0070C0"/>
                </a:solidFill>
                <a:latin typeface="+mn-ea"/>
                <a:ea typeface="+mn-ea"/>
              </a:rPr>
              <a:t>这个名称，可是你们知道它到底是什么吗？今天，就让我们去课文里寻找答案吧</a:t>
            </a:r>
            <a:r>
              <a:rPr lang="zh-CN" altLang="en-US" sz="2800" dirty="0">
                <a:solidFill>
                  <a:srgbClr val="0070C0"/>
                </a:solidFill>
                <a:latin typeface="+mn-ea"/>
                <a:ea typeface="+mn-ea"/>
                <a:sym typeface="+mn-ea"/>
              </a:rPr>
              <a:t>！</a:t>
            </a:r>
            <a:endParaRPr lang="zh-CN" altLang="en-US" sz="2800" dirty="0">
              <a:solidFill>
                <a:srgbClr val="0070C0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073910" y="3597275"/>
            <a:ext cx="4995545" cy="257873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74675" y="1998345"/>
            <a:ext cx="799465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纳米技术就在我们的身边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。冰箱里如果使用一种纳米涂层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就会具有杀菌和除臭功能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能够使蔬菜保鲜期更长。有一种叫作“碳纳米管”的神奇材料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比钢铁结实百倍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而且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非常轻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将来们有可能坐上“碳纳米管天梯”到太空旅行。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497965" y="356870"/>
            <a:ext cx="5070475" cy="1459230"/>
          </a:xfrm>
          <a:prstGeom prst="wedgeRoundRectCallout">
            <a:avLst>
              <a:gd name="adj1" fmla="val -19405"/>
              <a:gd name="adj2" fmla="val 74238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444500" algn="l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这句话是此段的中心句。告诉我们纳米技术就在我们身边，和我们朝夕相处，息息相关。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497965" y="4636135"/>
            <a:ext cx="6380480" cy="1640840"/>
          </a:xfrm>
          <a:prstGeom prst="wedgeRoundRectCallout">
            <a:avLst>
              <a:gd name="adj1" fmla="val -32583"/>
              <a:gd name="adj2" fmla="val -68459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444500" algn="l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这句话用作比较的说明方法，说明了“碳纳米管”的结实程度，而且它还有一个“非常轻”的特点，从而进一步体现了“纳米技术”的神奇。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85165" y="711835"/>
            <a:ext cx="79946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在最先进的隐形战机上,用到一种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纳米吸波材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,能够把探测雷达波吸收掉,所以雷达根本看不见它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331720" y="3371850"/>
            <a:ext cx="4480560" cy="3002280"/>
          </a:xfrm>
          <a:prstGeom prst="rect">
            <a:avLst/>
          </a:prstGeom>
          <a:solidFill>
            <a:schemeClr val="lt1"/>
          </a:solidFill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7" name="圆角矩形标注 6"/>
          <p:cNvSpPr/>
          <p:nvPr/>
        </p:nvSpPr>
        <p:spPr>
          <a:xfrm>
            <a:off x="3129280" y="2079625"/>
            <a:ext cx="5194935" cy="1103630"/>
          </a:xfrm>
          <a:prstGeom prst="wedgeRoundRectCallout">
            <a:avLst>
              <a:gd name="adj1" fmla="val 20164"/>
              <a:gd name="adj2" fmla="val -89719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p>
            <a:pPr indent="444500" algn="l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运用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举例子的说明方法说明纳米在军事航天领域的特点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143000" y="4220845"/>
            <a:ext cx="6962775" cy="18719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36625" y="1787525"/>
            <a:ext cx="7568565" cy="23069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纳米技术可以让人们更加健康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癌症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很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可怕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，但如果在只有几个癌细胞的时候就能发现的话，死亡率会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大大降低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。利用极其灵敏的纳米检测技术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可以实现疾病的早期检测与预防。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332230" y="590550"/>
            <a:ext cx="5264150" cy="963295"/>
          </a:xfrm>
          <a:prstGeom prst="wedgeRoundRectCallout">
            <a:avLst>
              <a:gd name="adj1" fmla="val -19405"/>
              <a:gd name="adj2" fmla="val 74238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p>
            <a:pPr indent="444500" algn="l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此段的中心句。“更加”一词说明纳米技术更能提高人们的生活质量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42365" y="4328795"/>
            <a:ext cx="715645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　　这段话是举例子的方法。用人们熟知并惧怕的“癌症”举例，更有说服性。“可怕”、“大大降低”都说明了纳米技术的先进性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97890" y="1747520"/>
            <a:ext cx="734822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未来的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纳米机器人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甚至可以通过血管直达病灶,杀死癌细胞。生病的时候,需要吃药。现在吃一次药最多管一两天,未来的纳米缓释技术,能够让药物效力缓慢地释放出来,服一次药可以管一周,甚至一个月。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43585" y="363855"/>
            <a:ext cx="765746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思考：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纳米技术</a:t>
            </a: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对癌症的治疗还有什么重要作用呢？</a:t>
            </a:r>
            <a:endParaRPr lang="zh-CN" altLang="en-US" sz="28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00630" y="4054475"/>
            <a:ext cx="3867785" cy="228917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12445" y="657225"/>
            <a:ext cx="811974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纳米技术将给人类的生活带来深刻的变化。在不远的将来,我们的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衣食住行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都会有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纳米技术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的影子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69620" y="2186305"/>
            <a:ext cx="4888865" cy="1269365"/>
          </a:xfrm>
          <a:prstGeom prst="wedgeRoundRectCallout">
            <a:avLst>
              <a:gd name="adj1" fmla="val -15099"/>
              <a:gd name="adj2" fmla="val -79964"/>
              <a:gd name="adj3" fmla="val 16667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444500" algn="l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这段话写出了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纳米技术将会影响到我们生活的方方面面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3260" y="3604895"/>
            <a:ext cx="5238750" cy="262890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矩形 13"/>
          <p:cNvSpPr/>
          <p:nvPr/>
        </p:nvSpPr>
        <p:spPr>
          <a:xfrm>
            <a:off x="3229293" y="1399223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关于科技的名言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3465" y="2114550"/>
            <a:ext cx="7414260" cy="319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（1）任何科学上的雏形，都有它双重的形象：胚胎时的丑恶，萌芽时的美丽。——法国  雨果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（2）科学是没有国界的，因为她是属于全人类的财富，是照亮世界的火把，但学者是属于祖国的。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——法国  巴斯德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（3）什么知识最有价值？一致的答案就是科学。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——英国  斯宾塞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35660" y="1767205"/>
            <a:ext cx="773366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   这篇课文介绍了纳米技术的作用和特点,让我们发现了纳米医学技术的神奇,未来生活因为运用了纳米技术也将会变得非常神奇。通过学习本文，我认识到了在以后的写作中，可以运用多种说明方法把事物描述得更到位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120140" y="2942590"/>
            <a:ext cx="7387590" cy="18453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衣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在纺织和化纤制品中添加纳米微粒，可以除味杀菌。化纤布虽然结实，但有烦人的静电现象，加入少量金属纳米微粒就可消除静电现象图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81075" y="1403985"/>
            <a:ext cx="766572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请你查阅资料，看一看我们的生活还有哪些地方用到了纳米技术</a:t>
            </a:r>
            <a:r>
              <a:rPr lang="zh-CN" altLang="en-US" sz="28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？</a:t>
            </a:r>
            <a:endParaRPr lang="zh-CN" altLang="en-US" sz="28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21080" y="683895"/>
            <a:ext cx="7334885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住：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纳米技术的运用，使墙面涂料的耐洗刷性可提高10倍。玻璃和瓷砖表面涂上纳米薄层，可以制成自洁玻璃和自洁瓷砖，根本不用擦洗。含有纳米微粒的建筑材料，还可以吸收对人体有害的紫外线。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87830" y="3162300"/>
            <a:ext cx="5768340" cy="291084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31520" y="1633538"/>
            <a:ext cx="7680960" cy="406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533400"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刘忠范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1962年10月出生，吉林九台人，物理化学家，北京大学博士生导师，中国科学院院士发展中国家科学院院士，长江学者特聘教授，“万人计划”杰出人才，英国皇家化学会会士，英国物理学会会士。刘忠范主要从事低维材料与纳米器件、分子自组装以及电化学研究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4"/>
          <p:cNvSpPr txBox="1">
            <a:spLocks noChangeArrowheads="1"/>
          </p:cNvSpPr>
          <p:nvPr/>
        </p:nvSpPr>
        <p:spPr bwMode="auto">
          <a:xfrm>
            <a:off x="2133478" y="1230665"/>
            <a:ext cx="20970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乒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乓球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13248" y="1576725"/>
            <a:ext cx="10915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pīn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2657352" y="1712956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乒乓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40"/>
          <p:cNvSpPr txBox="1">
            <a:spLocks noChangeArrowheads="1"/>
          </p:cNvSpPr>
          <p:nvPr/>
        </p:nvSpPr>
        <p:spPr bwMode="auto">
          <a:xfrm>
            <a:off x="2640965" y="2153920"/>
            <a:ext cx="10814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乒坛</a:t>
            </a:r>
            <a:endParaRPr lang="zh-CN" altLang="en-US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41763" y="1630366"/>
            <a:ext cx="10915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pān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4824802" y="2122681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乓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6665088" y="1712956"/>
            <a:ext cx="14366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乒乓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2039815" y="3017879"/>
            <a:ext cx="22844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拥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73931" y="3344381"/>
            <a:ext cx="10915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yōn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38"/>
          <p:cNvSpPr txBox="1">
            <a:spLocks noChangeArrowheads="1"/>
          </p:cNvSpPr>
          <p:nvPr/>
        </p:nvSpPr>
        <p:spPr bwMode="auto">
          <a:xfrm>
            <a:off x="2689790" y="3443946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拥抱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40"/>
          <p:cNvSpPr txBox="1">
            <a:spLocks noChangeArrowheads="1"/>
          </p:cNvSpPr>
          <p:nvPr/>
        </p:nvSpPr>
        <p:spPr bwMode="auto">
          <a:xfrm>
            <a:off x="2690075" y="4064451"/>
            <a:ext cx="2786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拥护</a:t>
            </a:r>
            <a:endParaRPr lang="zh-CN" altLang="en-US" dirty="0"/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5701334" y="1230738"/>
            <a:ext cx="2486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乒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乓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球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4"/>
          <p:cNvSpPr txBox="1">
            <a:spLocks noChangeArrowheads="1"/>
          </p:cNvSpPr>
          <p:nvPr/>
        </p:nvSpPr>
        <p:spPr bwMode="auto">
          <a:xfrm>
            <a:off x="5701225" y="3017879"/>
            <a:ext cx="22844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杀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菌　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026756" y="3372321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jūn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38"/>
          <p:cNvSpPr txBox="1">
            <a:spLocks noChangeArrowheads="1"/>
          </p:cNvSpPr>
          <p:nvPr/>
        </p:nvSpPr>
        <p:spPr bwMode="auto">
          <a:xfrm>
            <a:off x="6158160" y="3473156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细菌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40"/>
          <p:cNvSpPr txBox="1">
            <a:spLocks noChangeArrowheads="1"/>
          </p:cNvSpPr>
          <p:nvPr/>
        </p:nvSpPr>
        <p:spPr bwMode="auto">
          <a:xfrm>
            <a:off x="6148920" y="3966026"/>
            <a:ext cx="2786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病菌</a:t>
            </a:r>
            <a:endParaRPr lang="zh-CN" altLang="en-US" dirty="0"/>
          </a:p>
        </p:txBody>
      </p:sp>
      <p:sp>
        <p:nvSpPr>
          <p:cNvPr id="25" name="TextBox 44"/>
          <p:cNvSpPr txBox="1">
            <a:spLocks noChangeArrowheads="1"/>
          </p:cNvSpPr>
          <p:nvPr/>
        </p:nvSpPr>
        <p:spPr bwMode="auto">
          <a:xfrm>
            <a:off x="4126535" y="4622673"/>
            <a:ext cx="1679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除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臭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091678" y="5017822"/>
            <a:ext cx="1071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chòu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100474" y="5565591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臭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14"/>
          <p:cNvSpPr txBox="1">
            <a:spLocks noChangeArrowheads="1"/>
          </p:cNvSpPr>
          <p:nvPr/>
        </p:nvSpPr>
        <p:spPr bwMode="auto">
          <a:xfrm>
            <a:off x="4719644" y="5210238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臭味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1299137" y="2073970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乒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1300034" y="3841813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拥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26"/>
          <p:cNvSpPr txBox="1">
            <a:spLocks noChangeArrowheads="1"/>
          </p:cNvSpPr>
          <p:nvPr/>
        </p:nvSpPr>
        <p:spPr bwMode="auto">
          <a:xfrm>
            <a:off x="4813489" y="3834193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菌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6317918" y="2152354"/>
            <a:ext cx="25447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乒乒乓乓</a:t>
            </a:r>
            <a:endParaRPr lang="zh-CN" altLang="en-US" dirty="0"/>
          </a:p>
        </p:txBody>
      </p:sp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4720258" y="5732186"/>
            <a:ext cx="27638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臭气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9" grpId="0"/>
      <p:bldP spid="10" grpId="0"/>
      <p:bldP spid="11" grpId="0"/>
      <p:bldP spid="13" grpId="0"/>
      <p:bldP spid="14" grpId="0"/>
      <p:bldP spid="16" grpId="0"/>
      <p:bldP spid="17" grpId="0"/>
      <p:bldP spid="8" grpId="0"/>
      <p:bldP spid="5" grpId="0"/>
      <p:bldP spid="15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1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4"/>
          <p:cNvSpPr txBox="1">
            <a:spLocks noChangeArrowheads="1"/>
          </p:cNvSpPr>
          <p:nvPr/>
        </p:nvSpPr>
        <p:spPr bwMode="auto">
          <a:xfrm>
            <a:off x="2022988" y="734095"/>
            <a:ext cx="20970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蔬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菜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17668" y="1135400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shū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2455422" y="1216386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时蔬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40"/>
          <p:cNvSpPr txBox="1">
            <a:spLocks noChangeArrowheads="1"/>
          </p:cNvSpPr>
          <p:nvPr/>
        </p:nvSpPr>
        <p:spPr bwMode="auto">
          <a:xfrm>
            <a:off x="2455598" y="1664884"/>
            <a:ext cx="27368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蔬果</a:t>
            </a:r>
            <a:endParaRPr lang="zh-CN" altLang="en-US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51923" y="1135066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tàn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4746062" y="1603251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碳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6554598" y="1216386"/>
            <a:ext cx="14366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低碳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1112715" y="2459714"/>
            <a:ext cx="22844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癌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症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86201" y="2885911"/>
            <a:ext cx="716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ái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38"/>
          <p:cNvSpPr txBox="1">
            <a:spLocks noChangeArrowheads="1"/>
          </p:cNvSpPr>
          <p:nvPr/>
        </p:nvSpPr>
        <p:spPr bwMode="auto">
          <a:xfrm>
            <a:off x="1762690" y="2885781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抗癌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40"/>
          <p:cNvSpPr txBox="1">
            <a:spLocks noChangeArrowheads="1"/>
          </p:cNvSpPr>
          <p:nvPr/>
        </p:nvSpPr>
        <p:spPr bwMode="auto">
          <a:xfrm>
            <a:off x="1796415" y="3409315"/>
            <a:ext cx="12960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防癌</a:t>
            </a:r>
            <a:endParaRPr lang="zh-CN" altLang="en-US" dirty="0"/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3850945" y="2459863"/>
            <a:ext cx="1679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症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198993" y="2825802"/>
            <a:ext cx="12693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zhèn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26"/>
          <p:cNvSpPr txBox="1">
            <a:spLocks noChangeArrowheads="1"/>
          </p:cNvSpPr>
          <p:nvPr/>
        </p:nvSpPr>
        <p:spPr bwMode="auto">
          <a:xfrm>
            <a:off x="3029354" y="3378016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症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4509459" y="2856293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症状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5590844" y="734168"/>
            <a:ext cx="2486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碳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纳米管</a:t>
            </a:r>
            <a:endParaRPr lang="zh-CN" altLang="zh-CN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4"/>
          <p:cNvSpPr txBox="1">
            <a:spLocks noChangeArrowheads="1"/>
          </p:cNvSpPr>
          <p:nvPr/>
        </p:nvSpPr>
        <p:spPr bwMode="auto">
          <a:xfrm>
            <a:off x="6565460" y="2363829"/>
            <a:ext cx="22844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死亡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率　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386926" y="2825586"/>
            <a:ext cx="716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lǜ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38"/>
          <p:cNvSpPr txBox="1">
            <a:spLocks noChangeArrowheads="1"/>
          </p:cNvSpPr>
          <p:nvPr/>
        </p:nvSpPr>
        <p:spPr bwMode="auto">
          <a:xfrm>
            <a:off x="7412920" y="2855936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几率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40"/>
          <p:cNvSpPr txBox="1">
            <a:spLocks noChangeArrowheads="1"/>
          </p:cNvSpPr>
          <p:nvPr/>
        </p:nvSpPr>
        <p:spPr bwMode="auto">
          <a:xfrm>
            <a:off x="7289380" y="3409131"/>
            <a:ext cx="2786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存活率</a:t>
            </a:r>
            <a:endParaRPr lang="zh-CN" altLang="en-US" dirty="0"/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6304583" y="1738334"/>
            <a:ext cx="25447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碳化物</a:t>
            </a:r>
            <a:endParaRPr lang="zh-CN" altLang="en-US" dirty="0"/>
          </a:p>
        </p:txBody>
      </p:sp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4558333" y="3407749"/>
            <a:ext cx="25447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病症</a:t>
            </a:r>
            <a:endParaRPr lang="zh-CN" altLang="en-US" dirty="0"/>
          </a:p>
        </p:txBody>
      </p:sp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1188647" y="1603435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蔬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457762" y="3347780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癌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6"/>
          <p:cNvSpPr txBox="1">
            <a:spLocks noChangeArrowheads="1"/>
          </p:cNvSpPr>
          <p:nvPr/>
        </p:nvSpPr>
        <p:spPr bwMode="auto">
          <a:xfrm>
            <a:off x="6156887" y="3346510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率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717771" y="4926166"/>
            <a:ext cx="716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jí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38"/>
          <p:cNvSpPr txBox="1">
            <a:spLocks noChangeArrowheads="1"/>
          </p:cNvSpPr>
          <p:nvPr/>
        </p:nvSpPr>
        <p:spPr bwMode="auto">
          <a:xfrm>
            <a:off x="2743765" y="4956516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残疾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00432" y="5445820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疾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44"/>
          <p:cNvSpPr txBox="1">
            <a:spLocks noChangeArrowheads="1"/>
          </p:cNvSpPr>
          <p:nvPr/>
        </p:nvSpPr>
        <p:spPr bwMode="auto">
          <a:xfrm>
            <a:off x="2126175" y="4434564"/>
            <a:ext cx="22844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疾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病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40"/>
          <p:cNvSpPr txBox="1">
            <a:spLocks noChangeArrowheads="1"/>
          </p:cNvSpPr>
          <p:nvPr/>
        </p:nvSpPr>
        <p:spPr bwMode="auto">
          <a:xfrm>
            <a:off x="2744050" y="5476691"/>
            <a:ext cx="2786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疾苦</a:t>
            </a:r>
            <a:endParaRPr lang="zh-CN" altLang="en-US" dirty="0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088986" y="4894416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zào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38"/>
          <p:cNvSpPr txBox="1">
            <a:spLocks noChangeArrowheads="1"/>
          </p:cNvSpPr>
          <p:nvPr/>
        </p:nvSpPr>
        <p:spPr bwMode="auto">
          <a:xfrm>
            <a:off x="6114980" y="4924766"/>
            <a:ext cx="14366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灶火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26"/>
          <p:cNvSpPr txBox="1">
            <a:spLocks noChangeArrowheads="1"/>
          </p:cNvSpPr>
          <p:nvPr/>
        </p:nvSpPr>
        <p:spPr bwMode="auto">
          <a:xfrm>
            <a:off x="4960547" y="5415340"/>
            <a:ext cx="1150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灶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44"/>
          <p:cNvSpPr txBox="1">
            <a:spLocks noChangeArrowheads="1"/>
          </p:cNvSpPr>
          <p:nvPr/>
        </p:nvSpPr>
        <p:spPr bwMode="auto">
          <a:xfrm>
            <a:off x="5590735" y="4372334"/>
            <a:ext cx="22844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病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灶　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40"/>
          <p:cNvSpPr txBox="1">
            <a:spLocks noChangeArrowheads="1"/>
          </p:cNvSpPr>
          <p:nvPr/>
        </p:nvSpPr>
        <p:spPr bwMode="auto">
          <a:xfrm>
            <a:off x="6063195" y="5415096"/>
            <a:ext cx="2786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灶膛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9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8" grpId="0"/>
      <p:bldP spid="5" grpId="0"/>
      <p:bldP spid="15" grpId="0"/>
      <p:bldP spid="23" grpId="0"/>
      <p:bldP spid="24" grpId="0"/>
      <p:bldP spid="12" grpId="0"/>
      <p:bldP spid="3" grpId="0"/>
      <p:bldP spid="30" grpId="0"/>
      <p:bldP spid="22" grpId="0"/>
      <p:bldP spid="29" grpId="0"/>
      <p:bldP spid="25" grpId="0"/>
      <p:bldP spid="26" grpId="0"/>
      <p:bldP spid="27" grpId="0"/>
      <p:bldP spid="28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60327" y="162973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nà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60351" y="2152054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纳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365136" y="3071109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1281951" y="3749207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N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1282065" y="4425315"/>
            <a:ext cx="405384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笑纳  采纳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184628" y="2609380"/>
            <a:ext cx="3590925" cy="18148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纟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字最后一笔是提，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内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最后一笔是点。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52"/>
          <p:cNvSpPr txBox="1">
            <a:spLocks noChangeArrowheads="1"/>
          </p:cNvSpPr>
          <p:nvPr/>
        </p:nvSpPr>
        <p:spPr bwMode="auto">
          <a:xfrm>
            <a:off x="1365250" y="2085975"/>
            <a:ext cx="109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米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74297" y="133763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yōn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拥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Y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扌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拥抱  拥护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912910"/>
            <a:ext cx="3590925" cy="1383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左窄右宽，右部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不要写得太宽。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365002" y="2027983"/>
            <a:ext cx="1689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拥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91112" y="1351600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xiān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4321" y="2028229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箱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1447686" y="2912994"/>
            <a:ext cx="23399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38"/>
          <p:cNvSpPr txBox="1">
            <a:spLocks noChangeArrowheads="1"/>
          </p:cNvSpPr>
          <p:nvPr/>
        </p:nvSpPr>
        <p:spPr bwMode="auto">
          <a:xfrm>
            <a:off x="1365136" y="3625382"/>
            <a:ext cx="3718824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音序：</a:t>
            </a:r>
            <a:r>
              <a:rPr lang="en-US" altLang="zh-CN" dirty="0">
                <a:solidFill>
                  <a:schemeClr val="tx1"/>
                </a:solidFill>
              </a:rPr>
              <a:t>X</a:t>
            </a:r>
            <a:r>
              <a:rPr lang="en-US" altLang="zh-CN" dirty="0"/>
              <a:t>   </a:t>
            </a:r>
            <a:r>
              <a:rPr lang="zh-CN" altLang="en-US" dirty="0"/>
              <a:t>部首：</a:t>
            </a:r>
            <a:r>
              <a:rPr lang="zh-CN" altLang="en-US" dirty="0">
                <a:solidFill>
                  <a:schemeClr val="tx1"/>
                </a:solidFill>
              </a:rPr>
              <a:t>竹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365136" y="4337017"/>
            <a:ext cx="3902902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组词：</a:t>
            </a:r>
            <a:r>
              <a:rPr lang="zh-CN" altLang="en-US" dirty="0">
                <a:solidFill>
                  <a:schemeClr val="tx1"/>
                </a:solidFill>
              </a:rPr>
              <a:t>箱子  铁箱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83663" y="2912910"/>
            <a:ext cx="35909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上扁下宽，上下要紧凑。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1365002" y="2027983"/>
            <a:ext cx="1689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冰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箱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8" grpId="0"/>
      <p:bldP spid="9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3072</Words>
  <Application>WPS 演示</Application>
  <PresentationFormat>全屏显示(4:3)</PresentationFormat>
  <Paragraphs>438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方正大黑简体</vt:lpstr>
      <vt:lpstr>方正黑体简体</vt:lpstr>
      <vt:lpstr>华文中宋</vt:lpstr>
      <vt:lpstr>华文新魏</vt:lpstr>
      <vt:lpstr>Calibri</vt:lpstr>
      <vt:lpstr>楷体</vt:lpstr>
      <vt:lpstr>微软雅黑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90</cp:revision>
  <dcterms:created xsi:type="dcterms:W3CDTF">2018-12-18T08:38:00Z</dcterms:created>
  <dcterms:modified xsi:type="dcterms:W3CDTF">2020-02-22T06:26:30Z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