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323" r:id="rId3"/>
    <p:sldId id="297" r:id="rId4"/>
    <p:sldId id="305" r:id="rId5"/>
    <p:sldId id="309" r:id="rId6"/>
    <p:sldId id="308" r:id="rId7"/>
    <p:sldId id="307" r:id="rId8"/>
    <p:sldId id="306" r:id="rId9"/>
    <p:sldId id="298" r:id="rId10"/>
    <p:sldId id="299" r:id="rId11"/>
    <p:sldId id="300" r:id="rId12"/>
    <p:sldId id="303" r:id="rId13"/>
    <p:sldId id="312" r:id="rId14"/>
    <p:sldId id="313" r:id="rId15"/>
    <p:sldId id="311" r:id="rId16"/>
    <p:sldId id="310" r:id="rId17"/>
    <p:sldId id="294" r:id="rId18"/>
    <p:sldId id="319" r:id="rId19"/>
    <p:sldId id="318" r:id="rId20"/>
    <p:sldId id="317" r:id="rId21"/>
    <p:sldId id="316" r:id="rId22"/>
    <p:sldId id="315" r:id="rId23"/>
    <p:sldId id="314" r:id="rId24"/>
    <p:sldId id="293" r:id="rId25"/>
    <p:sldId id="320" r:id="rId26"/>
    <p:sldId id="292" r:id="rId27"/>
    <p:sldId id="321" r:id="rId28"/>
    <p:sldId id="322" r:id="rId29"/>
    <p:sldId id="286" r:id="rId3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6"/>
          <p:cNvPicPr preferRelativeResize="0">
            <a:picLocks noChangeArrowheads="1"/>
          </p:cNvPicPr>
          <p:nvPr/>
        </p:nvPicPr>
        <p:blipFill>
          <a:blip r:embed="rId1" cstate="print"/>
          <a:srcRect r="-24"/>
          <a:stretch>
            <a:fillRect/>
          </a:stretch>
        </p:blipFill>
        <p:spPr bwMode="auto">
          <a:xfrm>
            <a:off x="395536" y="908720"/>
            <a:ext cx="8495928" cy="3816424"/>
          </a:xfrm>
          <a:prstGeom prst="rect">
            <a:avLst/>
          </a:prstGeom>
          <a:noFill/>
          <a:ln w="9525" cap="flat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3" name="矩形 2"/>
          <p:cNvSpPr/>
          <p:nvPr/>
        </p:nvSpPr>
        <p:spPr>
          <a:xfrm>
            <a:off x="899592" y="260648"/>
            <a:ext cx="46622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九年级语文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创作背景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1043608" y="1628800"/>
            <a:ext cx="7043916" cy="33510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莎士比亚生活的年代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英国正处于伊丽莎白女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王当政的繁荣昌盛时期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尤其在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1588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英国打败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了西班牙的无敌舰队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取得了海上霸权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海外贸易也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盛极一时。当时人们对从事海外贸易的商人有好感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对高利贷者却极端厌恶、痛恨。这部戏剧明显地体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现出莎士比亚的爱憎情感。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" name="对角圆角矩形 5"/>
          <p:cNvSpPr/>
          <p:nvPr/>
        </p:nvSpPr>
        <p:spPr>
          <a:xfrm>
            <a:off x="683568" y="1556792"/>
            <a:ext cx="7848872" cy="3960440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2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脉络梳理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5" name="JG12.EPS" descr="id:2147501023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5536" y="1628800"/>
            <a:ext cx="8424936" cy="4248472"/>
          </a:xfrm>
          <a:prstGeom prst="rect">
            <a:avLst/>
          </a:prstGeom>
          <a:ln w="88900" cap="sq" cmpd="thickThin">
            <a:solidFill>
              <a:srgbClr val="00B05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395536" y="1412776"/>
            <a:ext cx="57713903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怎样理解本剧中夏洛克和安东尼奥之间的矛盾冲突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剧中的戏剧冲突是围绕着安东尼奥和夏洛克之间是否“照约执行处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罚”的情节展开的。剧中宣扬的“基督徒的精神”与犹太民族的代表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夏洛克的主张是相互矛盾的。作者的人文主义理想寄托于人与人之间自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然、美好的关系中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与当时的社会形成了鲜明的对比。安东尼奥和夏洛克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是两个对立的人物形象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他们对待金钱和人情的态度截然相反。夏洛克属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于旧高利贷者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重利盘剥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损人利己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安东尼奥属于新兴资产阶级商人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慷慨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仁厚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重义轻利。他们的矛盾反映了资本主义早期商业资产阶级与高利贷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者之间的矛盾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从根本上说是经济利益冲突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但其中也杂有民族、宗教矛盾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反映了基督教徒与犹太教徒的矛盾以及对犹太人的民族、宗教偏见。正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19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世纪英国著名批评家哈兹列特所指出的那样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夏洛克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报复的欲望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几乎和屈辱的感觉难以分开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因此我们不由得对于‘藏在犹太人宽大长袍’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下的高傲的精神表示同情。”所以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对于夏洛克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我们既鄙夷他的贪婪狠毒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憎恨他的残酷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又同情他所受的种族压迫和屈辱。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" name="对角圆角矩形 5"/>
          <p:cNvSpPr/>
          <p:nvPr/>
        </p:nvSpPr>
        <p:spPr>
          <a:xfrm>
            <a:off x="539552" y="1340768"/>
            <a:ext cx="8352928" cy="504056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对角圆角矩形 6"/>
          <p:cNvSpPr/>
          <p:nvPr/>
        </p:nvSpPr>
        <p:spPr>
          <a:xfrm>
            <a:off x="395536" y="1916832"/>
            <a:ext cx="8496944" cy="4248472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9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96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96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96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96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969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969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969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969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969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2969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0721" name="Picture 1" descr="C:\Users\Administrator\Desktop\课件图片\2.3654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2"/>
            <a:ext cx="8640960" cy="4591050"/>
          </a:xfrm>
          <a:prstGeom prst="rect">
            <a:avLst/>
          </a:prstGeom>
          <a:noFill/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1115616" y="1700808"/>
            <a:ext cx="7488832" cy="40934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剧中塑造了哪些人物形象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寄托了作者怎样的理想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在这场紧张的戏剧冲突中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塑造了众多鲜明的人物形象。他们分别是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夏洛克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贪婪、阴险、偏执、冷酷、凶残的高利贷者形象。他因为自己的利益和尊严受到损害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就无情报复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结果适得其反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自食恶果。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鲍西娅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聪明、机智、精明干练、崇尚正义、善良、忠于友谊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是正义的化身。她见义勇为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得知朋友遭厄运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立即全力以赴营救。在众人束手无策的情况下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略施小计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欲擒故纵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最终使夏洛克陷入圈套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充分体现了她机智、干练、忠于友谊的特点。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公爵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稳重、慈祥、坚持正义、心地善良、有耐心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是法律的化身。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27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27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0721" name="Picture 1" descr="C:\Users\Administrator\Desktop\课件图片\2.3654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8640960" cy="4735066"/>
          </a:xfrm>
          <a:prstGeom prst="rect">
            <a:avLst/>
          </a:prstGeom>
          <a:noFill/>
        </p:spPr>
      </p:pic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971600" y="1340768"/>
            <a:ext cx="7704856" cy="48406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(4)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安东尼奥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慷慨仁义、忠于友谊的从事海外贸易的年轻商人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是新兴资产阶级的代表。他甘愿冒割肉的危险向夏洛克借款帮助自己的朋友巴萨尼奥。即将受到处罚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却愿意“默忍迎受”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要“爽爽快快”地就刑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为了友谊无私慷慨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可以说死而无怨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具有侠义精神。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(5)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巴萨尼奥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忠于友谊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为了营救朋友愿意放弃自己的一切的年轻商人。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(6)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葛莱西安诺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暴躁易怒、说话尖刻、向善、疾恶。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剧中塑造的人物形象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夏洛克与安东尼奥、鲍西娅等人形成了鲜明的对比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在他们身上分别体现了人性的恶与善。作者通过对他们的褒贬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表达了崇尚正义、仁爱和友谊的人文主义理想。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1745" name="Picture 1" descr="C:\Users\Administrator\Desktop\课件图片\542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784"/>
            <a:ext cx="9156700" cy="4536504"/>
          </a:xfrm>
          <a:prstGeom prst="rect">
            <a:avLst/>
          </a:prstGeom>
          <a:noFill/>
        </p:spPr>
      </p:pic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1259632" y="1988840"/>
            <a:ext cx="6736139" cy="33510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怎样认识这场戏剧的喜剧性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这场戏剧的情节富有奇特的浪漫色彩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大开大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紧张曲折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很有喜剧性。剧中夸张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割一磅肉的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要求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、对比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安东尼奥的宽厚与夏洛克的凶残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悬念、突转等手法的运用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使剧情曲折有致、波澜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起伏、出人意料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富有喜剧性。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18534" y="1124744"/>
            <a:ext cx="8725466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一、积累与运用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给下列加点字注音。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   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狼　    骡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马　      契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  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约　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一磅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肉　    墓窟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 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藏匿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文学常识填空。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本文的作者是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  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他是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时期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国伟大的戏剧家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和诗人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人文主义最杰出的代表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近代欧洲文学的奠基者之一。他的四大悲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剧分别是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 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3608" y="2060848"/>
            <a:ext cx="55446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ch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+mj-ea"/>
                <a:ea typeface="+mj-ea"/>
              </a:rPr>
              <a:t>á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 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luó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     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qì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+mn-ea"/>
                <a:ea typeface="+mn-ea"/>
              </a:rPr>
              <a:t>à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ng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    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kū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   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nì</a:t>
            </a:r>
            <a:endParaRPr lang="zh-CN" altLang="en-US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91680" y="3356992"/>
            <a:ext cx="68407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莎士比亚　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文艺复兴　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英</a:t>
            </a:r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哈姆莱特　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奥赛罗　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李尔王　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麦克白</a:t>
            </a:r>
            <a:endParaRPr lang="zh-CN" altLang="en-US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11560" y="249289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148064" y="249289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364088" y="299695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915816" y="249289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131840" y="299695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27584" y="299695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323528" y="908720"/>
            <a:ext cx="8613255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夏洛克说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你愿意给毒蛇咬两次吗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?”“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毒蛇”比喻谁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这句话表达了他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怎样的思想感情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0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安东尼奥认为跟夏洛克讲理“就像站在海滩上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叫那大海的怒涛减低它的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奔腾的威力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责问豺狼为什么害得母羊为了失去它的羔羊而哀啼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或是叫那山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上的松柏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在受到天风吹拂的时候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不要摇头摆脑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发出簌簌的声音。”试赏析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这段台词的语言特点。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395536" y="1844824"/>
            <a:ext cx="8392041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比喻安东尼奥。　表达了他作为高利贷者对借钱给人从不要利息的商人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安东尼奥的极度仇恨和不顾一切实施报复的决心。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0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安东尼奥连续用三个比喻句来强调要夏洛克改变主意、改变残忍的决定是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绝对不可能的。虽然台词较长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但无累赘之感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给人以一种生动、形象、华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美、流畅、富有诗意的艺术美感。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3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337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337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337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683568" y="908720"/>
            <a:ext cx="8064896" cy="56323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二、阅读理解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少顷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陈毅上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按门上的电铃。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齐仰之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烦躁地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谁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陈毅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齐仰之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你找谁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陈毅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请问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这是齐仰之先生的府上吗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齐仰之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你是谁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陈毅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姓陈名毅。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齐仰之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打量陈毅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陈毅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不认识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恕不接待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乓的一声将大门关上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匆匆回到桌边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又开始埋头工作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陈毅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一惊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吃了闭门羹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想再敲门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又止住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思索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这可咋个办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真是个怪人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 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48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48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348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48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48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348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539552" y="1052736"/>
            <a:ext cx="8136904" cy="51706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转身欲走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又停了下来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我就不相信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偌大一个上海我都进得来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这小小一扇门我就进不去。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再次按门上的电铃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齐仰之只是将头偏了偏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陈毅索性将手指一直按在电铃的钮上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铃声持久不息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齐仰之欲发作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气冲冲去开门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齐仰之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又是你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陈毅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齐仰之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你究竟是干什么的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陈毅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要问我是干什么的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我倒是干大事的。鄙人是上海市的父母官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本市的市长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齐仰之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一惊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什么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你就是电话里摩拳擦掌的那个陈市长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陈毅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正是在下。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358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358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358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358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字词知识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028" name="Picture 4" descr="C:\Users\Administrator\Desktop\课件图片\u=2663265430,2760487303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8424936" cy="4392488"/>
          </a:xfrm>
          <a:prstGeom prst="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1331640" y="1700808"/>
            <a:ext cx="799288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公爵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)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怜悯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)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恻隐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)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lang="en-US" altLang="zh-CN" sz="24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殿下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)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豁免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)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起誓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)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lang="en-US" altLang="zh-CN" sz="24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蔑视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)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癖性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)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贪婪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)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lang="en-US" altLang="zh-CN" sz="24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庖代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)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控诉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)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甘霖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)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lang="en-US" altLang="zh-CN" sz="24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袒露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)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履行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)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契约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)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lang="en-US" altLang="zh-CN" sz="24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保佑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)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支撑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)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饶恕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)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lang="en-US" altLang="zh-CN" sz="24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赔偿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)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十恶不赦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)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伺机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lvl="0">
              <a:lnSpc>
                <a:spcPct val="150000"/>
              </a:lnSpc>
            </a:pP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195736" y="1772816"/>
            <a:ext cx="6559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jué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55976" y="1772816"/>
            <a:ext cx="7777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mǐn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60232" y="1844824"/>
            <a:ext cx="6142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cè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23728" y="2348880"/>
            <a:ext cx="8579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di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+mj-ea"/>
                <a:ea typeface="+mj-ea"/>
                <a:cs typeface="Times New Roman" pitchFamily="18" charset="0"/>
              </a:rPr>
              <a:t>à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55976" y="2348880"/>
            <a:ext cx="7841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huò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732240" y="2348880"/>
            <a:ext cx="6270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shì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23728" y="2852936"/>
            <a:ext cx="758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miè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572000" y="2924944"/>
            <a:ext cx="4812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pǐ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732240" y="2852936"/>
            <a:ext cx="6527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l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á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95736" y="3429000"/>
            <a:ext cx="7667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p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+mj-ea"/>
                <a:ea typeface="+mj-ea"/>
                <a:cs typeface="Times New Roman" pitchFamily="18" charset="0"/>
              </a:rPr>
              <a:t>á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o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572000" y="3429000"/>
            <a:ext cx="5357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sù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732240" y="3429000"/>
            <a:ext cx="5661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lín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267744" y="3933056"/>
            <a:ext cx="6896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t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ǎ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572000" y="3933056"/>
            <a:ext cx="4781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lǚ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804248" y="4005064"/>
            <a:ext cx="4812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qì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195736" y="4509120"/>
            <a:ext cx="7587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yòu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427984" y="4509120"/>
            <a:ext cx="1125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chēng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732240" y="4581128"/>
            <a:ext cx="6939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r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á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o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123728" y="5085184"/>
            <a:ext cx="11240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ch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á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ng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932040" y="5085184"/>
            <a:ext cx="7152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shè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804248" y="5085184"/>
            <a:ext cx="4283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sì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084168" y="227687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4067944" y="220486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851920" y="278092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6372200" y="278092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1835696" y="220486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547664" y="278092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1547664" y="335699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3851920" y="335699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6444208" y="335699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6372200" y="386104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4139952" y="386104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3851920" y="443711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6084168" y="443711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4139952" y="494116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6156176" y="501317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1835696" y="501317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835696" y="551723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4644008" y="551723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6156176" y="551723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1547664" y="386104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1547664" y="443711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3923928" y="908720"/>
            <a:ext cx="172354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字音字形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755576" y="980728"/>
            <a:ext cx="7992888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陈毅“再次按门上的电铃”“齐仰之只是将头偏了偏”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请用一个成语概括齐仰之的行为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               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 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陈毅不怕吃闭门羹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再次按门上的电铃”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这是为什么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人物语言必须符合人物的性格特征。当齐仰之问“你是谁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时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陈毅回答得简单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姓陈名毅。”这符合陈毅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　　　　　　　　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的性格。</a:t>
            </a:r>
            <a:r>
              <a:rPr kumimoji="0" lang="zh-CN" altLang="en-US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 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68144" y="1556792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充耳不闻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9592" y="2708920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觉得齐仰之是个“怪人”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决心要了解他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不达目的不罢休。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1600" y="558924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诚实坦荡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6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6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68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755576" y="1052736"/>
            <a:ext cx="7632218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是一个双关语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请写出它的双重含义。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此段表现出的戏剧冲突原因是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 　　　　　　　　　　</a:t>
            </a:r>
            <a:endParaRPr kumimoji="0" lang="en-US" altLang="zh-CN" sz="24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　　　　　　　　　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 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6.“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想敲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又止住了”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此时陈毅有怎样的心理活动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5576" y="1628800"/>
            <a:ext cx="7488832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对问话作肯定回答。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我是你不欢迎的那个人。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31640" y="2636912"/>
            <a:ext cx="71287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　　　　　　　　　　　　　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一方拒绝访问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一方执意要访问　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971600" y="4581128"/>
            <a:ext cx="5782352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若再敲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担心还会是老样子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应另想办法。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7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78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378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683568" y="1052736"/>
            <a:ext cx="7992888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三、课堂小练笔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模仿课文中的经典语句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选择 “感恩”“宽容”“善良”等人性的美德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用排比的修辞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写出你的理解。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(50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字左右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慈悲不是出于勉强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它像甘霖一样从天上降下尘世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它不但给幸福于受施的人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也同样给幸福于施与的人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它有超乎一切的无上威力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比皇冠更足以显出一个帝王的高贵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御杖不过象征着俗世的威权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使人民对于君主的尊严凛然生畏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慈悲的力量却高于权力之上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它深藏在帝王的内心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是一种属于上帝的德行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执法的人倘能把慈悲调剂着公道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人间的权力就和上帝的神力没有差别。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8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89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323528" y="1124744"/>
            <a:ext cx="8316415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示例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感恩深深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真情切切。感恩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让我懂得天下父母之心尤为可贵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感恩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让我懂得承膝于祖辈的乐趣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感恩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让我领略到阳光的妩媚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感恩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让我明白什么是披肝沥胆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风雨同舟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感恩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让我明白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感恩鸟语花香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感恩春和景明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感恩蔚蓝的苍穹。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4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b.jpg" descr="id:2147499682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771800" y="260648"/>
            <a:ext cx="4320480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67544" y="1196752"/>
          <a:ext cx="8064896" cy="4937760"/>
        </p:xfrm>
        <a:graphic>
          <a:graphicData uri="http://schemas.openxmlformats.org/drawingml/2006/table">
            <a:tbl>
              <a:tblPr/>
              <a:tblGrid>
                <a:gridCol w="716879"/>
                <a:gridCol w="7348017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考点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活动设计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考点</a:t>
                      </a:r>
                      <a:endParaRPr lang="zh-CN" sz="1800" b="1" kern="1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归纳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　　活动设计类考题是新课标理念的重要体现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它旨在着重考查学生综合运用语文的能力。纵观近几年的全国各地中考试题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活动设计类试题出现频率较高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题型多样且实用性强。它一般考查设计活动栏目或安排活动内容。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解题</a:t>
                      </a:r>
                      <a:endParaRPr lang="zh-CN" sz="1800" b="1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技巧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　　首先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考生要联系个人的语文实践活动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从更加广阔的学校生活、社会生活层面去理解、把握和解读。</a:t>
                      </a:r>
                      <a:endParaRPr lang="zh-CN" sz="1800" b="1" kern="1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其次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考生应多角度、多学科地对此类问题进行分析、思考、联想、探究和拓展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以求解得全面和完整。最好平时脑中建立一个活动策划档案袋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有一个良好的知识储备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比如演讲、辩论会、朗诵会、故事会、调查访问、郊游等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对这些活动的流程也应有一个大致的了解。活动的方案要紧扣活动主题</a:t>
                      </a:r>
                      <a:r>
                        <a:rPr lang="en-US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18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体现积极向上的意义。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45.jpg" descr="id:2147499697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6300192" y="260648"/>
            <a:ext cx="2339752" cy="5486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" name="bt6b.jpg" descr="id:2147499682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19672" y="188640"/>
            <a:ext cx="4320480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51520" y="764024"/>
            <a:ext cx="8748464" cy="609397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(2016·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重庆中考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卷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初三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班拟开展“重庆城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·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重庆人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·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重庆面”的主题活动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请你参与并完成下列任务。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活动一　方案先行　作为活动策划人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请你围绕活动主题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写出两个活动目的。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活动主题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重庆城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·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重庆人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·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重庆面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活动目的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 </a:t>
            </a:r>
            <a:r>
              <a:rPr kumimoji="0" lang="en-US" altLang="zh-CN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活动方式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以小组为单位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现场比赛制作“重庆小面”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〔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解析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〕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本题考查活动设计。解答该题首先要明确问题要求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即写出有意义的两个活动目的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目的要能凸显活动的正面效果或积极意义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其次要围绕活动主题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设想该活动能带给同学们哪些正面的意义。比如通过该活动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小的方面可以帮助大家学习重庆小面的制作技术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大的方面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可以弘扬重庆美食文化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激发同学们的家乡意识与情感等。答案不唯一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只要符合题意即可。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75656" y="2564904"/>
            <a:ext cx="7272808" cy="960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①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激发热爱家乡的情感　②弘扬重庆美食文化　③学习重庆小面制作技艺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40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0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40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45.jpg" descr="id:2147499697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6300192" y="260648"/>
            <a:ext cx="2339752" cy="5486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" name="bt6b.jpg" descr="id:2147499682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19672" y="188640"/>
            <a:ext cx="4320480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467544" y="1268760"/>
            <a:ext cx="8208913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(2016·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湖南长沙中考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某学校将围绕“我和青春有一个约会”的主题举行系列活动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已设计出“活动一”和“活动二”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请你再设计出“活动三”。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活动一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举行“青春最美”演讲比赛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活动二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举行“我的青春”征文比赛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活动三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〔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解析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〕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本题考查活动设计。所设计的活动必须围绕本次活动主题进行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活动要切实可行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可操作性强。忌空洞的口号或与主题无关的活动。比如可举行知识竞赛、话题讲座、成人礼仪式、文化沙龙等。可仿照前两个活动名称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给每个活动拟一个靓丽的名称。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1475656" y="3212976"/>
            <a:ext cx="3262432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举行“分享青春”话题讲座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9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9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9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9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9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9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9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9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9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9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9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9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46.jpg" descr="id:2147499704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6084168" y="332656"/>
            <a:ext cx="2448272" cy="5040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" name="bt6b.jpg" descr="id:2147499682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03648" y="260648"/>
            <a:ext cx="4320480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683568" y="1020099"/>
            <a:ext cx="7920880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(2016·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新疆中考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书是人类进步的阶梯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书能影响人的心灵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能教我们心地善良、持重内向、坚韧不拔和勇于创新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读书是一种重要的学习途径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是文化传承的通道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为了营造良好的读书环境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让读书之风吹进我们的心里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班级开展了以“悠悠书香伴我行”为主题的综合性学习活动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请你为这次的“悠悠书香伴我行”活动设计两个活动栏目。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活动一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活动二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07704" y="4365104"/>
            <a:ext cx="4572000" cy="11350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经典诵读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好书伴我行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书目推荐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读书交流会等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30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430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430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46.jpg" descr="id:2147499704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6084168" y="332656"/>
            <a:ext cx="2448272" cy="5040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" name="bt6b.jpg" descr="id:2147499682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03648" y="260648"/>
            <a:ext cx="4320480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539552" y="1052736"/>
            <a:ext cx="8136903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(2016·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湖北鄂州中考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23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日“世界读书日”来临之际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为了进一步激发同学们的阅读热情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学校准备开展以“我爱读书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营造书香校园”为主题的活动。请你根据要求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完成下列任务。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请你为学校的这次主题活动设计几种活动形式。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活动形式一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举办“我与名著之间的故事”交流会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示例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活动形式二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活动形式三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467544" y="5380672"/>
            <a:ext cx="8143576" cy="14773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示例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举行读书报告会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举行“我爱读书”征文比赛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办一期介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绍名著的黑板报等。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字词知识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3313" name="Picture 1" descr="C:\Users\Administrator\Desktop\课件图片\u=3361092445,1220465429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700808"/>
            <a:ext cx="7632848" cy="4104456"/>
          </a:xfrm>
          <a:prstGeom prst="rect">
            <a:avLst/>
          </a:prstGeom>
          <a:noFill/>
        </p:spPr>
      </p:pic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1691680" y="2348880"/>
            <a:ext cx="1620957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多音字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95936" y="3140968"/>
            <a:ext cx="2210862" cy="1308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latin typeface="微软雅黑" pitchFamily="34" charset="-122"/>
                <a:ea typeface="微软雅黑" pitchFamily="34" charset="-122"/>
              </a:rPr>
              <a:t>níng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安宁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latin typeface="微软雅黑" pitchFamily="34" charset="-122"/>
                <a:ea typeface="微软雅黑" pitchFamily="34" charset="-122"/>
              </a:rPr>
              <a:t>nìng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宁愿）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3851920" y="3429000"/>
            <a:ext cx="216024" cy="936104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59832" y="364502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宁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字词知识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6" name="椭圆 5"/>
          <p:cNvSpPr/>
          <p:nvPr/>
        </p:nvSpPr>
        <p:spPr>
          <a:xfrm>
            <a:off x="7956376" y="47667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601" name="Picture 1" descr="C:\Users\Administrator\Desktop\课件图片\图片.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72815"/>
            <a:ext cx="8496944" cy="3951709"/>
          </a:xfrm>
          <a:prstGeom prst="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1691680" y="2132856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豺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ch</a:t>
            </a:r>
            <a:r>
              <a:rPr lang="en-US" altLang="zh-CN" sz="2400" b="1" dirty="0" err="1" smtClean="0">
                <a:latin typeface="+mj-ea"/>
                <a:ea typeface="+mj-ea"/>
              </a:rPr>
              <a:t>á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i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豺狼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财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en-US" altLang="zh-CN" sz="2400" b="1" dirty="0" err="1" smtClean="0">
                <a:latin typeface="+mj-ea"/>
                <a:ea typeface="+mj-ea"/>
              </a:rPr>
              <a:t>á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i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财贸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材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en-US" altLang="zh-CN" sz="2400" b="1" dirty="0" err="1" smtClean="0">
                <a:latin typeface="+mn-ea"/>
                <a:ea typeface="+mn-ea"/>
              </a:rPr>
              <a:t>á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i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教材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癖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pǐ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癖性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避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bì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避讳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僻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pì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偏僻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20072" y="2132856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刽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ɡuì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刽子手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侩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ku</a:t>
            </a:r>
            <a:r>
              <a:rPr lang="en-US" altLang="zh-CN" sz="2400" b="1" dirty="0" err="1" smtClean="0">
                <a:latin typeface="+mn-ea"/>
                <a:ea typeface="+mn-ea"/>
              </a:rPr>
              <a:t>à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i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市侩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脍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ku</a:t>
            </a:r>
            <a:r>
              <a:rPr lang="en-US" altLang="zh-CN" sz="2400" b="1" dirty="0" err="1" smtClean="0">
                <a:latin typeface="+mn-ea"/>
                <a:ea typeface="+mn-ea"/>
              </a:rPr>
              <a:t>à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i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脍炙人口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恻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cè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恻隐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侧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cè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侧面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测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cè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测试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1547664" y="2420888"/>
            <a:ext cx="72008" cy="1224136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左大括号 12"/>
          <p:cNvSpPr/>
          <p:nvPr/>
        </p:nvSpPr>
        <p:spPr>
          <a:xfrm>
            <a:off x="1547664" y="4005064"/>
            <a:ext cx="45719" cy="1224136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左大括号 13"/>
          <p:cNvSpPr/>
          <p:nvPr/>
        </p:nvSpPr>
        <p:spPr>
          <a:xfrm>
            <a:off x="5076056" y="4077072"/>
            <a:ext cx="144016" cy="1224136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左大括号 14"/>
          <p:cNvSpPr/>
          <p:nvPr/>
        </p:nvSpPr>
        <p:spPr>
          <a:xfrm>
            <a:off x="5076056" y="2420888"/>
            <a:ext cx="144016" cy="1224136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4211960" y="1196752"/>
            <a:ext cx="141577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形近字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2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2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1" dur="20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字词知识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395536" y="2276872"/>
          <a:ext cx="8496944" cy="3577270"/>
        </p:xfrm>
        <a:graphic>
          <a:graphicData uri="http://schemas.openxmlformats.org/drawingml/2006/table">
            <a:tbl>
              <a:tblPr/>
              <a:tblGrid>
                <a:gridCol w="755284"/>
                <a:gridCol w="7741660"/>
              </a:tblGrid>
              <a:tr h="760459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鸡犬不宁　鸡飞狗跳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  <a:tr h="51541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求同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两个词语都含有“混乱、不安宁”的意思。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81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辨异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“鸡犬不宁”侧重于骚扰得厉害。例句</a:t>
                      </a:r>
                      <a:r>
                        <a:rPr lang="en-US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:</a:t>
                      </a: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你弟兄窝藏强盗</a:t>
                      </a:r>
                      <a:r>
                        <a:rPr lang="en-US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闹了两座军州</a:t>
                      </a:r>
                      <a:r>
                        <a:rPr lang="en-US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自去落草。官府着落地方搜缉</a:t>
                      </a:r>
                      <a:r>
                        <a:rPr lang="en-US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搅得鸡犬不宁</a:t>
                      </a:r>
                      <a:r>
                        <a:rPr lang="en-US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!</a:t>
                      </a: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“鸡飞狗跳”侧重极端惊恐。例句</a:t>
                      </a:r>
                      <a:r>
                        <a:rPr lang="en-US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:</a:t>
                      </a: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地震来临前</a:t>
                      </a:r>
                      <a:r>
                        <a:rPr lang="en-US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家里鸡飞狗跳的。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755576" y="1556792"/>
            <a:ext cx="172354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成语辨析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字词知识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51520" y="1484784"/>
            <a:ext cx="1361270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恻隐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癖性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鸡犬不宁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中流砥柱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钧裁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契约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豺狼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贪婪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祈祷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7944" y="836712"/>
            <a:ext cx="1955985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5.</a:t>
            </a:r>
            <a:r>
              <a:rPr lang="zh-CN" altLang="en-US" sz="2000" b="1" dirty="0" smtClean="0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重要词语释义</a:t>
            </a:r>
            <a:endParaRPr lang="zh-CN" altLang="en-US" sz="2000" b="1" dirty="0" smtClean="0"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899592" y="1052736"/>
            <a:ext cx="8468985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对受苦难的人表示同情。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个人所特有的癖好和习性。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连鸡狗都不得安宁。形容搅扰得非常厉害。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比喻坚强的、能起支柱作用的人或集体。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恭请作出决定。钧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旧时对尊长或者上级用的敬词。裁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判断、决定。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双方依法签订的有关买卖、租赁、借贷、抵押、委托、承揽项目的文书。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豺和狼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都是凶兽。比喻凶恶残忍的人。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①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贪得无厌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含贬义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。②渴求而不知满足。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信仰宗教的人向神灵默告自己的愿望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祈求免祸降福。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107504" y="1412776"/>
            <a:ext cx="8928992" cy="4248472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27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76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76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8" dur="1000"/>
                                        <p:tgtEl>
                                          <p:spTgt spid="276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76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76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5" dur="1000"/>
                                        <p:tgtEl>
                                          <p:spTgt spid="276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0" dur="500"/>
                                        <p:tgtEl>
                                          <p:spTgt spid="276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276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76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76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2" dur="1000"/>
                                        <p:tgtEl>
                                          <p:spTgt spid="276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76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76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9" dur="1000"/>
                                        <p:tgtEl>
                                          <p:spTgt spid="276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765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765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6" dur="1000"/>
                                        <p:tgtEl>
                                          <p:spTgt spid="2765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字词知识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1187624" y="1412776"/>
            <a:ext cx="1361270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甘霖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倾家荡产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告禀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履行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尊翰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庖代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深悉无遗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835696" y="1412776"/>
            <a:ext cx="6256841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指久旱以后所下的雨。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把全部家产丧失净尽。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旧时称向上级或长辈禀告事情。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实践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自己答应做或应该做的事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对别人来信的客气的称呼。翰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文中指书信。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也作“代庖”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是成语“越俎代庖”的略语。意思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是越权办事或者包办代替。文中指代理他人的职务。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庖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厨师。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了解得很全面、很深入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没有一点遗漏。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" name="对角圆角矩形 9"/>
          <p:cNvSpPr/>
          <p:nvPr/>
        </p:nvSpPr>
        <p:spPr>
          <a:xfrm>
            <a:off x="611560" y="1412776"/>
            <a:ext cx="7992888" cy="4536504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6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6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86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6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6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286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86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86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286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1" dur="1000"/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86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86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6" dur="1000"/>
                                        <p:tgtEl>
                                          <p:spTgt spid="286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6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6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3" dur="1000"/>
                                        <p:tgtEl>
                                          <p:spTgt spid="286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86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86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作者作品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2289" name="Picture 1" descr="C:\Users\Administrator\Desktop\课件图片\画轴\QQ截图2016092810264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28800"/>
            <a:ext cx="8784976" cy="4320480"/>
          </a:xfrm>
          <a:prstGeom prst="rect">
            <a:avLst/>
          </a:prstGeom>
          <a:noFill/>
        </p:spPr>
      </p:pic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1835696" y="2204864"/>
            <a:ext cx="5779146" cy="317009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莎士比亚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(1564—1616),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文艺复兴时期英国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杰出的思想家、作家、戏剧家、诗人。出生于一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个富商家庭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曾经在“文法学校”读书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后因父亲破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产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中途辍学。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21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岁时到伦敦剧院工作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很快就登台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演戏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并开始创作剧本和诗歌。他创作的大部分是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诗剧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主要作品有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李尔王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哈姆莱特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奥赛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罗密欧与朱丽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叶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威尼斯商人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7" name="莎士比亚.jpg" descr="id:2147500826;FounderCES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004048" y="4005064"/>
            <a:ext cx="2233248" cy="12961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2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22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22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22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229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理解文题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1265" name="Picture 1" descr="C:\Users\Administrator\Desktop\课件图片\画轴\QQ截图201609281029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12776"/>
            <a:ext cx="7776863" cy="4680519"/>
          </a:xfrm>
          <a:prstGeom prst="rect">
            <a:avLst/>
          </a:prstGeom>
          <a:noFill/>
        </p:spPr>
      </p:pic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2843808" y="2204864"/>
            <a:ext cx="4889480" cy="22430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威尼斯商人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是莎士比亚的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著名喜剧。课文节选的是全剧最精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彩的一场戏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也是全剧的高潮。课文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以整本剧作的名称作为题目。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5730</Words>
  <Application>Kingsoft Office WPP</Application>
  <PresentationFormat>全屏显示(4:3)</PresentationFormat>
  <Paragraphs>362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2015-11-21T07:20:00Z</dcterms:created>
  <dcterms:modified xsi:type="dcterms:W3CDTF">2017-02-07T07:29:48Z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  <property fmtid="{64440492-4C8B-11D1-8B70-080036B11A03}" pid="4">
    <vt:lpwstr>语文备课大师【全免费】</vt:lpwstr>
  </property>
</Properties>
</file>