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14"/>
  </p:handoutMasterIdLst>
  <p:sldIdLst>
    <p:sldId id="636" r:id="rId3"/>
    <p:sldId id="797" r:id="rId5"/>
    <p:sldId id="569" r:id="rId6"/>
    <p:sldId id="818" r:id="rId7"/>
    <p:sldId id="943" r:id="rId8"/>
    <p:sldId id="920" r:id="rId9"/>
    <p:sldId id="570" r:id="rId10"/>
    <p:sldId id="921" r:id="rId11"/>
    <p:sldId id="922" r:id="rId12"/>
    <p:sldId id="942" r:id="rId13"/>
    <p:sldId id="941" r:id="rId14"/>
    <p:sldId id="940" r:id="rId15"/>
    <p:sldId id="637" r:id="rId16"/>
    <p:sldId id="798" r:id="rId17"/>
    <p:sldId id="638" r:id="rId18"/>
    <p:sldId id="944" r:id="rId19"/>
    <p:sldId id="945" r:id="rId20"/>
    <p:sldId id="946" r:id="rId21"/>
    <p:sldId id="829" r:id="rId22"/>
    <p:sldId id="923" r:id="rId23"/>
    <p:sldId id="702" r:id="rId24"/>
    <p:sldId id="947" r:id="rId25"/>
    <p:sldId id="948" r:id="rId26"/>
    <p:sldId id="949" r:id="rId27"/>
    <p:sldId id="817" r:id="rId28"/>
    <p:sldId id="850" r:id="rId29"/>
    <p:sldId id="855" r:id="rId30"/>
    <p:sldId id="924" r:id="rId31"/>
    <p:sldId id="852" r:id="rId32"/>
    <p:sldId id="925" r:id="rId33"/>
    <p:sldId id="992" r:id="rId34"/>
    <p:sldId id="927" r:id="rId35"/>
    <p:sldId id="950" r:id="rId36"/>
    <p:sldId id="952" r:id="rId37"/>
    <p:sldId id="953" r:id="rId38"/>
    <p:sldId id="951" r:id="rId39"/>
    <p:sldId id="926" r:id="rId40"/>
    <p:sldId id="929" r:id="rId41"/>
    <p:sldId id="931" r:id="rId42"/>
    <p:sldId id="928" r:id="rId43"/>
    <p:sldId id="933" r:id="rId44"/>
    <p:sldId id="954" r:id="rId45"/>
    <p:sldId id="930" r:id="rId46"/>
    <p:sldId id="934" r:id="rId47"/>
    <p:sldId id="955" r:id="rId48"/>
    <p:sldId id="956" r:id="rId49"/>
    <p:sldId id="957" r:id="rId50"/>
    <p:sldId id="958" r:id="rId51"/>
    <p:sldId id="935" r:id="rId52"/>
    <p:sldId id="959" r:id="rId53"/>
    <p:sldId id="960" r:id="rId54"/>
    <p:sldId id="964" r:id="rId55"/>
    <p:sldId id="963" r:id="rId56"/>
    <p:sldId id="962" r:id="rId57"/>
    <p:sldId id="961" r:id="rId58"/>
    <p:sldId id="799" r:id="rId59"/>
    <p:sldId id="705" r:id="rId60"/>
    <p:sldId id="820" r:id="rId61"/>
    <p:sldId id="735" r:id="rId62"/>
    <p:sldId id="821" r:id="rId63"/>
    <p:sldId id="831" r:id="rId64"/>
    <p:sldId id="966" r:id="rId65"/>
    <p:sldId id="833" r:id="rId66"/>
    <p:sldId id="834" r:id="rId67"/>
    <p:sldId id="835" r:id="rId68"/>
    <p:sldId id="836" r:id="rId69"/>
    <p:sldId id="893" r:id="rId70"/>
    <p:sldId id="892" r:id="rId71"/>
    <p:sldId id="902" r:id="rId72"/>
    <p:sldId id="901" r:id="rId73"/>
    <p:sldId id="906" r:id="rId74"/>
    <p:sldId id="903" r:id="rId75"/>
    <p:sldId id="910" r:id="rId76"/>
    <p:sldId id="909" r:id="rId77"/>
    <p:sldId id="897" r:id="rId78"/>
    <p:sldId id="800" r:id="rId79"/>
    <p:sldId id="733" r:id="rId80"/>
    <p:sldId id="780" r:id="rId81"/>
    <p:sldId id="991" r:id="rId82"/>
    <p:sldId id="939" r:id="rId83"/>
    <p:sldId id="913" r:id="rId84"/>
    <p:sldId id="842" r:id="rId85"/>
    <p:sldId id="993" r:id="rId86"/>
    <p:sldId id="914" r:id="rId87"/>
    <p:sldId id="937" r:id="rId88"/>
    <p:sldId id="994" r:id="rId89"/>
    <p:sldId id="967" r:id="rId90"/>
    <p:sldId id="968" r:id="rId91"/>
    <p:sldId id="843" r:id="rId92"/>
    <p:sldId id="970" r:id="rId93"/>
    <p:sldId id="969" r:id="rId94"/>
    <p:sldId id="742" r:id="rId95"/>
    <p:sldId id="938" r:id="rId96"/>
    <p:sldId id="841" r:id="rId97"/>
    <p:sldId id="971" r:id="rId98"/>
    <p:sldId id="974" r:id="rId99"/>
    <p:sldId id="973" r:id="rId100"/>
    <p:sldId id="975" r:id="rId101"/>
    <p:sldId id="972" r:id="rId102"/>
    <p:sldId id="981" r:id="rId103"/>
    <p:sldId id="980" r:id="rId104"/>
    <p:sldId id="979" r:id="rId105"/>
    <p:sldId id="978" r:id="rId106"/>
    <p:sldId id="977" r:id="rId107"/>
    <p:sldId id="982" r:id="rId108"/>
    <p:sldId id="984" r:id="rId109"/>
    <p:sldId id="983" r:id="rId110"/>
    <p:sldId id="990" r:id="rId111"/>
    <p:sldId id="882" r:id="rId112"/>
    <p:sldId id="912" r:id="rId113"/>
  </p:sldIdLst>
  <p:sldSz cx="11520170" cy="6480175"/>
  <p:notesSz cx="6735445" cy="9865995"/>
  <p:defaultTextStyle>
    <a:defPPr>
      <a:defRPr lang="zh-CN"/>
    </a:defPPr>
    <a:lvl1pPr marL="0" algn="l" defTabSz="808355" rtl="0" eaLnBrk="1" latinLnBrk="0" hangingPunct="1">
      <a:defRPr sz="1570" kern="1200">
        <a:solidFill>
          <a:schemeClr val="tx1"/>
        </a:solidFill>
        <a:latin typeface="+mn-lt"/>
        <a:ea typeface="+mn-ea"/>
        <a:cs typeface="+mn-cs"/>
      </a:defRPr>
    </a:lvl1pPr>
    <a:lvl2pPr marL="404495" algn="l" defTabSz="808355" rtl="0" eaLnBrk="1" latinLnBrk="0" hangingPunct="1">
      <a:defRPr sz="1570" kern="1200">
        <a:solidFill>
          <a:schemeClr val="tx1"/>
        </a:solidFill>
        <a:latin typeface="+mn-lt"/>
        <a:ea typeface="+mn-ea"/>
        <a:cs typeface="+mn-cs"/>
      </a:defRPr>
    </a:lvl2pPr>
    <a:lvl3pPr marL="808355" algn="l" defTabSz="808355" rtl="0" eaLnBrk="1" latinLnBrk="0" hangingPunct="1">
      <a:defRPr sz="1570" kern="1200">
        <a:solidFill>
          <a:schemeClr val="tx1"/>
        </a:solidFill>
        <a:latin typeface="+mn-lt"/>
        <a:ea typeface="+mn-ea"/>
        <a:cs typeface="+mn-cs"/>
      </a:defRPr>
    </a:lvl3pPr>
    <a:lvl4pPr marL="1212850" algn="l" defTabSz="808355" rtl="0" eaLnBrk="1" latinLnBrk="0" hangingPunct="1">
      <a:defRPr sz="1570" kern="1200">
        <a:solidFill>
          <a:schemeClr val="tx1"/>
        </a:solidFill>
        <a:latin typeface="+mn-lt"/>
        <a:ea typeface="+mn-ea"/>
        <a:cs typeface="+mn-cs"/>
      </a:defRPr>
    </a:lvl4pPr>
    <a:lvl5pPr marL="1616710" algn="l" defTabSz="808355" rtl="0" eaLnBrk="1" latinLnBrk="0" hangingPunct="1">
      <a:defRPr sz="1570" kern="1200">
        <a:solidFill>
          <a:schemeClr val="tx1"/>
        </a:solidFill>
        <a:latin typeface="+mn-lt"/>
        <a:ea typeface="+mn-ea"/>
        <a:cs typeface="+mn-cs"/>
      </a:defRPr>
    </a:lvl5pPr>
    <a:lvl6pPr marL="2021205" algn="l" defTabSz="808355" rtl="0" eaLnBrk="1" latinLnBrk="0" hangingPunct="1">
      <a:defRPr sz="1570" kern="1200">
        <a:solidFill>
          <a:schemeClr val="tx1"/>
        </a:solidFill>
        <a:latin typeface="+mn-lt"/>
        <a:ea typeface="+mn-ea"/>
        <a:cs typeface="+mn-cs"/>
      </a:defRPr>
    </a:lvl6pPr>
    <a:lvl7pPr marL="2425065" algn="l" defTabSz="808355" rtl="0" eaLnBrk="1" latinLnBrk="0" hangingPunct="1">
      <a:defRPr sz="1570" kern="1200">
        <a:solidFill>
          <a:schemeClr val="tx1"/>
        </a:solidFill>
        <a:latin typeface="+mn-lt"/>
        <a:ea typeface="+mn-ea"/>
        <a:cs typeface="+mn-cs"/>
      </a:defRPr>
    </a:lvl7pPr>
    <a:lvl8pPr marL="2829560" algn="l" defTabSz="808355" rtl="0" eaLnBrk="1" latinLnBrk="0" hangingPunct="1">
      <a:defRPr sz="1570" kern="1200">
        <a:solidFill>
          <a:schemeClr val="tx1"/>
        </a:solidFill>
        <a:latin typeface="+mn-lt"/>
        <a:ea typeface="+mn-ea"/>
        <a:cs typeface="+mn-cs"/>
      </a:defRPr>
    </a:lvl8pPr>
    <a:lvl9pPr marL="3234055" algn="l" defTabSz="808355" rtl="0" eaLnBrk="1" latinLnBrk="0" hangingPunct="1">
      <a:defRPr sz="157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545E"/>
    <a:srgbClr val="3598DC"/>
    <a:srgbClr val="3E8BC0"/>
    <a:srgbClr val="77AED3"/>
    <a:srgbClr val="D1766C"/>
    <a:srgbClr val="5B9BD5"/>
    <a:srgbClr val="C9584B"/>
    <a:srgbClr val="5299C7"/>
    <a:srgbClr val="1876A5"/>
    <a:srgbClr val="DB78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691" autoAdjust="0"/>
    <p:restoredTop sz="94475" autoAdjust="0"/>
  </p:normalViewPr>
  <p:slideViewPr>
    <p:cSldViewPr snapToGrid="0">
      <p:cViewPr>
        <p:scale>
          <a:sx n="80" d="100"/>
          <a:sy n="80" d="100"/>
        </p:scale>
        <p:origin x="-1254" y="-264"/>
      </p:cViewPr>
      <p:guideLst>
        <p:guide orient="horz" pos="3538"/>
        <p:guide orient="horz" pos="2608"/>
        <p:guide orient="horz" pos="2699"/>
        <p:guide orient="horz" pos="3674"/>
        <p:guide orient="horz" pos="2540"/>
        <p:guide orient="horz" pos="1587"/>
        <p:guide pos="453"/>
        <p:guide pos="6804"/>
        <p:guide pos="5261"/>
        <p:guide pos="5171"/>
        <p:guide pos="1996"/>
        <p:guide pos="2086"/>
        <p:guide pos="6418"/>
        <p:guide pos="3810"/>
      </p:guideLst>
    </p:cSldViewPr>
  </p:slideViewPr>
  <p:outlineViewPr>
    <p:cViewPr>
      <p:scale>
        <a:sx n="33" d="100"/>
        <a:sy n="33" d="100"/>
      </p:scale>
      <p:origin x="0" y="0"/>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7" Type="http://schemas.openxmlformats.org/officeDocument/2006/relationships/tableStyles" Target="tableStyles.xml"/><Relationship Id="rId116" Type="http://schemas.openxmlformats.org/officeDocument/2006/relationships/viewProps" Target="viewProps.xml"/><Relationship Id="rId115" Type="http://schemas.openxmlformats.org/officeDocument/2006/relationships/presProps" Target="presProps.xml"/><Relationship Id="rId114" Type="http://schemas.openxmlformats.org/officeDocument/2006/relationships/handoutMaster" Target="handoutMasters/handoutMaster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lang="zh-CN" altLang="en-US" dirty="0">
              <a:ea typeface="微软雅黑" panose="020B0503020204020204" pitchFamily="34" charset="-122"/>
            </a:endParaRPr>
          </a:p>
        </p:txBody>
      </p:sp>
      <p:sp>
        <p:nvSpPr>
          <p:cNvPr id="3" name="日期占位符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41259A7C-CD13-4E4D-AF3D-69422B022AA8}" type="datetimeFigureOut">
              <a:rPr lang="zh-CN" altLang="en-US" smtClean="0">
                <a:ea typeface="微软雅黑" panose="020B0503020204020204" pitchFamily="34" charset="-122"/>
              </a:rPr>
            </a:fld>
            <a:endParaRPr lang="zh-CN" altLang="en-US" dirty="0">
              <a:ea typeface="微软雅黑" panose="020B0503020204020204" pitchFamily="34" charset="-122"/>
            </a:endParaRPr>
          </a:p>
        </p:txBody>
      </p:sp>
      <p:sp>
        <p:nvSpPr>
          <p:cNvPr id="4" name="页脚占位符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lvl1pPr>
          </a:lstStyle>
          <a:p>
            <a:endParaRPr lang="zh-CN" altLang="en-US" dirty="0">
              <a:ea typeface="微软雅黑" panose="020B0503020204020204" pitchFamily="34" charset="-122"/>
            </a:endParaRPr>
          </a:p>
        </p:txBody>
      </p:sp>
      <p:sp>
        <p:nvSpPr>
          <p:cNvPr id="5" name="灯片编号占位符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D5D832AF-3137-4B9B-BB02-45C41207D9C6}" type="slidenum">
              <a:rPr lang="zh-CN" altLang="en-US" smtClean="0">
                <a:ea typeface="微软雅黑" panose="020B0503020204020204" pitchFamily="34" charset="-122"/>
              </a:rPr>
            </a:fld>
            <a:endParaRPr lang="zh-CN" altLang="en-US" dirty="0">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ea typeface="微软雅黑" panose="020B0503020204020204" pitchFamily="34" charset="-122"/>
              </a:defRPr>
            </a:lvl1pPr>
          </a:lstStyle>
          <a:p>
            <a:fld id="{370BD5FB-8F22-410E-8E87-E2F8CB96E6E9}"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F85F8BF5-2883-43B4-9EB7-2539B32287B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1194435" rtl="0" eaLnBrk="1" latinLnBrk="0" hangingPunct="1">
      <a:defRPr sz="1570" kern="1200">
        <a:solidFill>
          <a:schemeClr val="tx1"/>
        </a:solidFill>
        <a:latin typeface="+mn-lt"/>
        <a:ea typeface="微软雅黑" panose="020B0503020204020204" pitchFamily="34" charset="-122"/>
        <a:cs typeface="+mn-cs"/>
      </a:defRPr>
    </a:lvl1pPr>
    <a:lvl2pPr marL="597535" algn="l" defTabSz="1194435" rtl="0" eaLnBrk="1" latinLnBrk="0" hangingPunct="1">
      <a:defRPr sz="1570" kern="1200">
        <a:solidFill>
          <a:schemeClr val="tx1"/>
        </a:solidFill>
        <a:latin typeface="+mn-lt"/>
        <a:ea typeface="微软雅黑" panose="020B0503020204020204" pitchFamily="34" charset="-122"/>
        <a:cs typeface="+mn-cs"/>
      </a:defRPr>
    </a:lvl2pPr>
    <a:lvl3pPr marL="1195070" algn="l" defTabSz="1194435" rtl="0" eaLnBrk="1" latinLnBrk="0" hangingPunct="1">
      <a:defRPr sz="1570" kern="1200">
        <a:solidFill>
          <a:schemeClr val="tx1"/>
        </a:solidFill>
        <a:latin typeface="+mn-lt"/>
        <a:ea typeface="微软雅黑" panose="020B0503020204020204" pitchFamily="34" charset="-122"/>
        <a:cs typeface="+mn-cs"/>
      </a:defRPr>
    </a:lvl3pPr>
    <a:lvl4pPr marL="1792605" algn="l" defTabSz="1194435" rtl="0" eaLnBrk="1" latinLnBrk="0" hangingPunct="1">
      <a:defRPr sz="1570" kern="1200">
        <a:solidFill>
          <a:schemeClr val="tx1"/>
        </a:solidFill>
        <a:latin typeface="+mn-lt"/>
        <a:ea typeface="微软雅黑" panose="020B0503020204020204" pitchFamily="34" charset="-122"/>
        <a:cs typeface="+mn-cs"/>
      </a:defRPr>
    </a:lvl4pPr>
    <a:lvl5pPr marL="2390140" algn="l" defTabSz="1194435" rtl="0" eaLnBrk="1" latinLnBrk="0" hangingPunct="1">
      <a:defRPr sz="1570" kern="1200">
        <a:solidFill>
          <a:schemeClr val="tx1"/>
        </a:solidFill>
        <a:latin typeface="+mn-lt"/>
        <a:ea typeface="微软雅黑" panose="020B0503020204020204" pitchFamily="34" charset="-122"/>
        <a:cs typeface="+mn-cs"/>
      </a:defRPr>
    </a:lvl5pPr>
    <a:lvl6pPr marL="2987675" algn="l" defTabSz="1194435" rtl="0" eaLnBrk="1" latinLnBrk="0" hangingPunct="1">
      <a:defRPr sz="1570" kern="1200">
        <a:solidFill>
          <a:schemeClr val="tx1"/>
        </a:solidFill>
        <a:latin typeface="+mn-lt"/>
        <a:ea typeface="+mn-ea"/>
        <a:cs typeface="+mn-cs"/>
      </a:defRPr>
    </a:lvl6pPr>
    <a:lvl7pPr marL="3585210" algn="l" defTabSz="1194435" rtl="0" eaLnBrk="1" latinLnBrk="0" hangingPunct="1">
      <a:defRPr sz="1570" kern="1200">
        <a:solidFill>
          <a:schemeClr val="tx1"/>
        </a:solidFill>
        <a:latin typeface="+mn-lt"/>
        <a:ea typeface="+mn-ea"/>
        <a:cs typeface="+mn-cs"/>
      </a:defRPr>
    </a:lvl7pPr>
    <a:lvl8pPr marL="4182745" algn="l" defTabSz="1194435" rtl="0" eaLnBrk="1" latinLnBrk="0" hangingPunct="1">
      <a:defRPr sz="1570" kern="1200">
        <a:solidFill>
          <a:schemeClr val="tx1"/>
        </a:solidFill>
        <a:latin typeface="+mn-lt"/>
        <a:ea typeface="+mn-ea"/>
        <a:cs typeface="+mn-cs"/>
      </a:defRPr>
    </a:lvl8pPr>
    <a:lvl9pPr marL="4780280" algn="l" defTabSz="1194435" rtl="0" eaLnBrk="1" latinLnBrk="0" hangingPunct="1">
      <a:defRPr sz="157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440061" y="1060529"/>
            <a:ext cx="8640366" cy="2256061"/>
          </a:xfrm>
        </p:spPr>
        <p:txBody>
          <a:bodyPr anchor="b"/>
          <a:lstStyle>
            <a:lvl1pPr algn="ctr">
              <a:defRPr sz="5670"/>
            </a:lvl1pPr>
          </a:lstStyle>
          <a:p>
            <a:r>
              <a:rPr lang="zh-CN" altLang="en-US"/>
              <a:t>单击此处编辑母版标题样式</a:t>
            </a:r>
            <a:endParaRPr lang="en-US" dirty="0"/>
          </a:p>
        </p:txBody>
      </p:sp>
      <p:sp>
        <p:nvSpPr>
          <p:cNvPr id="3" name="Subtitle 2"/>
          <p:cNvSpPr>
            <a:spLocks noGrp="1"/>
          </p:cNvSpPr>
          <p:nvPr>
            <p:ph type="subTitle" idx="1"/>
          </p:nvPr>
        </p:nvSpPr>
        <p:spPr>
          <a:xfrm>
            <a:off x="1440061" y="3403592"/>
            <a:ext cx="8640366" cy="1564542"/>
          </a:xfrm>
        </p:spPr>
        <p:txBody>
          <a:bodyPr/>
          <a:lstStyle>
            <a:lvl1pPr marL="0" indent="0" algn="ctr">
              <a:buNone/>
              <a:defRPr sz="2270"/>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44349" y="345009"/>
            <a:ext cx="2484105" cy="549164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792033" y="345009"/>
            <a:ext cx="7308310" cy="549164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86033" y="1615545"/>
            <a:ext cx="9936421" cy="2695572"/>
          </a:xfrm>
        </p:spPr>
        <p:txBody>
          <a:bodyPr anchor="b"/>
          <a:lstStyle>
            <a:lvl1pPr>
              <a:defRPr sz="5670"/>
            </a:lvl1pPr>
          </a:lstStyle>
          <a:p>
            <a:r>
              <a:rPr lang="zh-CN" altLang="en-US"/>
              <a:t>单击此处编辑母版标题样式</a:t>
            </a:r>
            <a:endParaRPr lang="en-US" dirty="0"/>
          </a:p>
        </p:txBody>
      </p:sp>
      <p:sp>
        <p:nvSpPr>
          <p:cNvPr id="3" name="Text Placeholder 2"/>
          <p:cNvSpPr>
            <a:spLocks noGrp="1"/>
          </p:cNvSpPr>
          <p:nvPr>
            <p:ph type="body" idx="1"/>
          </p:nvPr>
        </p:nvSpPr>
        <p:spPr>
          <a:xfrm>
            <a:off x="786033" y="4336618"/>
            <a:ext cx="9936421" cy="1417538"/>
          </a:xfrm>
        </p:spPr>
        <p:txBody>
          <a:bodyPr/>
          <a:lstStyle>
            <a:lvl1pPr marL="0" indent="0">
              <a:buNone/>
              <a:defRPr sz="2270">
                <a:solidFill>
                  <a:schemeClr val="tx1">
                    <a:tint val="75000"/>
                  </a:schemeClr>
                </a:solidFill>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792034" y="1725046"/>
            <a:ext cx="4896207" cy="41116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5832247" y="1725046"/>
            <a:ext cx="4896207" cy="41116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793534" y="345010"/>
            <a:ext cx="9936421" cy="1252534"/>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793535" y="1588543"/>
            <a:ext cx="4873706"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793535" y="2367064"/>
            <a:ext cx="4873706" cy="348159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5832247" y="1588543"/>
            <a:ext cx="4897708"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5832247" y="2367064"/>
            <a:ext cx="4897708" cy="348159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8" name="Footer Placeholder 7"/>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9" name="Slide Number Placeholder 8"/>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4" name="Footer Placeholder 3"/>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5" name="Slide Number Placeholder 4"/>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3" name="Footer Placeholder 2"/>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4" name="Slide Number Placeholder 3"/>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5"/>
            </a:lvl1pPr>
          </a:lstStyle>
          <a:p>
            <a:r>
              <a:rPr lang="zh-CN" altLang="en-US"/>
              <a:t>单击此处编辑母版标题样式</a:t>
            </a:r>
            <a:endParaRPr lang="en-US" dirty="0"/>
          </a:p>
        </p:txBody>
      </p:sp>
      <p:sp>
        <p:nvSpPr>
          <p:cNvPr id="3" name="Content Placeholder 2"/>
          <p:cNvSpPr>
            <a:spLocks noGrp="1"/>
          </p:cNvSpPr>
          <p:nvPr>
            <p:ph idx="1"/>
          </p:nvPr>
        </p:nvSpPr>
        <p:spPr>
          <a:xfrm>
            <a:off x="4897708" y="933026"/>
            <a:ext cx="5832247" cy="4605124"/>
          </a:xfrm>
        </p:spPr>
        <p:txBody>
          <a:bodyPr/>
          <a:lstStyle>
            <a:lvl1pPr>
              <a:defRPr sz="3025"/>
            </a:lvl1pPr>
            <a:lvl2pPr>
              <a:defRPr sz="2645"/>
            </a:lvl2pPr>
            <a:lvl3pPr>
              <a:defRPr sz="2270"/>
            </a:lvl3pPr>
            <a:lvl4pPr>
              <a:defRPr sz="1890"/>
            </a:lvl4pPr>
            <a:lvl5pPr>
              <a:defRPr sz="1890"/>
            </a:lvl5pPr>
            <a:lvl6pPr>
              <a:defRPr sz="1890"/>
            </a:lvl6pPr>
            <a:lvl7pPr>
              <a:defRPr sz="1890"/>
            </a:lvl7pPr>
            <a:lvl8pPr>
              <a:defRPr sz="1890"/>
            </a:lvl8pPr>
            <a:lvl9pPr>
              <a:defRPr sz="189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5"/>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897708" y="933026"/>
            <a:ext cx="5832247" cy="4605124"/>
          </a:xfrm>
        </p:spPr>
        <p:txBody>
          <a:bodyPr anchor="t"/>
          <a:lstStyle>
            <a:lvl1pPr marL="0" indent="0">
              <a:buNone/>
              <a:defRPr sz="3025"/>
            </a:lvl1pPr>
            <a:lvl2pPr marL="431800" indent="0">
              <a:buNone/>
              <a:defRPr sz="2645"/>
            </a:lvl2pPr>
            <a:lvl3pPr marL="864235" indent="0">
              <a:buNone/>
              <a:defRPr sz="2270"/>
            </a:lvl3pPr>
            <a:lvl4pPr marL="1296035" indent="0">
              <a:buNone/>
              <a:defRPr sz="1890"/>
            </a:lvl4pPr>
            <a:lvl5pPr marL="1727835" indent="0">
              <a:buNone/>
              <a:defRPr sz="1890"/>
            </a:lvl5pPr>
            <a:lvl6pPr marL="2160270" indent="0">
              <a:buNone/>
              <a:defRPr sz="1890"/>
            </a:lvl6pPr>
            <a:lvl7pPr marL="2592070" indent="0">
              <a:buNone/>
              <a:defRPr sz="1890"/>
            </a:lvl7pPr>
            <a:lvl8pPr marL="3023870" indent="0">
              <a:buNone/>
              <a:defRPr sz="1890"/>
            </a:lvl8pPr>
            <a:lvl9pPr marL="3456305" indent="0">
              <a:buNone/>
              <a:defRPr sz="1890"/>
            </a:lvl9pPr>
          </a:lstStyle>
          <a:p>
            <a:r>
              <a:rPr lang="zh-CN" altLang="en-US"/>
              <a:t>单击图标添加图片</a:t>
            </a:r>
            <a:endParaRPr lang="en-US" dirty="0"/>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2034" y="345010"/>
            <a:ext cx="9936421" cy="1252534"/>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792034" y="1725046"/>
            <a:ext cx="9936421" cy="4111612"/>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2"/>
          </p:nvPr>
        </p:nvSpPr>
        <p:spPr>
          <a:xfrm>
            <a:off x="792033" y="6006163"/>
            <a:ext cx="2592110" cy="345009"/>
          </a:xfrm>
          <a:prstGeom prst="rect">
            <a:avLst/>
          </a:prstGeom>
        </p:spPr>
        <p:txBody>
          <a:bodyPr vert="horz" lIns="91440" tIns="45720" rIns="91440" bIns="45720" rtlCol="0" anchor="ctr"/>
          <a:lstStyle>
            <a:lvl1pPr algn="l">
              <a:defRPr sz="1135">
                <a:solidFill>
                  <a:schemeClr val="tx1">
                    <a:tint val="75000"/>
                  </a:schemeClr>
                </a:solidFill>
              </a:defRPr>
            </a:lvl1pPr>
          </a:lstStyle>
          <a:p>
            <a:fld id="{C764DE79-268F-4C1A-8933-263129D2AF90}" type="datetimeFigureOut">
              <a:rPr lang="en-US" smtClean="0"/>
            </a:fld>
            <a:endParaRPr lang="en-US" dirty="0"/>
          </a:p>
        </p:txBody>
      </p:sp>
      <p:sp>
        <p:nvSpPr>
          <p:cNvPr id="5" name="Footer Placeholder 4"/>
          <p:cNvSpPr>
            <a:spLocks noGrp="1"/>
          </p:cNvSpPr>
          <p:nvPr>
            <p:ph type="ftr" sz="quarter" idx="3"/>
          </p:nvPr>
        </p:nvSpPr>
        <p:spPr>
          <a:xfrm>
            <a:off x="3816162" y="6006163"/>
            <a:ext cx="3888165" cy="345009"/>
          </a:xfrm>
          <a:prstGeom prst="rect">
            <a:avLst/>
          </a:prstGeom>
        </p:spPr>
        <p:txBody>
          <a:bodyPr vert="horz" lIns="91440" tIns="45720" rIns="91440" bIns="45720" rtlCol="0" anchor="ctr"/>
          <a:lstStyle>
            <a:lvl1pPr algn="ctr">
              <a:defRPr sz="1135">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136345" y="6006163"/>
            <a:ext cx="2592110" cy="345009"/>
          </a:xfrm>
          <a:prstGeom prst="rect">
            <a:avLst/>
          </a:prstGeom>
        </p:spPr>
        <p:txBody>
          <a:bodyPr vert="horz" lIns="91440" tIns="45720" rIns="91440" bIns="45720" rtlCol="0" anchor="ctr"/>
          <a:lstStyle>
            <a:lvl1pPr algn="r">
              <a:defRPr sz="1135">
                <a:solidFill>
                  <a:schemeClr val="tx1">
                    <a:tint val="75000"/>
                  </a:schemeClr>
                </a:solidFill>
              </a:defRPr>
            </a:lvl1pPr>
          </a:lstStyle>
          <a:p>
            <a:fld id="{48F63A3B-78C7-47BE-AE5E-E10140E04643}"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10" advClick="0"/>
    </mc:Choice>
    <mc:Fallback>
      <p:transition advClick="0"/>
    </mc:Fallback>
  </mc:AlternateContent>
  <p:txStyles>
    <p:titleStyle>
      <a:lvl1pPr algn="l" defTabSz="863600" rtl="0" eaLnBrk="1" latinLnBrk="0" hangingPunct="1">
        <a:lnSpc>
          <a:spcPct val="90000"/>
        </a:lnSpc>
        <a:spcBef>
          <a:spcPct val="0"/>
        </a:spcBef>
        <a:buNone/>
        <a:defRPr sz="4160" kern="1200">
          <a:solidFill>
            <a:schemeClr val="tx1"/>
          </a:solidFill>
          <a:latin typeface="+mj-lt"/>
          <a:ea typeface="微软雅黑" panose="020B0503020204020204" pitchFamily="34" charset="-122"/>
          <a:cs typeface="+mj-cs"/>
        </a:defRPr>
      </a:lvl1pPr>
    </p:titleStyle>
    <p:bodyStyle>
      <a:lvl1pPr marL="215900" indent="-215900" algn="l" defTabSz="863600" rtl="0" eaLnBrk="1" latinLnBrk="0" hangingPunct="1">
        <a:lnSpc>
          <a:spcPct val="90000"/>
        </a:lnSpc>
        <a:spcBef>
          <a:spcPts val="945"/>
        </a:spcBef>
        <a:buFont typeface="Arial" panose="020B0604020202020204" pitchFamily="34" charset="0"/>
        <a:buChar char="•"/>
        <a:defRPr sz="2645" kern="1200">
          <a:solidFill>
            <a:schemeClr val="tx1"/>
          </a:solidFill>
          <a:latin typeface="+mn-lt"/>
          <a:ea typeface="微软雅黑" panose="020B0503020204020204" pitchFamily="34" charset="-122"/>
          <a:cs typeface="+mn-cs"/>
        </a:defRPr>
      </a:lvl1pPr>
      <a:lvl2pPr marL="647700" indent="-215900" algn="l" defTabSz="863600" rtl="0" eaLnBrk="1" latinLnBrk="0" hangingPunct="1">
        <a:lnSpc>
          <a:spcPct val="90000"/>
        </a:lnSpc>
        <a:spcBef>
          <a:spcPts val="470"/>
        </a:spcBef>
        <a:buFont typeface="Arial" panose="020B0604020202020204" pitchFamily="34" charset="0"/>
        <a:buChar char="•"/>
        <a:defRPr sz="2270" kern="1200">
          <a:solidFill>
            <a:schemeClr val="tx1"/>
          </a:solidFill>
          <a:latin typeface="+mn-lt"/>
          <a:ea typeface="微软雅黑" panose="020B0503020204020204" pitchFamily="34" charset="-122"/>
          <a:cs typeface="+mn-cs"/>
        </a:defRPr>
      </a:lvl2pPr>
      <a:lvl3pPr marL="1080135" indent="-215900" algn="l" defTabSz="863600" rtl="0" eaLnBrk="1" latinLnBrk="0" hangingPunct="1">
        <a:lnSpc>
          <a:spcPct val="90000"/>
        </a:lnSpc>
        <a:spcBef>
          <a:spcPts val="470"/>
        </a:spcBef>
        <a:buFont typeface="Arial" panose="020B0604020202020204" pitchFamily="34" charset="0"/>
        <a:buChar char="•"/>
        <a:defRPr sz="1890" kern="1200">
          <a:solidFill>
            <a:schemeClr val="tx1"/>
          </a:solidFill>
          <a:latin typeface="+mn-lt"/>
          <a:ea typeface="微软雅黑" panose="020B0503020204020204" pitchFamily="34" charset="-122"/>
          <a:cs typeface="+mn-cs"/>
        </a:defRPr>
      </a:lvl3pPr>
      <a:lvl4pPr marL="151193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微软雅黑" panose="020B0503020204020204" pitchFamily="34" charset="-122"/>
          <a:cs typeface="+mn-cs"/>
        </a:defRPr>
      </a:lvl4pPr>
      <a:lvl5pPr marL="194373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微软雅黑" panose="020B0503020204020204" pitchFamily="34" charset="-122"/>
          <a:cs typeface="+mn-cs"/>
        </a:defRPr>
      </a:lvl5pPr>
      <a:lvl6pPr marL="23761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7pPr>
      <a:lvl8pPr marL="32397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9pPr>
    </p:bodyStyle>
    <p:otherStyle>
      <a:defPPr>
        <a:defRPr lang="en-US"/>
      </a:defPPr>
      <a:lvl1pPr marL="0" algn="l" defTabSz="863600" rtl="0" eaLnBrk="1" latinLnBrk="0" hangingPunct="1">
        <a:defRPr sz="1700" kern="1200">
          <a:solidFill>
            <a:schemeClr val="tx1"/>
          </a:solidFill>
          <a:latin typeface="+mn-lt"/>
          <a:ea typeface="+mn-ea"/>
          <a:cs typeface="+mn-cs"/>
        </a:defRPr>
      </a:lvl1pPr>
      <a:lvl2pPr marL="431800" algn="l" defTabSz="863600" rtl="0" eaLnBrk="1" latinLnBrk="0" hangingPunct="1">
        <a:defRPr sz="1700" kern="1200">
          <a:solidFill>
            <a:schemeClr val="tx1"/>
          </a:solidFill>
          <a:latin typeface="+mn-lt"/>
          <a:ea typeface="+mn-ea"/>
          <a:cs typeface="+mn-cs"/>
        </a:defRPr>
      </a:lvl2pPr>
      <a:lvl3pPr marL="864235" algn="l" defTabSz="863600" rtl="0" eaLnBrk="1" latinLnBrk="0" hangingPunct="1">
        <a:defRPr sz="1700" kern="1200">
          <a:solidFill>
            <a:schemeClr val="tx1"/>
          </a:solidFill>
          <a:latin typeface="+mn-lt"/>
          <a:ea typeface="+mn-ea"/>
          <a:cs typeface="+mn-cs"/>
        </a:defRPr>
      </a:lvl3pPr>
      <a:lvl4pPr marL="1296035" algn="l" defTabSz="863600" rtl="0" eaLnBrk="1" latinLnBrk="0" hangingPunct="1">
        <a:defRPr sz="1700" kern="1200">
          <a:solidFill>
            <a:schemeClr val="tx1"/>
          </a:solidFill>
          <a:latin typeface="+mn-lt"/>
          <a:ea typeface="+mn-ea"/>
          <a:cs typeface="+mn-cs"/>
        </a:defRPr>
      </a:lvl4pPr>
      <a:lvl5pPr marL="1727835" algn="l" defTabSz="863600" rtl="0" eaLnBrk="1" latinLnBrk="0" hangingPunct="1">
        <a:defRPr sz="1700" kern="1200">
          <a:solidFill>
            <a:schemeClr val="tx1"/>
          </a:solidFill>
          <a:latin typeface="+mn-lt"/>
          <a:ea typeface="+mn-ea"/>
          <a:cs typeface="+mn-cs"/>
        </a:defRPr>
      </a:lvl5pPr>
      <a:lvl6pPr marL="2160270" algn="l" defTabSz="863600" rtl="0" eaLnBrk="1" latinLnBrk="0" hangingPunct="1">
        <a:defRPr sz="1700" kern="1200">
          <a:solidFill>
            <a:schemeClr val="tx1"/>
          </a:solidFill>
          <a:latin typeface="+mn-lt"/>
          <a:ea typeface="+mn-ea"/>
          <a:cs typeface="+mn-cs"/>
        </a:defRPr>
      </a:lvl6pPr>
      <a:lvl7pPr marL="2592070" algn="l" defTabSz="863600" rtl="0" eaLnBrk="1" latinLnBrk="0" hangingPunct="1">
        <a:defRPr sz="1700" kern="1200">
          <a:solidFill>
            <a:schemeClr val="tx1"/>
          </a:solidFill>
          <a:latin typeface="+mn-lt"/>
          <a:ea typeface="+mn-ea"/>
          <a:cs typeface="+mn-cs"/>
        </a:defRPr>
      </a:lvl7pPr>
      <a:lvl8pPr marL="3023870" algn="l" defTabSz="863600" rtl="0" eaLnBrk="1" latinLnBrk="0" hangingPunct="1">
        <a:defRPr sz="1700" kern="1200">
          <a:solidFill>
            <a:schemeClr val="tx1"/>
          </a:solidFill>
          <a:latin typeface="+mn-lt"/>
          <a:ea typeface="+mn-ea"/>
          <a:cs typeface="+mn-cs"/>
        </a:defRPr>
      </a:lvl8pPr>
      <a:lvl9pPr marL="3456305" algn="l" defTabSz="863600"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2.jpeg"/><Relationship Id="rId8" Type="http://schemas.openxmlformats.org/officeDocument/2006/relationships/slide" Target="slide76.xml"/><Relationship Id="rId7" Type="http://schemas.openxmlformats.org/officeDocument/2006/relationships/slide" Target="slide56.xml"/><Relationship Id="rId6" Type="http://schemas.openxmlformats.org/officeDocument/2006/relationships/slide" Target="slide14.xml"/><Relationship Id="rId5" Type="http://schemas.openxmlformats.org/officeDocument/2006/relationships/slide" Target="slide77.xml"/><Relationship Id="rId4" Type="http://schemas.openxmlformats.org/officeDocument/2006/relationships/slide" Target="slide20.xml"/><Relationship Id="rId3" Type="http://schemas.openxmlformats.org/officeDocument/2006/relationships/image" Target="../media/image1.jpeg"/><Relationship Id="rId2" Type="http://schemas.openxmlformats.org/officeDocument/2006/relationships/slide" Target="slide15.xml"/><Relationship Id="rId19" Type="http://schemas.openxmlformats.org/officeDocument/2006/relationships/notesSlide" Target="../notesSlides/notesSlide1.xml"/><Relationship Id="rId18" Type="http://schemas.openxmlformats.org/officeDocument/2006/relationships/slideLayout" Target="../slideLayouts/slideLayout2.xml"/><Relationship Id="rId17" Type="http://schemas.openxmlformats.org/officeDocument/2006/relationships/slide" Target="slide38.xml"/><Relationship Id="rId16" Type="http://schemas.openxmlformats.org/officeDocument/2006/relationships/slide" Target="slide44.xml"/><Relationship Id="rId15" Type="http://schemas.openxmlformats.org/officeDocument/2006/relationships/slide" Target="slide50.xml"/><Relationship Id="rId14" Type="http://schemas.openxmlformats.org/officeDocument/2006/relationships/slide" Target="slide26.xml"/><Relationship Id="rId13" Type="http://schemas.openxmlformats.org/officeDocument/2006/relationships/slide" Target="slide30.xml"/><Relationship Id="rId12" Type="http://schemas.openxmlformats.org/officeDocument/2006/relationships/image" Target="../media/image4.png"/><Relationship Id="rId11" Type="http://schemas.openxmlformats.org/officeDocument/2006/relationships/slide" Target="slide92.xml"/><Relationship Id="rId10" Type="http://schemas.openxmlformats.org/officeDocument/2006/relationships/image" Target="../media/image3.jpeg"/><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xml"/><Relationship Id="rId1" Type="http://schemas.openxmlformats.org/officeDocument/2006/relationships/slide" Target="slide3.xml"/></Relationships>
</file>

<file path=ppt/slides/_rels/slide100.xml.rels><?xml version="1.0" encoding="UTF-8" standalone="yes"?>
<Relationships xmlns="http://schemas.openxmlformats.org/package/2006/relationships"><Relationship Id="rId4" Type="http://schemas.openxmlformats.org/officeDocument/2006/relationships/notesSlide" Target="../notesSlides/notesSlide96.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101.xml.rels><?xml version="1.0" encoding="UTF-8" standalone="yes"?>
<Relationships xmlns="http://schemas.openxmlformats.org/package/2006/relationships"><Relationship Id="rId4" Type="http://schemas.openxmlformats.org/officeDocument/2006/relationships/notesSlide" Target="../notesSlides/notesSlide97.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102.xml.rels><?xml version="1.0" encoding="UTF-8" standalone="yes"?>
<Relationships xmlns="http://schemas.openxmlformats.org/package/2006/relationships"><Relationship Id="rId4" Type="http://schemas.openxmlformats.org/officeDocument/2006/relationships/notesSlide" Target="../notesSlides/notesSlide98.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103.xml.rels><?xml version="1.0" encoding="UTF-8" standalone="yes"?>
<Relationships xmlns="http://schemas.openxmlformats.org/package/2006/relationships"><Relationship Id="rId4" Type="http://schemas.openxmlformats.org/officeDocument/2006/relationships/notesSlide" Target="../notesSlides/notesSlide99.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104.xml.rels><?xml version="1.0" encoding="UTF-8" standalone="yes"?>
<Relationships xmlns="http://schemas.openxmlformats.org/package/2006/relationships"><Relationship Id="rId4" Type="http://schemas.openxmlformats.org/officeDocument/2006/relationships/notesSlide" Target="../notesSlides/notesSlide100.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105.xml.rels><?xml version="1.0" encoding="UTF-8" standalone="yes"?>
<Relationships xmlns="http://schemas.openxmlformats.org/package/2006/relationships"><Relationship Id="rId4" Type="http://schemas.openxmlformats.org/officeDocument/2006/relationships/notesSlide" Target="../notesSlides/notesSlide101.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106.xml.rels><?xml version="1.0" encoding="UTF-8" standalone="yes"?>
<Relationships xmlns="http://schemas.openxmlformats.org/package/2006/relationships"><Relationship Id="rId4" Type="http://schemas.openxmlformats.org/officeDocument/2006/relationships/notesSlide" Target="../notesSlides/notesSlide102.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107.xml.rels><?xml version="1.0" encoding="UTF-8" standalone="yes"?>
<Relationships xmlns="http://schemas.openxmlformats.org/package/2006/relationships"><Relationship Id="rId4" Type="http://schemas.openxmlformats.org/officeDocument/2006/relationships/notesSlide" Target="../notesSlides/notesSlide103.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108.xml.rels><?xml version="1.0" encoding="UTF-8" standalone="yes"?>
<Relationships xmlns="http://schemas.openxmlformats.org/package/2006/relationships"><Relationship Id="rId4" Type="http://schemas.openxmlformats.org/officeDocument/2006/relationships/notesSlide" Target="../notesSlides/notesSlide104.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109.xml.rels><?xml version="1.0" encoding="UTF-8" standalone="yes"?>
<Relationships xmlns="http://schemas.openxmlformats.org/package/2006/relationships"><Relationship Id="rId4" Type="http://schemas.openxmlformats.org/officeDocument/2006/relationships/notesSlide" Target="../notesSlides/notesSlide105.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xml"/><Relationship Id="rId1" Type="http://schemas.openxmlformats.org/officeDocument/2006/relationships/slide" Target="slide3.xml"/></Relationships>
</file>

<file path=ppt/slides/_rels/slide110.xml.rels><?xml version="1.0" encoding="UTF-8" standalone="yes"?>
<Relationships xmlns="http://schemas.openxmlformats.org/package/2006/relationships"><Relationship Id="rId4" Type="http://schemas.openxmlformats.org/officeDocument/2006/relationships/notesSlide" Target="../notesSlides/notesSlide106.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xml"/><Relationship Id="rId1" Type="http://schemas.openxmlformats.org/officeDocument/2006/relationships/slide" Target="slide3.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2.xml"/><Relationship Id="rId5" Type="http://schemas.openxmlformats.org/officeDocument/2006/relationships/slide" Target="slide13.xml"/><Relationship Id="rId4" Type="http://schemas.openxmlformats.org/officeDocument/2006/relationships/image" Target="../media/image2.jpeg"/><Relationship Id="rId3" Type="http://schemas.openxmlformats.org/officeDocument/2006/relationships/slide" Target="slide1.xml"/><Relationship Id="rId2" Type="http://schemas.openxmlformats.org/officeDocument/2006/relationships/slide" Target="slide7.xml"/><Relationship Id="rId1" Type="http://schemas.openxmlformats.org/officeDocument/2006/relationships/slide" Target="slide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slide" Target="slide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slide" Target="slide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slide" Target="slide1.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slide" Target="slide1.xml"/><Relationship Id="rId2" Type="http://schemas.openxmlformats.org/officeDocument/2006/relationships/slide" Target="slide7.xml"/><Relationship Id="rId1" Type="http://schemas.openxmlformats.org/officeDocument/2006/relationships/slide" Target="slide13.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2.xml"/><Relationship Id="rId3" Type="http://schemas.openxmlformats.org/officeDocument/2006/relationships/slide" Target="slide1.xml"/><Relationship Id="rId2" Type="http://schemas.openxmlformats.org/officeDocument/2006/relationships/slide" Target="slide7.xml"/><Relationship Id="rId1" Type="http://schemas.openxmlformats.org/officeDocument/2006/relationships/slide" Target="slide1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2.xml"/><Relationship Id="rId3" Type="http://schemas.openxmlformats.org/officeDocument/2006/relationships/slide" Target="slide1.xml"/><Relationship Id="rId2" Type="http://schemas.openxmlformats.org/officeDocument/2006/relationships/slide" Target="slide7.xml"/><Relationship Id="rId1" Type="http://schemas.openxmlformats.org/officeDocument/2006/relationships/slide" Target="slide13.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4.xml"/><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 Target="slide1.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slide" Target="slide1.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slide" Target="slide1.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xml"/><Relationship Id="rId1" Type="http://schemas.openxmlformats.org/officeDocument/2006/relationships/slide" Target="slide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slide" Target="slide1.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slide" Target="slide1.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slide" Target="slide1.xml"/></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 Target="slide1.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slide" Target="slide1.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slide" Target="slide1.xml"/></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slide" Target="slide1.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xml"/><Relationship Id="rId1" Type="http://schemas.openxmlformats.org/officeDocument/2006/relationships/slide" Target="slide3.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72.xml"/><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slide" Target="slide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slide" Target="slide1.xml"/></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4.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5.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xml"/><Relationship Id="rId1" Type="http://schemas.openxmlformats.org/officeDocument/2006/relationships/slide" Target="slide3.xml"/></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76.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82.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84.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85.xml.rels><?xml version="1.0" encoding="UTF-8" standalone="yes"?>
<Relationships xmlns="http://schemas.openxmlformats.org/package/2006/relationships"><Relationship Id="rId4" Type="http://schemas.openxmlformats.org/officeDocument/2006/relationships/notesSlide" Target="../notesSlides/notesSlide81.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82.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87.xml.rels><?xml version="1.0" encoding="UTF-8" standalone="yes"?>
<Relationships xmlns="http://schemas.openxmlformats.org/package/2006/relationships"><Relationship Id="rId4" Type="http://schemas.openxmlformats.org/officeDocument/2006/relationships/notesSlide" Target="../notesSlides/notesSlide83.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88.xml.rels><?xml version="1.0" encoding="UTF-8" standalone="yes"?>
<Relationships xmlns="http://schemas.openxmlformats.org/package/2006/relationships"><Relationship Id="rId4" Type="http://schemas.openxmlformats.org/officeDocument/2006/relationships/notesSlide" Target="../notesSlides/notesSlide84.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89.xml.rels><?xml version="1.0" encoding="UTF-8" standalone="yes"?>
<Relationships xmlns="http://schemas.openxmlformats.org/package/2006/relationships"><Relationship Id="rId4" Type="http://schemas.openxmlformats.org/officeDocument/2006/relationships/notesSlide" Target="../notesSlides/notesSlide85.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2.xml"/><Relationship Id="rId3" Type="http://schemas.openxmlformats.org/officeDocument/2006/relationships/slide" Target="slide13.xml"/><Relationship Id="rId2" Type="http://schemas.openxmlformats.org/officeDocument/2006/relationships/slide" Target="slide1.xml"/><Relationship Id="rId1" Type="http://schemas.openxmlformats.org/officeDocument/2006/relationships/slide" Target="slide3.xml"/></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86.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91.xml.rels><?xml version="1.0" encoding="UTF-8" standalone="yes"?>
<Relationships xmlns="http://schemas.openxmlformats.org/package/2006/relationships"><Relationship Id="rId4" Type="http://schemas.openxmlformats.org/officeDocument/2006/relationships/notesSlide" Target="../notesSlides/notesSlide87.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92.xml.rels><?xml version="1.0" encoding="UTF-8" standalone="yes"?>
<Relationships xmlns="http://schemas.openxmlformats.org/package/2006/relationships"><Relationship Id="rId4" Type="http://schemas.openxmlformats.org/officeDocument/2006/relationships/notesSlide" Target="../notesSlides/notesSlide88.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93.xml.rels><?xml version="1.0" encoding="UTF-8" standalone="yes"?>
<Relationships xmlns="http://schemas.openxmlformats.org/package/2006/relationships"><Relationship Id="rId4" Type="http://schemas.openxmlformats.org/officeDocument/2006/relationships/notesSlide" Target="../notesSlides/notesSlide89.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94.xml.rels><?xml version="1.0" encoding="UTF-8" standalone="yes"?>
<Relationships xmlns="http://schemas.openxmlformats.org/package/2006/relationships"><Relationship Id="rId4" Type="http://schemas.openxmlformats.org/officeDocument/2006/relationships/notesSlide" Target="../notesSlides/notesSlide90.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91.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96.xml.rels><?xml version="1.0" encoding="UTF-8" standalone="yes"?>
<Relationships xmlns="http://schemas.openxmlformats.org/package/2006/relationships"><Relationship Id="rId4" Type="http://schemas.openxmlformats.org/officeDocument/2006/relationships/notesSlide" Target="../notesSlides/notesSlide92.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97.xml.rels><?xml version="1.0" encoding="UTF-8" standalone="yes"?>
<Relationships xmlns="http://schemas.openxmlformats.org/package/2006/relationships"><Relationship Id="rId4" Type="http://schemas.openxmlformats.org/officeDocument/2006/relationships/notesSlide" Target="../notesSlides/notesSlide93.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98.xml.rels><?xml version="1.0" encoding="UTF-8" standalone="yes"?>
<Relationships xmlns="http://schemas.openxmlformats.org/package/2006/relationships"><Relationship Id="rId4" Type="http://schemas.openxmlformats.org/officeDocument/2006/relationships/notesSlide" Target="../notesSlides/notesSlide94.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99.xml.rels><?xml version="1.0" encoding="UTF-8" standalone="yes"?>
<Relationships xmlns="http://schemas.openxmlformats.org/package/2006/relationships"><Relationship Id="rId4" Type="http://schemas.openxmlformats.org/officeDocument/2006/relationships/notesSlide" Target="../notesSlides/notesSlide95.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70595" y="483822"/>
            <a:ext cx="2597048" cy="584775"/>
          </a:xfrm>
          <a:prstGeom prst="rect">
            <a:avLst/>
          </a:prstGeom>
          <a:noFill/>
        </p:spPr>
        <p:txBody>
          <a:bodyPr wrap="square" rtlCol="0">
            <a:spAutoFit/>
          </a:bodyPr>
          <a:lstStyle/>
          <a:p>
            <a:r>
              <a:rPr lang="zh-CN" altLang="en-US" sz="3200" b="1" dirty="0">
                <a:solidFill>
                  <a:schemeClr val="bg1">
                    <a:lumMod val="50000"/>
                  </a:schemeClr>
                </a:solidFill>
                <a:latin typeface="微软雅黑" panose="020B0503020204020204" pitchFamily="34" charset="-122"/>
                <a:ea typeface="微软雅黑" panose="020B0503020204020204" pitchFamily="34" charset="-122"/>
              </a:rPr>
              <a:t>目 录 </a:t>
            </a:r>
            <a:r>
              <a:rPr lang="en-US" altLang="zh-CN" sz="2400"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Contents</a:t>
            </a:r>
            <a:endParaRPr lang="zh-CN" altLang="en-US" sz="2400"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1" name="矩形 10">
            <a:hlinkClick r:id="rId1" action="ppaction://hlinksldjump"/>
          </p:cNvPr>
          <p:cNvSpPr/>
          <p:nvPr/>
        </p:nvSpPr>
        <p:spPr>
          <a:xfrm>
            <a:off x="732992" y="1043519"/>
            <a:ext cx="2456262" cy="1422000"/>
          </a:xfrm>
          <a:prstGeom prst="rect">
            <a:avLst/>
          </a:prstGeom>
          <a:solidFill>
            <a:srgbClr val="43B49D"/>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考</a:t>
            </a:r>
            <a:r>
              <a:rPr lang="zh-CN" altLang="en-US" sz="2000" dirty="0">
                <a:solidFill>
                  <a:schemeClr val="bg1"/>
                </a:solidFill>
                <a:latin typeface="微软雅黑" panose="020B0503020204020204" pitchFamily="34" charset="-122"/>
                <a:ea typeface="微软雅黑" panose="020B0503020204020204" pitchFamily="34" charset="-122"/>
              </a:rPr>
              <a:t>情精解读</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2" action="ppaction://hlinksldjump"/>
          </p:cNvPr>
          <p:cNvSpPr/>
          <p:nvPr/>
        </p:nvSpPr>
        <p:spPr>
          <a:xfrm>
            <a:off x="3310919" y="2614768"/>
            <a:ext cx="1188000" cy="451161"/>
          </a:xfrm>
          <a:prstGeom prst="rect">
            <a:avLst/>
          </a:prstGeom>
          <a:solidFill>
            <a:srgbClr val="EB984D"/>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1</a:t>
            </a:r>
            <a:endParaRPr lang="zh-CN" altLang="en-US" sz="2000" dirty="0">
              <a:solidFill>
                <a:schemeClr val="bg1"/>
              </a:solidFill>
              <a:latin typeface="Calibri" panose="020F0502020204030204" pitchFamily="34" charset="0"/>
              <a:ea typeface="微软雅黑" panose="020B0503020204020204" pitchFamily="34" charset="-122"/>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38017" r="9536"/>
          <a:stretch>
            <a:fillRect/>
          </a:stretch>
        </p:blipFill>
        <p:spPr>
          <a:xfrm>
            <a:off x="743716" y="2614765"/>
            <a:ext cx="2445538" cy="3865409"/>
          </a:xfrm>
          <a:prstGeom prst="rect">
            <a:avLst/>
          </a:prstGeom>
        </p:spPr>
      </p:pic>
      <p:sp>
        <p:nvSpPr>
          <p:cNvPr id="23" name="矩形 22">
            <a:hlinkClick r:id="rId4" action="ppaction://hlinksldjump"/>
          </p:cNvPr>
          <p:cNvSpPr/>
          <p:nvPr/>
        </p:nvSpPr>
        <p:spPr>
          <a:xfrm>
            <a:off x="4600675" y="2614768"/>
            <a:ext cx="1123555" cy="451161"/>
          </a:xfrm>
          <a:prstGeom prst="rect">
            <a:avLst/>
          </a:prstGeom>
          <a:solidFill>
            <a:srgbClr val="35A068"/>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2</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20" name="矩形 19">
            <a:hlinkClick r:id="rId5" action="ppaction://hlinksldjump"/>
          </p:cNvPr>
          <p:cNvSpPr/>
          <p:nvPr/>
        </p:nvSpPr>
        <p:spPr>
          <a:xfrm>
            <a:off x="8355508" y="2614765"/>
            <a:ext cx="2448000" cy="451164"/>
          </a:xfrm>
          <a:prstGeom prst="rect">
            <a:avLst/>
          </a:prstGeom>
          <a:solidFill>
            <a:srgbClr val="9A5AB5"/>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小    说</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17" name="矩形 16">
            <a:hlinkClick r:id="rId6" action="ppaction://hlinksldjump"/>
          </p:cNvPr>
          <p:cNvSpPr/>
          <p:nvPr/>
        </p:nvSpPr>
        <p:spPr>
          <a:xfrm>
            <a:off x="3310918" y="1043519"/>
            <a:ext cx="2413312" cy="1447078"/>
          </a:xfrm>
          <a:prstGeom prst="rect">
            <a:avLst/>
          </a:prstGeom>
          <a:solidFill>
            <a:srgbClr val="E7545E"/>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2000" dirty="0">
                <a:solidFill>
                  <a:schemeClr val="bg1"/>
                </a:solidFill>
                <a:latin typeface="微软雅黑" panose="020B0503020204020204" pitchFamily="34" charset="-122"/>
                <a:ea typeface="微软雅黑" panose="020B0503020204020204" pitchFamily="34" charset="-122"/>
              </a:rPr>
              <a:t>A</a:t>
            </a:r>
            <a:r>
              <a:rPr lang="en-US" altLang="zh-CN" sz="2000" dirty="0" smtClean="0">
                <a:solidFill>
                  <a:schemeClr val="bg1"/>
                </a:solidFill>
                <a:latin typeface="微软雅黑" panose="020B0503020204020204" pitchFamily="34" charset="-122"/>
                <a:ea typeface="微软雅黑" panose="020B0503020204020204" pitchFamily="34" charset="-122"/>
              </a:rPr>
              <a:t>.</a:t>
            </a:r>
            <a:r>
              <a:rPr lang="zh-CN" altLang="en-US" sz="2000" dirty="0" smtClean="0">
                <a:solidFill>
                  <a:schemeClr val="bg1"/>
                </a:solidFill>
                <a:latin typeface="微软雅黑" panose="020B0503020204020204" pitchFamily="34" charset="-122"/>
                <a:ea typeface="微软雅黑" panose="020B0503020204020204" pitchFamily="34" charset="-122"/>
              </a:rPr>
              <a:t>考点全通关</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6" name="矩形 25">
            <a:hlinkClick r:id="rId7" action="ppaction://hlinksldjump"/>
          </p:cNvPr>
          <p:cNvSpPr/>
          <p:nvPr/>
        </p:nvSpPr>
        <p:spPr>
          <a:xfrm>
            <a:off x="5800098" y="1043519"/>
            <a:ext cx="2448000" cy="1422000"/>
          </a:xfrm>
          <a:prstGeom prst="rect">
            <a:avLst/>
          </a:prstGeom>
          <a:solidFill>
            <a:srgbClr val="3598DC"/>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2000" dirty="0">
                <a:solidFill>
                  <a:schemeClr val="bg1"/>
                </a:solidFill>
                <a:latin typeface="Calibri" panose="020F0502020204030204" pitchFamily="34" charset="0"/>
                <a:ea typeface="微软雅黑" panose="020B0503020204020204" pitchFamily="34" charset="-122"/>
              </a:rPr>
              <a:t>B</a:t>
            </a:r>
            <a:r>
              <a:rPr lang="en-US" altLang="zh-CN" sz="2000" dirty="0" smtClean="0">
                <a:solidFill>
                  <a:schemeClr val="bg1"/>
                </a:solidFill>
                <a:latin typeface="Calibri" panose="020F0502020204030204" pitchFamily="34" charset="0"/>
                <a:ea typeface="微软雅黑" panose="020B0503020204020204" pitchFamily="34" charset="-122"/>
              </a:rPr>
              <a:t>.</a:t>
            </a:r>
            <a:r>
              <a:rPr lang="zh-CN" altLang="en-US" sz="2000" dirty="0" smtClean="0">
                <a:solidFill>
                  <a:schemeClr val="bg1"/>
                </a:solidFill>
                <a:latin typeface="Calibri" panose="020F0502020204030204" pitchFamily="34" charset="0"/>
                <a:ea typeface="微软雅黑" panose="020B0503020204020204" pitchFamily="34" charset="-122"/>
              </a:rPr>
              <a:t>题型</a:t>
            </a:r>
            <a:r>
              <a:rPr lang="zh-CN" altLang="en-US" sz="2000" dirty="0">
                <a:solidFill>
                  <a:schemeClr val="bg1"/>
                </a:solidFill>
                <a:latin typeface="Calibri" panose="020F0502020204030204" pitchFamily="34" charset="0"/>
                <a:ea typeface="微软雅黑" panose="020B0503020204020204" pitchFamily="34" charset="-122"/>
              </a:rPr>
              <a:t>全突破</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28" name="矩形 27">
            <a:hlinkClick r:id="rId8" action="ppaction://hlinksldjump"/>
          </p:cNvPr>
          <p:cNvSpPr/>
          <p:nvPr/>
        </p:nvSpPr>
        <p:spPr>
          <a:xfrm>
            <a:off x="8355508" y="1043519"/>
            <a:ext cx="2448000" cy="1422000"/>
          </a:xfrm>
          <a:prstGeom prst="rect">
            <a:avLst/>
          </a:prstGeom>
          <a:solidFill>
            <a:srgbClr val="EB984D"/>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en-US" altLang="zh-CN" sz="2000" dirty="0">
                <a:solidFill>
                  <a:schemeClr val="bg1"/>
                </a:solidFill>
                <a:latin typeface="Calibri" panose="020F0502020204030204" pitchFamily="34" charset="0"/>
                <a:ea typeface="微软雅黑" panose="020B0503020204020204" pitchFamily="34" charset="-122"/>
              </a:rPr>
              <a:t>C</a:t>
            </a:r>
            <a:r>
              <a:rPr lang="en-US" altLang="zh-CN" sz="2000" dirty="0" smtClean="0">
                <a:solidFill>
                  <a:schemeClr val="bg1"/>
                </a:solidFill>
                <a:latin typeface="Calibri" panose="020F0502020204030204" pitchFamily="34" charset="0"/>
                <a:ea typeface="微软雅黑" panose="020B0503020204020204" pitchFamily="34" charset="-122"/>
              </a:rPr>
              <a:t>.</a:t>
            </a:r>
            <a:r>
              <a:rPr lang="zh-CN" altLang="en-US" sz="2000" dirty="0" smtClean="0">
                <a:solidFill>
                  <a:schemeClr val="bg1"/>
                </a:solidFill>
                <a:latin typeface="Calibri" panose="020F0502020204030204" pitchFamily="34" charset="0"/>
                <a:ea typeface="微软雅黑" panose="020B0503020204020204" pitchFamily="34" charset="-122"/>
              </a:rPr>
              <a:t>能力大提升</a:t>
            </a:r>
            <a:endParaRPr lang="zh-CN" altLang="en-US" sz="2000" dirty="0">
              <a:solidFill>
                <a:schemeClr val="bg1"/>
              </a:solidFill>
              <a:latin typeface="Calibri" panose="020F0502020204030204" pitchFamily="34" charset="0"/>
              <a:ea typeface="微软雅黑" panose="020B0503020204020204" pitchFamily="34" charset="-122"/>
            </a:endParaRPr>
          </a:p>
        </p:txBody>
      </p:sp>
      <p:pic>
        <p:nvPicPr>
          <p:cNvPr id="29" name="图片 28"/>
          <p:cNvPicPr>
            <a:picLocks noChangeAspect="1"/>
          </p:cNvPicPr>
          <p:nvPr/>
        </p:nvPicPr>
        <p:blipFill rotWithShape="1">
          <a:blip r:embed="rId9">
            <a:extLst>
              <a:ext uri="{28A0092B-C50C-407E-A947-70E740481C1C}">
                <a14:useLocalDpi xmlns:a14="http://schemas.microsoft.com/office/drawing/2010/main" val="0"/>
              </a:ext>
            </a:extLst>
          </a:blip>
          <a:srcRect l="48054" t="4432"/>
          <a:stretch>
            <a:fillRect/>
          </a:stretch>
        </p:blipFill>
        <p:spPr>
          <a:xfrm>
            <a:off x="5795120" y="2614765"/>
            <a:ext cx="2437632" cy="3862336"/>
          </a:xfrm>
          <a:prstGeom prst="rect">
            <a:avLst/>
          </a:prstGeom>
        </p:spPr>
      </p:pic>
      <p:pic>
        <p:nvPicPr>
          <p:cNvPr id="30" name="图片 29"/>
          <p:cNvPicPr>
            <a:picLocks noChangeAspect="1"/>
          </p:cNvPicPr>
          <p:nvPr/>
        </p:nvPicPr>
        <p:blipFill rotWithShape="1">
          <a:blip r:embed="rId10">
            <a:extLst>
              <a:ext uri="{28A0092B-C50C-407E-A947-70E740481C1C}">
                <a14:useLocalDpi xmlns:a14="http://schemas.microsoft.com/office/drawing/2010/main" val="0"/>
              </a:ext>
            </a:extLst>
          </a:blip>
          <a:srcRect r="4068"/>
          <a:stretch>
            <a:fillRect/>
          </a:stretch>
        </p:blipFill>
        <p:spPr>
          <a:xfrm>
            <a:off x="8341654" y="3834779"/>
            <a:ext cx="2461854" cy="2642322"/>
          </a:xfrm>
          <a:prstGeom prst="rect">
            <a:avLst/>
          </a:prstGeom>
        </p:spPr>
      </p:pic>
      <p:sp>
        <p:nvSpPr>
          <p:cNvPr id="32" name="矩形 31">
            <a:hlinkClick r:id="rId11" action="ppaction://hlinksldjump"/>
          </p:cNvPr>
          <p:cNvSpPr/>
          <p:nvPr/>
        </p:nvSpPr>
        <p:spPr>
          <a:xfrm>
            <a:off x="8355508" y="3240880"/>
            <a:ext cx="2448000" cy="460235"/>
          </a:xfrm>
          <a:prstGeom prst="rect">
            <a:avLst/>
          </a:prstGeom>
          <a:solidFill>
            <a:srgbClr val="00B050"/>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散    文</a:t>
            </a:r>
            <a:endParaRPr lang="zh-CN" altLang="en-US" sz="2000" dirty="0">
              <a:solidFill>
                <a:schemeClr val="bg1"/>
              </a:solidFill>
              <a:latin typeface="Calibri" panose="020F0502020204030204" pitchFamily="34" charset="0"/>
              <a:ea typeface="微软雅黑" panose="020B0503020204020204" pitchFamily="34" charset="-122"/>
            </a:endParaRPr>
          </a:p>
        </p:txBody>
      </p:sp>
      <p:pic>
        <p:nvPicPr>
          <p:cNvPr id="102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10919" y="5023262"/>
            <a:ext cx="2401279" cy="1479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矩形 20">
            <a:hlinkClick r:id="rId13" action="ppaction://hlinksldjump"/>
          </p:cNvPr>
          <p:cNvSpPr/>
          <p:nvPr/>
        </p:nvSpPr>
        <p:spPr>
          <a:xfrm>
            <a:off x="4600674" y="3240880"/>
            <a:ext cx="1123555" cy="465888"/>
          </a:xfrm>
          <a:prstGeom prst="rect">
            <a:avLst/>
          </a:prstGeom>
          <a:solidFill>
            <a:srgbClr val="E7545E"/>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4</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34" name="矩形 33">
            <a:hlinkClick r:id="rId14" action="ppaction://hlinksldjump"/>
          </p:cNvPr>
          <p:cNvSpPr/>
          <p:nvPr/>
        </p:nvSpPr>
        <p:spPr>
          <a:xfrm>
            <a:off x="3310919" y="3240881"/>
            <a:ext cx="1188000" cy="465887"/>
          </a:xfrm>
          <a:prstGeom prst="rect">
            <a:avLst/>
          </a:prstGeom>
          <a:solidFill>
            <a:srgbClr val="43B49D"/>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3</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35" name="矩形 34">
            <a:hlinkClick r:id="rId15" action="ppaction://hlinksldjump"/>
          </p:cNvPr>
          <p:cNvSpPr/>
          <p:nvPr/>
        </p:nvSpPr>
        <p:spPr>
          <a:xfrm>
            <a:off x="3310919" y="4438148"/>
            <a:ext cx="1188000" cy="457410"/>
          </a:xfrm>
          <a:prstGeom prst="rect">
            <a:avLst/>
          </a:prstGeom>
          <a:solidFill>
            <a:schemeClr val="accent1">
              <a:lumMod val="60000"/>
              <a:lumOff val="40000"/>
            </a:schemeClr>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7</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31" name="矩形 30">
            <a:hlinkClick r:id="rId16" action="ppaction://hlinksldjump"/>
          </p:cNvPr>
          <p:cNvSpPr/>
          <p:nvPr/>
        </p:nvSpPr>
        <p:spPr>
          <a:xfrm>
            <a:off x="4600675" y="3834777"/>
            <a:ext cx="1123555" cy="471539"/>
          </a:xfrm>
          <a:prstGeom prst="rect">
            <a:avLst/>
          </a:prstGeom>
          <a:solidFill>
            <a:srgbClr val="3598DC"/>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6</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33" name="矩形 32">
            <a:hlinkClick r:id="rId17" action="ppaction://hlinksldjump"/>
          </p:cNvPr>
          <p:cNvSpPr/>
          <p:nvPr/>
        </p:nvSpPr>
        <p:spPr>
          <a:xfrm>
            <a:off x="3310919" y="3834778"/>
            <a:ext cx="1188000" cy="471539"/>
          </a:xfrm>
          <a:prstGeom prst="rect">
            <a:avLst/>
          </a:prstGeom>
          <a:solidFill>
            <a:schemeClr val="accent2"/>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5</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24" name="矩形 23"/>
          <p:cNvSpPr/>
          <p:nvPr/>
        </p:nvSpPr>
        <p:spPr>
          <a:xfrm>
            <a:off x="4600675" y="4438148"/>
            <a:ext cx="1123555" cy="457410"/>
          </a:xfrm>
          <a:prstGeom prst="rect">
            <a:avLst/>
          </a:prstGeom>
          <a:solidFill>
            <a:schemeClr val="accent6">
              <a:lumMod val="60000"/>
              <a:lumOff val="40000"/>
            </a:schemeClr>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000" dirty="0">
              <a:solidFill>
                <a:schemeClr val="bg1"/>
              </a:solidFill>
              <a:latin typeface="Calibri" panose="020F050202020403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hlinkClick r:id="" action="ppaction://hlinkshowjump?jump=nextslide"/>
          </p:cNvPr>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1" name="矩形标注 20">
            <a:hlinkClick r:id="rId1" action="ppaction://hlinksldjump"/>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1907"/>
            <a:chOff x="549633" y="1045754"/>
            <a:chExt cx="1258150" cy="282320"/>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2320"/>
              <a:chOff x="549633" y="1045754"/>
              <a:chExt cx="1258150" cy="282320"/>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3"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3302950" y="1607474"/>
          <a:ext cx="7506740" cy="3840480"/>
        </p:xfrm>
        <a:graphic>
          <a:graphicData uri="http://schemas.openxmlformats.org/drawingml/2006/table">
            <a:tbl>
              <a:tblPr firstRow="1" firstCol="1" bandRow="1"/>
              <a:tblGrid>
                <a:gridCol w="1012870"/>
                <a:gridCol w="686486"/>
                <a:gridCol w="564776"/>
                <a:gridCol w="766483"/>
                <a:gridCol w="2840019"/>
                <a:gridCol w="1636106"/>
              </a:tblGrid>
              <a:tr h="0">
                <a:tc>
                  <a:txBody>
                    <a:bodyPr/>
                    <a:lstStyle/>
                    <a:p>
                      <a:pPr algn="ct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2015</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全国</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Ⅱ</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《塾师老汪》</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1</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道双选题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,3</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道问答题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,25</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下列对本文相关内容和艺术特色的分析和鉴赏</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最恰当的两项是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东家老范是一个什么样的人</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请结合全文简要分析。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老汪对《论语》中</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有朋自远方来</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一句的独特理解</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其实源于自身人际关系的体验</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请结合全文简要分析。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老汪这一形象与鲁迅笔下的孔乙己在性情气质上有不少相似之处</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但二人精神困境的根源实则不同。请简要分析这种相似与不同。</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理解文章内容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分析鉴赏作品的艺术特色</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分析鉴赏作品的人物形象</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分析作品结构</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体会文中重要句子的含意</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赏析作品的人物形象</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对作品进行个性化阅读和有创意的解读</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223157" y="2263881"/>
            <a:ext cx="6428219" cy="2354491"/>
          </a:xfrm>
          <a:prstGeom prst="rect">
            <a:avLst/>
          </a:prstGeom>
        </p:spPr>
        <p:txBody>
          <a:bodyPr wrap="square">
            <a:spAutoFit/>
          </a:bodyPr>
          <a:lstStyle/>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表达方式自由</a:t>
            </a:r>
            <a:endPar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可以自由地使用叙述、描写等五种最基本的表达方式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也可使用暗示、象征、比兴、联想等手法。记叙散文以叙述、描写和议论为主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议论散文以议论为主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间用叙述、描写和抒情。</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语言运用灵活</a:t>
            </a:r>
            <a:endPar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现代</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散文的语言主要是现代汉语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但有时为了表达的需要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可以借用文言词语、方言俚语、歌谣谚语等语言形式。</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02659" y="1940716"/>
            <a:ext cx="6548718" cy="3000821"/>
          </a:xfrm>
          <a:prstGeom prst="rect">
            <a:avLst/>
          </a:prstGeom>
        </p:spPr>
        <p:txBody>
          <a:bodyPr wrap="square">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语言优美</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有自己特殊的笔调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即所谓散文笔调。散文笔调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首先是语言凝练、优美、富有文采</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其次是笔法灵活疏放</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挥洒自如。优美的语言是散文所以成为美文的一个重要方面。具体来看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散文语言具有以下特征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讲究文采</a:t>
            </a:r>
            <a:endPar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常用</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多种手法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或浓墨重彩</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或淡笔轻描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着力表现事物的“画意”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再现美好的形象。有的散文作家有意识地化常语为奇语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以更好地表现散文的“诗情”和“画意”。散文讲究文采</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但并非只使用华美的语言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有的散文家使用最平实的语言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写出极美的文章来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即所谓“家常风”。如魏巍的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我的老师</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02659" y="1617551"/>
            <a:ext cx="6548718" cy="3323987"/>
          </a:xfrm>
          <a:prstGeom prst="rect">
            <a:avLst/>
          </a:prstGeom>
        </p:spPr>
        <p:txBody>
          <a:bodyPr wrap="square">
            <a:spAutoFit/>
          </a:bodyPr>
          <a:lstStyle/>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灵活疏放</a:t>
            </a:r>
            <a:endPar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作者</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可以浮想联翩</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随意点染</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任情穿插</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时而叙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时而议</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时而抒情</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或将它们水乳交融起来。可谓腾挪翻飞</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无不随心应手。</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注重节奏</a:t>
            </a:r>
            <a:endPar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句式</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富于变化</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有时骈散相间</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平仄相调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有时长短交错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张弛相映</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使作品富有音乐美。</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诗意浓郁</a:t>
            </a:r>
            <a:endPar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的诗意与它是一种长于抒情的文体是分不开的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其诗意的浓度同作者感情的深度总是成正比的。为什么散文长于抒情呢</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因为散文一般采用第一人称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写“我”的所见所闻所感。无论写到什么</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其目的都是抒发作者的生活感受和思想见解</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带有浓烈的感情色彩</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是“作者心灵的歌声”。</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02659" y="1940716"/>
            <a:ext cx="6548718" cy="2677656"/>
          </a:xfrm>
          <a:prstGeom prst="rect">
            <a:avLst/>
          </a:prstGeom>
        </p:spPr>
        <p:txBody>
          <a:bodyPr wrap="square">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短小精悍</a:t>
            </a:r>
            <a:endPar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散文一般篇幅短小</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层次较少</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结构不很复杂</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但又具有选材精要、言简意赅、立意深邃的特点。郁达夫“一粒沙里见世界</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半瓣花里说人情”。</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现代散文序跋选</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八</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散文的表达技巧</a:t>
            </a:r>
            <a:endPar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常见的表现手法及其作用</a:t>
            </a:r>
            <a:endPar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散文的写作</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一般都很讲究表现手法的恰当运用</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如借景抒情、寓情于景、托物言志、欲扬先抑、烘托对比、虚实相生、象征等</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这些手法的巧妙运用</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常使作品的思想感情表达得更加鲜明突出。具体而言</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02659" y="1940716"/>
            <a:ext cx="6548718" cy="3000821"/>
          </a:xfrm>
          <a:prstGeom prst="rect">
            <a:avLst/>
          </a:prstGeom>
        </p:spPr>
        <p:txBody>
          <a:bodyPr wrap="square">
            <a:spAutoFit/>
          </a:bodyPr>
          <a:lstStyle/>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象征。</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其作用是使主旨含而不露</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增强文章的表现力</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引人联想和回味。</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衬托</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对比</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其作用是使要表达的对象特征更加突出、鲜明</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帮助表达作者感情或文章主旨。</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抑扬。</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其作用是造成读者的心理反差</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增强文章的趣味性和可读性</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更突出事物特征和某种感情。</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托物言志</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。其作用是将作者的情感和理念巧妙融入事物中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使文章含蓄、富有哲理和暗示性</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使读者在欣赏中获得独特的美感享受。</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引用。</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或引用传说故事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增强文章的传奇性和神秘色彩</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或引用诗歌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丰富文章内容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增强文章的诗情画意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使文章具有意境美</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或引用名言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使文章具有说服力。</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02659" y="1617551"/>
            <a:ext cx="6651928" cy="3647152"/>
          </a:xfrm>
          <a:prstGeom prst="rect">
            <a:avLst/>
          </a:prstGeom>
        </p:spPr>
        <p:txBody>
          <a:bodyPr wrap="square">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常用的写作技巧及其作用</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我们</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对散文的写作技巧做一下细致的分析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以便复习备考时能举一反三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叙述是对人物经历、事件发展、情景转换等进行的述说和交代。主要用于介绍时间中事物的发展和空间中事物的状态。</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叙述的人称。叙述的人称主要有第一人称、第二人称和第三人称三种形式。第一人称便于作者抒发自己或人物的思想感情</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使读者感到真实、亲切、自然。第二人称用“你”的形式与叙述对象对话</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把表现的事物更亲切地表现出来。第三人称使所叙述的人物和事件不受时间、空间的限制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反映的生活面更广阔。</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叙述的方法。顺叙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有头有尾、脉络清楚</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有较强的时空层次感。倒叙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可以造成悬念、埋下伏笔</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以吸引读者</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增加文章的可读性和感染力。插叙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可以造成叙述时空的一种纵深感。补叙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可以对情节的发展起到直接推动作用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产生强烈的戏剧效果。</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02659" y="1617551"/>
            <a:ext cx="6548718" cy="3647152"/>
          </a:xfrm>
          <a:prstGeom prst="rect">
            <a:avLst/>
          </a:prstGeom>
        </p:spPr>
        <p:txBody>
          <a:bodyPr wrap="square">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描写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是把某一对象的状貌、情态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生动、具体、形象地再现给读者。它是散文的主要表现手法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可以使文章逼真传神、生动形象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使读者如见其人、如闻其声、如临其境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从中受到强烈的艺术感染。</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①描写的对象</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人物描写的对象常见的有以下几种</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肖像、动作、语言描写。</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主要体现在记人散文中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它们对于人物性格和人物形象的完整体现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展现人物的身份经历、文化修养、习惯爱好</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揭示人物丰富、复杂的心理有着重要的烘托作用。</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心理描写。</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直接揭示人物的内心世界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交代人物的思想基础和行动的内在依据。有时也可以间接地通过景物及人物的肖像、动作、语言、所处环境及遭遇等来进行折射。</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02659" y="1940715"/>
            <a:ext cx="6548718" cy="3000821"/>
          </a:xfrm>
          <a:prstGeom prst="rect">
            <a:avLst/>
          </a:prstGeom>
        </p:spPr>
        <p:txBody>
          <a:bodyPr wrap="square">
            <a:spAutoFit/>
          </a:bodyPr>
          <a:lstStyle/>
          <a:p>
            <a:pPr algn="just">
              <a:lnSpc>
                <a:spcPct val="150000"/>
              </a:lnSpc>
              <a:spcAft>
                <a:spcPts val="0"/>
              </a:spcAft>
            </a:pP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环境描写。</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环境描写可以用于交代背景、渲染气氛、烘托人物、突出主题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在文学作品中也是人物性格描写的一个延伸。</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细节描写。</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散文中的细节描写指对富有表现力的典型环节所做的特写式描写。细节描写可以把人或事物最细微、最本质的特点鲜明逼真地呈现出来。</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环境描写。</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指在特定的时间和环境中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展开以人物活动为中心的生活画面的描写。通过场面中环境和人物活动的描写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来渲染气氛</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刻画人物思想性格。</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②描写的方法</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白描和工笔。</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白描指使用最简洁的笔墨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不加烘托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勾勒出生动、传神的形象。工笔指用细腻入微、工整细密的笔触</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对人物和环境进行精雕细琢描写的方法。</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02659" y="2425464"/>
            <a:ext cx="6548718" cy="2031325"/>
          </a:xfrm>
          <a:prstGeom prst="rect">
            <a:avLst/>
          </a:prstGeom>
        </p:spPr>
        <p:txBody>
          <a:bodyPr wrap="square">
            <a:spAutoFit/>
          </a:bodyPr>
          <a:lstStyle/>
          <a:p>
            <a:pPr algn="just">
              <a:lnSpc>
                <a:spcPct val="150000"/>
              </a:lnSpc>
              <a:spcAft>
                <a:spcPts val="0"/>
              </a:spcAft>
            </a:pP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正面描写和侧面描写。</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正面描写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即直接描写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是对所描写的人物、事件等做正面、直接的刻画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不借助于人和媒介物烘托。侧面描写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即间接描写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是对所描写的对象不做直接的刻画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而是借助于媒介物的描写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来烘托所要描写的人或物。</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主观描写和客观描写。</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主观描写所描写的人物和事物往往是作者情感世界的一种观照和折射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渗透着作者主观上的喜怒哀乐等思想情绪。客观描写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是客观、具体地描写事物的本来形态状貌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不带有作者情感色彩的笔法</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3" name="Rectangle 2"/>
          <p:cNvSpPr txBox="1">
            <a:spLocks noChangeArrowheads="1"/>
          </p:cNvSpPr>
          <p:nvPr/>
        </p:nvSpPr>
        <p:spPr bwMode="auto">
          <a:xfrm>
            <a:off x="1169894" y="2001226"/>
            <a:ext cx="6454588" cy="2866218"/>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抒情</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抒情的方法有直接抒情和间接抒情两种。</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①直接抒情。即不借助于媒介而直接抒发感情。常用于抒发强烈、直露的情感。</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②间接抒情。寓情于事。通过对具体人物和生活事件的叙述来抒发情感。这种对往事的回忆</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对经历、体验的叙说</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往往会引起感情的波澜</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因事而动情</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在叙述的字里行间蕴含深沉的感情。寓情于景。以眼前的景物为媒介</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或者通过对某种象征性事物的描绘</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来抒发情感</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以情染景</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情景交融。</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hlinkClick r:id="" action="ppaction://hlinkshowjump?jump=nextslide"/>
          </p:cNvPr>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1" name="矩形标注 20">
            <a:hlinkClick r:id="rId1" action="ppaction://hlinksldjump"/>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1907"/>
            <a:chOff x="549633" y="1045754"/>
            <a:chExt cx="1258150" cy="282320"/>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2320"/>
              <a:chOff x="549633" y="1045754"/>
              <a:chExt cx="1258150" cy="282320"/>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3"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3302950" y="1999936"/>
          <a:ext cx="7508485" cy="3200400"/>
        </p:xfrm>
        <a:graphic>
          <a:graphicData uri="http://schemas.openxmlformats.org/drawingml/2006/table">
            <a:tbl>
              <a:tblPr firstRow="1" firstCol="1" bandRow="1"/>
              <a:tblGrid>
                <a:gridCol w="1018340"/>
                <a:gridCol w="748251"/>
                <a:gridCol w="497541"/>
                <a:gridCol w="1048871"/>
                <a:gridCol w="2589340"/>
                <a:gridCol w="1606142"/>
              </a:tblGrid>
              <a:tr h="865654">
                <a:tc>
                  <a:txBody>
                    <a:bodyPr/>
                    <a:lstStyle/>
                    <a:p>
                      <a:pPr algn="ct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2014</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全国</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Ⅰ</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chemeClr val="accent3">
                        <a:lumMod val="20000"/>
                        <a:lumOff val="80000"/>
                      </a:schemeClr>
                    </a:solidFill>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《古渡头》</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叶紫</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chemeClr val="accent3">
                        <a:lumMod val="20000"/>
                        <a:lumOff val="80000"/>
                      </a:schemeClr>
                    </a:solidFill>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chemeClr val="accent3">
                        <a:lumMod val="20000"/>
                        <a:lumOff val="80000"/>
                      </a:schemeClr>
                    </a:solidFill>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1</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道双选题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,3</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道问答题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,25</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chemeClr val="accent3">
                        <a:lumMod val="20000"/>
                        <a:lumOff val="80000"/>
                      </a:schemeClr>
                    </a:solidFill>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下列对作品有关内容的分析和概括</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最恰当的两项是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作品中的渡夫有哪些性格特点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请简要分析。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作品是怎样叙述渡夫的故事的</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这样写有什么好处</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请简要分析。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作品为什么以渡夫的任情高歌为结尾</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结合全文</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谈谈你的看法。</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chemeClr val="accent3">
                        <a:lumMod val="20000"/>
                        <a:lumOff val="80000"/>
                      </a:schemeClr>
                    </a:solidFill>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理解文章内容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分析鉴赏作品的人物形象</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分析作品结构</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把握故事情节</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对作品进行个性化阅读和有创意的解读</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chemeClr val="accent3">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424" y="1288196"/>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3630704" y="2095095"/>
            <a:ext cx="6562167" cy="2354491"/>
          </a:xfrm>
          <a:prstGeom prst="rect">
            <a:avLst/>
          </a:prstGeom>
        </p:spPr>
        <p:txBody>
          <a:bodyPr wrap="square">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谋篇布局的安排</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篇首</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散文开头常见的模式一是欲扬先抑</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二是由此及彼</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三是对比、映衬。其作用一是总领全文</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二是引出下文</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话题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三是为下文做铺垫、蓄势或做对比。有时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还具有增添情趣、引起读者兴趣的作用。</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篇中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结构上起承上启下的过渡作用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文章关节处具有引发议论、揭示主旨的作用。</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结尾</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照应文题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呼应开头</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点明主旨而深化中心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即“卒章显志”</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升华感情</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言有尽而意无穷。</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6664"/>
            <a:ext cx="1510763" cy="281949"/>
            <a:chOff x="549633" y="1045754"/>
            <a:chExt cx="1279664" cy="282362"/>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5754"/>
              <a:ext cx="1279664" cy="282362"/>
              <a:chOff x="549633" y="1045754"/>
              <a:chExt cx="1279664" cy="282362"/>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a:srcRect t="4720"/>
          <a:stretch>
            <a:fillRect/>
          </a:stretch>
        </p:blipFill>
        <p:spPr>
          <a:xfrm>
            <a:off x="719138" y="1295400"/>
            <a:ext cx="2461901" cy="2736850"/>
          </a:xfrm>
          <a:prstGeom prst="rect">
            <a:avLst/>
          </a:prstGeom>
        </p:spPr>
      </p:pic>
      <p:sp>
        <p:nvSpPr>
          <p:cNvPr id="61" name="矩形 60">
            <a:hlinkClick r:id="rId1" action="ppaction://hlinksldjump"/>
          </p:cNvPr>
          <p:cNvSpPr/>
          <p:nvPr/>
        </p:nvSpPr>
        <p:spPr>
          <a:xfrm>
            <a:off x="72608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hlinkClick r:id="" action="ppaction://hlinkshowjump?jump=nextslide"/>
          </p:cNvPr>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1" name="矩形标注 20">
            <a:hlinkClick r:id="rId1" action="ppaction://hlinksldjump"/>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579852" cy="281949"/>
            <a:chOff x="549633" y="1045754"/>
            <a:chExt cx="1338184" cy="282362"/>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338184" cy="282362"/>
              <a:chOff x="549633" y="1045754"/>
              <a:chExt cx="1338184" cy="282362"/>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3" y="1051032"/>
                <a:ext cx="375644"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3"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3302950" y="1767494"/>
          <a:ext cx="7521932" cy="3520440"/>
        </p:xfrm>
        <a:graphic>
          <a:graphicData uri="http://schemas.openxmlformats.org/drawingml/2006/table">
            <a:tbl>
              <a:tblPr firstRow="1" firstCol="1" bandRow="1"/>
              <a:tblGrid>
                <a:gridCol w="1018340"/>
                <a:gridCol w="559992"/>
                <a:gridCol w="578224"/>
                <a:gridCol w="887506"/>
                <a:gridCol w="2858281"/>
                <a:gridCol w="1619589"/>
              </a:tblGrid>
              <a:tr h="0">
                <a:tc>
                  <a:txBody>
                    <a:bodyPr/>
                    <a:lstStyle/>
                    <a:p>
                      <a:pPr algn="ct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2014</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全国</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Ⅱ</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《鞋》</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刘庆邦</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1</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道双选题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,3</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道问答题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,25</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下列对这篇小说思想艺术特色的分析和鉴赏</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最恰当的两项是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小说以</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鞋</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为中心叙事写人</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这样处理有什么好处</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请简要分析。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小说中守明是一个什么样的人物形象</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她有什么样的心态</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请简要分析。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文末</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后记</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是独立于小说外的写作说明</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还是属于小说的有机组成部分</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请结合全文</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谈谈你的观点和理由。</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理解文章内容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分析鉴赏作品的艺术特色</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分析文章结构</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鉴赏分析小说的表现手法</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分析鉴赏作品的人物形象</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对作品进行个性化阅读和有创意的解读</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11526" y="1279936"/>
            <a:ext cx="4897438" cy="4294650"/>
          </a:xfrm>
          <a:prstGeom prst="rect">
            <a:avLst/>
          </a:prstGeom>
          <a:solidFill>
            <a:schemeClr val="bg1"/>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21" name="矩形标注 20">
            <a:hlinkClick r:id="rId1" action="ppaction://hlinksldjump"/>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Click r:id="rId2" action="ppaction://hlinksldjump"/>
            <a:hlinkHover r:id="" action="ppaction://noaction" highlightClick="1"/>
          </p:cNvPr>
          <p:cNvSpPr/>
          <p:nvPr/>
        </p:nvSpPr>
        <p:spPr>
          <a:xfrm>
            <a:off x="744921" y="2227635"/>
            <a:ext cx="2440800" cy="720000"/>
          </a:xfrm>
          <a:prstGeom prst="wedgeRectCallout">
            <a:avLst>
              <a:gd name="adj1" fmla="val 28288"/>
              <a:gd name="adj2" fmla="val 14372"/>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4" name="椭圆 23"/>
          <p:cNvSpPr/>
          <p:nvPr/>
        </p:nvSpPr>
        <p:spPr>
          <a:xfrm>
            <a:off x="8040898" y="2974426"/>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椭圆 24"/>
          <p:cNvSpPr/>
          <p:nvPr/>
        </p:nvSpPr>
        <p:spPr>
          <a:xfrm>
            <a:off x="8040898" y="3178100"/>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椭圆 25"/>
          <p:cNvSpPr/>
          <p:nvPr/>
        </p:nvSpPr>
        <p:spPr>
          <a:xfrm>
            <a:off x="8040898" y="3381774"/>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1" name="组合 40"/>
          <p:cNvGrpSpPr/>
          <p:nvPr/>
        </p:nvGrpSpPr>
        <p:grpSpPr>
          <a:xfrm>
            <a:off x="746488" y="866664"/>
            <a:ext cx="1579852" cy="281949"/>
            <a:chOff x="549633" y="1045754"/>
            <a:chExt cx="1338184" cy="282362"/>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338184" cy="282362"/>
              <a:chOff x="549633" y="1045754"/>
              <a:chExt cx="1338184" cy="282362"/>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3" y="1051032"/>
                <a:ext cx="375644"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3"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6" name="图片 35"/>
          <p:cNvPicPr>
            <a:picLocks noChangeAspect="1"/>
          </p:cNvPicPr>
          <p:nvPr/>
        </p:nvPicPr>
        <p:blipFill rotWithShape="1">
          <a:blip r:embed="rId4">
            <a:extLst>
              <a:ext uri="{28A0092B-C50C-407E-A947-70E740481C1C}">
                <a14:useLocalDpi xmlns:a14="http://schemas.microsoft.com/office/drawing/2010/main" val="0"/>
              </a:ext>
            </a:extLst>
          </a:blip>
          <a:srcRect l="48054" t="4432"/>
          <a:stretch>
            <a:fillRect/>
          </a:stretch>
        </p:blipFill>
        <p:spPr>
          <a:xfrm>
            <a:off x="8363718" y="1279936"/>
            <a:ext cx="2437632" cy="2741747"/>
          </a:xfrm>
          <a:prstGeom prst="rect">
            <a:avLst/>
          </a:prstGeom>
        </p:spPr>
      </p:pic>
      <p:sp>
        <p:nvSpPr>
          <p:cNvPr id="37" name="矩形 36">
            <a:hlinkClick r:id="rId3" action="ppaction://hlinksldjump"/>
          </p:cNvPr>
          <p:cNvSpPr/>
          <p:nvPr/>
        </p:nvSpPr>
        <p:spPr>
          <a:xfrm>
            <a:off x="8350807" y="4157651"/>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8" name="椭圆 37"/>
          <p:cNvSpPr/>
          <p:nvPr/>
        </p:nvSpPr>
        <p:spPr>
          <a:xfrm>
            <a:off x="8040898" y="3586563"/>
            <a:ext cx="114300" cy="114300"/>
          </a:xfrm>
          <a:prstGeom prst="ellipse">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1" name="矩形 1"/>
          <p:cNvSpPr>
            <a:spLocks noChangeArrowheads="1"/>
          </p:cNvSpPr>
          <p:nvPr/>
        </p:nvSpPr>
        <p:spPr bwMode="auto">
          <a:xfrm>
            <a:off x="3875155" y="2086152"/>
            <a:ext cx="3883797"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spcAft>
                <a:spcPts val="0"/>
              </a:spcAf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仍保留选择题和问答题两种主要题型</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选文关注的是人们的现实生活、成长经历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对历史与自然的思考等</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篇幅将会缩短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大致为</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1 300</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字。</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在考查上</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以分析综合为基础</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倾向于对考生鉴赏能力的考查</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侧重考查考生对文本的“体验”“感受”“品味”和“领悟”。</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探究性试题会得到强化</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而且会侧重于对人文精神、生命价值、审美求真等的探讨</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关注考生对作品个性化的解读。</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52" name="Freeform 11"/>
          <p:cNvSpPr/>
          <p:nvPr/>
        </p:nvSpPr>
        <p:spPr bwMode="auto">
          <a:xfrm>
            <a:off x="3669575" y="1513931"/>
            <a:ext cx="411163" cy="388937"/>
          </a:xfrm>
          <a:custGeom>
            <a:avLst/>
            <a:gdLst>
              <a:gd name="T0" fmla="*/ 210 w 259"/>
              <a:gd name="T1" fmla="*/ 245 h 245"/>
              <a:gd name="T2" fmla="*/ 129 w 259"/>
              <a:gd name="T3" fmla="*/ 203 h 245"/>
              <a:gd name="T4" fmla="*/ 49 w 259"/>
              <a:gd name="T5" fmla="*/ 245 h 245"/>
              <a:gd name="T6" fmla="*/ 66 w 259"/>
              <a:gd name="T7" fmla="*/ 158 h 245"/>
              <a:gd name="T8" fmla="*/ 0 w 259"/>
              <a:gd name="T9" fmla="*/ 94 h 245"/>
              <a:gd name="T10" fmla="*/ 89 w 259"/>
              <a:gd name="T11" fmla="*/ 80 h 245"/>
              <a:gd name="T12" fmla="*/ 129 w 259"/>
              <a:gd name="T13" fmla="*/ 0 h 245"/>
              <a:gd name="T14" fmla="*/ 170 w 259"/>
              <a:gd name="T15" fmla="*/ 80 h 245"/>
              <a:gd name="T16" fmla="*/ 259 w 259"/>
              <a:gd name="T17" fmla="*/ 94 h 245"/>
              <a:gd name="T18" fmla="*/ 193 w 259"/>
              <a:gd name="T19" fmla="*/ 158 h 245"/>
              <a:gd name="T20" fmla="*/ 210 w 259"/>
              <a:gd name="T21"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9" h="245">
                <a:moveTo>
                  <a:pt x="210" y="245"/>
                </a:moveTo>
                <a:lnTo>
                  <a:pt x="129" y="203"/>
                </a:lnTo>
                <a:lnTo>
                  <a:pt x="49" y="245"/>
                </a:lnTo>
                <a:lnTo>
                  <a:pt x="66" y="158"/>
                </a:lnTo>
                <a:lnTo>
                  <a:pt x="0" y="94"/>
                </a:lnTo>
                <a:lnTo>
                  <a:pt x="89" y="80"/>
                </a:lnTo>
                <a:lnTo>
                  <a:pt x="129" y="0"/>
                </a:lnTo>
                <a:lnTo>
                  <a:pt x="170" y="80"/>
                </a:lnTo>
                <a:lnTo>
                  <a:pt x="259" y="94"/>
                </a:lnTo>
                <a:lnTo>
                  <a:pt x="193" y="158"/>
                </a:lnTo>
                <a:lnTo>
                  <a:pt x="210" y="245"/>
                </a:lnTo>
                <a:close/>
              </a:path>
            </a:pathLst>
          </a:custGeom>
          <a:solidFill>
            <a:srgbClr val="1B88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cxnSp>
        <p:nvCxnSpPr>
          <p:cNvPr id="54" name="直接连接符 53"/>
          <p:cNvCxnSpPr/>
          <p:nvPr/>
        </p:nvCxnSpPr>
        <p:spPr>
          <a:xfrm>
            <a:off x="4110420" y="1735633"/>
            <a:ext cx="146805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2" name="矩形标注 61">
            <a:hlinkClick r:id="rId5"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61" name="直接连接符 60"/>
          <p:cNvCxnSpPr/>
          <p:nvPr/>
        </p:nvCxnSpPr>
        <p:spPr>
          <a:xfrm>
            <a:off x="773494" y="3076812"/>
            <a:ext cx="0" cy="8316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smtClean="0">
                <a:solidFill>
                  <a:srgbClr val="3E8BC0"/>
                </a:solidFill>
                <a:latin typeface="微软雅黑" panose="020B0503020204020204" pitchFamily="34" charset="-122"/>
                <a:ea typeface="微软雅黑" panose="020B0503020204020204" pitchFamily="34" charset="-122"/>
              </a:rPr>
              <a:t>考点</a:t>
            </a:r>
            <a:r>
              <a:rPr lang="zh-CN" altLang="en-US" sz="3600" dirty="0">
                <a:solidFill>
                  <a:srgbClr val="3E8BC0"/>
                </a:solidFill>
                <a:latin typeface="微软雅黑" panose="020B0503020204020204" pitchFamily="34" charset="-122"/>
                <a:ea typeface="微软雅黑" panose="020B0503020204020204" pitchFamily="34" charset="-122"/>
              </a:rPr>
              <a:t>全</a:t>
            </a:r>
            <a:r>
              <a:rPr lang="zh-CN" altLang="en-US" sz="3600" dirty="0" smtClean="0">
                <a:solidFill>
                  <a:srgbClr val="3E8BC0"/>
                </a:solidFill>
                <a:latin typeface="微软雅黑" panose="020B0503020204020204" pitchFamily="34" charset="-122"/>
                <a:ea typeface="微软雅黑" panose="020B0503020204020204" pitchFamily="34" charset="-122"/>
              </a:rPr>
              <a:t>通关</a:t>
            </a:r>
            <a:endParaRPr lang="zh-CN" altLang="en-US" sz="3600" dirty="0">
              <a:solidFill>
                <a:srgbClr val="3E8BC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07987" y="1220176"/>
            <a:ext cx="1904507" cy="1904507"/>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485364" cy="281907"/>
            <a:chOff x="549633" y="1045754"/>
            <a:chExt cx="1258150" cy="282320"/>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58150" cy="282320"/>
              <a:chOff x="549633" y="1045754"/>
              <a:chExt cx="1258150" cy="282320"/>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1" name="图片 30"/>
          <p:cNvPicPr/>
          <p:nvPr/>
        </p:nvPicPr>
        <p:blipFill rotWithShape="1">
          <a:blip r:embed="rId2" cstate="print">
            <a:extLst>
              <a:ext uri="{28A0092B-C50C-407E-A947-70E740481C1C}">
                <a14:useLocalDpi xmlns:a14="http://schemas.microsoft.com/office/drawing/2010/main" val="0"/>
              </a:ext>
            </a:extLst>
          </a:blip>
          <a:srcRect t="9256" r="2416" b="2637"/>
          <a:stretch>
            <a:fillRect/>
          </a:stretch>
        </p:blipFill>
        <p:spPr>
          <a:xfrm>
            <a:off x="8355872" y="1288608"/>
            <a:ext cx="2437869" cy="2743642"/>
          </a:xfrm>
          <a:prstGeom prst="rect">
            <a:avLst/>
          </a:prstGeom>
        </p:spPr>
      </p:pic>
      <p:sp>
        <p:nvSpPr>
          <p:cNvPr id="3" name="矩形 2"/>
          <p:cNvSpPr/>
          <p:nvPr/>
        </p:nvSpPr>
        <p:spPr>
          <a:xfrm>
            <a:off x="2528047" y="827775"/>
            <a:ext cx="5257799" cy="338554"/>
          </a:xfrm>
          <a:prstGeom prst="rect">
            <a:avLst/>
          </a:prstGeom>
        </p:spPr>
        <p:txBody>
          <a:bodyPr wrap="square">
            <a:spAutoFit/>
          </a:bodyPr>
          <a:lstStyle/>
          <a:p>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考点</a:t>
            </a:r>
            <a:r>
              <a:rPr lang="en-US"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1</a:t>
            </a:r>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　理解文中重要词语、句子的意思</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endParaRPr>
          </a:p>
        </p:txBody>
      </p:sp>
      <p:sp>
        <p:nvSpPr>
          <p:cNvPr id="61" name="矩形 6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309774" y="2418672"/>
            <a:ext cx="6325468" cy="2031325"/>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“理解文中重要词语的含义”</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最重要的是“文中”这两个字。考生需要在理解词语基本义的基础上</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结合语境揣摩词语的具体含义。</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一般情况下</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重要词语”常常包括</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体现作者情感态度或主旨的词语。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运用了某种表达技巧的关键词语。这样的词语多出现在运用象征、借物喻人、双关等表达技巧的文章中。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特殊指代词语。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在表情达意方面非常出色的动词、形容词、叠词等</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485364" cy="281907"/>
            <a:chOff x="549633" y="1045754"/>
            <a:chExt cx="1258150" cy="282320"/>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58150" cy="282320"/>
              <a:chOff x="549633" y="1045754"/>
              <a:chExt cx="1258150" cy="282320"/>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1" name="图片 30"/>
          <p:cNvPicPr/>
          <p:nvPr/>
        </p:nvPicPr>
        <p:blipFill rotWithShape="1">
          <a:blip r:embed="rId2" cstate="print">
            <a:extLst>
              <a:ext uri="{28A0092B-C50C-407E-A947-70E740481C1C}">
                <a14:useLocalDpi xmlns:a14="http://schemas.microsoft.com/office/drawing/2010/main" val="0"/>
              </a:ext>
            </a:extLst>
          </a:blip>
          <a:srcRect t="9256" r="2416" b="2637"/>
          <a:stretch>
            <a:fillRect/>
          </a:stretch>
        </p:blipFill>
        <p:spPr>
          <a:xfrm>
            <a:off x="8355872" y="1288608"/>
            <a:ext cx="2437869" cy="2743642"/>
          </a:xfrm>
          <a:prstGeom prst="rect">
            <a:avLst/>
          </a:prstGeom>
        </p:spPr>
      </p:pic>
      <p:sp>
        <p:nvSpPr>
          <p:cNvPr id="61" name="矩形 6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309774" y="2095507"/>
            <a:ext cx="6325468" cy="2677656"/>
          </a:xfrm>
          <a:prstGeom prst="rect">
            <a:avLst/>
          </a:prstGeom>
        </p:spPr>
        <p:txBody>
          <a:bodyPr wrap="square">
            <a:spAutoFit/>
          </a:bodyPr>
          <a:lstStyle/>
          <a:p>
            <a:pPr algn="just">
              <a:lnSpc>
                <a:spcPct val="150000"/>
              </a:lnSpc>
              <a:spcAft>
                <a:spcPts val="0"/>
              </a:spcAft>
            </a:pP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理解文中重要句子的含意”中的“重要句子”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主要指在文中起着重要作用的关键性句子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通常包括以下几种语句</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含蓄句</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结构复杂、意思隐晦、蕴含哲理的句子。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修辞句</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使用特殊的修辞格、内涵较为丰富的句子。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结构句</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揭示文章脉络层次的句子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即段首的总起句、段末的总结句以及段中的过渡句等。</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该考点是</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2017</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考试大纲</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新增考点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将会是高考文学类文本阅读题的重要考查方向。预计考查形式灵活多样</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可能设置为客观题</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也可能设置为主观题</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问答、分析或探究</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485364" cy="281907"/>
            <a:chOff x="549633" y="1045754"/>
            <a:chExt cx="1258150" cy="282320"/>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58150" cy="282320"/>
              <a:chOff x="549633" y="1045754"/>
              <a:chExt cx="1258150" cy="282320"/>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1" name="图片 30"/>
          <p:cNvPicPr/>
          <p:nvPr/>
        </p:nvPicPr>
        <p:blipFill rotWithShape="1">
          <a:blip r:embed="rId2" cstate="print">
            <a:extLst>
              <a:ext uri="{28A0092B-C50C-407E-A947-70E740481C1C}">
                <a14:useLocalDpi xmlns:a14="http://schemas.microsoft.com/office/drawing/2010/main" val="0"/>
              </a:ext>
            </a:extLst>
          </a:blip>
          <a:srcRect t="9256" r="2416" b="2637"/>
          <a:stretch>
            <a:fillRect/>
          </a:stretch>
        </p:blipFill>
        <p:spPr>
          <a:xfrm>
            <a:off x="8355872" y="1288608"/>
            <a:ext cx="2437869" cy="2743642"/>
          </a:xfrm>
          <a:prstGeom prst="rect">
            <a:avLst/>
          </a:prstGeom>
        </p:spPr>
      </p:pic>
      <p:sp>
        <p:nvSpPr>
          <p:cNvPr id="61" name="矩形 6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309774" y="1610759"/>
            <a:ext cx="6325468" cy="3647152"/>
          </a:xfrm>
          <a:prstGeom prst="rect">
            <a:avLst/>
          </a:prstGeom>
        </p:spPr>
        <p:txBody>
          <a:bodyPr wrap="square">
            <a:spAutoFit/>
          </a:bodyPr>
          <a:lstStyle/>
          <a:p>
            <a:pPr algn="just">
              <a:lnSpc>
                <a:spcPct val="150000"/>
              </a:lnSpc>
              <a:spcAft>
                <a:spcPts val="0"/>
              </a:spcAft>
            </a:pPr>
            <a:r>
              <a:rPr lang="zh-CN" altLang="en-US" sz="1400" b="1" i="1" dirty="0">
                <a:solidFill>
                  <a:srgbClr val="5B9BD5"/>
                </a:solidFill>
                <a:latin typeface="Times New Roman" panose="02020603050405020304" pitchFamily="18" charset="0"/>
                <a:ea typeface="微软雅黑" panose="020B0503020204020204" pitchFamily="34" charset="-122"/>
                <a:cs typeface="Times New Roman" panose="02020603050405020304" pitchFamily="18" charset="0"/>
              </a:rPr>
              <a:t>通关</a:t>
            </a:r>
            <a:r>
              <a:rPr lang="zh-CN" altLang="en-US" sz="1400" b="1" i="1" dirty="0" smtClean="0">
                <a:solidFill>
                  <a:srgbClr val="5B9BD5"/>
                </a:solidFill>
                <a:latin typeface="Times New Roman" panose="02020603050405020304" pitchFamily="18" charset="0"/>
                <a:ea typeface="微软雅黑" panose="020B0503020204020204" pitchFamily="34" charset="-122"/>
                <a:cs typeface="Times New Roman" panose="02020603050405020304" pitchFamily="18" charset="0"/>
              </a:rPr>
              <a:t>秘籍</a:t>
            </a:r>
            <a:endParaRPr lang="en-US"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解答</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词语含义的“三联一依”</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三联。</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第一“联”</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联系词语所在句子的内容及前后句。理解词语含义必须联系语境</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做到“词不离句”</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多用来理解具有临时性意义的词语、有特殊用法的词语等。第二“联”</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联系文章的主题和作者的情感态度。一般分析具有深层含义和特定意义的词语时要做此联系。第三“联”</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联系作者写作时的意图和社会背景。</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一依。</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依托手法挖掘。为了突出表达效果</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使语言生动形象</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散文写作往往使用一些修辞、描写手法。因此可以依托修辞、描写手法挖掘作者要表达的意思和要达到的效果。</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b="1" dirty="0" smtClean="0">
                <a:solidFill>
                  <a:schemeClr val="accent2"/>
                </a:solidFill>
                <a:latin typeface="微软雅黑" panose="020B0503020204020204" pitchFamily="34" charset="-122"/>
                <a:ea typeface="微软雅黑" panose="020B0503020204020204" pitchFamily="34" charset="-122"/>
                <a:cs typeface="Times New Roman" panose="02020603050405020304"/>
              </a:rPr>
              <a:t>答题</a:t>
            </a:r>
            <a:r>
              <a:rPr lang="zh-CN" altLang="en-US" sz="1400" b="1" dirty="0">
                <a:solidFill>
                  <a:schemeClr val="accent2"/>
                </a:solidFill>
                <a:latin typeface="微软雅黑" panose="020B0503020204020204" pitchFamily="34" charset="-122"/>
                <a:ea typeface="微软雅黑" panose="020B0503020204020204" pitchFamily="34" charset="-122"/>
                <a:cs typeface="Times New Roman" panose="02020603050405020304"/>
              </a:rPr>
              <a:t>模式</a:t>
            </a:r>
            <a:r>
              <a:rPr lang="en-US" altLang="zh-CN" sz="1400" b="1" dirty="0">
                <a:solidFill>
                  <a:schemeClr val="accent2"/>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词语本义</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语境义</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在修辞、情感、主旨等方面的作用。</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485364" cy="281907"/>
            <a:chOff x="549633" y="1045754"/>
            <a:chExt cx="1258150" cy="282320"/>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58150" cy="282320"/>
              <a:chOff x="549633" y="1045754"/>
              <a:chExt cx="1258150" cy="282320"/>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1" name="图片 30"/>
          <p:cNvPicPr/>
          <p:nvPr/>
        </p:nvPicPr>
        <p:blipFill rotWithShape="1">
          <a:blip r:embed="rId2" cstate="print">
            <a:extLst>
              <a:ext uri="{28A0092B-C50C-407E-A947-70E740481C1C}">
                <a14:useLocalDpi xmlns:a14="http://schemas.microsoft.com/office/drawing/2010/main" val="0"/>
              </a:ext>
            </a:extLst>
          </a:blip>
          <a:srcRect t="9256" r="2416" b="2637"/>
          <a:stretch>
            <a:fillRect/>
          </a:stretch>
        </p:blipFill>
        <p:spPr>
          <a:xfrm>
            <a:off x="8355872" y="1288608"/>
            <a:ext cx="2437869" cy="2743642"/>
          </a:xfrm>
          <a:prstGeom prst="rect">
            <a:avLst/>
          </a:prstGeom>
        </p:spPr>
      </p:pic>
      <p:sp>
        <p:nvSpPr>
          <p:cNvPr id="61" name="矩形 6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309774" y="1933924"/>
            <a:ext cx="6325468" cy="3000821"/>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理解句子含意的“六条路径”</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把握中心</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整体领悟。</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有些文章</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寓深刻的道理于平凡的小事中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其中有些句子就需要着眼于全文的中心</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从整体上领会和感悟全文的主旨才能理解。 </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瞻前顾后</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审读语境。</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必须把句子放在文章具体语境中来分析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通过对具体句子前后句含意的分析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弄清所问语句的含意。一般来说</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语句的含意常在其前面的句子或后面的句子中就有表述</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答题时</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或者直接引用原句</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或者理解后进行转述。 </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抓关键词</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揣摩句意。</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句子中的关键词往往是些动词、形容词、数词、副词等</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它们常常是揭示事物性质或状态的重要信息。我们可通过抓关键词</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运用替换词语的方法来揣摩句子在文中的含意。 </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42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93300" cy="281948"/>
            <a:chOff x="549633" y="1045754"/>
            <a:chExt cx="1349575" cy="282361"/>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349575" cy="282361"/>
              <a:chOff x="549633" y="1045754"/>
              <a:chExt cx="1349575" cy="282361"/>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1"/>
                <a:ext cx="387034" cy="277084"/>
              </a:xfrm>
              <a:prstGeom prst="rect">
                <a:avLst/>
              </a:prstGeom>
              <a:noFill/>
            </p:spPr>
            <p:txBody>
              <a:bodyPr wrap="square" rtlCol="0" anchor="ctr">
                <a:spAutoFit/>
              </a:bodyPr>
              <a:lstStyle/>
              <a:p>
                <a:r>
                  <a:rPr lang="en-US" altLang="zh-CN" sz="1200" dirty="0" smtClean="0">
                    <a:solidFill>
                      <a:srgbClr val="EB984D"/>
                    </a:solidFill>
                    <a:latin typeface="微软雅黑" panose="020B0503020204020204" pitchFamily="34" charset="-122"/>
                    <a:ea typeface="微软雅黑" panose="020B0503020204020204" pitchFamily="34" charset="-122"/>
                  </a:rPr>
                  <a:t>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a:srcRect t="2489"/>
          <a:stretch>
            <a:fillRect/>
          </a:stretch>
        </p:blipFill>
        <p:spPr>
          <a:xfrm>
            <a:off x="719138" y="1288608"/>
            <a:ext cx="2448558" cy="2743642"/>
          </a:xfrm>
          <a:prstGeom prst="rect">
            <a:avLst/>
          </a:prstGeom>
        </p:spPr>
      </p:pic>
      <p:sp>
        <p:nvSpPr>
          <p:cNvPr id="31" name="矩形 30">
            <a:hlinkClick r:id="rId1" action="ppaction://hlinksldjump"/>
          </p:cNvPr>
          <p:cNvSpPr/>
          <p:nvPr/>
        </p:nvSpPr>
        <p:spPr>
          <a:xfrm>
            <a:off x="719138" y="4158063"/>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 name="Rectangle 1"/>
          <p:cNvSpPr>
            <a:spLocks noChangeArrowheads="1"/>
          </p:cNvSpPr>
          <p:nvPr/>
        </p:nvSpPr>
        <p:spPr bwMode="auto">
          <a:xfrm>
            <a:off x="3684492" y="1610759"/>
            <a:ext cx="6279777" cy="3647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lvl="0" algn="just" defTabSz="914400" fontAlgn="base">
              <a:lnSpc>
                <a:spcPct val="150000"/>
              </a:lnSpc>
              <a:spcBef>
                <a:spcPct val="0"/>
              </a:spcBef>
              <a:spcAft>
                <a:spcPct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看句子的位置。</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就重要句子来说</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揭示段意的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一般处于段首或段尾</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揭示文章脉络层次的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往往是那些具有总领性、过渡性、总结性的语句。理解这类句子的含意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常需要考虑它在文中的位置。 </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defTabSz="914400" fontAlgn="base">
              <a:lnSpc>
                <a:spcPct val="150000"/>
              </a:lnSpc>
              <a:spcBef>
                <a:spcPct val="0"/>
              </a:spcBef>
              <a:spcAft>
                <a:spcPct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辨析修辞</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理解句子的深层含意。</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文中的有些句子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往往采用了比喻、拟人、排比等修辞手法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运用特定的修辞手法都有一定的效果和目的。辨析修辞手法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有助于理解句子的深层含意。</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defTabSz="914400" fontAlgn="base">
              <a:lnSpc>
                <a:spcPct val="150000"/>
              </a:lnSpc>
              <a:spcBef>
                <a:spcPct val="0"/>
              </a:spcBef>
              <a:spcAft>
                <a:spcPct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抓句子主干和句间关系</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关注修饰、限制成分。</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句子的修饰、限制成分在一定程度上起着揭示句子内涵的作用。对较为复杂的单句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可通过理清文句的主干和枝叶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来达到理解文句句意的目的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对复句来说</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要分析层次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明确层次之间的关系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然后分条进行叙述。 </a:t>
            </a:r>
            <a:endPar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defTabSz="914400" fontAlgn="base">
              <a:lnSpc>
                <a:spcPct val="150000"/>
              </a:lnSpc>
              <a:spcBef>
                <a:spcPct val="0"/>
              </a:spcBef>
              <a:spcAft>
                <a:spcPct val="0"/>
              </a:spcAft>
            </a:pPr>
            <a:r>
              <a:rPr lang="zh-CN" altLang="en-US" sz="1400" b="1" dirty="0" smtClean="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rPr>
              <a:t>答题</a:t>
            </a:r>
            <a:r>
              <a:rPr lang="zh-CN" altLang="en-US" sz="1400" b="1" dirty="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rPr>
              <a:t>模式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内容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手法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在修辞、情感、主旨等方面的作用。 </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a:solidFill>
                  <a:srgbClr val="3E8BC0"/>
                </a:solidFill>
                <a:latin typeface="微软雅黑" panose="020B0503020204020204" pitchFamily="34" charset="-122"/>
                <a:ea typeface="微软雅黑" panose="020B0503020204020204" pitchFamily="34" charset="-122"/>
              </a:rPr>
              <a:t>考情精解读</a:t>
            </a:r>
            <a:endParaRPr lang="zh-CN" altLang="en-US" sz="3600" dirty="0">
              <a:solidFill>
                <a:srgbClr val="3E8BC0"/>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946529" y="1380092"/>
            <a:ext cx="1627421" cy="1744591"/>
            <a:chOff x="7397485" y="3586794"/>
            <a:chExt cx="1720118" cy="1854990"/>
          </a:xfrm>
        </p:grpSpPr>
        <p:sp>
          <p:nvSpPr>
            <p:cNvPr id="16" name="Freeform 38"/>
            <p:cNvSpPr>
              <a:spLocks noEditPoints="1"/>
            </p:cNvSpPr>
            <p:nvPr/>
          </p:nvSpPr>
          <p:spPr bwMode="auto">
            <a:xfrm>
              <a:off x="7397485" y="35867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39"/>
            <p:cNvSpPr/>
            <p:nvPr/>
          </p:nvSpPr>
          <p:spPr bwMode="auto">
            <a:xfrm>
              <a:off x="7860743" y="48925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40"/>
            <p:cNvSpPr/>
            <p:nvPr/>
          </p:nvSpPr>
          <p:spPr bwMode="auto">
            <a:xfrm>
              <a:off x="7661367" y="39210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345110" y="2095507"/>
            <a:ext cx="6190998" cy="2677656"/>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故事情节是小说中最具体可感的部分。</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小说通过故事情节来展示人物性格</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表现主题。作者往往根据人物性格的发展、人物与人物之间的关系和矛盾冲突</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来选择或虚构事件</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组成作品完整的故事情节。故事情节通常包括开端、发展、高潮和结局几个部分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有的前有序幕</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后有尾声。</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小说情节类题目几乎是高考试题的必考点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考查频率较高</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考查热点通常有</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概述情节</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某一情节的特点和作用分析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情节安排的好处或合理性等。考查形式多为简答题</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难度适中。</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929217" y="827775"/>
            <a:ext cx="3686736" cy="338554"/>
          </a:xfrm>
          <a:prstGeom prst="rect">
            <a:avLst/>
          </a:prstGeom>
        </p:spPr>
        <p:txBody>
          <a:bodyPr wrap="square">
            <a:spAutoFit/>
          </a:bodyPr>
          <a:lstStyle/>
          <a:p>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考点</a:t>
            </a:r>
            <a:r>
              <a:rPr lang="en-US"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2</a:t>
            </a:r>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　把握故事情节</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325908" y="2257089"/>
            <a:ext cx="6190998" cy="2354491"/>
          </a:xfrm>
          <a:prstGeom prst="rect">
            <a:avLst/>
          </a:prstGeom>
        </p:spPr>
        <p:txBody>
          <a:bodyPr wrap="square">
            <a:spAutoFit/>
          </a:bodyPr>
          <a:lstStyle/>
          <a:p>
            <a:pPr algn="just">
              <a:lnSpc>
                <a:spcPct val="150000"/>
              </a:lnSpc>
              <a:spcAft>
                <a:spcPts val="0"/>
              </a:spcAft>
            </a:pPr>
            <a:r>
              <a:rPr lang="zh-CN" altLang="en-US" sz="1400" b="1" dirty="0" smtClean="0">
                <a:solidFill>
                  <a:schemeClr val="accent1"/>
                </a:solidFill>
                <a:latin typeface="微软雅黑" panose="020B0503020204020204" pitchFamily="34" charset="-122"/>
                <a:ea typeface="微软雅黑" panose="020B0503020204020204" pitchFamily="34" charset="-122"/>
                <a:cs typeface="Times New Roman" panose="02020603050405020304"/>
              </a:rPr>
              <a:t>通关秘籍  </a:t>
            </a:r>
            <a:endParaRPr lang="en-US" altLang="zh-CN" sz="1400" b="1" dirty="0" smtClean="0">
              <a:solidFill>
                <a:schemeClr val="accent1"/>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考查</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情节</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重在分析其作用。</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分析作用</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有单从情节本身进行的</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也有把情节考虑进去综合分析的。无论是哪个角度</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都离不开对情节内在关联性的把握</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它是整个情节题的核心。对于这一类题目</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应把握以下步骤</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第一步</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阅读全文</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梳理情节脉络并归纳概括。</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一般按情节发生发展的阶段分点概括</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每一阶段可采用这样的语言表述形式</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什么人在什么时间、什么地点做了什么事</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325908" y="2257089"/>
            <a:ext cx="6190998" cy="2354491"/>
          </a:xfrm>
          <a:prstGeom prst="rect">
            <a:avLst/>
          </a:prstGeom>
        </p:spPr>
        <p:txBody>
          <a:bodyPr wrap="square">
            <a:spAutoFit/>
          </a:bodyPr>
          <a:lstStyle/>
          <a:p>
            <a:pPr algn="just">
              <a:lnSpc>
                <a:spcPct val="150000"/>
              </a:lnSpc>
              <a:spcAft>
                <a:spcPts val="0"/>
              </a:spcAft>
            </a:pP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第二步</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细读所给文字</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分层抓住其层意或关键词语。</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这一步是基础、前提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绝不可粗略对待。</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第三步</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分析所给文字在情节上发生了哪些关联。</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所谓关联</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就是情节发生发展的依据</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或者因果关系。</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第四步</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作答</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注意使用术语。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指向情节</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使情节波澜再起</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引出另一情节</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制造悬念</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埋下伏笔</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照应前文</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为下文情节做铺垫或提供依据。</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指向人物</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丰富人物形象</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凸显人物性格</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表现人物心理。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指向主题</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点明或深化主题。</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325908" y="1610759"/>
            <a:ext cx="6190998" cy="3647152"/>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故事情节的作用</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对整个故事情节的构成的作用。</a:t>
            </a:r>
            <a:endPar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一般来说</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线索的作用是或推动故事情节发展</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或使</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整篇</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小说情节波澜起伏</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或照应前文</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或为后面的情节发展做铺垫或埋下伏笔。</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对整个故事情节人物塑造的作用。</a:t>
            </a:r>
            <a:endPar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或刻画了人物</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的形象</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或突出了人物</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的性格特征</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或交代人物活动的社会环境等。</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对表现主题的作用。</a:t>
            </a:r>
            <a:endPar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起到点题或突出主题</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深化或升华主题的作用。</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对读者阅读体验的作用。</a:t>
            </a:r>
            <a:endPar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 设置悬念</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吸引读者的注意力</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引起读者的阅读兴趣</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引发读者思考等。</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325908" y="1772341"/>
            <a:ext cx="6190998" cy="3323987"/>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把握故事情节</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设问方式</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用简明的语句概括故事情节</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文中共写了哪几件事</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请依次概括</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概括小说的部分内容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如指出开端、发展、高潮和结局四部分中的某一个</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答题模式</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从厘清小说的结构层次</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寻找线索</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抓住重要场面、重要事件等几方面概括文章的主要情节</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答题时对事件的概述</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应按照“何时、何地、何原因、何人做何事”的格式加以概括</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材料本身未涉及的除外</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尤其是“何人”“做何事”不能省</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由于事件的复杂性</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概括时</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要避免前后情节的相互交错</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;④</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要注意题干要求涉及的对象</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做到前后一脉贯通。</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27542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26928" cy="281949"/>
            <a:chOff x="549633" y="1045754"/>
            <a:chExt cx="1293356"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93356" cy="282362"/>
              <a:chOff x="549633" y="1045754"/>
              <a:chExt cx="1293356"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3" y="1051032"/>
                <a:ext cx="330816"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719138" y="1300294"/>
            <a:ext cx="2449670" cy="2738167"/>
          </a:xfrm>
          <a:prstGeom prst="rect">
            <a:avLst/>
          </a:prstGeom>
        </p:spPr>
      </p:pic>
      <p:sp>
        <p:nvSpPr>
          <p:cNvPr id="44" name="矩形 43">
            <a:hlinkClick r:id="rId1" action="ppaction://hlinksldjump"/>
          </p:cNvPr>
          <p:cNvSpPr/>
          <p:nvPr/>
        </p:nvSpPr>
        <p:spPr>
          <a:xfrm>
            <a:off x="71913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3805517" y="2095507"/>
            <a:ext cx="6252881" cy="2677656"/>
          </a:xfrm>
          <a:prstGeom prst="rect">
            <a:avLst/>
          </a:prstGeom>
        </p:spPr>
        <p:txBody>
          <a:bodyPr wrap="square">
            <a:spAutoFit/>
          </a:bodyPr>
          <a:lstStyle/>
          <a:p>
            <a:pPr algn="just">
              <a:lnSpc>
                <a:spcPct val="150000"/>
              </a:lnSpc>
              <a:spcAft>
                <a:spcPts val="0"/>
              </a:spcAft>
            </a:pPr>
            <a:r>
              <a:rPr lang="zh-CN" altLang="en-US" sz="1400" dirty="0">
                <a:latin typeface="微软雅黑" panose="020B0503020204020204" pitchFamily="34" charset="-122"/>
                <a:ea typeface="微软雅黑" panose="020B0503020204020204" pitchFamily="34" charset="-122"/>
                <a:cs typeface="Times New Roman" panose="02020603050405020304"/>
              </a:rPr>
              <a:t>鉴赏故事情节</a:t>
            </a:r>
            <a:endParaRPr lang="zh-CN" altLang="en-US" sz="1400" dirty="0">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b="1" dirty="0">
                <a:latin typeface="微软雅黑" panose="020B0503020204020204" pitchFamily="34" charset="-122"/>
                <a:ea typeface="微软雅黑" panose="020B0503020204020204" pitchFamily="34" charset="-122"/>
                <a:cs typeface="Times New Roman" panose="02020603050405020304"/>
              </a:rPr>
              <a:t>【</a:t>
            </a:r>
            <a:r>
              <a:rPr lang="zh-CN" altLang="en-US" sz="1400" b="1" dirty="0">
                <a:latin typeface="微软雅黑" panose="020B0503020204020204" pitchFamily="34" charset="-122"/>
                <a:ea typeface="微软雅黑" panose="020B0503020204020204" pitchFamily="34" charset="-122"/>
                <a:cs typeface="Times New Roman" panose="02020603050405020304"/>
              </a:rPr>
              <a:t>设问方式</a:t>
            </a:r>
            <a:r>
              <a:rPr lang="en-US" altLang="zh-CN" sz="1400" b="1" dirty="0">
                <a:latin typeface="微软雅黑" panose="020B0503020204020204" pitchFamily="34" charset="-122"/>
                <a:ea typeface="微软雅黑" panose="020B0503020204020204" pitchFamily="34" charset="-122"/>
                <a:cs typeface="Times New Roman" panose="02020603050405020304"/>
              </a:rPr>
              <a:t>】</a:t>
            </a:r>
            <a:endParaRPr lang="en-US" altLang="zh-CN" sz="1400" b="1" dirty="0">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dirty="0">
                <a:latin typeface="微软雅黑" panose="020B0503020204020204" pitchFamily="34" charset="-122"/>
                <a:ea typeface="微软雅黑" panose="020B0503020204020204" pitchFamily="34" charset="-122"/>
                <a:cs typeface="Times New Roman" panose="02020603050405020304"/>
              </a:rPr>
              <a:t>①</a:t>
            </a:r>
            <a:r>
              <a:rPr lang="zh-CN" altLang="en-US" sz="1400" dirty="0">
                <a:latin typeface="微软雅黑" panose="020B0503020204020204" pitchFamily="34" charset="-122"/>
                <a:ea typeface="微软雅黑" panose="020B0503020204020204" pitchFamily="34" charset="-122"/>
                <a:cs typeface="Times New Roman" panose="02020603050405020304"/>
              </a:rPr>
              <a:t>文中写的某个情景在小说中起到什么作用</a:t>
            </a:r>
            <a:r>
              <a:rPr lang="en-US" altLang="zh-CN" sz="1400" dirty="0">
                <a:latin typeface="微软雅黑" panose="020B0503020204020204" pitchFamily="34" charset="-122"/>
                <a:ea typeface="微软雅黑" panose="020B0503020204020204" pitchFamily="34" charset="-122"/>
                <a:cs typeface="Times New Roman" panose="02020603050405020304"/>
              </a:rPr>
              <a:t>?②</a:t>
            </a:r>
            <a:r>
              <a:rPr lang="zh-CN" altLang="en-US" sz="1400" dirty="0">
                <a:latin typeface="微软雅黑" panose="020B0503020204020204" pitchFamily="34" charset="-122"/>
                <a:ea typeface="微软雅黑" panose="020B0503020204020204" pitchFamily="34" charset="-122"/>
                <a:cs typeface="Times New Roman" panose="02020603050405020304"/>
              </a:rPr>
              <a:t>某事物、人物在小说中有什么作用</a:t>
            </a:r>
            <a:r>
              <a:rPr lang="en-US" altLang="zh-CN" sz="1400" dirty="0">
                <a:latin typeface="微软雅黑" panose="020B0503020204020204" pitchFamily="34" charset="-122"/>
                <a:ea typeface="微软雅黑" panose="020B0503020204020204" pitchFamily="34" charset="-122"/>
                <a:cs typeface="Times New Roman" panose="02020603050405020304"/>
              </a:rPr>
              <a:t>?</a:t>
            </a:r>
            <a:endParaRPr lang="en-US" altLang="zh-CN" sz="1400" dirty="0">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b="1" dirty="0">
                <a:latin typeface="微软雅黑" panose="020B0503020204020204" pitchFamily="34" charset="-122"/>
                <a:ea typeface="微软雅黑" panose="020B0503020204020204" pitchFamily="34" charset="-122"/>
                <a:cs typeface="Times New Roman" panose="02020603050405020304"/>
              </a:rPr>
              <a:t>【</a:t>
            </a:r>
            <a:r>
              <a:rPr lang="zh-CN" altLang="en-US" sz="1400" b="1" dirty="0">
                <a:latin typeface="微软雅黑" panose="020B0503020204020204" pitchFamily="34" charset="-122"/>
                <a:ea typeface="微软雅黑" panose="020B0503020204020204" pitchFamily="34" charset="-122"/>
                <a:cs typeface="Times New Roman" panose="02020603050405020304"/>
              </a:rPr>
              <a:t>答题模式</a:t>
            </a:r>
            <a:r>
              <a:rPr lang="en-US" altLang="zh-CN" sz="1400" b="1" dirty="0">
                <a:latin typeface="微软雅黑" panose="020B0503020204020204" pitchFamily="34" charset="-122"/>
                <a:ea typeface="微软雅黑" panose="020B0503020204020204" pitchFamily="34" charset="-122"/>
                <a:cs typeface="Times New Roman" panose="02020603050405020304"/>
              </a:rPr>
              <a:t>】</a:t>
            </a:r>
            <a:endParaRPr lang="en-US" altLang="zh-CN" sz="1400" b="1" dirty="0">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a:latin typeface="微软雅黑" panose="020B0503020204020204" pitchFamily="34" charset="-122"/>
                <a:ea typeface="微软雅黑" panose="020B0503020204020204" pitchFamily="34" charset="-122"/>
                <a:cs typeface="Times New Roman" panose="02020603050405020304"/>
              </a:rPr>
              <a:t>内容作用</a:t>
            </a:r>
            <a:r>
              <a:rPr lang="en-US" altLang="zh-CN" sz="1400" dirty="0">
                <a:latin typeface="微软雅黑" panose="020B0503020204020204" pitchFamily="34" charset="-122"/>
                <a:ea typeface="微软雅黑" panose="020B0503020204020204" pitchFamily="34" charset="-122"/>
                <a:cs typeface="Times New Roman" panose="02020603050405020304"/>
              </a:rPr>
              <a:t>(①</a:t>
            </a:r>
            <a:r>
              <a:rPr lang="zh-CN" altLang="en-US" sz="1400" dirty="0">
                <a:latin typeface="微软雅黑" panose="020B0503020204020204" pitchFamily="34" charset="-122"/>
                <a:ea typeface="微软雅黑" panose="020B0503020204020204" pitchFamily="34" charset="-122"/>
                <a:cs typeface="Times New Roman" panose="02020603050405020304"/>
              </a:rPr>
              <a:t>交代人物活动的环境</a:t>
            </a:r>
            <a:r>
              <a:rPr lang="en-US" altLang="zh-CN" sz="1400" dirty="0">
                <a:latin typeface="微软雅黑" panose="020B0503020204020204" pitchFamily="34" charset="-122"/>
                <a:ea typeface="微软雅黑" panose="020B0503020204020204" pitchFamily="34" charset="-122"/>
                <a:cs typeface="Times New Roman" panose="02020603050405020304"/>
              </a:rPr>
              <a:t>;②</a:t>
            </a:r>
            <a:r>
              <a:rPr lang="zh-CN" altLang="en-US" sz="1400" dirty="0">
                <a:latin typeface="微软雅黑" panose="020B0503020204020204" pitchFamily="34" charset="-122"/>
                <a:ea typeface="微软雅黑" panose="020B0503020204020204" pitchFamily="34" charset="-122"/>
                <a:cs typeface="Times New Roman" panose="02020603050405020304"/>
              </a:rPr>
              <a:t>刻画人物性格</a:t>
            </a:r>
            <a:r>
              <a:rPr lang="en-US" altLang="zh-CN" sz="1400" dirty="0">
                <a:latin typeface="微软雅黑" panose="020B0503020204020204" pitchFamily="34" charset="-122"/>
                <a:ea typeface="微软雅黑" panose="020B0503020204020204" pitchFamily="34" charset="-122"/>
                <a:cs typeface="Times New Roman" panose="02020603050405020304"/>
              </a:rPr>
              <a:t>;③</a:t>
            </a:r>
            <a:r>
              <a:rPr lang="zh-CN" altLang="en-US" sz="1400" dirty="0">
                <a:latin typeface="微软雅黑" panose="020B0503020204020204" pitchFamily="34" charset="-122"/>
                <a:ea typeface="微软雅黑" panose="020B0503020204020204" pitchFamily="34" charset="-122"/>
                <a:cs typeface="Times New Roman" panose="02020603050405020304"/>
              </a:rPr>
              <a:t>推动情节发展</a:t>
            </a:r>
            <a:r>
              <a:rPr lang="en-US" altLang="zh-CN" sz="1400" dirty="0">
                <a:latin typeface="微软雅黑" panose="020B0503020204020204" pitchFamily="34" charset="-122"/>
                <a:ea typeface="微软雅黑" panose="020B0503020204020204" pitchFamily="34" charset="-122"/>
                <a:cs typeface="Times New Roman" panose="02020603050405020304"/>
              </a:rPr>
              <a:t>;④</a:t>
            </a:r>
            <a:r>
              <a:rPr lang="zh-CN" altLang="en-US" sz="1400" dirty="0">
                <a:latin typeface="微软雅黑" panose="020B0503020204020204" pitchFamily="34" charset="-122"/>
                <a:ea typeface="微软雅黑" panose="020B0503020204020204" pitchFamily="34" charset="-122"/>
                <a:cs typeface="Times New Roman" panose="02020603050405020304"/>
              </a:rPr>
              <a:t>表现主旨或深化主题</a:t>
            </a:r>
            <a:r>
              <a:rPr lang="en-US" altLang="zh-CN" sz="1400" dirty="0">
                <a:latin typeface="微软雅黑" panose="020B0503020204020204" pitchFamily="34" charset="-122"/>
                <a:ea typeface="微软雅黑" panose="020B0503020204020204" pitchFamily="34" charset="-122"/>
                <a:cs typeface="Times New Roman" panose="02020603050405020304"/>
              </a:rPr>
              <a:t>)+</a:t>
            </a:r>
            <a:r>
              <a:rPr lang="zh-CN" altLang="en-US" sz="1400" dirty="0">
                <a:latin typeface="微软雅黑" panose="020B0503020204020204" pitchFamily="34" charset="-122"/>
                <a:ea typeface="微软雅黑" panose="020B0503020204020204" pitchFamily="34" charset="-122"/>
                <a:cs typeface="Times New Roman" panose="02020603050405020304"/>
              </a:rPr>
              <a:t>结构作用</a:t>
            </a:r>
            <a:r>
              <a:rPr lang="en-US" altLang="zh-CN" sz="1400" dirty="0">
                <a:latin typeface="微软雅黑" panose="020B0503020204020204" pitchFamily="34" charset="-122"/>
                <a:ea typeface="微软雅黑" panose="020B0503020204020204" pitchFamily="34" charset="-122"/>
                <a:cs typeface="Times New Roman" panose="02020603050405020304"/>
              </a:rPr>
              <a:t>(①</a:t>
            </a:r>
            <a:r>
              <a:rPr lang="zh-CN" altLang="en-US" sz="1400" dirty="0">
                <a:latin typeface="微软雅黑" panose="020B0503020204020204" pitchFamily="34" charset="-122"/>
                <a:ea typeface="微软雅黑" panose="020B0503020204020204" pitchFamily="34" charset="-122"/>
                <a:cs typeface="Times New Roman" panose="02020603050405020304"/>
              </a:rPr>
              <a:t>创造悬念</a:t>
            </a:r>
            <a:r>
              <a:rPr lang="en-US" altLang="zh-CN" sz="1400" dirty="0">
                <a:latin typeface="微软雅黑" panose="020B0503020204020204" pitchFamily="34" charset="-122"/>
                <a:ea typeface="微软雅黑" panose="020B0503020204020204" pitchFamily="34" charset="-122"/>
                <a:cs typeface="Times New Roman" panose="02020603050405020304"/>
              </a:rPr>
              <a:t>,</a:t>
            </a:r>
            <a:r>
              <a:rPr lang="zh-CN" altLang="en-US" sz="1400" dirty="0">
                <a:latin typeface="微软雅黑" panose="020B0503020204020204" pitchFamily="34" charset="-122"/>
                <a:ea typeface="微软雅黑" panose="020B0503020204020204" pitchFamily="34" charset="-122"/>
                <a:cs typeface="Times New Roman" panose="02020603050405020304"/>
              </a:rPr>
              <a:t>引人入胜</a:t>
            </a:r>
            <a:r>
              <a:rPr lang="en-US" altLang="zh-CN" sz="1400" dirty="0">
                <a:latin typeface="微软雅黑" panose="020B0503020204020204" pitchFamily="34" charset="-122"/>
                <a:ea typeface="微软雅黑" panose="020B0503020204020204" pitchFamily="34" charset="-122"/>
                <a:cs typeface="Times New Roman" panose="02020603050405020304"/>
              </a:rPr>
              <a:t>;②</a:t>
            </a:r>
            <a:r>
              <a:rPr lang="zh-CN" altLang="en-US" sz="1400" dirty="0">
                <a:latin typeface="微软雅黑" panose="020B0503020204020204" pitchFamily="34" charset="-122"/>
                <a:ea typeface="微软雅黑" panose="020B0503020204020204" pitchFamily="34" charset="-122"/>
                <a:cs typeface="Times New Roman" panose="02020603050405020304"/>
              </a:rPr>
              <a:t>前后照应</a:t>
            </a:r>
            <a:r>
              <a:rPr lang="en-US" altLang="zh-CN" sz="1400" dirty="0">
                <a:latin typeface="微软雅黑" panose="020B0503020204020204" pitchFamily="34" charset="-122"/>
                <a:ea typeface="微软雅黑" panose="020B0503020204020204" pitchFamily="34" charset="-122"/>
                <a:cs typeface="Times New Roman" panose="02020603050405020304"/>
              </a:rPr>
              <a:t>;③</a:t>
            </a:r>
            <a:r>
              <a:rPr lang="zh-CN" altLang="en-US" sz="1400" dirty="0">
                <a:latin typeface="微软雅黑" panose="020B0503020204020204" pitchFamily="34" charset="-122"/>
                <a:ea typeface="微软雅黑" panose="020B0503020204020204" pitchFamily="34" charset="-122"/>
                <a:cs typeface="Times New Roman" panose="02020603050405020304"/>
              </a:rPr>
              <a:t>侧面衬托</a:t>
            </a:r>
            <a:r>
              <a:rPr lang="en-US" altLang="zh-CN" sz="1400" dirty="0">
                <a:latin typeface="微软雅黑" panose="020B0503020204020204" pitchFamily="34" charset="-122"/>
                <a:ea typeface="微软雅黑" panose="020B0503020204020204" pitchFamily="34" charset="-122"/>
                <a:cs typeface="Times New Roman" panose="02020603050405020304"/>
              </a:rPr>
              <a:t>,</a:t>
            </a:r>
            <a:r>
              <a:rPr lang="zh-CN" altLang="en-US" sz="1400" dirty="0">
                <a:latin typeface="微软雅黑" panose="020B0503020204020204" pitchFamily="34" charset="-122"/>
                <a:ea typeface="微软雅黑" panose="020B0503020204020204" pitchFamily="34" charset="-122"/>
                <a:cs typeface="Times New Roman" panose="02020603050405020304"/>
              </a:rPr>
              <a:t>埋下伏笔</a:t>
            </a:r>
            <a:r>
              <a:rPr lang="en-US" altLang="zh-CN" sz="1400" dirty="0">
                <a:latin typeface="微软雅黑" panose="020B0503020204020204" pitchFamily="34" charset="-122"/>
                <a:ea typeface="微软雅黑" panose="020B0503020204020204" pitchFamily="34" charset="-122"/>
                <a:cs typeface="Times New Roman" panose="02020603050405020304"/>
              </a:rPr>
              <a:t>;④</a:t>
            </a:r>
            <a:r>
              <a:rPr lang="zh-CN" altLang="en-US" sz="1400" dirty="0">
                <a:latin typeface="微软雅黑" panose="020B0503020204020204" pitchFamily="34" charset="-122"/>
                <a:ea typeface="微软雅黑" panose="020B0503020204020204" pitchFamily="34" charset="-122"/>
                <a:cs typeface="Times New Roman" panose="02020603050405020304"/>
              </a:rPr>
              <a:t>总结上文</a:t>
            </a:r>
            <a:r>
              <a:rPr lang="en-US" altLang="zh-CN" sz="1400" dirty="0">
                <a:latin typeface="微软雅黑" panose="020B0503020204020204" pitchFamily="34" charset="-122"/>
                <a:ea typeface="微软雅黑" panose="020B0503020204020204" pitchFamily="34" charset="-122"/>
                <a:cs typeface="Times New Roman" panose="02020603050405020304"/>
              </a:rPr>
              <a:t>,</a:t>
            </a:r>
            <a:r>
              <a:rPr lang="zh-CN" altLang="en-US" sz="1400" dirty="0">
                <a:latin typeface="微软雅黑" panose="020B0503020204020204" pitchFamily="34" charset="-122"/>
                <a:ea typeface="微软雅黑" panose="020B0503020204020204" pitchFamily="34" charset="-122"/>
                <a:cs typeface="Times New Roman" panose="02020603050405020304"/>
              </a:rPr>
              <a:t>点明题意</a:t>
            </a:r>
            <a:r>
              <a:rPr lang="en-US" altLang="zh-CN" sz="1400" dirty="0">
                <a:latin typeface="微软雅黑" panose="020B0503020204020204" pitchFamily="34" charset="-122"/>
                <a:ea typeface="微软雅黑" panose="020B0503020204020204" pitchFamily="34" charset="-122"/>
                <a:cs typeface="Times New Roman" panose="02020603050405020304"/>
              </a:rPr>
              <a:t>;⑤</a:t>
            </a:r>
            <a:r>
              <a:rPr lang="zh-CN" altLang="en-US" sz="1400" dirty="0">
                <a:latin typeface="微软雅黑" panose="020B0503020204020204" pitchFamily="34" charset="-122"/>
                <a:ea typeface="微软雅黑" panose="020B0503020204020204" pitchFamily="34" charset="-122"/>
                <a:cs typeface="Times New Roman" panose="02020603050405020304"/>
              </a:rPr>
              <a:t>作为文章的线索</a:t>
            </a:r>
            <a:r>
              <a:rPr lang="en-US" altLang="zh-CN" sz="1400" dirty="0">
                <a:latin typeface="微软雅黑" panose="020B0503020204020204" pitchFamily="34" charset="-122"/>
                <a:ea typeface="微软雅黑" panose="020B0503020204020204" pitchFamily="34" charset="-122"/>
                <a:cs typeface="Times New Roman" panose="02020603050405020304"/>
              </a:rPr>
              <a:t>)</a:t>
            </a:r>
            <a:r>
              <a:rPr lang="zh-CN" altLang="en-US" sz="1400" dirty="0">
                <a:latin typeface="微软雅黑" panose="020B0503020204020204" pitchFamily="34" charset="-122"/>
                <a:ea typeface="微软雅黑" panose="020B0503020204020204" pitchFamily="34" charset="-122"/>
                <a:cs typeface="Times New Roman" panose="02020603050405020304"/>
              </a:rPr>
              <a:t>。</a:t>
            </a:r>
            <a:endParaRPr lang="zh-CN" altLang="en-US" sz="1400" dirty="0">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325908" y="2095507"/>
            <a:ext cx="6312021" cy="2677656"/>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环境是形成人物性格、驱使其活动的特定场所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一般分为自然环境和社会环境。环境作为小说的三要素之一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是小说阅读的重要考点。</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在考查环境描写时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往往以自然环境作为重点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命题的重心有三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一是环境描写的特点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二是环境描写的方法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三是环境描写的作用。这三个命题重心往往以两种形式呈现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一是描写手法和作用相结合</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二是描写的环境特点和作用相结合。</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环境作为小说三要素之一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是高考小说试题的重要考点之一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考查频率较高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考试形式多为简答题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难度适中。其提问方式有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概括某段所写景物的特点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找出文中描写环境的句子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分析其特点和作用等。</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929217" y="827775"/>
            <a:ext cx="3686736" cy="338554"/>
          </a:xfrm>
          <a:prstGeom prst="rect">
            <a:avLst/>
          </a:prstGeom>
        </p:spPr>
        <p:txBody>
          <a:bodyPr wrap="square">
            <a:spAutoFit/>
          </a:bodyPr>
          <a:lstStyle/>
          <a:p>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考点</a:t>
            </a:r>
            <a:r>
              <a:rPr lang="en-US"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3</a:t>
            </a:r>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　分析环境描写</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105738" y="1772341"/>
            <a:ext cx="6384273" cy="3323987"/>
          </a:xfrm>
          <a:prstGeom prst="rect">
            <a:avLst/>
          </a:prstGeom>
        </p:spPr>
        <p:txBody>
          <a:bodyPr wrap="square">
            <a:spAutoFit/>
          </a:bodyPr>
          <a:lstStyle/>
          <a:p>
            <a:pPr lvl="0" algn="just">
              <a:lnSpc>
                <a:spcPct val="150000"/>
              </a:lnSpc>
            </a:pPr>
            <a:r>
              <a:rPr lang="zh-CN" altLang="en-US" sz="1400" b="1" i="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通关秘籍    </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小说</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类文本阅读对环境描写考查的侧重点</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概括景物特点及其作用。</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这是高考考查小说景物描写最常见的题型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主要考查赏析作品的景物描写。作答时可先找出景物描写的句段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然后筛选重点语句整合作答。小说中的景物描写是为塑造人物服务的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故其作用可从营造氛围、映衬人物形象、渲染人物心情等方面作答。总之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景物描写是为人物活动布置场景的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人物和景物是紧紧融合在一起的。</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分析描写手法及其作用。</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多样的景物描写手法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是考查考生鉴赏文章表达技巧能力的重要内容。做这类试题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首先</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要深入分析文中景物描写的句段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正确把握景物描写中运用了何种表达技巧</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最后</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结合景物描写与人物描写之间的关系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就不难得出答案</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211284" y="2437780"/>
            <a:ext cx="6234546" cy="2031325"/>
          </a:xfrm>
          <a:prstGeom prst="rect">
            <a:avLst/>
          </a:prstGeom>
        </p:spPr>
        <p:txBody>
          <a:bodyPr wrap="square">
            <a:spAutoFit/>
          </a:bodyPr>
          <a:lstStyle/>
          <a:p>
            <a:pPr lvl="0" algn="just">
              <a:lnSpc>
                <a:spcPct val="150000"/>
              </a:lnSpc>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解答考查环境描写类试题步骤</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第一步</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找到环境描写的具体语句</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分析环境的特点。</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因为环境的特点与作者描写该环境的作用是相对应的。</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第二步</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找准分析环境描写作用的思维角度。</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分析环境描写的作用可从人物、情节、主题以及环境本身等多个角度去考虑。</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第三步</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组织语言</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规范作答</a:t>
            </a:r>
            <a:r>
              <a:rPr lang="zh-CN" altLang="en-US" sz="1400" b="1"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27542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26928" cy="281949"/>
            <a:chOff x="549633" y="1045754"/>
            <a:chExt cx="1293356"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93356" cy="282362"/>
              <a:chOff x="549633" y="1045754"/>
              <a:chExt cx="1293356"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3" y="1051032"/>
                <a:ext cx="330816"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719138" y="1300294"/>
            <a:ext cx="2449670" cy="2738167"/>
          </a:xfrm>
          <a:prstGeom prst="rect">
            <a:avLst/>
          </a:prstGeom>
        </p:spPr>
      </p:pic>
      <p:sp>
        <p:nvSpPr>
          <p:cNvPr id="44" name="矩形 43">
            <a:hlinkClick r:id="rId1" action="ppaction://hlinksldjump"/>
          </p:cNvPr>
          <p:cNvSpPr/>
          <p:nvPr/>
        </p:nvSpPr>
        <p:spPr>
          <a:xfrm>
            <a:off x="71913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3949417" y="1772341"/>
            <a:ext cx="6158753" cy="3323987"/>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分析环境描写的作用</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设问方式</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文中某段景物描写有何作用</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请对画线处景物描写的作用加以简要分析。</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答题模式</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模式一</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环境本身</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交代</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时间、交代</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背景、营造</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氛围、渲染</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气氛</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情节</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推动、暗示、铺垫</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人物</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烘托、映衬</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主题</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表达、寄托、暗示、揭示</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。模式二</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:XXX</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具体描写了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景色</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营造</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创设</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了一种</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氛围</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渲染</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定下</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的抒情基调</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烘托了人物</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的心理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表现了人物</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的形象特点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为下文</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的情节展开做了铺垫</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推动</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的情节发展</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对表现中心主题具有</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作用</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突出了中心主题</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1" name="矩形标注 20">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2" name="矩形标注 21">
            <a:hlinkClick r:id="rId1"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Click r:id="rId2" action="ppaction://hlinksldjump"/>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773494" y="126008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746488" y="866664"/>
            <a:ext cx="1485364" cy="281907"/>
            <a:chOff x="549633" y="1045754"/>
            <a:chExt cx="1258150" cy="282320"/>
          </a:xfrm>
        </p:grpSpPr>
        <p:sp>
          <p:nvSpPr>
            <p:cNvPr id="38" name="矩形 37"/>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9" name="组合 38"/>
            <p:cNvGrpSpPr/>
            <p:nvPr/>
          </p:nvGrpSpPr>
          <p:grpSpPr>
            <a:xfrm>
              <a:off x="549633" y="1045754"/>
              <a:ext cx="1258150" cy="282320"/>
              <a:chOff x="549633" y="1045754"/>
              <a:chExt cx="1258150" cy="282320"/>
            </a:xfrm>
          </p:grpSpPr>
          <p:sp>
            <p:nvSpPr>
              <p:cNvPr id="40" name="矩形 39"/>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1"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2"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8"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5" name="组合 44"/>
          <p:cNvGrpSpPr/>
          <p:nvPr/>
        </p:nvGrpSpPr>
        <p:grpSpPr>
          <a:xfrm>
            <a:off x="10500088" y="486027"/>
            <a:ext cx="228667" cy="173523"/>
            <a:chOff x="6146269" y="3800095"/>
            <a:chExt cx="3330000" cy="2457362"/>
          </a:xfrm>
          <a:solidFill>
            <a:srgbClr val="EB984D"/>
          </a:solidFill>
        </p:grpSpPr>
        <p:sp>
          <p:nvSpPr>
            <p:cNvPr id="46" name="等腰三角形 45"/>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7" name="矩形 46"/>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9" name="矩形 48"/>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0" name="矩形 49"/>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2" name="矩形 51">
            <a:hlinkClick r:id="rId3"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57" name="组合 56"/>
          <p:cNvGrpSpPr/>
          <p:nvPr/>
        </p:nvGrpSpPr>
        <p:grpSpPr>
          <a:xfrm>
            <a:off x="4081912" y="1621893"/>
            <a:ext cx="6350068" cy="579444"/>
            <a:chOff x="2825562" y="1231245"/>
            <a:chExt cx="5850894" cy="502305"/>
          </a:xfrm>
        </p:grpSpPr>
        <p:sp>
          <p:nvSpPr>
            <p:cNvPr id="58" name="单圆角矩形 57"/>
            <p:cNvSpPr/>
            <p:nvPr/>
          </p:nvSpPr>
          <p:spPr>
            <a:xfrm flipH="1">
              <a:off x="2825562" y="1231245"/>
              <a:ext cx="5850894" cy="502305"/>
            </a:xfrm>
            <a:prstGeom prst="round1Rect">
              <a:avLst>
                <a:gd name="adj" fmla="val 25283"/>
              </a:avLst>
            </a:prstGeom>
            <a:gradFill>
              <a:gsLst>
                <a:gs pos="0">
                  <a:schemeClr val="bg1">
                    <a:lumMod val="75000"/>
                  </a:schemeClr>
                </a:gs>
                <a:gs pos="100000">
                  <a:schemeClr val="bg1">
                    <a:lumMod val="95000"/>
                  </a:schemeClr>
                </a:gs>
              </a:gsLst>
              <a:lin ang="162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59" name="TextBox 25"/>
            <p:cNvSpPr txBox="1"/>
            <p:nvPr/>
          </p:nvSpPr>
          <p:spPr>
            <a:xfrm>
              <a:off x="3165613" y="1327025"/>
              <a:ext cx="5311830" cy="360184"/>
            </a:xfrm>
            <a:prstGeom prst="rect">
              <a:avLst/>
            </a:prstGeom>
            <a:noFill/>
          </p:spPr>
          <p:txBody>
            <a:bodyPr wrap="square" rtlCol="0">
              <a:spAutoFit/>
            </a:bodyPr>
            <a:lstStyle/>
            <a:p>
              <a:pPr>
                <a:lnSpc>
                  <a:spcPct val="150000"/>
                </a:lnSpc>
              </a:pPr>
              <a:r>
                <a:rPr lang="zh-CN" altLang="en-US" sz="1400" dirty="0" smtClean="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考试大纲</a:t>
              </a:r>
              <a:endParaRPr lang="zh-CN"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grpSp>
      <p:sp>
        <p:nvSpPr>
          <p:cNvPr id="60" name="矩形 59"/>
          <p:cNvSpPr/>
          <p:nvPr/>
        </p:nvSpPr>
        <p:spPr>
          <a:xfrm>
            <a:off x="10321453" y="1633646"/>
            <a:ext cx="133034" cy="622926"/>
          </a:xfrm>
          <a:prstGeom prst="rect">
            <a:avLst/>
          </a:prstGeom>
          <a:solidFill>
            <a:srgbClr val="DB7832"/>
          </a:solidFill>
          <a:ln>
            <a:noFill/>
          </a:ln>
          <a:effectLst>
            <a:outerShdw sx="1000" sy="1000" algn="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65" name="组合 64"/>
          <p:cNvGrpSpPr/>
          <p:nvPr/>
        </p:nvGrpSpPr>
        <p:grpSpPr>
          <a:xfrm>
            <a:off x="3476625" y="1573520"/>
            <a:ext cx="608257" cy="3068329"/>
            <a:chOff x="604224" y="2241491"/>
            <a:chExt cx="753859" cy="3276411"/>
          </a:xfrm>
        </p:grpSpPr>
        <p:sp>
          <p:nvSpPr>
            <p:cNvPr id="66" name="直角三角形 3"/>
            <p:cNvSpPr/>
            <p:nvPr/>
          </p:nvSpPr>
          <p:spPr>
            <a:xfrm flipH="1">
              <a:off x="604224" y="2241491"/>
              <a:ext cx="753859" cy="3276411"/>
            </a:xfrm>
            <a:custGeom>
              <a:avLst/>
              <a:gdLst/>
              <a:ahLst/>
              <a:cxnLst/>
              <a:rect l="l" t="t" r="r" b="b"/>
              <a:pathLst>
                <a:path w="576064" h="3008602">
                  <a:moveTo>
                    <a:pt x="0" y="0"/>
                  </a:moveTo>
                  <a:lnTo>
                    <a:pt x="0" y="603976"/>
                  </a:lnTo>
                  <a:lnTo>
                    <a:pt x="0" y="3008602"/>
                  </a:lnTo>
                  <a:lnTo>
                    <a:pt x="576064" y="3008602"/>
                  </a:lnTo>
                  <a:lnTo>
                    <a:pt x="576064" y="603976"/>
                  </a:lnTo>
                  <a:close/>
                </a:path>
              </a:pathLst>
            </a:custGeom>
            <a:solidFill>
              <a:srgbClr val="DB7832"/>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7" name="TextBox 32"/>
            <p:cNvSpPr txBox="1"/>
            <p:nvPr/>
          </p:nvSpPr>
          <p:spPr>
            <a:xfrm>
              <a:off x="739566" y="2916083"/>
              <a:ext cx="483171" cy="492973"/>
            </a:xfrm>
            <a:prstGeom prst="rect">
              <a:avLst/>
            </a:prstGeom>
            <a:noFill/>
          </p:spPr>
          <p:txBody>
            <a:bodyPr wrap="none" rtlCol="0">
              <a:spAutoFit/>
            </a:bodyPr>
            <a:lstStyle/>
            <a:p>
              <a:pPr algn="ctr"/>
              <a:r>
                <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rPr>
                <a:t>01</a:t>
              </a:r>
              <a:endParaRPr lang="zh-CN" altLang="en-US"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endParaRPr>
            </a:p>
          </p:txBody>
        </p:sp>
      </p:grpSp>
      <p:sp>
        <p:nvSpPr>
          <p:cNvPr id="3" name="矩形 2"/>
          <p:cNvSpPr/>
          <p:nvPr/>
        </p:nvSpPr>
        <p:spPr>
          <a:xfrm>
            <a:off x="4455882" y="2512051"/>
            <a:ext cx="5602128" cy="2354491"/>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阅读和鉴赏中外文学作品。了解小说、散文、诗歌、戏剧等文学体裁的基本特征和主要表现手法。阅读鉴赏文学作品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应注重价值判断和审美体验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感受形象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品味语言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领悟内涵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分析艺术表现力</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理解作品反映的社会生活和情感世界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探索作品蕴涵的民族心理和人文精神。</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理解 </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理解文中重要词语的含义</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理解文中重要句子的</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含意</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ppt_y</p:attrName>
                                        </p:attrNameLst>
                                      </p:cBhvr>
                                      <p:tavLst>
                                        <p:tav tm="0">
                                          <p:val>
                                            <p:strVal val="#ppt_y+#ppt_h*1.125000"/>
                                          </p:val>
                                        </p:tav>
                                        <p:tav tm="100000">
                                          <p:val>
                                            <p:strVal val="#ppt_y"/>
                                          </p:val>
                                        </p:tav>
                                      </p:tavLst>
                                    </p:anim>
                                    <p:animEffect transition="in" filter="wipe(up)">
                                      <p:cBhvr>
                                        <p:cTn id="8" dur="500"/>
                                        <p:tgtEl>
                                          <p:spTgt spid="65"/>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ppt_x</p:attrName>
                                        </p:attrNameLst>
                                      </p:cBhvr>
                                      <p:tavLst>
                                        <p:tav tm="0">
                                          <p:val>
                                            <p:strVal val="#ppt_x-#ppt_w*1.125000"/>
                                          </p:val>
                                        </p:tav>
                                        <p:tav tm="100000">
                                          <p:val>
                                            <p:strVal val="#ppt_x"/>
                                          </p:val>
                                        </p:tav>
                                      </p:tavLst>
                                    </p:anim>
                                    <p:animEffect transition="in" filter="wipe(right)">
                                      <p:cBhvr>
                                        <p:cTn id="13" dur="500"/>
                                        <p:tgtEl>
                                          <p:spTgt spid="5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up)">
                                      <p:cBhvr>
                                        <p:cTn id="17" dur="2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056904" y="2257089"/>
            <a:ext cx="6634814" cy="2354491"/>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高考对小说形象的考查呈现以下特点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整体与局部。所谓整体</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就是结合全文</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对人物做整体分析或概括。所谓局部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就是结合文中人物的一段对话、一个行动去考查对人物性格特征的把握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对人物心理活动的分析。</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直接与间接。所谓直接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就是题干直接要求概括人物的性格特点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小说人物形象考查题多以这种形式出现。所谓间接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就是借助文中其他事物</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或借助对情节的分析或对人物描写的分析来考查人物形象</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929217" y="840996"/>
            <a:ext cx="4762501" cy="338554"/>
          </a:xfrm>
          <a:prstGeom prst="rect">
            <a:avLst/>
          </a:prstGeom>
        </p:spPr>
        <p:txBody>
          <a:bodyPr wrap="square">
            <a:spAutoFit/>
          </a:bodyPr>
          <a:lstStyle/>
          <a:p>
            <a:r>
              <a:rPr lang="zh-CN" altLang="en-US" sz="1600" spc="-15" dirty="0" smtClean="0">
                <a:solidFill>
                  <a:schemeClr val="accent1">
                    <a:lumMod val="50000"/>
                  </a:schemeClr>
                </a:solidFill>
                <a:latin typeface="微软雅黑" panose="020B0503020204020204" pitchFamily="34" charset="-122"/>
                <a:ea typeface="微软雅黑" panose="020B0503020204020204" pitchFamily="34" charset="-122"/>
                <a:cs typeface="Adobe 黑体 Std R"/>
              </a:rPr>
              <a:t>考点</a:t>
            </a:r>
            <a:r>
              <a:rPr lang="en-US" altLang="zh-CN" sz="1600" spc="-15" dirty="0" smtClean="0">
                <a:solidFill>
                  <a:schemeClr val="accent1">
                    <a:lumMod val="50000"/>
                  </a:schemeClr>
                </a:solidFill>
                <a:latin typeface="微软雅黑" panose="020B0503020204020204" pitchFamily="34" charset="-122"/>
                <a:ea typeface="微软雅黑" panose="020B0503020204020204" pitchFamily="34" charset="-122"/>
                <a:cs typeface="Adobe 黑体 Std R"/>
              </a:rPr>
              <a:t>4</a:t>
            </a:r>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　</a:t>
            </a:r>
            <a:r>
              <a:rPr lang="zh-CN" altLang="en-US" sz="1600" spc="-15" dirty="0" smtClean="0">
                <a:solidFill>
                  <a:schemeClr val="accent1">
                    <a:lumMod val="50000"/>
                  </a:schemeClr>
                </a:solidFill>
                <a:latin typeface="微软雅黑" panose="020B0503020204020204" pitchFamily="34" charset="-122"/>
                <a:ea typeface="微软雅黑" panose="020B0503020204020204" pitchFamily="34" charset="-122"/>
                <a:cs typeface="Adobe 黑体 Std R"/>
              </a:rPr>
              <a:t>鉴赏作品形象</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223158" y="2580255"/>
            <a:ext cx="6222672" cy="1708160"/>
          </a:xfrm>
          <a:prstGeom prst="rect">
            <a:avLst/>
          </a:prstGeom>
        </p:spPr>
        <p:txBody>
          <a:bodyPr wrap="square">
            <a:spAutoFit/>
          </a:bodyPr>
          <a:lstStyle/>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全方位</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和有重点。所谓全方位</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即考查人物形象的三维层面</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思想性格、情感世界和典型意义。有时可对这三个层面做全面考查。有重点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就是从上述三维层面上任选一个层面做重点考查。</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鉴赏人物形象是高考小说阅读的高频考点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其考查形式一般为简答题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提问方式为</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请简析某人物形象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请简析某人的性格特点。试题难度较大。</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038503" y="1772341"/>
            <a:ext cx="6804212" cy="3323987"/>
          </a:xfrm>
          <a:prstGeom prst="rect">
            <a:avLst/>
          </a:prstGeom>
        </p:spPr>
        <p:txBody>
          <a:bodyPr wrap="square">
            <a:spAutoFit/>
          </a:bodyPr>
          <a:lstStyle/>
          <a:p>
            <a:pPr algn="just">
              <a:lnSpc>
                <a:spcPct val="150000"/>
              </a:lnSpc>
              <a:spcAft>
                <a:spcPts val="0"/>
              </a:spcAft>
            </a:pPr>
            <a:r>
              <a:rPr lang="zh-CN" altLang="en-US" sz="1400" b="1" i="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通关秘籍       </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浅谈</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小说形象鉴赏的切入角度</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从描写方法及作用入手</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赏析人物形象。</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通过小说对人物的外貌、动作、语言、心理等正面描写和侧面描写进行分析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概括出人物的形象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性格</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特征。考生须要弄清一些描写手法的作用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如外貌、神态、动作描写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能够更好地展现人物的内心世界及性格特征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语言描写可以刻画人物性格、反映人物心理、促进故事情节的发展、描摹人物的形象等。</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从人物活动的环境入手</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探究人物性格。</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特定的人物总是在特定的环境中成长起来的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所以对小说环境描写的分析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也是理解人物形象的一个重要方面。另外</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环境对人物性格的表现也起着强化作用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作者为了表现人物丰富复杂的性格</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往往为人物设置各种不同的环境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从而显露出性格。</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038503" y="1610759"/>
            <a:ext cx="6804212" cy="3647152"/>
          </a:xfrm>
          <a:prstGeom prst="rect">
            <a:avLst/>
          </a:prstGeom>
        </p:spPr>
        <p:txBody>
          <a:bodyPr wrap="square">
            <a:spAutoFit/>
          </a:bodyPr>
          <a:lstStyle/>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从小说的故事情节入手</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把握人物性格。</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情节一般是通过描写人物思想性格和情感欲望的冲突以及由此引起的人物之间的关系、人物命运的变化来展开的。因此</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欣赏人物形象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可以从情节入手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据情论人</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但必须注意以下四点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全面、恰当、实事求是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注意人物性格的复杂性、多重性</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多角度进行分析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分清主次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把握其主要性格特征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第四</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把握人物性格的发展变化。</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从人物之间的关系入手</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分析人物性格。</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许多小说作品所提供的人物往往不止一个</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考生可通过分析人物之间的关系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确定主次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从中把握主要人物的性格特征。作者的评论或其他人物的评价</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更是人物性格特征的直接体现。具体而言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考生首先要从小说中圈画出关于这个人物言行的相关语句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以及作者的议论或者作者借助作品中其他人物对他的评价的语句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然后看用了什么描写方法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在此基础上进行归类概括</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最后选择恰当的词句表述出来。</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038503" y="2095507"/>
            <a:ext cx="6804212" cy="2677656"/>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鉴赏小说形象</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设问方式</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小说对人物进行描写的具体方法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根据小说内容指出人物的性格特征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对文中人物进行客观公正的评析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包括作者自身对人物的态度和读者对人物的评价</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答题模式</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总体概括人物主要性格特征。②具体分析人物性格特点。③列举文中体现了这一特点的信息。④得出全面完整的结论。</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a:t>
                </a:r>
                <a:r>
                  <a:rPr lang="en-US" altLang="zh-CN" sz="1200" dirty="0" smtClean="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038503" y="2580255"/>
            <a:ext cx="6804212" cy="1708160"/>
          </a:xfrm>
          <a:prstGeom prst="rect">
            <a:avLst/>
          </a:prstGeom>
        </p:spPr>
        <p:txBody>
          <a:bodyPr wrap="square">
            <a:spAutoFit/>
          </a:bodyPr>
          <a:lstStyle/>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散文形象特征的概括一是要找准信息区间</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二是要抓住提示性的关键词句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三是注意概括要全面、准确。具体可从以下几个方面来考虑作答</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明确形象的外在特征或特点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包括形态、声音、色彩、气味等。</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把握形象的内在品质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内涵、本质、精神</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和所蕴含的作者的思想感情等。</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分析形象的表达技法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如象征、联想、想象以及常用的修辞手法。</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325908" y="2418672"/>
            <a:ext cx="6048097" cy="2031325"/>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把握散文形象的内涵</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设问方式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理解</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物象在文中的含义。</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物象是全文的“文眼”</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谈谈</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物象在全文中的作用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意义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简述文章中所表现的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物象之美。</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物象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为什么还要写其他的物象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请简要鉴赏。</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27542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26928" cy="281949"/>
            <a:chOff x="549633" y="1045754"/>
            <a:chExt cx="1293356"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93356" cy="282362"/>
              <a:chOff x="549633" y="1045754"/>
              <a:chExt cx="1293356"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3" y="1051032"/>
                <a:ext cx="330816"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719138" y="1300294"/>
            <a:ext cx="2449670" cy="2738167"/>
          </a:xfrm>
          <a:prstGeom prst="rect">
            <a:avLst/>
          </a:prstGeom>
        </p:spPr>
      </p:pic>
      <p:sp>
        <p:nvSpPr>
          <p:cNvPr id="44" name="矩形 43">
            <a:hlinkClick r:id="rId1" action="ppaction://hlinksldjump"/>
          </p:cNvPr>
          <p:cNvSpPr/>
          <p:nvPr/>
        </p:nvSpPr>
        <p:spPr>
          <a:xfrm>
            <a:off x="71913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3711388" y="2418672"/>
            <a:ext cx="6212541" cy="2031325"/>
          </a:xfrm>
          <a:prstGeom prst="rect">
            <a:avLst/>
          </a:prstGeom>
        </p:spPr>
        <p:txBody>
          <a:bodyPr wrap="square">
            <a:spAutoFit/>
          </a:bodyPr>
          <a:lstStyle/>
          <a:p>
            <a:pPr algn="just">
              <a:lnSpc>
                <a:spcPct val="150000"/>
              </a:lnSpc>
              <a:spcAft>
                <a:spcPts val="0"/>
              </a:spcAf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答题模式</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物象比喻</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象征</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了什么。</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从两方面来考虑</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线索、思想情感。其中思想情感还包括对现实或历史的思考</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对某种哲理的思索</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寄寓的情感以及深层义、比喻义、象征义等。</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形象</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外在</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美</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精神</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内在</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美</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可以丰富</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物象的意蕴</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用</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来衬托</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铺垫或对比</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表达</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情感</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深化主题。</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038503" y="2257089"/>
            <a:ext cx="6532191" cy="2354491"/>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小说的表达技巧很广泛</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很复杂</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可考的技巧很多</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如情节结构技巧、环境描写技巧、人物塑造手法等。高考小说考查则是以塑造人物的表达技巧为重点的。</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小说表达技巧的考查不限于对某种手法的判定</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更在于考查这种手法在塑造人物形象方面的作用、效果</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因此</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它常把手法的判定和表达效果的分析综合起来考查。小说表达技巧的考查可分为两个角度</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一是整体赏析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二是局部赏析。</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品析小说的艺术技巧是高考小说阅读的常考点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考查率近乎</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100%</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。其考查形式一般为简答题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因为小说艺术技巧灵活多变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因此试题难度较大。</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929217" y="840996"/>
            <a:ext cx="4762501" cy="338554"/>
          </a:xfrm>
          <a:prstGeom prst="rect">
            <a:avLst/>
          </a:prstGeom>
        </p:spPr>
        <p:txBody>
          <a:bodyPr wrap="square">
            <a:spAutoFit/>
          </a:bodyPr>
          <a:lstStyle/>
          <a:p>
            <a:r>
              <a:rPr lang="zh-CN" altLang="en-US" sz="1600" spc="-15" dirty="0" smtClean="0">
                <a:solidFill>
                  <a:schemeClr val="accent1">
                    <a:lumMod val="50000"/>
                  </a:schemeClr>
                </a:solidFill>
                <a:latin typeface="微软雅黑" panose="020B0503020204020204" pitchFamily="34" charset="-122"/>
                <a:ea typeface="微软雅黑" panose="020B0503020204020204" pitchFamily="34" charset="-122"/>
                <a:cs typeface="Adobe 黑体 Std R"/>
              </a:rPr>
              <a:t>考点</a:t>
            </a:r>
            <a:r>
              <a:rPr lang="en-US" altLang="zh-CN" sz="1600" spc="-15" dirty="0" smtClean="0">
                <a:solidFill>
                  <a:schemeClr val="accent1">
                    <a:lumMod val="50000"/>
                  </a:schemeClr>
                </a:solidFill>
                <a:latin typeface="微软雅黑" panose="020B0503020204020204" pitchFamily="34" charset="-122"/>
                <a:ea typeface="微软雅黑" panose="020B0503020204020204" pitchFamily="34" charset="-122"/>
                <a:cs typeface="Adobe 黑体 Std R"/>
              </a:rPr>
              <a:t>5</a:t>
            </a:r>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　品析艺术技巧</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a:t>
                </a:r>
                <a:r>
                  <a:rPr lang="en-US" altLang="zh-CN" sz="1200" dirty="0" smtClean="0">
                    <a:solidFill>
                      <a:srgbClr val="EB984D"/>
                    </a:solidFill>
                    <a:latin typeface="微软雅黑" panose="020B0503020204020204" pitchFamily="34" charset="-122"/>
                    <a:ea typeface="微软雅黑" panose="020B0503020204020204" pitchFamily="34" charset="-122"/>
                  </a:rPr>
                  <a:t>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038502" y="1933924"/>
            <a:ext cx="6612873" cy="3000821"/>
          </a:xfrm>
          <a:prstGeom prst="rect">
            <a:avLst/>
          </a:prstGeom>
        </p:spPr>
        <p:txBody>
          <a:bodyPr wrap="square">
            <a:spAutoFit/>
          </a:bodyPr>
          <a:lstStyle/>
          <a:p>
            <a:pPr algn="just">
              <a:lnSpc>
                <a:spcPct val="150000"/>
              </a:lnSpc>
              <a:spcAft>
                <a:spcPts val="0"/>
              </a:spcAft>
            </a:pPr>
            <a:r>
              <a:rPr lang="zh-CN" altLang="en-US" sz="1400" b="1" i="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通关秘籍    </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品</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析艺术技巧要注意四个“坚持”</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要坚持记牢概念。</a:t>
            </a:r>
            <a:endPar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先要熟记各种表达方式、表现手法、布局谋篇、修辞手法等的概念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能够根据文本内容做出判断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然后就是注意这些概念的区别和联系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这样才能明白命题者的意图</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准确选择答题的方向。</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要坚持内容和形式的统一。</a:t>
            </a:r>
            <a:endPar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表达方式、表现手法以及布局谋篇等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都属于作品形式方面的要素</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它们都是为表达思想感情服务的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因此</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鉴赏表达技巧时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一定要结合所表达的内容分析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不能就技巧谈技巧</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要立足文本</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1" name="矩形标注 20">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2" name="矩形标注 21">
            <a:hlinkClick r:id="rId1"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Click r:id="rId2" action="ppaction://hlinksldjump"/>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773494" y="126008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746488" y="866664"/>
            <a:ext cx="1485364" cy="281907"/>
            <a:chOff x="549633" y="1045754"/>
            <a:chExt cx="1258150" cy="282320"/>
          </a:xfrm>
        </p:grpSpPr>
        <p:sp>
          <p:nvSpPr>
            <p:cNvPr id="38" name="矩形 37"/>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9" name="组合 38"/>
            <p:cNvGrpSpPr/>
            <p:nvPr/>
          </p:nvGrpSpPr>
          <p:grpSpPr>
            <a:xfrm>
              <a:off x="549633" y="1045754"/>
              <a:ext cx="1258150" cy="282320"/>
              <a:chOff x="549633" y="1045754"/>
              <a:chExt cx="1258150" cy="282320"/>
            </a:xfrm>
          </p:grpSpPr>
          <p:sp>
            <p:nvSpPr>
              <p:cNvPr id="40" name="矩形 39"/>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1"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2"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8"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5" name="组合 44"/>
          <p:cNvGrpSpPr/>
          <p:nvPr/>
        </p:nvGrpSpPr>
        <p:grpSpPr>
          <a:xfrm>
            <a:off x="10500088" y="486027"/>
            <a:ext cx="228667" cy="173523"/>
            <a:chOff x="6146269" y="3800095"/>
            <a:chExt cx="3330000" cy="2457362"/>
          </a:xfrm>
          <a:solidFill>
            <a:srgbClr val="EB984D"/>
          </a:solidFill>
        </p:grpSpPr>
        <p:sp>
          <p:nvSpPr>
            <p:cNvPr id="46" name="等腰三角形 45"/>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7" name="矩形 46"/>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9" name="矩形 48"/>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0" name="矩形 49"/>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2" name="矩形 51">
            <a:hlinkClick r:id="rId3"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57" name="组合 56"/>
          <p:cNvGrpSpPr/>
          <p:nvPr/>
        </p:nvGrpSpPr>
        <p:grpSpPr>
          <a:xfrm>
            <a:off x="4081912" y="1621893"/>
            <a:ext cx="6350068" cy="579444"/>
            <a:chOff x="2825562" y="1231245"/>
            <a:chExt cx="5850894" cy="502305"/>
          </a:xfrm>
        </p:grpSpPr>
        <p:sp>
          <p:nvSpPr>
            <p:cNvPr id="58" name="单圆角矩形 57"/>
            <p:cNvSpPr/>
            <p:nvPr/>
          </p:nvSpPr>
          <p:spPr>
            <a:xfrm flipH="1">
              <a:off x="2825562" y="1231245"/>
              <a:ext cx="5850894" cy="502305"/>
            </a:xfrm>
            <a:prstGeom prst="round1Rect">
              <a:avLst>
                <a:gd name="adj" fmla="val 25283"/>
              </a:avLst>
            </a:prstGeom>
            <a:gradFill>
              <a:gsLst>
                <a:gs pos="0">
                  <a:schemeClr val="bg1">
                    <a:lumMod val="75000"/>
                  </a:schemeClr>
                </a:gs>
                <a:gs pos="100000">
                  <a:schemeClr val="bg1">
                    <a:lumMod val="95000"/>
                  </a:schemeClr>
                </a:gs>
              </a:gsLst>
              <a:lin ang="162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59" name="TextBox 25"/>
            <p:cNvSpPr txBox="1"/>
            <p:nvPr/>
          </p:nvSpPr>
          <p:spPr>
            <a:xfrm>
              <a:off x="3401025" y="1327025"/>
              <a:ext cx="5076419" cy="327168"/>
            </a:xfrm>
            <a:prstGeom prst="rect">
              <a:avLst/>
            </a:prstGeom>
            <a:noFill/>
          </p:spPr>
          <p:txBody>
            <a:bodyPr wrap="square" rtlCol="0">
              <a:spAutoFit/>
            </a:bodyPr>
            <a:lstStyle/>
            <a:p>
              <a:pPr>
                <a:lnSpc>
                  <a:spcPct val="150000"/>
                </a:lnSpc>
              </a:pPr>
              <a:r>
                <a:rPr lang="zh-CN" altLang="en-US" sz="1400" dirty="0" smtClean="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考试大纲</a:t>
              </a:r>
              <a:endParaRPr lang="zh-CN"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grpSp>
      <p:sp>
        <p:nvSpPr>
          <p:cNvPr id="60" name="矩形 59"/>
          <p:cNvSpPr/>
          <p:nvPr/>
        </p:nvSpPr>
        <p:spPr>
          <a:xfrm>
            <a:off x="10321453" y="1633646"/>
            <a:ext cx="133034" cy="622926"/>
          </a:xfrm>
          <a:prstGeom prst="rect">
            <a:avLst/>
          </a:prstGeom>
          <a:solidFill>
            <a:schemeClr val="accent1"/>
          </a:solidFill>
          <a:ln>
            <a:noFill/>
          </a:ln>
          <a:effectLst>
            <a:outerShdw sx="1000" sy="1000" algn="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65" name="组合 64"/>
          <p:cNvGrpSpPr/>
          <p:nvPr/>
        </p:nvGrpSpPr>
        <p:grpSpPr>
          <a:xfrm>
            <a:off x="3473655" y="1645924"/>
            <a:ext cx="608257" cy="3068329"/>
            <a:chOff x="604224" y="2241491"/>
            <a:chExt cx="753859" cy="3276411"/>
          </a:xfrm>
          <a:solidFill>
            <a:schemeClr val="accent1"/>
          </a:solidFill>
        </p:grpSpPr>
        <p:sp>
          <p:nvSpPr>
            <p:cNvPr id="66" name="直角三角形 3"/>
            <p:cNvSpPr/>
            <p:nvPr/>
          </p:nvSpPr>
          <p:spPr>
            <a:xfrm flipH="1">
              <a:off x="604224" y="2241491"/>
              <a:ext cx="753859" cy="3276411"/>
            </a:xfrm>
            <a:custGeom>
              <a:avLst/>
              <a:gdLst/>
              <a:ahLst/>
              <a:cxnLst/>
              <a:rect l="l" t="t" r="r" b="b"/>
              <a:pathLst>
                <a:path w="576064" h="3008602">
                  <a:moveTo>
                    <a:pt x="0" y="0"/>
                  </a:moveTo>
                  <a:lnTo>
                    <a:pt x="0" y="603976"/>
                  </a:lnTo>
                  <a:lnTo>
                    <a:pt x="0" y="3008602"/>
                  </a:lnTo>
                  <a:lnTo>
                    <a:pt x="576064" y="3008602"/>
                  </a:lnTo>
                  <a:lnTo>
                    <a:pt x="576064" y="603976"/>
                  </a:lnTo>
                  <a:close/>
                </a:path>
              </a:pathLst>
            </a:custGeom>
            <a:grp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7" name="TextBox 32"/>
            <p:cNvSpPr txBox="1"/>
            <p:nvPr/>
          </p:nvSpPr>
          <p:spPr>
            <a:xfrm>
              <a:off x="739566" y="2916083"/>
              <a:ext cx="483172" cy="492973"/>
            </a:xfrm>
            <a:prstGeom prst="rect">
              <a:avLst/>
            </a:prstGeom>
            <a:grpFill/>
          </p:spPr>
          <p:txBody>
            <a:bodyPr wrap="none" rtlCol="0">
              <a:spAutoFit/>
            </a:bodyPr>
            <a:lstStyle/>
            <a:p>
              <a:pPr algn="ctr"/>
              <a:r>
                <a:rPr lang="en-US" altLang="zh-CN" sz="2400" b="1" dirty="0" smtClean="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rPr>
                <a:t>02</a:t>
              </a:r>
              <a:endParaRPr lang="zh-CN" altLang="en-US"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endParaRPr>
            </a:p>
          </p:txBody>
        </p:sp>
      </p:grpSp>
      <p:sp>
        <p:nvSpPr>
          <p:cNvPr id="3" name="TextBox 2"/>
          <p:cNvSpPr txBox="1"/>
          <p:nvPr/>
        </p:nvSpPr>
        <p:spPr>
          <a:xfrm>
            <a:off x="4729978" y="2376763"/>
            <a:ext cx="5126715" cy="2354491"/>
          </a:xfrm>
          <a:prstGeom prst="rect">
            <a:avLst/>
          </a:prstGeom>
          <a:noFill/>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分析综合 </a:t>
            </a:r>
            <a:r>
              <a:rPr lang="en-US" altLang="zh-CN" sz="1400" dirty="0">
                <a:latin typeface="微软雅黑" panose="020B0503020204020204" pitchFamily="34" charset="-122"/>
                <a:ea typeface="微软雅黑" panose="020B0503020204020204" pitchFamily="34" charset="-122"/>
              </a:rPr>
              <a:t>C</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分析作品结构</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概括作品主题</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分析作品的体裁特征和表现手法</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鉴赏评价 </a:t>
            </a:r>
            <a:r>
              <a:rPr lang="en-US" altLang="zh-CN" sz="1400" dirty="0">
                <a:latin typeface="微软雅黑" panose="020B0503020204020204" pitchFamily="34" charset="-122"/>
                <a:ea typeface="微软雅黑" panose="020B0503020204020204" pitchFamily="34" charset="-122"/>
              </a:rPr>
              <a:t>D</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体会重要语句的丰富含意</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品味精彩的语言表达艺术</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鉴赏作品的文学形象</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领悟作品的艺术魅力</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评价作品表现出的价值判断和审美取向</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ppt_y</p:attrName>
                                        </p:attrNameLst>
                                      </p:cBhvr>
                                      <p:tavLst>
                                        <p:tav tm="0">
                                          <p:val>
                                            <p:strVal val="#ppt_y+#ppt_h*1.125000"/>
                                          </p:val>
                                        </p:tav>
                                        <p:tav tm="100000">
                                          <p:val>
                                            <p:strVal val="#ppt_y"/>
                                          </p:val>
                                        </p:tav>
                                      </p:tavLst>
                                    </p:anim>
                                    <p:animEffect transition="in" filter="wipe(up)">
                                      <p:cBhvr>
                                        <p:cTn id="8" dur="500"/>
                                        <p:tgtEl>
                                          <p:spTgt spid="65"/>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ppt_x</p:attrName>
                                        </p:attrNameLst>
                                      </p:cBhvr>
                                      <p:tavLst>
                                        <p:tav tm="0">
                                          <p:val>
                                            <p:strVal val="#ppt_x-#ppt_w*1.125000"/>
                                          </p:val>
                                        </p:tav>
                                        <p:tav tm="100000">
                                          <p:val>
                                            <p:strVal val="#ppt_x"/>
                                          </p:val>
                                        </p:tav>
                                      </p:tavLst>
                                    </p:anim>
                                    <p:animEffect transition="in" filter="wipe(right)">
                                      <p:cBhvr>
                                        <p:cTn id="13" dur="500"/>
                                        <p:tgtEl>
                                          <p:spTgt spid="5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up)">
                                      <p:cBhvr>
                                        <p:cTn id="17" dur="2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156447" y="2437780"/>
            <a:ext cx="6400800" cy="2031325"/>
          </a:xfrm>
          <a:prstGeom prst="rect">
            <a:avLst/>
          </a:prstGeom>
        </p:spPr>
        <p:txBody>
          <a:bodyPr wrap="square">
            <a:spAutoFit/>
          </a:bodyPr>
          <a:lstStyle/>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要坚持同品味语言相结合。</a:t>
            </a:r>
            <a:endPar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在作品中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艺术技巧都是通过语言来实现的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因此鉴赏艺术技巧时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也要与揣摩语言、品味语言结合在一起。</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要坚持答题时的两个原则。</a:t>
            </a:r>
            <a:endPar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答题的基本原则就是“答案要点化”“要点序号化”</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这样可以防止漏写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也可以使条理清楚</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使阅卷老师一目了然。</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210235" y="2257089"/>
            <a:ext cx="6400800" cy="2354491"/>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品析小说中的艺术技巧</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设问方式</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文中写的某情景在小说中起到什么作用并做简要分析。②文中写某事物某人物在小说中有什么作用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某段或某句运用了什么手法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在文中有什么作用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答题模式</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确认技巧</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具体阐释</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简述好处。即运用了什么表达技巧</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表达了什么内容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达到了什么艺术效果。</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210235" y="1610759"/>
            <a:ext cx="6400800" cy="3647152"/>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鉴赏散文表达技巧的基本思路</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从用词的角度</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寻找有无极富表现力的动词、形容词</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有无使用一定数量的叠音词、拟声词等。</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从句式选用的角度</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判定有无连续使用短句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或者长短句结合</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有无连续使用整句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或者整散句结合等情况</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从表达技巧的使用角度</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判定有无使用修辞手法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比喻、拟人、夸张、排比、引用、设问、反问、反语等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、表现手法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象征、衬托、对比、虚实结合、以小见大等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、表达方式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记叙、描写、议论、抒情、说明等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等。</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从语言的整体风格的角度</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判断语言是否具有朴素自然、清新明快、典雅华丽、含蓄蕴藉、辛辣尖锐等特点。</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从人称使用的角度</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判断是否主要运用了某一人称等。</a:t>
            </a:r>
            <a:endPar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27542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26928" cy="281949"/>
            <a:chOff x="549633" y="1045754"/>
            <a:chExt cx="1293356"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93356" cy="282362"/>
              <a:chOff x="549633" y="1045754"/>
              <a:chExt cx="1293356"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3" y="1051032"/>
                <a:ext cx="330816"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719138" y="1300294"/>
            <a:ext cx="2449670" cy="2738167"/>
          </a:xfrm>
          <a:prstGeom prst="rect">
            <a:avLst/>
          </a:prstGeom>
        </p:spPr>
      </p:pic>
      <p:sp>
        <p:nvSpPr>
          <p:cNvPr id="44" name="矩形 43">
            <a:hlinkClick r:id="rId1" action="ppaction://hlinksldjump"/>
          </p:cNvPr>
          <p:cNvSpPr/>
          <p:nvPr/>
        </p:nvSpPr>
        <p:spPr>
          <a:xfrm>
            <a:off x="71913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3711386" y="1933924"/>
            <a:ext cx="6212541" cy="3000821"/>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鉴赏散文的表达技巧</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设问方式</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文中“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使用了什么修辞手法</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请谈谈你的理解。②本文主要运用了什么手法来描写</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请结合有关具体内容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简要分析其作用。③文章对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大多用第</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人称</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而在后文却又用了第</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人称</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这样写有何作用</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请简析。</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答题模式</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运用了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的技法</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表达了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的内容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达到了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的效果。即指出运用哪种技法</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分析概括某种技法表现出来的特定内容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说出具体效果。后两个环节要根据题干的要求具体处理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切勿死板地模式化解答。</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038502" y="1933924"/>
            <a:ext cx="6653215" cy="3000821"/>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小说的主题就是小说通过对现实生活的描绘和艺术形象的塑造所表现出来的中心思想</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是小说的灵魂</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是作者写作的目的所在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也是作品的价值意义所在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而小说的主题寓于小说的情节、环境和人物形象之中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因此</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欣赏小说必须理解、分析、归纳、评价或探究小说的主题。</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小说的主题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虽然不属于小说的“三要素”</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但在高考试题中也常常涉及</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考试频率也较高。小说主题高考设题方式有两类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概括主题、评价或探究主题。主题比较单一的文本</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往往以概括的形式考查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可以从不同角度挖掘其主题的文本</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往往以评价或探究的形式考查。因为对小说主题的考查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以分析概括能力和探究能力为主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因此本考点难度较大。</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929217" y="840996"/>
            <a:ext cx="4762501" cy="338554"/>
          </a:xfrm>
          <a:prstGeom prst="rect">
            <a:avLst/>
          </a:prstGeom>
        </p:spPr>
        <p:txBody>
          <a:bodyPr wrap="square">
            <a:spAutoFit/>
          </a:bodyPr>
          <a:lstStyle/>
          <a:p>
            <a:r>
              <a:rPr lang="zh-CN" altLang="en-US" sz="1600" spc="-15" dirty="0" smtClean="0">
                <a:solidFill>
                  <a:schemeClr val="accent1">
                    <a:lumMod val="50000"/>
                  </a:schemeClr>
                </a:solidFill>
                <a:latin typeface="微软雅黑" panose="020B0503020204020204" pitchFamily="34" charset="-122"/>
                <a:ea typeface="微软雅黑" panose="020B0503020204020204" pitchFamily="34" charset="-122"/>
                <a:cs typeface="Adobe 黑体 Std R"/>
              </a:rPr>
              <a:t>考点</a:t>
            </a:r>
            <a:r>
              <a:rPr lang="en-US" altLang="zh-CN" sz="1600" spc="-15" dirty="0" smtClean="0">
                <a:solidFill>
                  <a:schemeClr val="accent1">
                    <a:lumMod val="50000"/>
                  </a:schemeClr>
                </a:solidFill>
                <a:latin typeface="微软雅黑" panose="020B0503020204020204" pitchFamily="34" charset="-122"/>
                <a:ea typeface="微软雅黑" panose="020B0503020204020204" pitchFamily="34" charset="-122"/>
                <a:cs typeface="Adobe 黑体 Std R"/>
              </a:rPr>
              <a:t>6</a:t>
            </a:r>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　主　题</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140031" y="1610759"/>
            <a:ext cx="6511344" cy="3647152"/>
          </a:xfrm>
          <a:prstGeom prst="rect">
            <a:avLst/>
          </a:prstGeom>
        </p:spPr>
        <p:txBody>
          <a:bodyPr wrap="square">
            <a:spAutoFit/>
          </a:bodyPr>
          <a:lstStyle/>
          <a:p>
            <a:pPr algn="just">
              <a:lnSpc>
                <a:spcPct val="150000"/>
              </a:lnSpc>
              <a:spcAft>
                <a:spcPts val="0"/>
              </a:spcAft>
            </a:pPr>
            <a:r>
              <a:rPr lang="zh-CN" altLang="en-US" sz="1400" b="1" i="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通关秘籍   </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小说</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主题面面观</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从题材内容看主题。</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小说的作者选取怎样的题材来反映怎样的生活</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传达怎样的感情</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表现怎样的思想</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是在小说创作之前就拟定好的。所以从题材着眼</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可以把握小说的主题方向。具体需要“二抓”</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抓标题。小说的标题以最精练的语言高度概括了文章的内容</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是解读小说主题的突破口。</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抓主要事情。小说叙述的主要事件把人物、环境、作者的看法等都包括其中</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把握故事的主要事件</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也就确定了小说的主题方向。</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从人物塑造看主题。</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在小说中</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作者浓墨重彩塑造的主要人物就是“主题性人物”。在故事小说中</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主要人物是故事的主角</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其际遇遭逢、命运归宿常常联系着社会生活的本质</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显示着作品的主题。在性格小说中</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主要人物是某种典型性格的代表与化身。这种典型性格及其生成发展的历史</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是作品主题所要展现的内容。</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140031" y="2095507"/>
            <a:ext cx="6511344" cy="2677656"/>
          </a:xfrm>
          <a:prstGeom prst="rect">
            <a:avLst/>
          </a:prstGeom>
        </p:spPr>
        <p:txBody>
          <a:bodyPr wrap="square">
            <a:spAutoFit/>
          </a:bodyPr>
          <a:lstStyle/>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从情节发展看主题。</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小说写人离不开情节</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而情节又是通过一系列具有因果关系的故事来完成的。情节必须以某些矛盾为内容</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矛盾怎么发展、怎么解决</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无不体现出作者对这些问题的看法。小说的主题思想需要在情节的发展过程中展现出来</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要准确地理解作品的主题</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必须理清作品的线索和情节。</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从环境描写看主题。</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环境描写不管它的直接作用如何</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最终是为表现主题服务的</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在多数情况下</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环境描写可能主要是为展示人物行动和命运及刻画人物性格创造必要的条件</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提供生动的衬景</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但同时也是以间接的形式表现主题</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有时可能带有象征或隐喻性质</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可以从中揣摩主题。</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140031" y="1772341"/>
            <a:ext cx="6511344" cy="3323987"/>
          </a:xfrm>
          <a:prstGeom prst="rect">
            <a:avLst/>
          </a:prstGeom>
        </p:spPr>
        <p:txBody>
          <a:bodyPr wrap="square">
            <a:spAutoFit/>
          </a:bodyPr>
          <a:lstStyle/>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把握小说的主题</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设问方式</a:t>
            </a: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请用自己的话概括作品的主题。②这篇小说对你有什么样的启示</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请联系现实谈谈你的看法。③小说意蕴丰富</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你认为它表达了怎样的主题</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请结合文本谈谈你的看法和理由。</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答题模式</a:t>
            </a: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概括主题</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通过叙述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的情节</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揭示</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的现象或反映人的生存状态与心理状态</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或揭示人性真善美、假恶丑</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或赞扬</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贬斥</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精神</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陋习</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或告诉</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的道理</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或表达</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的情感态度。评价主题</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本文的主题是</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理由是</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。探究主题</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总</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即总说作品中流露出的主旨</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分点证明。</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140031" y="1468284"/>
            <a:ext cx="6511344" cy="3932102"/>
          </a:xfrm>
          <a:prstGeom prst="rect">
            <a:avLst/>
          </a:prstGeom>
        </p:spPr>
        <p:txBody>
          <a:bodyPr wrap="square">
            <a:spAutoFit/>
          </a:bodyPr>
          <a:lstStyle/>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散文的主旨情感的四种解读法</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解读题目法。</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很多题目直接点明了主旨</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是文章中心思想最精练的概括</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如</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2013 </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年四川卷的</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负重的河流</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。有的题目即使没有点明主旨</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也往往与中心意思有着千丝万缕的联系</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是最佳的思考切入点。</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分析首尾法。</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很多文章的首尾往往揭示或暗含中心意思</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所以</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一定要对首尾的语句进行重点品悟</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这样有助于理解文章的主旨。</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分析议论抒情语句法。</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散文中的议论抒情语句</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往往直接反映了作者的观点态度</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抓住这些语句</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就抓住了文章主旨。</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因文而异法。</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写人叙事类散文要对人物做出评价</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或揭示、评价事件的意义</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或从人物事件中生发出对人生的感悟和认识等。写景状物类散文则是借景、物抒发作者对社会、人生的某种感悟。哲理性散文的主旨</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往往是作者对人生或社会、生活的揭示或评价。</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27542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26928" cy="281949"/>
            <a:chOff x="549633" y="1045754"/>
            <a:chExt cx="1293356"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93356" cy="282362"/>
              <a:chOff x="549633" y="1045754"/>
              <a:chExt cx="1293356"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3" y="1051032"/>
                <a:ext cx="330816"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719138" y="1300294"/>
            <a:ext cx="2449670" cy="2738167"/>
          </a:xfrm>
          <a:prstGeom prst="rect">
            <a:avLst/>
          </a:prstGeom>
        </p:spPr>
      </p:pic>
      <p:sp>
        <p:nvSpPr>
          <p:cNvPr id="44" name="矩形 43">
            <a:hlinkClick r:id="rId1" action="ppaction://hlinksldjump"/>
          </p:cNvPr>
          <p:cNvSpPr/>
          <p:nvPr/>
        </p:nvSpPr>
        <p:spPr>
          <a:xfrm>
            <a:off x="71913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3698184" y="1933924"/>
            <a:ext cx="6661215" cy="3000821"/>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概括散文的段意主旨</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设问方式</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文章主旨</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联系全文</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概括本文的主旨。或</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作者写本文的目的是什么</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请概括。</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归纳要点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请概括某一段</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或全文</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的内容要点。或</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作者是从哪些方面来写的</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答题模式</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文章主旨</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一是要概述文章内容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通过叙述</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描写、塑造等</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二是要表明写作意图</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表达</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表现、寄托等</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抒发了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情感</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愿望</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归纳要点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审清题意</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确定范围</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借助标志</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抓住关键</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认真比较</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去伪存真</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归纳综合</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重组输出”。</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1" name="矩形标注 20">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2" name="矩形标注 21">
            <a:hlinkClick r:id="rId1"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Click r:id="rId2" action="ppaction://hlinksldjump"/>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773494" y="126008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746488" y="866664"/>
            <a:ext cx="1485364" cy="281907"/>
            <a:chOff x="549633" y="1045754"/>
            <a:chExt cx="1258150" cy="282320"/>
          </a:xfrm>
        </p:grpSpPr>
        <p:sp>
          <p:nvSpPr>
            <p:cNvPr id="38" name="矩形 37"/>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9" name="组合 38"/>
            <p:cNvGrpSpPr/>
            <p:nvPr/>
          </p:nvGrpSpPr>
          <p:grpSpPr>
            <a:xfrm>
              <a:off x="549633" y="1045754"/>
              <a:ext cx="1258150" cy="282320"/>
              <a:chOff x="549633" y="1045754"/>
              <a:chExt cx="1258150" cy="282320"/>
            </a:xfrm>
          </p:grpSpPr>
          <p:sp>
            <p:nvSpPr>
              <p:cNvPr id="40" name="矩形 39"/>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1"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2"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8"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5" name="组合 44"/>
          <p:cNvGrpSpPr/>
          <p:nvPr/>
        </p:nvGrpSpPr>
        <p:grpSpPr>
          <a:xfrm>
            <a:off x="10500088" y="486027"/>
            <a:ext cx="228667" cy="173523"/>
            <a:chOff x="6146269" y="3800095"/>
            <a:chExt cx="3330000" cy="2457362"/>
          </a:xfrm>
          <a:solidFill>
            <a:srgbClr val="EB984D"/>
          </a:solidFill>
        </p:grpSpPr>
        <p:sp>
          <p:nvSpPr>
            <p:cNvPr id="46" name="等腰三角形 45"/>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7" name="矩形 46"/>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9" name="矩形 48"/>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0" name="矩形 49"/>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2" name="矩形 51">
            <a:hlinkClick r:id="rId3"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57" name="组合 56"/>
          <p:cNvGrpSpPr/>
          <p:nvPr/>
        </p:nvGrpSpPr>
        <p:grpSpPr>
          <a:xfrm>
            <a:off x="4081912" y="1621893"/>
            <a:ext cx="6350068" cy="579444"/>
            <a:chOff x="2825562" y="1231245"/>
            <a:chExt cx="5850894" cy="502305"/>
          </a:xfrm>
        </p:grpSpPr>
        <p:sp>
          <p:nvSpPr>
            <p:cNvPr id="58" name="单圆角矩形 57"/>
            <p:cNvSpPr/>
            <p:nvPr/>
          </p:nvSpPr>
          <p:spPr>
            <a:xfrm flipH="1">
              <a:off x="2825562" y="1231245"/>
              <a:ext cx="5850894" cy="502305"/>
            </a:xfrm>
            <a:prstGeom prst="round1Rect">
              <a:avLst>
                <a:gd name="adj" fmla="val 25283"/>
              </a:avLst>
            </a:prstGeom>
            <a:gradFill>
              <a:gsLst>
                <a:gs pos="0">
                  <a:schemeClr val="bg1">
                    <a:lumMod val="75000"/>
                  </a:schemeClr>
                </a:gs>
                <a:gs pos="100000">
                  <a:schemeClr val="bg1">
                    <a:lumMod val="95000"/>
                  </a:schemeClr>
                </a:gs>
              </a:gsLst>
              <a:lin ang="162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59" name="TextBox 25"/>
            <p:cNvSpPr txBox="1"/>
            <p:nvPr/>
          </p:nvSpPr>
          <p:spPr>
            <a:xfrm>
              <a:off x="3401025" y="1327025"/>
              <a:ext cx="5076419" cy="327168"/>
            </a:xfrm>
            <a:prstGeom prst="rect">
              <a:avLst/>
            </a:prstGeom>
            <a:noFill/>
          </p:spPr>
          <p:txBody>
            <a:bodyPr wrap="square" rtlCol="0">
              <a:spAutoFit/>
            </a:bodyPr>
            <a:lstStyle/>
            <a:p>
              <a:pPr>
                <a:lnSpc>
                  <a:spcPct val="150000"/>
                </a:lnSpc>
              </a:pPr>
              <a:r>
                <a:rPr lang="zh-CN" altLang="en-US" sz="1400" dirty="0" smtClean="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考试大纲</a:t>
              </a:r>
              <a:endParaRPr lang="zh-CN"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grpSp>
      <p:sp>
        <p:nvSpPr>
          <p:cNvPr id="60" name="矩形 59"/>
          <p:cNvSpPr/>
          <p:nvPr/>
        </p:nvSpPr>
        <p:spPr>
          <a:xfrm>
            <a:off x="10321453" y="1633646"/>
            <a:ext cx="133034" cy="622926"/>
          </a:xfrm>
          <a:prstGeom prst="rect">
            <a:avLst/>
          </a:prstGeom>
          <a:solidFill>
            <a:schemeClr val="accent1"/>
          </a:solidFill>
          <a:ln>
            <a:noFill/>
          </a:ln>
          <a:effectLst>
            <a:outerShdw sx="1000" sy="1000" algn="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65" name="组合 64"/>
          <p:cNvGrpSpPr/>
          <p:nvPr/>
        </p:nvGrpSpPr>
        <p:grpSpPr>
          <a:xfrm>
            <a:off x="3473655" y="1645924"/>
            <a:ext cx="608257" cy="3068329"/>
            <a:chOff x="604224" y="2241491"/>
            <a:chExt cx="753859" cy="3276411"/>
          </a:xfrm>
          <a:solidFill>
            <a:schemeClr val="accent6">
              <a:lumMod val="60000"/>
              <a:lumOff val="40000"/>
            </a:schemeClr>
          </a:solidFill>
        </p:grpSpPr>
        <p:sp>
          <p:nvSpPr>
            <p:cNvPr id="66" name="直角三角形 3"/>
            <p:cNvSpPr/>
            <p:nvPr/>
          </p:nvSpPr>
          <p:spPr>
            <a:xfrm flipH="1">
              <a:off x="604224" y="2241491"/>
              <a:ext cx="753859" cy="3276411"/>
            </a:xfrm>
            <a:custGeom>
              <a:avLst/>
              <a:gdLst/>
              <a:ahLst/>
              <a:cxnLst/>
              <a:rect l="l" t="t" r="r" b="b"/>
              <a:pathLst>
                <a:path w="576064" h="3008602">
                  <a:moveTo>
                    <a:pt x="0" y="0"/>
                  </a:moveTo>
                  <a:lnTo>
                    <a:pt x="0" y="603976"/>
                  </a:lnTo>
                  <a:lnTo>
                    <a:pt x="0" y="3008602"/>
                  </a:lnTo>
                  <a:lnTo>
                    <a:pt x="576064" y="3008602"/>
                  </a:lnTo>
                  <a:lnTo>
                    <a:pt x="576064" y="603976"/>
                  </a:lnTo>
                  <a:close/>
                </a:path>
              </a:pathLst>
            </a:custGeom>
            <a:grp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7" name="TextBox 32"/>
            <p:cNvSpPr txBox="1"/>
            <p:nvPr/>
          </p:nvSpPr>
          <p:spPr>
            <a:xfrm>
              <a:off x="739566" y="2916083"/>
              <a:ext cx="483172" cy="492973"/>
            </a:xfrm>
            <a:prstGeom prst="rect">
              <a:avLst/>
            </a:prstGeom>
            <a:grpFill/>
          </p:spPr>
          <p:txBody>
            <a:bodyPr wrap="none" rtlCol="0">
              <a:spAutoFit/>
            </a:bodyPr>
            <a:lstStyle/>
            <a:p>
              <a:pPr algn="ctr"/>
              <a:r>
                <a:rPr lang="en-US" altLang="zh-CN" sz="2400" b="1" dirty="0" smtClean="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rPr>
                <a:t>03</a:t>
              </a:r>
              <a:endParaRPr lang="zh-CN" altLang="en-US"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endParaRPr>
            </a:p>
          </p:txBody>
        </p:sp>
      </p:grpSp>
      <p:sp>
        <p:nvSpPr>
          <p:cNvPr id="3" name="TextBox 2"/>
          <p:cNvSpPr txBox="1"/>
          <p:nvPr/>
        </p:nvSpPr>
        <p:spPr>
          <a:xfrm>
            <a:off x="4706471" y="2664252"/>
            <a:ext cx="5486011" cy="1384995"/>
          </a:xfrm>
          <a:prstGeom prst="rect">
            <a:avLst/>
          </a:prstGeom>
          <a:noFill/>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探究 </a:t>
            </a:r>
            <a:r>
              <a:rPr lang="en-US" altLang="zh-CN" sz="1400" dirty="0">
                <a:latin typeface="微软雅黑" panose="020B0503020204020204" pitchFamily="34" charset="-122"/>
                <a:ea typeface="微软雅黑" panose="020B0503020204020204" pitchFamily="34" charset="-122"/>
              </a:rPr>
              <a:t>F</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从不同角度和层面发掘作品的意蕴、民族心理和人文精神</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探讨作者的创作背景和创作意图</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对作品进行个性化阅读和有创意的解读</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ppt_y</p:attrName>
                                        </p:attrNameLst>
                                      </p:cBhvr>
                                      <p:tavLst>
                                        <p:tav tm="0">
                                          <p:val>
                                            <p:strVal val="#ppt_y+#ppt_h*1.125000"/>
                                          </p:val>
                                        </p:tav>
                                        <p:tav tm="100000">
                                          <p:val>
                                            <p:strVal val="#ppt_y"/>
                                          </p:val>
                                        </p:tav>
                                      </p:tavLst>
                                    </p:anim>
                                    <p:animEffect transition="in" filter="wipe(up)">
                                      <p:cBhvr>
                                        <p:cTn id="8" dur="500"/>
                                        <p:tgtEl>
                                          <p:spTgt spid="65"/>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ppt_x</p:attrName>
                                        </p:attrNameLst>
                                      </p:cBhvr>
                                      <p:tavLst>
                                        <p:tav tm="0">
                                          <p:val>
                                            <p:strVal val="#ppt_x-#ppt_w*1.125000"/>
                                          </p:val>
                                        </p:tav>
                                        <p:tav tm="100000">
                                          <p:val>
                                            <p:strVal val="#ppt_x"/>
                                          </p:val>
                                        </p:tav>
                                      </p:tavLst>
                                    </p:anim>
                                    <p:animEffect transition="in" filter="wipe(right)">
                                      <p:cBhvr>
                                        <p:cTn id="13" dur="500"/>
                                        <p:tgtEl>
                                          <p:spTgt spid="5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up)">
                                      <p:cBhvr>
                                        <p:cTn id="17" dur="2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187531" y="1933924"/>
            <a:ext cx="6504185" cy="3000821"/>
          </a:xfrm>
          <a:prstGeom prst="rect">
            <a:avLst/>
          </a:prstGeom>
        </p:spPr>
        <p:txBody>
          <a:bodyPr wrap="square">
            <a:spAutoFit/>
          </a:bodyPr>
          <a:lstStyle/>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所谓</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“探究”就是探讨疑点、难点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有所发现和创新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这是一种高层次的语文能力。随着新课标“三个维度”理念的进一步推广</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开放题成为高考中极为重要的考点。</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综合近几年的高考试题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其考查的类型主要有以下三大类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对人物形象的个性评价</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情节结构是否合理</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对主题的多样化探讨。</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解答探究题也一定要从文本出发</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不可抛开文本随意发挥。个性化解读不是想说什么就说什么</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仍然强调以文本为基础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结合创作背景和创作意图</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对某些问题做个性化解读。</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探究题是高考小说阅读的必考点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考查率达</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100%</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。其考查形式一般为简答题。探究题的命题形式多样</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很难有一成不变的解题套路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因此试题难度较大。</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929217" y="840996"/>
            <a:ext cx="4762501" cy="338554"/>
          </a:xfrm>
          <a:prstGeom prst="rect">
            <a:avLst/>
          </a:prstGeom>
        </p:spPr>
        <p:txBody>
          <a:bodyPr wrap="square">
            <a:spAutoFit/>
          </a:bodyPr>
          <a:lstStyle/>
          <a:p>
            <a:r>
              <a:rPr lang="zh-CN" altLang="en-US" sz="1600" spc="-15" dirty="0" smtClean="0">
                <a:solidFill>
                  <a:schemeClr val="accent1">
                    <a:lumMod val="50000"/>
                  </a:schemeClr>
                </a:solidFill>
                <a:latin typeface="微软雅黑" panose="020B0503020204020204" pitchFamily="34" charset="-122"/>
                <a:ea typeface="微软雅黑" panose="020B0503020204020204" pitchFamily="34" charset="-122"/>
                <a:cs typeface="Adobe 黑体 Std R"/>
              </a:rPr>
              <a:t>考点</a:t>
            </a:r>
            <a:r>
              <a:rPr lang="en-US" altLang="zh-CN" sz="1600" spc="-15" dirty="0" smtClean="0">
                <a:solidFill>
                  <a:schemeClr val="accent1">
                    <a:lumMod val="50000"/>
                  </a:schemeClr>
                </a:solidFill>
                <a:latin typeface="微软雅黑" panose="020B0503020204020204" pitchFamily="34" charset="-122"/>
                <a:ea typeface="微软雅黑" panose="020B0503020204020204" pitchFamily="34" charset="-122"/>
                <a:cs typeface="Adobe 黑体 Std R"/>
              </a:rPr>
              <a:t>7</a:t>
            </a:r>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　探　究</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140031" y="2095507"/>
            <a:ext cx="6511344" cy="2677656"/>
          </a:xfrm>
          <a:prstGeom prst="rect">
            <a:avLst/>
          </a:prstGeom>
        </p:spPr>
        <p:txBody>
          <a:bodyPr wrap="square">
            <a:spAutoFit/>
          </a:bodyPr>
          <a:lstStyle/>
          <a:p>
            <a:pPr algn="just">
              <a:lnSpc>
                <a:spcPct val="150000"/>
              </a:lnSpc>
              <a:spcAft>
                <a:spcPts val="0"/>
              </a:spcAft>
            </a:pPr>
            <a:r>
              <a:rPr lang="zh-CN" altLang="en-US" sz="1400" b="1" i="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通关秘籍    </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做小</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说探究题的注意事项</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明确任务。</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即审明探究任务</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把握探究的指向。探究题题干表述有区别</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注意审清题干。有的题干直接说“请你探究一下</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有的不明说</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诸如“谈谈你的看法”“说说你的理解”</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等等。</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明确观点。</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即要做到观点明确</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具有探究意味。“对作品进行个性化阅读和有创意的解读”要求考生立足自我</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感悟和体验文本</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独立思考</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提出自己的见解。根据题目要求</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能够提出有探究意味的观点。在答题的开始就要亮出自己的观点</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开门见山</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直接入题</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140031" y="2418672"/>
            <a:ext cx="6511344" cy="2031325"/>
          </a:xfrm>
          <a:prstGeom prst="rect">
            <a:avLst/>
          </a:prstGeom>
        </p:spPr>
        <p:txBody>
          <a:bodyPr wrap="square">
            <a:spAutoFit/>
          </a:bodyPr>
          <a:lstStyle/>
          <a:p>
            <a:pPr algn="just">
              <a:lnSpc>
                <a:spcPct val="150000"/>
              </a:lnSpc>
              <a:spcAft>
                <a:spcPts val="0"/>
              </a:spcAft>
            </a:pPr>
            <a:r>
              <a:rPr lang="en-US" altLang="zh-CN" sz="1400" b="1" dirty="0" smtClean="0">
                <a:latin typeface="Times New Roman" panose="02020603050405020304" pitchFamily="18" charset="0"/>
                <a:ea typeface="微软雅黑" panose="020B0503020204020204" pitchFamily="34" charset="-122"/>
                <a:cs typeface="Times New Roman" panose="02020603050405020304" pitchFamily="18" charset="0"/>
              </a:rPr>
              <a:t>3</a:t>
            </a: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明确结构。</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即结合文本或文本的具体事例做合理分析</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一般采用“述”和“评”相结合的形式。</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smtClean="0">
                <a:latin typeface="Times New Roman" panose="02020603050405020304" pitchFamily="18" charset="0"/>
                <a:ea typeface="微软雅黑" panose="020B0503020204020204" pitchFamily="34" charset="-122"/>
                <a:cs typeface="Times New Roman" panose="02020603050405020304" pitchFamily="18" charset="0"/>
              </a:rPr>
              <a:t>4</a:t>
            </a: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明确文本意识。</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即贴近文本</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尊重文本。强调个性阅读</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并不是能够脱离文本而随意地天马行空</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一味地陈述自己独特的见解。而应该是紧扣文本</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从文本中引述论据</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结合引述论据围绕已定观点做分析论述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阐明自己的见解</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这样同样是个性阅读。任何个性阅读都不能够脱离文本</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观点来自文本</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论据同样不能离开文本。</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140031" y="1933924"/>
            <a:ext cx="6511344" cy="3000821"/>
          </a:xfrm>
          <a:prstGeom prst="rect">
            <a:avLst/>
          </a:prstGeom>
        </p:spPr>
        <p:txBody>
          <a:bodyPr wrap="square">
            <a:spAutoFit/>
          </a:bodyPr>
          <a:lstStyle/>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解答小说中的探究性试题</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设问方式</a:t>
            </a: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作者在小说结构上的处理是否合理</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请结合小说具体内容</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谈谈你的看法和理由。②小说意蕴丰富</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你认为它表达了怎样的主题</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请结合文本谈谈你的看法和理由。③该作品对你有什么样的启示</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答题模式</a:t>
            </a: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亮出自己的见解</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从文本中引述论据</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围绕观点进行分解式的分析</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阐明自己的见解。</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总</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分”式</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亮出自己的见解</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从文本中引述论据</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围绕观点进行分解式的分析</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阐明自己见解</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照应总结</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强化论述的观点。</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总</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总”式</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40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140031" y="1933924"/>
            <a:ext cx="6511344" cy="3000821"/>
          </a:xfrm>
          <a:prstGeom prst="rect">
            <a:avLst/>
          </a:prstGeom>
        </p:spPr>
        <p:txBody>
          <a:bodyPr wrap="square">
            <a:spAutoFit/>
          </a:bodyPr>
          <a:lstStyle/>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散文探究题的解题技巧</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明确探究方向。</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题干中一般都给定探究的对象和内容</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一定要认真审读题干</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从而对探究的方向有一个准确的把握</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这样</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就可以有的放矢</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避免出现答非所问的情况。</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提取有效信息。</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任何探究都不是凭空而来的</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都需要从</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阅读</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文本中捕捉有效的提示性信息</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这就要求我们仔细阅读</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准确把握作者的思想倾向</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并根据文中所给的提示性内容</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及时迅速地捕捉相关信息。</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联系课外知识。</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探究题考查的是考生的分析能力、提取信息能力和抽象概括能力</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只有储备了较为丰富的课外知识</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能够对探究内容从不同角度进行全方位的认识</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才能对所探究内容进行有效的补充和印证</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使答案更加严密、准确。</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27542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26928" cy="281949"/>
            <a:chOff x="549633" y="1045754"/>
            <a:chExt cx="1293356"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93356" cy="282362"/>
              <a:chOff x="549633" y="1045754"/>
              <a:chExt cx="1293356"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3" y="1051032"/>
                <a:ext cx="330816"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41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719138" y="1300294"/>
            <a:ext cx="2449670" cy="2738167"/>
          </a:xfrm>
          <a:prstGeom prst="rect">
            <a:avLst/>
          </a:prstGeom>
        </p:spPr>
      </p:pic>
      <p:sp>
        <p:nvSpPr>
          <p:cNvPr id="44" name="矩形 43">
            <a:hlinkClick r:id="rId1" action="ppaction://hlinksldjump"/>
          </p:cNvPr>
          <p:cNvSpPr/>
          <p:nvPr/>
        </p:nvSpPr>
        <p:spPr>
          <a:xfrm>
            <a:off x="71913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3698183" y="2580255"/>
            <a:ext cx="6661215" cy="1708160"/>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解答散文阅读中的探究性题目</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设问方式</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你是如何理解文本的</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请简要论述你对“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的看法。</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答题模式</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理清文脉</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整合提炼</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提出见解。</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smtClean="0">
                <a:solidFill>
                  <a:srgbClr val="3E8BC0"/>
                </a:solidFill>
                <a:latin typeface="微软雅黑" panose="020B0503020204020204" pitchFamily="34" charset="-122"/>
                <a:ea typeface="微软雅黑" panose="020B0503020204020204" pitchFamily="34" charset="-122"/>
              </a:rPr>
              <a:t>题型</a:t>
            </a:r>
            <a:r>
              <a:rPr lang="zh-CN" altLang="en-US" sz="3600" dirty="0">
                <a:solidFill>
                  <a:srgbClr val="3E8BC0"/>
                </a:solidFill>
                <a:latin typeface="微软雅黑" panose="020B0503020204020204" pitchFamily="34" charset="-122"/>
                <a:ea typeface="微软雅黑" panose="020B0503020204020204" pitchFamily="34" charset="-122"/>
              </a:rPr>
              <a:t>全</a:t>
            </a:r>
            <a:r>
              <a:rPr lang="zh-CN" altLang="en-US" sz="3600" dirty="0" smtClean="0">
                <a:solidFill>
                  <a:srgbClr val="3E8BC0"/>
                </a:solidFill>
                <a:latin typeface="微软雅黑" panose="020B0503020204020204" pitchFamily="34" charset="-122"/>
                <a:ea typeface="微软雅黑" panose="020B0503020204020204" pitchFamily="34" charset="-122"/>
              </a:rPr>
              <a:t>突破</a:t>
            </a:r>
            <a:endParaRPr lang="zh-CN" altLang="en-US" sz="3600" dirty="0">
              <a:solidFill>
                <a:srgbClr val="3E8BC0"/>
              </a:solidFill>
              <a:latin typeface="微软雅黑" panose="020B0503020204020204" pitchFamily="34" charset="-122"/>
              <a:ea typeface="微软雅黑" panose="020B0503020204020204" pitchFamily="34" charset="-122"/>
            </a:endParaRPr>
          </a:p>
        </p:txBody>
      </p:sp>
      <p:sp>
        <p:nvSpPr>
          <p:cNvPr id="5" name="Freeform 13"/>
          <p:cNvSpPr>
            <a:spLocks noEditPoints="1"/>
          </p:cNvSpPr>
          <p:nvPr/>
        </p:nvSpPr>
        <p:spPr bwMode="auto">
          <a:xfrm>
            <a:off x="5187099" y="1011786"/>
            <a:ext cx="1146282" cy="2112897"/>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bg1"/>
          </a:solidFill>
          <a:ln>
            <a:noFill/>
          </a:ln>
        </p:spPr>
        <p:txBody>
          <a:bodyPr vert="horz" wrap="square" lIns="68571" tIns="34286" rIns="68571" bIns="34286" numCol="1" anchor="t" anchorCtr="0" compatLnSpc="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64531" y="1449176"/>
            <a:ext cx="6615954" cy="3970318"/>
          </a:xfrm>
          <a:prstGeom prst="rect">
            <a:avLst/>
          </a:prstGeom>
        </p:spPr>
        <p:txBody>
          <a:bodyPr wrap="square">
            <a:spAutoFit/>
          </a:bodyPr>
          <a:lstStyle/>
          <a:p>
            <a:pPr algn="just">
              <a:lnSpc>
                <a:spcPct val="150000"/>
              </a:lnSpc>
              <a:spcAft>
                <a:spcPts val="0"/>
              </a:spcAft>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[2016·</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新课标全国卷乙卷</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(Ⅰ</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卷</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改编</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阅读下面的文字</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完成后面的题目。</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spcAft>
                <a:spcPts val="0"/>
              </a:spcAft>
            </a:pP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锄</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spcAft>
                <a:spcPts val="0"/>
              </a:spcAft>
            </a:pP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李　锐</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①拄着锄把出村的时候又有人问</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六安爷</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又去百亩园呀</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倒拿着锄头的六安爷平静地笑笑</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是哩。”</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③“咳呀</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六安爷</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后晌天气这么热</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眼睛又不方便</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快回家歇歇吧六安爷</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六安爷还是平静地笑笑</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我不是锄地</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我是过瘾。”</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⑤“咳呀</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锄了地</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受了累</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又没有收成</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你是图啥呀你六安爷</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⑥</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六安爷已经记不清这样的问答重复过多少次了</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他还是不紧不慢地笑笑</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我不是锄地</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我是过瘾。”</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6664"/>
            <a:ext cx="1510763" cy="281949"/>
            <a:chOff x="549633" y="1045754"/>
            <a:chExt cx="1279664" cy="282362"/>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5754"/>
              <a:ext cx="1279664" cy="282362"/>
              <a:chOff x="549633" y="1045754"/>
              <a:chExt cx="1279664" cy="282362"/>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a:extLst>
              <a:ext uri="{28A0092B-C50C-407E-A947-70E740481C1C}">
                <a14:useLocalDpi xmlns:a14="http://schemas.microsoft.com/office/drawing/2010/main" val="0"/>
              </a:ext>
            </a:extLst>
          </a:blip>
          <a:srcRect t="29233"/>
          <a:stretch>
            <a:fillRect/>
          </a:stretch>
        </p:blipFill>
        <p:spPr>
          <a:xfrm>
            <a:off x="8353351" y="1300293"/>
            <a:ext cx="2448000" cy="2731955"/>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3"/>
          <a:srcRect/>
          <a:stretch>
            <a:fillRect/>
          </a:stretch>
        </p:blipFill>
        <p:spPr bwMode="auto">
          <a:xfrm>
            <a:off x="2006931" y="2087995"/>
            <a:ext cx="4168487" cy="239569"/>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201258" y="1610759"/>
            <a:ext cx="6363324" cy="3647152"/>
          </a:xfrm>
          <a:prstGeom prst="rect">
            <a:avLst/>
          </a:prstGeom>
        </p:spPr>
        <p:txBody>
          <a:bodyPr wrap="square">
            <a:spAutoFit/>
          </a:bodyPr>
          <a:lstStyle/>
          <a:p>
            <a:pPr lvl="0" algn="just">
              <a:lnSpc>
                <a:spcPct val="150000"/>
              </a:lnSpc>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⑦斜射的阳光明晃晃地照在六安爷的脸上</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渐渐失明的眼睛</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给他带来一种说不出的静穆。六安爷看不清人们的脸色</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可他听得清人们的腔调。但是六安爷不想改变自己的主意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照样拄着锄把当拐棍</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从从容容地走过。</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⑧百亩园就在河对面</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一抬眼就能看见。一座三孔石桥跨过乱流河</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把百亩园和村子连在一起。这整整一百二十亩平坦肥沃的河滩地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是乱流河一百多里河谷当中最大最肥的一块地。西湾村人不知道在这块地上耕种了几千年几百代了。几千年几百代里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西湾村人不知把几千斤几万斤的汗水撒在百亩园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也不知从百亩园的土地上收获了几百万几千万斤的粮食</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更不知这几百万几千万斤的粮食养活了世世代代多少人。但是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从今年起百亩园再也不会收获庄稼了。煤炭公司看中了百亩园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要在这块地上建一个焦炭厂。两年里反复地谈判</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煤炭公司一直把土地收购价压在每亩五千块。</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6664"/>
            <a:ext cx="1510763" cy="281949"/>
            <a:chOff x="549633" y="1045754"/>
            <a:chExt cx="1279664" cy="282362"/>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5754"/>
              <a:ext cx="1279664" cy="282362"/>
              <a:chOff x="549633" y="1045754"/>
              <a:chExt cx="1279664" cy="282362"/>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a:extLst>
              <a:ext uri="{28A0092B-C50C-407E-A947-70E740481C1C}">
                <a14:useLocalDpi xmlns:a14="http://schemas.microsoft.com/office/drawing/2010/main" val="0"/>
              </a:ext>
            </a:extLst>
          </a:blip>
          <a:srcRect t="29233"/>
          <a:stretch>
            <a:fillRect/>
          </a:stretch>
        </p:blipFill>
        <p:spPr>
          <a:xfrm>
            <a:off x="8353351" y="1300293"/>
            <a:ext cx="2448000" cy="2731955"/>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6664"/>
            <a:ext cx="1510763" cy="281949"/>
            <a:chOff x="549633" y="1045754"/>
            <a:chExt cx="1279664" cy="282362"/>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5754"/>
              <a:ext cx="1279664" cy="282362"/>
              <a:chOff x="549633" y="1045754"/>
              <a:chExt cx="1279664" cy="282362"/>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8" name="图片 37"/>
          <p:cNvPicPr>
            <a:picLocks noChangeAspect="1"/>
          </p:cNvPicPr>
          <p:nvPr/>
        </p:nvPicPr>
        <p:blipFill rotWithShape="1">
          <a:blip r:embed="rId2"/>
          <a:srcRect r="9242"/>
          <a:stretch>
            <a:fillRect/>
          </a:stretch>
        </p:blipFill>
        <p:spPr>
          <a:xfrm>
            <a:off x="8353350" y="1295400"/>
            <a:ext cx="2448534"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177987" y="1772341"/>
            <a:ext cx="6469722" cy="3323987"/>
          </a:xfrm>
          <a:prstGeom prst="rect">
            <a:avLst/>
          </a:prstGeom>
          <a:noFill/>
        </p:spPr>
        <p:txBody>
          <a:bodyPr wrap="square" rtlCol="0">
            <a:spAutoFit/>
          </a:bodyPr>
          <a:lstStyle/>
          <a:p>
            <a:pPr>
              <a:lnSpc>
                <a:spcPct val="150000"/>
              </a:lnSpc>
              <a:spcAft>
                <a:spcPts val="0"/>
              </a:spcAft>
            </a:pP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为了</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表示绝不接受的决心</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今年下种的季节</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西湾村人坚决地把庄稼照样种了下去。煤炭公司终于妥协了</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每亩地一万五千块。这场惊心动魄的谈判像传奇一样在乱流河两岸到处被人传颂。一万五千块</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简直就是一个让人头晕的天价。按照最好的年景</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现在一亩地一年也就能收入一百多块钱。想一想就让人头晕</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你得受一百多年的辛苦</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流一百多年的汗</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才能在一亩地里刨出来一万五千块钱呐</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胜利的喜悦中</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没有人再去百亩园了</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因为合同一签</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钱一拿</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推土机马上就要开进来了</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 ⑨可是</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不知不觉中</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那些被人遗忘了的种子</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还是和千百年来一样破土而出了。每天早上嫩绿的叶子上都会有珍珠一样的露水</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在晨风中把阳光变幻得五彩缤纷。这些</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种子</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们不知道</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永远不会再有人来伺候它们</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收获它们了。从此往后</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百亩园里将是炉火熊熊、浓烟滚滚的另一番景象</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hlinkClick r:id="" action="ppaction://hlinkshowjump?jump=nextslide"/>
          </p:cNvPr>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1" name="矩形标注 20">
            <a:hlinkClick r:id="rId1" action="ppaction://hlinksldjump"/>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1907"/>
            <a:chOff x="549633" y="1045754"/>
            <a:chExt cx="1258150" cy="282320"/>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2320"/>
              <a:chOff x="549633" y="1045754"/>
              <a:chExt cx="1258150" cy="282320"/>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3"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3302950" y="1639936"/>
          <a:ext cx="7506740" cy="3840480"/>
        </p:xfrm>
        <a:graphic>
          <a:graphicData uri="http://schemas.openxmlformats.org/drawingml/2006/table">
            <a:tbl>
              <a:tblPr firstRow="1" firstCol="1" bandRow="1"/>
              <a:tblGrid>
                <a:gridCol w="1012870"/>
                <a:gridCol w="646145"/>
                <a:gridCol w="618564"/>
                <a:gridCol w="900953"/>
                <a:gridCol w="2692102"/>
                <a:gridCol w="1636106"/>
              </a:tblGrid>
              <a:tr h="0">
                <a:tc>
                  <a:txBody>
                    <a:bodyPr/>
                    <a:lstStyle/>
                    <a:p>
                      <a:pPr algn="ct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2016</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全国</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Ⅰ</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dash"/>
                      <a:round/>
                      <a:headEnd type="none" w="med" len="med"/>
                      <a:tailEnd type="none" w="med" len="med"/>
                    </a:lnR>
                    <a:lnT>
                      <a:noFill/>
                    </a:lnT>
                    <a:lnB w="12700" cap="flat" cmpd="sng" algn="ctr">
                      <a:solidFill>
                        <a:srgbClr val="808080"/>
                      </a:solidFill>
                      <a:prstDash val="dash"/>
                      <a:round/>
                      <a:headEnd type="none" w="med" len="med"/>
                      <a:tailEnd type="none" w="med" len="med"/>
                    </a:lnB>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《锄》</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李锐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a:noFill/>
                    </a:lnT>
                    <a:lnB w="12700" cap="flat" cmpd="sng" algn="ctr">
                      <a:solidFill>
                        <a:srgbClr val="808080"/>
                      </a:solidFill>
                      <a:prstDash val="dash"/>
                      <a:round/>
                      <a:headEnd type="none" w="med" len="med"/>
                      <a:tailEnd type="none" w="med" len="med"/>
                    </a:lnB>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a:noFill/>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1</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道双选题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,3</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道问答题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,25</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a:noFill/>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下列对小说相关内容和艺术特色的分析鉴赏</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最恰当的两项是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小说以</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锄</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为标题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有什么寓意</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请结合全文简要分析。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小说较为夸张地连续使用</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几万</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几百万</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之类的词语描述百亩园的历史</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这样写的作用是什么</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请简要分析。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我不是锄地</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我是过瘾</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这句话</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既是理解六安爷的关键</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也是理解小说主旨的关键。请结合全文进行分析。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a:noFill/>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理解文章内容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分析鉴赏作品的艺术特色</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理解文章内容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体会文章标题的丰富含义</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理解文中重要词语的含义</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品味精彩的语言表达艺术</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体会文中重要句子的含意</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赏析人物形象</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理解文章主旨</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solid"/>
                      <a:round/>
                      <a:headEnd type="none" w="med" len="med"/>
                      <a:tailEnd type="none" w="med" len="med"/>
                    </a:lnR>
                    <a:lnT>
                      <a:noFill/>
                    </a:lnT>
                    <a:lnB w="12700" cap="flat" cmpd="sng" algn="ctr">
                      <a:solidFill>
                        <a:srgbClr val="808080"/>
                      </a:solidFill>
                      <a:prstDash val="dash"/>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6664"/>
            <a:ext cx="1510763" cy="281949"/>
            <a:chOff x="549633" y="1045754"/>
            <a:chExt cx="1279664" cy="282362"/>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5754"/>
              <a:ext cx="1279664" cy="282362"/>
              <a:chOff x="549633" y="1045754"/>
              <a:chExt cx="1279664" cy="282362"/>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8" name="图片 37"/>
          <p:cNvPicPr>
            <a:picLocks noChangeAspect="1"/>
          </p:cNvPicPr>
          <p:nvPr/>
        </p:nvPicPr>
        <p:blipFill rotWithShape="1">
          <a:blip r:embed="rId2"/>
          <a:srcRect r="9242"/>
          <a:stretch>
            <a:fillRect/>
          </a:stretch>
        </p:blipFill>
        <p:spPr>
          <a:xfrm>
            <a:off x="8353350" y="1295400"/>
            <a:ext cx="2448534" cy="2736850"/>
          </a:xfrm>
          <a:prstGeom prst="rect">
            <a:avLst/>
          </a:prstGeom>
        </p:spPr>
      </p:pic>
      <p:sp>
        <p:nvSpPr>
          <p:cNvPr id="31" name="矩形 30"/>
          <p:cNvSpPr/>
          <p:nvPr/>
        </p:nvSpPr>
        <p:spPr>
          <a:xfrm>
            <a:off x="1325907" y="2257089"/>
            <a:ext cx="6056527" cy="2354491"/>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⑩六安爷舍不得那些种子。他掐着指头计算着出苗的时间</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到了该间苗锄头遍的日子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六安爷就拄着锄头来到百亩园。一天三晌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一晌不落</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⑪现在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劳累了一天的六安爷已经感觉到腰背的酸痛</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满是老茧的手也有些僵硬。他蹲下身子摸索着探出一块空地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然后</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坐在黄土上很享受地慢慢吸一支烟</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等着僵硬了的筋骨舒缓下来。等到歇够了</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就再拄着锄把站起来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青筋暴突的臂膀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把锄头一次又一次稳稳地探进摇摆的苗垅里去。没有人催</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自己心里也不急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六安爷只想一个人慢慢地锄地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就好像一个人对着一壶老酒细斟慢饮。</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a:srcRect t="16099"/>
          <a:stretch>
            <a:fillRect/>
          </a:stretch>
        </p:blipFill>
        <p:spPr>
          <a:xfrm>
            <a:off x="8353396" y="1295400"/>
            <a:ext cx="2461854" cy="2748292"/>
          </a:xfrm>
          <a:prstGeom prst="rect">
            <a:avLst/>
          </a:prstGeom>
        </p:spPr>
      </p:pic>
      <p:sp>
        <p:nvSpPr>
          <p:cNvPr id="42" name="矩形 4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070410" y="1953032"/>
            <a:ext cx="6696052" cy="2962606"/>
          </a:xfrm>
          <a:prstGeom prst="rect">
            <a:avLst/>
          </a:prstGeom>
          <a:noFill/>
        </p:spPr>
        <p:txBody>
          <a:bodyPr wrap="square" rtlCol="0">
            <a:spAutoFit/>
          </a:bodyPr>
          <a:lstStyle/>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⑫</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终于</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西山的阴影落进了河谷</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被太阳晒了一天的六安爷</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立刻感觉到了肩背上升起的一丝凉意。他缓缓地直起腰来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把捏锄把的两只手一先一后举到嘴前</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轻轻地啐上几点唾沫</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而后</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又深深地埋下腰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举起了锄头。随着臂膀有力的拉拽</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锋利的锄刃闷在黄土里咯嘣咯嘣地割断了草根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间开了密集的幼苗</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新鲜的黄土一股一股地翻起来。六安爷惬意地微笑着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虽然看不清</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耳朵里的声音</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鼻子里的气味</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河谷里渐起的凉意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都让他顺心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都让他舒服。银亮的锄板鱼儿戏水一般地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在禾苗的绿波中上下翻飞。于是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松软新鲜的黄土上留下两行长长的跨距整齐的脚印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脚印的两旁是株距均匀的玉茭和青豆的幼苗。六安爷种了一辈子庄稼</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锄了一辈子地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眼下这一次有些不一般</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六安爷心里知道</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这是他这辈子最后一次锄地了</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最后一次给百亩园的庄稼锄地了</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a:srcRect t="16099"/>
          <a:stretch>
            <a:fillRect/>
          </a:stretch>
        </p:blipFill>
        <p:spPr>
          <a:xfrm>
            <a:off x="8353396" y="1295400"/>
            <a:ext cx="2461854" cy="2748292"/>
          </a:xfrm>
          <a:prstGeom prst="rect">
            <a:avLst/>
          </a:prstGeom>
        </p:spPr>
      </p:pic>
      <p:sp>
        <p:nvSpPr>
          <p:cNvPr id="42" name="矩形 4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02196" y="2095507"/>
            <a:ext cx="6540623" cy="2677656"/>
          </a:xfrm>
          <a:prstGeom prst="rect">
            <a:avLst/>
          </a:prstGeom>
          <a:noFill/>
        </p:spPr>
        <p:txBody>
          <a:bodyPr wrap="square" rtlCol="0">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⑬沉静的暮色中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百亩园显得寂寥、空旷。六安爷喜欢这天地间昏暗的时辰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眼睛里边和眼睛外边的世界是一样的。他知道自己正慢慢融入眼前这黑暗的世界里</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⑭</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很多天以后</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人们跟着推土机来到百亩园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无比惊讶地发现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六安爷锄过的苗垅里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茁壮的禾苗均匀整齐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一棵一棵蓬勃的庄稼全都充满了丰收的信心。没有人能相信那是一个半瞎子锄过的地。于是人们想起六安爷说了无数遍的话</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六安爷总是平静固执地说</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我不是锄地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我是过瘾。</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r">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有删改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a:srcRect t="16099"/>
          <a:stretch>
            <a:fillRect/>
          </a:stretch>
        </p:blipFill>
        <p:spPr>
          <a:xfrm>
            <a:off x="8353396" y="1295400"/>
            <a:ext cx="2461854" cy="2748292"/>
          </a:xfrm>
          <a:prstGeom prst="rect">
            <a:avLst/>
          </a:prstGeom>
        </p:spPr>
      </p:pic>
      <p:sp>
        <p:nvSpPr>
          <p:cNvPr id="40" name="矩形 39"/>
          <p:cNvSpPr/>
          <p:nvPr/>
        </p:nvSpPr>
        <p:spPr>
          <a:xfrm>
            <a:off x="998975" y="1933924"/>
            <a:ext cx="6947065" cy="3000821"/>
          </a:xfrm>
          <a:prstGeom prst="rect">
            <a:avLst/>
          </a:prstGeom>
          <a:solidFill>
            <a:schemeClr val="accent6">
              <a:lumMod val="20000"/>
              <a:lumOff val="80000"/>
            </a:schemeClr>
          </a:solidFill>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▶题目</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锄”含义丰富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意味深长。</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▶第一部分</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第①</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—⑦</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故事开端。</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第①</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—⑥</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开头寥寥几句对话</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对比写出了六安爷的勤劳和令人不解的固执</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没有收成还要受累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但仍坚持锄地。</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第⑦段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通过对六安爷神态和心理的描写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写出了他的坚守</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并为下文情节发展埋下了伏笔。</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▶第二部分</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第⑧</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—⑩</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故事背景。</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第⑧段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先交代百亩园的历史之悠久和重要性</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以及村子里人对百亩园的依赖与不舍之情。后交代西湾村人与煤炭公司“惊心动魄的谈判”</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这是小说发展的社会背景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涉及现在的社会热点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如土地承包权转让问题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拆迁问题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农业种植被忽略问题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工业侵吞农用地问题等。</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2" name="矩形 4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3"/>
          <a:srcRect/>
          <a:stretch>
            <a:fillRect/>
          </a:stretch>
        </p:blipFill>
        <p:spPr bwMode="auto">
          <a:xfrm>
            <a:off x="2514951" y="1532206"/>
            <a:ext cx="4149381" cy="344095"/>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88" y="1288607"/>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矩形 29">
            <a:hlinkClick r:id="" action="ppaction://hlinkshowjump?jump=nextslide"/>
          </p:cNvPr>
          <p:cNvSpPr/>
          <p:nvPr/>
        </p:nvSpPr>
        <p:spPr>
          <a:xfrm>
            <a:off x="8334164" y="4158063"/>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6664"/>
            <a:ext cx="1510763" cy="281949"/>
            <a:chOff x="549633" y="1045754"/>
            <a:chExt cx="1279664" cy="282362"/>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5754"/>
              <a:ext cx="1279664" cy="282362"/>
              <a:chOff x="549633" y="1045754"/>
              <a:chExt cx="1279664" cy="282362"/>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3" name="图片 32"/>
          <p:cNvPicPr>
            <a:picLocks noChangeAspect="1"/>
          </p:cNvPicPr>
          <p:nvPr/>
        </p:nvPicPr>
        <p:blipFill rotWithShape="1">
          <a:blip r:embed="rId2"/>
          <a:srcRect b="3128"/>
          <a:stretch>
            <a:fillRect/>
          </a:stretch>
        </p:blipFill>
        <p:spPr>
          <a:xfrm>
            <a:off x="8332652" y="1288608"/>
            <a:ext cx="2449512" cy="2740467"/>
          </a:xfrm>
          <a:prstGeom prst="rect">
            <a:avLst/>
          </a:prstGeom>
        </p:spPr>
      </p:pic>
      <p:sp>
        <p:nvSpPr>
          <p:cNvPr id="34" name="矩形 33"/>
          <p:cNvSpPr/>
          <p:nvPr/>
        </p:nvSpPr>
        <p:spPr>
          <a:xfrm>
            <a:off x="1092529" y="1933923"/>
            <a:ext cx="6804561" cy="3000821"/>
          </a:xfrm>
          <a:prstGeom prst="rect">
            <a:avLst/>
          </a:prstGeom>
          <a:solidFill>
            <a:schemeClr val="accent6">
              <a:lumMod val="20000"/>
              <a:lumOff val="80000"/>
            </a:schemeClr>
          </a:solidFill>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第⑨段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百亩园的庄稼蓬勃生长的景象与即将被摧毁的命运形成对比</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为六安爷不顾劳累锄地做铺垫。</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第⑩段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六安爷对种子的眷恋、对锄地的坚守</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是在上文背景下情节发展的自然结果。</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▶第三部分</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 </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故事发展。</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第⑪段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六安爷慢慢地锄地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就好像一个人对着一壶老酒细斟慢饮”</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这是对“我不是锄地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我是过瘾”一句的最好诠释。</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第⑫段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对六安爷锄地的细节描写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生动而富有诗意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展现了六安爷在百亩园劳作时惬意舒畅的感觉。这一描写加上段末对六安爷的心理描写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强化了小说所表达的人与土地分离的悲凉感</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88" y="1288607"/>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矩形 29">
            <a:hlinkClick r:id="" action="ppaction://hlinkshowjump?jump=nextslide"/>
          </p:cNvPr>
          <p:cNvSpPr/>
          <p:nvPr/>
        </p:nvSpPr>
        <p:spPr>
          <a:xfrm>
            <a:off x="8334164" y="4158063"/>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6664"/>
            <a:ext cx="1510763" cy="281949"/>
            <a:chOff x="549633" y="1045754"/>
            <a:chExt cx="1279664" cy="282362"/>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5754"/>
              <a:ext cx="1279664" cy="282362"/>
              <a:chOff x="549633" y="1045754"/>
              <a:chExt cx="1279664" cy="282362"/>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3" name="图片 32"/>
          <p:cNvPicPr>
            <a:picLocks noChangeAspect="1"/>
          </p:cNvPicPr>
          <p:nvPr/>
        </p:nvPicPr>
        <p:blipFill rotWithShape="1">
          <a:blip r:embed="rId2"/>
          <a:srcRect b="3128"/>
          <a:stretch>
            <a:fillRect/>
          </a:stretch>
        </p:blipFill>
        <p:spPr>
          <a:xfrm>
            <a:off x="8332652" y="1288608"/>
            <a:ext cx="2449512" cy="2740467"/>
          </a:xfrm>
          <a:prstGeom prst="rect">
            <a:avLst/>
          </a:prstGeom>
        </p:spPr>
      </p:pic>
      <p:sp>
        <p:nvSpPr>
          <p:cNvPr id="34" name="矩形 33"/>
          <p:cNvSpPr/>
          <p:nvPr/>
        </p:nvSpPr>
        <p:spPr>
          <a:xfrm>
            <a:off x="1228912" y="2257088"/>
            <a:ext cx="6180418" cy="2354491"/>
          </a:xfrm>
          <a:prstGeom prst="rect">
            <a:avLst/>
          </a:prstGeom>
          <a:solidFill>
            <a:schemeClr val="accent6">
              <a:lumMod val="20000"/>
              <a:lumOff val="80000"/>
            </a:schemeClr>
          </a:solidFill>
        </p:spPr>
        <p:txBody>
          <a:bodyPr wrap="square">
            <a:spAutoFit/>
          </a:bodyPr>
          <a:lstStyle/>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第⑬段</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写六安爷对“沉静的暮色”的“喜欢”</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就是写六安爷对传统生产方式的热爱</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第四部分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第 段</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故事高潮。</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“茁壮的禾苗均匀整齐”“庄稼全都充满了丰收的信心”</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以庄稼的长势衬托六安爷对土地的热爱</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并以“我不是锄地</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我是过瘾”呼应开头</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进一步表现六安爷对农村传统生活方式的守护。这种爱恋的情感、固执的性格令人唏嘘</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引人深思。</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88" y="1288607"/>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矩形 29">
            <a:hlinkClick r:id="" action="ppaction://hlinkshowjump?jump=nextslide"/>
          </p:cNvPr>
          <p:cNvSpPr/>
          <p:nvPr/>
        </p:nvSpPr>
        <p:spPr>
          <a:xfrm>
            <a:off x="8334164" y="4158063"/>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6664"/>
            <a:ext cx="1510763" cy="281949"/>
            <a:chOff x="549633" y="1045754"/>
            <a:chExt cx="1279664" cy="282362"/>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5754"/>
              <a:ext cx="1279664" cy="282362"/>
              <a:chOff x="549633" y="1045754"/>
              <a:chExt cx="1279664" cy="282362"/>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3" name="图片 32"/>
          <p:cNvPicPr>
            <a:picLocks noChangeAspect="1"/>
          </p:cNvPicPr>
          <p:nvPr/>
        </p:nvPicPr>
        <p:blipFill rotWithShape="1">
          <a:blip r:embed="rId2"/>
          <a:srcRect b="3128"/>
          <a:stretch>
            <a:fillRect/>
          </a:stretch>
        </p:blipFill>
        <p:spPr>
          <a:xfrm>
            <a:off x="8332652" y="1288608"/>
            <a:ext cx="2449512" cy="2740467"/>
          </a:xfrm>
          <a:prstGeom prst="rect">
            <a:avLst/>
          </a:prstGeom>
        </p:spPr>
      </p:pic>
      <p:sp>
        <p:nvSpPr>
          <p:cNvPr id="34" name="矩形 33"/>
          <p:cNvSpPr/>
          <p:nvPr/>
        </p:nvSpPr>
        <p:spPr>
          <a:xfrm>
            <a:off x="1457592" y="2257088"/>
            <a:ext cx="5951737" cy="2354491"/>
          </a:xfrm>
          <a:prstGeom prst="rect">
            <a:avLst/>
          </a:prstGeom>
        </p:spPr>
        <p:txBody>
          <a:bodyPr wrap="square">
            <a:spAutoFit/>
          </a:bodyPr>
          <a:lstStyle/>
          <a:p>
            <a:pPr algn="just">
              <a:lnSpc>
                <a:spcPct val="150000"/>
              </a:lnSpc>
              <a:spcAft>
                <a:spcPts val="0"/>
              </a:spcAft>
            </a:pPr>
            <a:r>
              <a:rPr lang="zh-CN" altLang="zh-CN" sz="1400" dirty="0">
                <a:solidFill>
                  <a:schemeClr val="accent1">
                    <a:lumMod val="75000"/>
                  </a:schemeClr>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故事梗概</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  </a:t>
            </a:r>
            <a:r>
              <a:rPr lang="zh-CN"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六安爷说自己不是锄地</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a:t>
            </a:r>
            <a:r>
              <a:rPr lang="zh-CN"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是过瘾</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a:t>
            </a:r>
            <a:r>
              <a:rPr lang="zh-CN"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煤炭公司要在百亩园建焦炭厂</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a:t>
            </a:r>
            <a:r>
              <a:rPr lang="zh-CN"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惊心动魄的谈判胜利后没有人再去百亩园了</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a:t>
            </a:r>
            <a:r>
              <a:rPr lang="zh-CN"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六安爷一天三晌去百亩园锄地</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a:t>
            </a:r>
            <a:r>
              <a:rPr lang="zh-CN"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六安爷只想一个人慢慢地享受锄地</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a:t>
            </a:r>
            <a:r>
              <a:rPr lang="zh-CN"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锄地让六安爷顺心舒服。　</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 </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zh-CN" sz="1400" dirty="0">
                <a:solidFill>
                  <a:schemeClr val="accent1">
                    <a:lumMod val="75000"/>
                  </a:schemeClr>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文本主旨</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  </a:t>
            </a:r>
            <a:r>
              <a:rPr lang="zh-CN"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作品关注现实生活</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a:t>
            </a:r>
            <a:r>
              <a:rPr lang="zh-CN"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写的是在社会大变革的今天</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a:t>
            </a:r>
            <a:r>
              <a:rPr lang="zh-CN"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工业文明与农耕文明的较量</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a:t>
            </a:r>
            <a:r>
              <a:rPr lang="zh-CN"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传统生活方式的坚守与沦落</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a:t>
            </a:r>
            <a:r>
              <a:rPr lang="zh-CN"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人们失去土地的失落与迷茫。　</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 </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pPr>
            <a:r>
              <a:rPr lang="zh-CN" altLang="zh-CN" sz="1400" dirty="0">
                <a:solidFill>
                  <a:schemeClr val="accent1">
                    <a:lumMod val="75000"/>
                  </a:schemeClr>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写作特点</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  ①</a:t>
            </a:r>
            <a:r>
              <a:rPr lang="zh-CN"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顺叙、补叙兼用</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;②</a:t>
            </a:r>
            <a:r>
              <a:rPr lang="zh-CN"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运用大量细节描写刻画人物</a:t>
            </a:r>
            <a:r>
              <a:rPr lang="en-US"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;③</a:t>
            </a:r>
            <a:r>
              <a:rPr lang="zh-CN" altLang="zh-CN" sz="1400" dirty="0">
                <a:solidFill>
                  <a:srgbClr val="000000"/>
                </a:solidFill>
                <a:uFill>
                  <a:solidFill>
                    <a:srgbClr val="66FFFF"/>
                  </a:solidFill>
                </a:uFill>
                <a:latin typeface="微软雅黑" panose="020B0503020204020204" pitchFamily="34" charset="-122"/>
                <a:ea typeface="微软雅黑" panose="020B0503020204020204" pitchFamily="34" charset="-122"/>
                <a:cs typeface="Times New Roman" panose="02020603050405020304"/>
              </a:rPr>
              <a:t>运用人物对话、环境描写衬托人物。</a:t>
            </a:r>
            <a:endParaRPr lang="zh-CN" alt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081075" y="1791449"/>
            <a:ext cx="6624090" cy="3285771"/>
          </a:xfrm>
          <a:prstGeom prst="rect">
            <a:avLst/>
          </a:prstGeom>
          <a:noFill/>
        </p:spPr>
        <p:txBody>
          <a:bodyPr wrap="square" rtlCol="0">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下列对小说相关内容和艺术特色的分析鉴赏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最恰当的一项是	</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小说开头寥寥几句对话</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六安爷这个勤劳而孤僻的老农形象已经跃然纸上</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同时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他与村人的分歧也开始显露</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并为下文情节发展埋下了伏笔。</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西湾村人与煤炭公司“惊心动魄的谈判”</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是小说中隐约可见的叙事背景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也是深刻的社会背景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巧妙地将六安爷的个人感受跟时代的变化连接起来。</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小说中写到百亩园将要变成焦炭厂</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往日的田园风光将会被“炉火熊熊、浓烟滚滚”的景象所取代</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深化了作者关于生态问题的思考及小说的环保主题。</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综合全文来看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六安爷的“平静固执”</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说明他作为一个老人</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一方面已经饱经沧桑</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看透世事变迁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另一方面也难免思想保守、无法与时俱进。</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457590" y="1933924"/>
            <a:ext cx="6018973" cy="3000821"/>
          </a:xfrm>
          <a:prstGeom prst="rect">
            <a:avLst/>
          </a:prstGeom>
          <a:noFill/>
        </p:spPr>
        <p:txBody>
          <a:bodyPr wrap="square" rtlCol="0">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明确题干要求</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题</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干要求选出“对小说相关内容和艺术特色的分析鉴赏”最恰当的一项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考查范围涉及相关内容、艺术特色两个方面</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范围较大。</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读懂选项内容</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选项中有的明确手法及其效果</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有的揭示意义或思想。读懂表述内容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明确表现手法或艺术特色</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明确其揭示出的情感或概括出的人物性格。</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结合语境判断</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在了解选项基本内容的前提下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对与选项密切相关的特定范围的内容进行分析、判断。然后将其与选项表述进行比较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判断正误。</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nvGraphicFramePr>
        <p:xfrm>
          <a:off x="1096768" y="2340762"/>
          <a:ext cx="6751480" cy="2187146"/>
        </p:xfrm>
        <a:graphic>
          <a:graphicData uri="http://schemas.openxmlformats.org/drawingml/2006/table">
            <a:tbl>
              <a:tblPr firstRow="1" firstCol="1" bandRow="1"/>
              <a:tblGrid>
                <a:gridCol w="552560"/>
                <a:gridCol w="6198920"/>
              </a:tblGrid>
              <a:tr h="392632">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选项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分析</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9486">
                <a:tc>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考查分析作品的形象、手法。</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孤僻的老农形象</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与村人的分歧</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表述不恰当</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小说开头的几句对话</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表达了六安爷对土地深深的眷恋。故选项分析有误。</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5028">
                <a:tc>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B</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考查分析作品的社会环境及其作用。这次谈判是小说发展的社会背景</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涉及土地承包权转让问题、农业种植被忽略问题、工业侵吞农用地问题等</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六安爷的个人感受同此谈判结果紧密相连。这体现了小说的现实性。选项分析正确。</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hlinkClick r:id="" action="ppaction://hlinkshowjump?jump=nextslide"/>
          </p:cNvPr>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1" name="矩形标注 20">
            <a:hlinkClick r:id="rId1" action="ppaction://hlinksldjump"/>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1907"/>
            <a:chOff x="549633" y="1045754"/>
            <a:chExt cx="1258150" cy="282320"/>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2320"/>
              <a:chOff x="549633" y="1045754"/>
              <a:chExt cx="1258150" cy="282320"/>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3"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nvGraphicFramePr>
        <p:xfrm>
          <a:off x="3302950" y="1607474"/>
          <a:ext cx="7508485" cy="3840480"/>
        </p:xfrm>
        <a:graphic>
          <a:graphicData uri="http://schemas.openxmlformats.org/drawingml/2006/table">
            <a:tbl>
              <a:tblPr firstRow="1" firstCol="1" bandRow="1"/>
              <a:tblGrid>
                <a:gridCol w="1018340"/>
                <a:gridCol w="559992"/>
                <a:gridCol w="484094"/>
                <a:gridCol w="766483"/>
                <a:gridCol w="3073434"/>
                <a:gridCol w="1606142"/>
              </a:tblGrid>
              <a:tr h="0">
                <a:tc>
                  <a:txBody>
                    <a:bodyPr/>
                    <a:lstStyle/>
                    <a:p>
                      <a:pPr algn="ct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2016</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全国</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Ⅱ</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《战争》</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美</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迈尔尼</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1</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道双选题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,3</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道问答题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,25</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下列对小说相关内容和艺术特色的分析鉴赏</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最恰当的两项是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小说中的女主人公有哪些性格特点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请简要分析。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小说以</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电话</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为枢纽连接人物、安排情节</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这样处理有什么作用</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请简要分析。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小说写的只是战争中的一个小故事</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却用了</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战争</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这样一个大题目</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你认为这样处理合适吗</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请结合全文</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谈谈你的观点。</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理解文章内容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分析鉴赏作品的艺术特色</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分析鉴赏作品的人物形象</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分析作品结构</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把握故事情节</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从不同角度和层面发掘作品的意蕴</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对作品进行个性化阅读和有创意的解读</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956644" y="4868651"/>
            <a:ext cx="6851783" cy="415498"/>
          </a:xfrm>
          <a:prstGeom prst="rect">
            <a:avLst/>
          </a:prstGeom>
          <a:noFill/>
        </p:spPr>
        <p:txBody>
          <a:bodyPr wrap="square" rtlCol="0">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graphicFrame>
        <p:nvGraphicFramePr>
          <p:cNvPr id="3" name="表格 2"/>
          <p:cNvGraphicFramePr>
            <a:graphicFrameLocks noGrp="1"/>
          </p:cNvGraphicFramePr>
          <p:nvPr/>
        </p:nvGraphicFramePr>
        <p:xfrm>
          <a:off x="995860" y="1807415"/>
          <a:ext cx="6865605" cy="2859588"/>
        </p:xfrm>
        <a:graphic>
          <a:graphicData uri="http://schemas.openxmlformats.org/drawingml/2006/table">
            <a:tbl>
              <a:tblPr firstRow="1" firstCol="1" bandRow="1"/>
              <a:tblGrid>
                <a:gridCol w="529297"/>
                <a:gridCol w="6336308"/>
              </a:tblGrid>
              <a:tr h="1090164">
                <a:tc>
                  <a:txBody>
                    <a:bodyPr/>
                    <a:lstStyle/>
                    <a:p>
                      <a:pPr algn="ct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C</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项</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考查分析作品的主题。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深化了作者关于生态问题的思考及小说的环保主题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错</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小说的主题并不是环保问题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而是对在时代的发展大潮下</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农用地日益减少的伤感与思考。故选项分析有误。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69424">
                <a:tc>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D</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考查分析作品的形象。从最后一段</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六安爷锄过的苗垅里</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茁壮的禾苗均匀整齐</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一棵一棵蓬勃的庄稼全都充满了丰收的信心</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中能看出作者对六安爷眷恋土地的态度是认同的。六安爷坚持在已经被收购的耕地上劳作</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某种层面上是对工业文明的一种排斥</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但更多的是对土地的热爱和眷恋。因而</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思想保守、无法与时俱进</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的说法没抓住重点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不准确。故选项分析有误。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325908" y="1933924"/>
            <a:ext cx="5858663" cy="3000821"/>
          </a:xfrm>
          <a:prstGeom prst="rect">
            <a:avLst/>
          </a:prstGeom>
          <a:noFill/>
        </p:spPr>
        <p:txBody>
          <a:bodyPr wrap="square" rtlCol="0">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小说较为夸张地连续使用“几万”“几百万”之类的词语描述百亩园的历史</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这样写的作用是什么</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请简要分析</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明确题干要求</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题干要求分析连续使用“几万”“几百万”之类的词语描述百亩园的历史的作用。</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知晓分析重点</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本题考查考生对文中重要词语的理解能力</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具体表现为对重复词语的作用的分析</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325908" y="1933924"/>
            <a:ext cx="5854821" cy="3000821"/>
          </a:xfrm>
          <a:prstGeom prst="rect">
            <a:avLst/>
          </a:prstGeom>
          <a:noFill/>
        </p:spPr>
        <p:txBody>
          <a:bodyPr wrap="square" rtlCol="0">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知晓分析方法</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对于文中重复出现的词语或句子的作用的分析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一般可以从内容、结构、情感、人物形象、表现手法等角度入手。作者在描述百亩园的历史时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用“几千斤几万斤”修饰人们流的汗水</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几百万几千万斤”修饰百亩园产的粮食</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内容上突出百亩园的历史之悠久和重要性</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多次重复在情感上也表现了村子里人对百亩园的依赖与不舍</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同时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百亩园的重要性与后文百亩园被卖后将被毁形成对比</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也为后文六安爷不顾劳累锄地做铺垫</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①强调百亩园是西湾村人安身立命的物质基础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将百亩园抽象为一种生活方式的象征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与下文百亩园的一朝被毁构成鲜明尖锐的对比。</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177988" y="2114614"/>
            <a:ext cx="6379257" cy="2639441"/>
          </a:xfrm>
          <a:prstGeom prst="rect">
            <a:avLst/>
          </a:prstGeom>
          <a:noFill/>
        </p:spPr>
        <p:txBody>
          <a:bodyPr wrap="square" rtlCol="0">
            <a:spAutoFit/>
          </a:bodyPr>
          <a:lstStyle/>
          <a:p>
            <a:pPr lvl="0" algn="just">
              <a:lnSpc>
                <a:spcPct val="150000"/>
              </a:lnSpc>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我不是锄地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我是过瘾”这句话</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既是理解六安爷的关键</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也是理解小说主旨的关键。请结合全文进行分析。</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明确题干要求</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题干要求从人物形象和小说主旨两个角度来赏析“我不是锄地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我是过瘾”这一人物语言。</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知晓分析重点</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本题考查关键语句对小说人物的塑造以及对主题表达的作用。</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325909" y="1772341"/>
            <a:ext cx="6060544" cy="3323987"/>
          </a:xfrm>
          <a:prstGeom prst="rect">
            <a:avLst/>
          </a:prstGeom>
          <a:noFill/>
        </p:spPr>
        <p:txBody>
          <a:bodyPr wrap="square" rtlCol="0">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知晓分析方法</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“理解六安爷的关键”和“理解小说主旨的关键”暗示考生答题时要注意从人物形象和小说主旨两方面进行分析。“我不是锄地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我是过瘾”在文中三次出现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多次不顾村人的劝阻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一方面表现了六安爷的固执性格和对土地的温情与热爱</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另一方面因为六安爷处于半瞎状态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加之百亩园即将消逝</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再没有机会锄地了</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所以要“过瘾”</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也突出了六安爷对失去耕地的无奈。从主旨角度看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六安爷个人的“过瘾”不仅是一种简单的劳作</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更有精神寄托的内涵。从社会层面讲</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小说揭示农业耕地被工业生产挤占的现状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通过六安爷这一人物形象表现了人们对赖以生存的土地的眷恋与不舍</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从而表现出作者对工业化社会到来的深沉思考。</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424" y="129539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6664"/>
            <a:ext cx="1510763" cy="281949"/>
            <a:chOff x="549633" y="1045754"/>
            <a:chExt cx="1279664" cy="282362"/>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5754"/>
              <a:ext cx="1279664" cy="282362"/>
              <a:chOff x="549633" y="1045754"/>
              <a:chExt cx="1279664" cy="282362"/>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a:srcRect b="7476"/>
          <a:stretch>
            <a:fillRect/>
          </a:stretch>
        </p:blipFill>
        <p:spPr>
          <a:xfrm>
            <a:off x="746488" y="1295398"/>
            <a:ext cx="2448000" cy="2750303"/>
          </a:xfrm>
          <a:prstGeom prst="rect">
            <a:avLst/>
          </a:prstGeom>
        </p:spPr>
      </p:pic>
      <p:sp>
        <p:nvSpPr>
          <p:cNvPr id="31" name="矩形 30">
            <a:hlinkClick r:id="rId1" action="ppaction://hlinksldjump"/>
          </p:cNvPr>
          <p:cNvSpPr/>
          <p:nvPr/>
        </p:nvSpPr>
        <p:spPr>
          <a:xfrm>
            <a:off x="74648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3582435" y="2587045"/>
            <a:ext cx="6624090" cy="1708160"/>
          </a:xfrm>
          <a:prstGeom prst="rect">
            <a:avLst/>
          </a:prstGeom>
          <a:noFill/>
        </p:spPr>
        <p:txBody>
          <a:bodyPr wrap="square" rtlCol="0">
            <a:spAutoFit/>
          </a:bodyPr>
          <a:lstStyle/>
          <a:p>
            <a:pPr algn="just">
              <a:lnSpc>
                <a:spcPct val="150000"/>
              </a:lnSpc>
              <a:spcAft>
                <a:spcPts val="0"/>
              </a:spcAft>
            </a:pPr>
            <a:r>
              <a:rPr lang="zh-CN" altLang="en-US" sz="1400" dirty="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六安爷层面</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六安爷用这句话来回应村人的劝阻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由此能感受到他温和而又固执的性格特点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百亩园即将不复存在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六安爷的眼睛也快要失明</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他要过在百亩园劳作的“瘾”</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由此能体会到他内心的隐痛。</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小说主旨层面</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在大地上劳作是一种“瘾”</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即劳动者的精神需要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随着传统的农业生产、生活方式的结束</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耕种的意义只剩下“过瘾”</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令人叹惋又发人深思。</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smtClean="0">
                <a:solidFill>
                  <a:srgbClr val="3E8BC0"/>
                </a:solidFill>
                <a:latin typeface="微软雅黑" panose="020B0503020204020204" pitchFamily="34" charset="-122"/>
                <a:ea typeface="微软雅黑" panose="020B0503020204020204" pitchFamily="34" charset="-122"/>
              </a:rPr>
              <a:t>能力</a:t>
            </a:r>
            <a:r>
              <a:rPr lang="zh-CN" altLang="en-US" sz="3600" dirty="0">
                <a:solidFill>
                  <a:srgbClr val="3E8BC0"/>
                </a:solidFill>
                <a:latin typeface="微软雅黑" panose="020B0503020204020204" pitchFamily="34" charset="-122"/>
                <a:ea typeface="微软雅黑" panose="020B0503020204020204" pitchFamily="34" charset="-122"/>
              </a:rPr>
              <a:t>大</a:t>
            </a:r>
            <a:r>
              <a:rPr lang="zh-CN" altLang="en-US" sz="3600" dirty="0" smtClean="0">
                <a:solidFill>
                  <a:srgbClr val="3E8BC0"/>
                </a:solidFill>
                <a:latin typeface="微软雅黑" panose="020B0503020204020204" pitchFamily="34" charset="-122"/>
                <a:ea typeface="微软雅黑" panose="020B0503020204020204" pitchFamily="34" charset="-122"/>
              </a:rPr>
              <a:t>提升</a:t>
            </a:r>
            <a:endParaRPr lang="zh-CN" altLang="en-US" sz="3600" dirty="0">
              <a:solidFill>
                <a:srgbClr val="3E8BC0"/>
              </a:solidFill>
              <a:latin typeface="微软雅黑" panose="020B0503020204020204" pitchFamily="34" charset="-122"/>
              <a:ea typeface="微软雅黑" panose="020B0503020204020204" pitchFamily="34" charset="-122"/>
            </a:endParaRPr>
          </a:p>
        </p:txBody>
      </p:sp>
      <p:sp>
        <p:nvSpPr>
          <p:cNvPr id="5" name="Freeform 72"/>
          <p:cNvSpPr>
            <a:spLocks noEditPoints="1"/>
          </p:cNvSpPr>
          <p:nvPr/>
        </p:nvSpPr>
        <p:spPr bwMode="auto">
          <a:xfrm>
            <a:off x="5037995" y="1470449"/>
            <a:ext cx="1495533" cy="149822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6664"/>
            <a:ext cx="1510763" cy="281949"/>
            <a:chOff x="549633" y="1045754"/>
            <a:chExt cx="1279664" cy="282362"/>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a:blip r:embed="rId2"/>
          <a:stretch>
            <a:fillRect/>
          </a:stretch>
        </p:blipFill>
        <p:spPr>
          <a:xfrm>
            <a:off x="8351838" y="1295400"/>
            <a:ext cx="2449511"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2837329" y="881113"/>
            <a:ext cx="4383742" cy="338554"/>
          </a:xfrm>
          <a:prstGeom prst="rect">
            <a:avLst/>
          </a:prstGeom>
          <a:noFill/>
        </p:spPr>
        <p:txBody>
          <a:bodyPr wrap="square" rtlCol="0">
            <a:spAutoFit/>
          </a:bodyPr>
          <a:lstStyle/>
          <a:p>
            <a:r>
              <a:rPr lang="zh-CN" altLang="en-US" sz="1600" dirty="0">
                <a:solidFill>
                  <a:srgbClr val="000000"/>
                </a:solidFill>
                <a:latin typeface="微软雅黑" panose="020B0503020204020204" pitchFamily="34" charset="-122"/>
                <a:ea typeface="微软雅黑" panose="020B0503020204020204" pitchFamily="34" charset="-122"/>
                <a:cs typeface="Times New Roman" panose="02020603050405020304"/>
              </a:rPr>
              <a:t>小说类文本阅读</a:t>
            </a:r>
            <a:endParaRPr lang="zh-CN" altLang="en-US" sz="1600" dirty="0">
              <a:latin typeface="微软雅黑" panose="020B0503020204020204" pitchFamily="34" charset="-122"/>
              <a:ea typeface="微软雅黑" panose="020B0503020204020204" pitchFamily="34" charset="-122"/>
            </a:endParaRPr>
          </a:p>
        </p:txBody>
      </p:sp>
      <p:sp>
        <p:nvSpPr>
          <p:cNvPr id="5" name="TextBox 4"/>
          <p:cNvSpPr txBox="1"/>
          <p:nvPr/>
        </p:nvSpPr>
        <p:spPr>
          <a:xfrm>
            <a:off x="1120574" y="1953032"/>
            <a:ext cx="6562762" cy="3000821"/>
          </a:xfrm>
          <a:prstGeom prst="rect">
            <a:avLst/>
          </a:prstGeom>
          <a:noFill/>
        </p:spPr>
        <p:txBody>
          <a:bodyPr wrap="square" rtlCol="0">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小说是通过塑造人物、叙述故事、描写环境来反映生活、表达思想的一种文学体裁。小说有三要素</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人物形象、故事情节和环境描写。</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人物形象</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形象的核心是思想性格</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因此高考题在考查人物形象时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主要在概括、分析人物性格方面设题。</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人物描写的手法</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小说中描写人物的手法主要有正面描写和侧面描写。</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正面描写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即直接描写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是对所要描写的人物进行直接的刻画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不借助于其他人物和媒介物的烘托。其中包括人物的肖像、语言、动作、神态、心理、细节描写等</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3" name="Rectangle 2"/>
          <p:cNvSpPr txBox="1">
            <a:spLocks noChangeArrowheads="1"/>
          </p:cNvSpPr>
          <p:nvPr/>
        </p:nvSpPr>
        <p:spPr bwMode="auto">
          <a:xfrm>
            <a:off x="1246821" y="1811952"/>
            <a:ext cx="6451374" cy="3244766"/>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lvl="0" algn="just" defTabSz="-635" fontAlgn="auto">
              <a:lnSpc>
                <a:spcPct val="150000"/>
              </a:lnSpc>
              <a:spcBef>
                <a:spcPts val="0"/>
              </a:spcBef>
              <a:spcAft>
                <a:spcPts val="0"/>
              </a:spcAft>
              <a:tabLst>
                <a:tab pos="266700" algn="l"/>
              </a:tabLs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侧面描写</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即间接描写</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则是对所描写的对象不进行直接的刻画</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借助于对其他人物或媒介物如人所处的环境、场面的描写</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来烘托所要描写的人或物。这种手法比较含蓄、委婉</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给读者自由想象的空间。</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fontAlgn="auto">
              <a:lnSpc>
                <a:spcPct val="150000"/>
              </a:lnSpc>
              <a:spcBef>
                <a:spcPts val="0"/>
              </a:spcBef>
              <a:spcAft>
                <a:spcPts val="0"/>
              </a:spcAft>
              <a:tabLst>
                <a:tab pos="266700" algn="l"/>
              </a:tabLs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人物描写的作用</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fontAlgn="auto">
              <a:lnSpc>
                <a:spcPct val="150000"/>
              </a:lnSpc>
              <a:spcBef>
                <a:spcPts val="0"/>
              </a:spcBef>
              <a:spcAft>
                <a:spcPts val="0"/>
              </a:spcAft>
              <a:tabLst>
                <a:tab pos="266700" algn="l"/>
              </a:tabLs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肖像描写</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对人物形象的外部特征进行描绘的手法</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具体包括容貌、身材、表情、衣着、姿态等描写。肖像描写有着重要的烘托作用。</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fontAlgn="auto">
              <a:lnSpc>
                <a:spcPct val="150000"/>
              </a:lnSpc>
              <a:spcBef>
                <a:spcPts val="0"/>
              </a:spcBef>
              <a:spcAft>
                <a:spcPts val="0"/>
              </a:spcAft>
              <a:tabLst>
                <a:tab pos="266700" algn="l"/>
              </a:tabLs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语言描写</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包括对话、独白、旁白及对语气的描写。语言描写有助于刻画人物性格</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反映人物的心理活动</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促进故事情节的发展</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代表性的语言描写可以使人物形象跃然纸上</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3" name="Rectangle 2"/>
          <p:cNvSpPr txBox="1">
            <a:spLocks noChangeArrowheads="1"/>
          </p:cNvSpPr>
          <p:nvPr/>
        </p:nvSpPr>
        <p:spPr bwMode="auto">
          <a:xfrm>
            <a:off x="1325907" y="2436807"/>
            <a:ext cx="6226799" cy="1995055"/>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lvl="0" algn="just" defTabSz="-635" fontAlgn="auto">
              <a:lnSpc>
                <a:spcPct val="150000"/>
              </a:lnSpc>
              <a:spcBef>
                <a:spcPts val="0"/>
              </a:spcBef>
              <a:spcAft>
                <a:spcPts val="0"/>
              </a:spcAft>
              <a:tabLst>
                <a:tab pos="266700" algn="l"/>
              </a:tabLst>
            </a:pPr>
            <a:r>
              <a:rPr lang="en-US" altLang="zh-CN" sz="1400"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动作描写</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对人物在典型环境中的行为动作进行描写的手法。动作描写可以写出人物的心灵世界</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有助于揭示人物心理及性格特征</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fontAlgn="auto">
              <a:lnSpc>
                <a:spcPct val="150000"/>
              </a:lnSpc>
              <a:spcBef>
                <a:spcPts val="0"/>
              </a:spcBef>
              <a:spcAft>
                <a:spcPts val="0"/>
              </a:spcAft>
              <a:tabLst>
                <a:tab pos="266700" algn="l"/>
              </a:tabLs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心理描写</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对人物在一定情景中的想法、感触、情绪、意识等进行的具体刻画。心理描写可以直接揭示人物的内心世界</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交代人物的思想基础及行动的内在依据</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表现人物的思想品质和性格特征</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推动故事情节的进展</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hlinkClick r:id="" action="ppaction://hlinkshowjump?jump=nextslide"/>
          </p:cNvPr>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1" name="矩形标注 20">
            <a:hlinkClick r:id="rId1" action="ppaction://hlinksldjump"/>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1907"/>
            <a:chOff x="549633" y="1045754"/>
            <a:chExt cx="1258150" cy="282320"/>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2320"/>
              <a:chOff x="549633" y="1045754"/>
              <a:chExt cx="1258150" cy="282320"/>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3"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3302950" y="1786353"/>
          <a:ext cx="7506740" cy="3520440"/>
        </p:xfrm>
        <a:graphic>
          <a:graphicData uri="http://schemas.openxmlformats.org/drawingml/2006/table">
            <a:tbl>
              <a:tblPr firstRow="1" firstCol="1" bandRow="1"/>
              <a:tblGrid>
                <a:gridCol w="1012870"/>
                <a:gridCol w="632698"/>
                <a:gridCol w="510988"/>
                <a:gridCol w="739588"/>
                <a:gridCol w="2974490"/>
                <a:gridCol w="1636106"/>
              </a:tblGrid>
              <a:tr h="0">
                <a:tc>
                  <a:txBody>
                    <a:bodyPr/>
                    <a:lstStyle/>
                    <a:p>
                      <a:pPr algn="ct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2016</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全国</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Ⅲ</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《玻璃》</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贾平凹</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1</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道双选题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,3</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道问答题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,25</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下列对小说相关内容和艺术特色的分析鉴赏</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最恰当的两项是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我</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在小说中的主要作用是什么</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请简要分析。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小说中的王有福有哪些性格特点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请简要分析。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是否状告酒店</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我</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和王有福的态度不同。你更认同谁的态度</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请结合全文</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谈谈你的观点。</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理解文章内容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分析鉴赏作品的艺术特色</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分析作品体裁的基本特征和主要表现手法</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分析鉴赏作品的人物形象</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对作品进行个性化阅读和有创意的解读</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009404" y="2102299"/>
            <a:ext cx="6852062" cy="2677656"/>
          </a:xfrm>
          <a:prstGeom prst="rect">
            <a:avLst/>
          </a:prstGeom>
        </p:spPr>
        <p:txBody>
          <a:bodyPr wrap="square">
            <a:spAutoFit/>
          </a:bodyPr>
          <a:lstStyle/>
          <a:p>
            <a:pPr lvl="0" algn="just" defTabSz="-635">
              <a:lnSpc>
                <a:spcPct val="150000"/>
              </a:lnSpc>
              <a:tabLst>
                <a:tab pos="266700" algn="l"/>
              </a:tabLst>
            </a:pPr>
            <a:r>
              <a:rPr lang="en-US" altLang="zh-CN" sz="1400"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细节描写</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对生活中那些细致又富有表现力的典型环节所做的特写型描写。它是叙事类文章最小的描写单位</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它把事物细微本质的情状特点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鲜明逼真地呈现出来。细节描写都是作者精心的设置和安排</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不可随意取代。小说中运用恰当的细节描写</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能起到烘托环境气氛</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细腻地展示人物某方面的性格特征及揭示主题思想的作用。</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a:lnSpc>
                <a:spcPct val="150000"/>
              </a:lnSpc>
              <a:tabLst>
                <a:tab pos="266700" algn="l"/>
              </a:tabLs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场面描写</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在特定的时间及环境中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展开以人物活动为中心的生活画面的描写</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主要体现在人与人之间发生关系而构成的人物活动的“动态”描写上</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同时也表现在作为人物活动背景的特定环境的渲染上</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通过环境及人物活动的描写</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来烘托、渲染气氛</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以刻画人物性格。</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325907" y="2263881"/>
            <a:ext cx="6231339" cy="2354491"/>
          </a:xfrm>
          <a:prstGeom prst="rect">
            <a:avLst/>
          </a:prstGeom>
        </p:spPr>
        <p:txBody>
          <a:bodyPr wrap="square">
            <a:spAutoFit/>
          </a:bodyPr>
          <a:lstStyle/>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故事</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情节</a:t>
            </a:r>
            <a:endPar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故事</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情节</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是小说中展示人物性格、表现人物间关系的一系列事件的发展过程。小说往往以情节取胜。情节是人物思想性格的发展史</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其主要作用就是在矛盾冲突中展示人物性格</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从而表现主题思想。</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小说情节的构成</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小说的故事情节</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序幕</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开端</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发展</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高潮</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结局</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尾声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。这是小说的基本构成环节。</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71751" y="2263881"/>
            <a:ext cx="6519965" cy="2354491"/>
          </a:xfrm>
          <a:prstGeom prst="rect">
            <a:avLst/>
          </a:prstGeom>
        </p:spPr>
        <p:txBody>
          <a:bodyPr wrap="square">
            <a:spAutoFit/>
          </a:bodyPr>
          <a:lstStyle/>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小说情节的作用</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分析鉴赏某个情节的作用时</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应主要从该情节对人物形象、主题、其他情节、构思等方面的作用入手。</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从对人物形象的塑造方面来看</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情节一般是通过描写人物思想性格和情感欲望的冲突以及由此引起的人物之间的关系、人物命运的变化来展开的。在情节的展开中</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通过描写人物的外貌、行为和心理状态</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再现人物的鲜明个性。因此</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一定的情节能够表现一定的人物形象</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71751" y="2587047"/>
            <a:ext cx="6519965" cy="1708160"/>
          </a:xfrm>
          <a:prstGeom prst="rect">
            <a:avLst/>
          </a:prstGeom>
        </p:spPr>
        <p:txBody>
          <a:bodyPr wrap="square">
            <a:spAutoFit/>
          </a:bodyPr>
          <a:lstStyle/>
          <a:p>
            <a:pPr algn="just">
              <a:lnSpc>
                <a:spcPct val="150000"/>
              </a:lnSpc>
              <a:spcAft>
                <a:spcPts val="0"/>
              </a:spcAft>
            </a:pP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从对其他情节、构思上来看</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在开头的故事情节可以起到制造悬念、引人入胜、做铺垫、埋下伏笔等作用</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在中间可能有过渡、推动故事情节的发展等作用</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在结尾有可能交代故事的结局、照应上文、构思精巧</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出乎意料又在情理之中</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、给读者留下想象的余地等作用。</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从对文章的主旨方面来看</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情节是围绕文章的主旨</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为深化主题服务的。</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78475" y="2102299"/>
            <a:ext cx="6594411" cy="2677656"/>
          </a:xfrm>
          <a:prstGeom prst="rect">
            <a:avLst/>
          </a:prstGeom>
        </p:spPr>
        <p:txBody>
          <a:bodyPr wrap="square">
            <a:spAutoFit/>
          </a:bodyPr>
          <a:lstStyle/>
          <a:p>
            <a:pPr algn="just">
              <a:lnSpc>
                <a:spcPct val="150000"/>
              </a:lnSpc>
              <a:spcAft>
                <a:spcPts val="0"/>
              </a:spcAft>
            </a:pP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3</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小说情节安排的技巧</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小说中的情节安排指的是小说中各种叙述手法的运用及变换</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如顺叙、倒叙、插叙、补叙、平叙等</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此外还有呼应、抑扬、突转、悬念、伏笔等叙述技巧</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丰富的技巧运用可以使小说内容更丰满</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更有层次性</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也能更好地吸引读者。</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顺叙</a:t>
            </a: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按照故事发展的先后顺序展开情节。顺叙可以使故事情节的发展脉络分明、层次清晰。</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倒叙</a:t>
            </a: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先将发生在后面的情节或者结局交代出来</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再按照顺序叙述故事。这样容易造成悬念</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引人入胜</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78475" y="1940716"/>
            <a:ext cx="6594411" cy="3000821"/>
          </a:xfrm>
          <a:prstGeom prst="rect">
            <a:avLst/>
          </a:prstGeom>
        </p:spPr>
        <p:txBody>
          <a:bodyPr wrap="square">
            <a:spAutoFit/>
          </a:bodyPr>
          <a:lstStyle/>
          <a:p>
            <a:pPr lvl="0" algn="just">
              <a:lnSpc>
                <a:spcPct val="150000"/>
              </a:lnSpc>
            </a:pPr>
            <a:r>
              <a:rPr lang="zh-CN" altLang="en-US" sz="1400" b="1"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插叙</a:t>
            </a:r>
            <a:r>
              <a:rPr lang="en-US" altLang="zh-CN" sz="1400" b="1"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暂时中断正在叙述的事件</a:t>
            </a: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插入与该事件或主要情节相关的回忆或故事。这样可以对小说的主要情节或中心事件构成必要的补充</a:t>
            </a: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使情节更加完整</a:t>
            </a: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结构更加严密</a:t>
            </a: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内容更加充实</a:t>
            </a:r>
            <a:r>
              <a:rPr lang="zh-CN" altLang="en-US" sz="14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b="1" dirty="0" smtClean="0">
                <a:latin typeface="Times New Roman" panose="02020603050405020304" pitchFamily="18" charset="0"/>
                <a:ea typeface="微软雅黑" panose="020B0503020204020204" pitchFamily="34" charset="-122"/>
                <a:cs typeface="Times New Roman" panose="02020603050405020304" pitchFamily="18" charset="0"/>
              </a:rPr>
              <a:t>补</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叙</a:t>
            </a: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在行文中用一小段话对故事前面已经交代过的人或事件进行补充交代</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这样追加的内容一般没有情节</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也不需要有过渡</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但可以使故事内容更加完整。</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平叙</a:t>
            </a: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平行地叙述两件或者两件以上同时发生的事</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这样可以使故事发展的头绪更加清楚</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照应更加得体</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但要交代清楚事件的始末时间等。</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突转</a:t>
            </a: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情节演进的突然转折</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事件的结局与人物的命运由此改变</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即“柳暗花明”“风波骤起”等</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325908" y="2587047"/>
            <a:ext cx="6214924" cy="1708160"/>
          </a:xfrm>
          <a:prstGeom prst="rect">
            <a:avLst/>
          </a:prstGeom>
        </p:spPr>
        <p:txBody>
          <a:bodyPr wrap="square">
            <a:spAutoFit/>
          </a:bodyPr>
          <a:lstStyle/>
          <a:p>
            <a:pPr algn="just">
              <a:lnSpc>
                <a:spcPct val="150000"/>
              </a:lnSpc>
              <a:spcAft>
                <a:spcPts val="0"/>
              </a:spcAft>
            </a:pPr>
            <a:r>
              <a:rPr lang="zh-CN" altLang="en-US" sz="1400" b="1" dirty="0" smtClean="0">
                <a:latin typeface="Times New Roman" panose="02020603050405020304" pitchFamily="18" charset="0"/>
                <a:ea typeface="微软雅黑" panose="020B0503020204020204" pitchFamily="34" charset="-122"/>
                <a:cs typeface="Times New Roman" panose="02020603050405020304" pitchFamily="18" charset="0"/>
              </a:rPr>
              <a:t>悬念</a:t>
            </a: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使读者产生疑惑、猜想、思索与期待</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为情节的高潮做铺垫</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最终结局的出现或事件真相的揭示给人以强烈的心灵震撼。 </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伏笔</a:t>
            </a: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前文为后文埋伏线索</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或上文对下文的暗示。交代含蓄</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使文章结构严密、紧凑</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读者读到下文内容时</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不至于产生突兀怀疑之感。 </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铺垫</a:t>
            </a: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预先布置局势</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安排一些情节或场景作为征兆</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制造气氛。</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3" name="Rectangle 2"/>
          <p:cNvSpPr txBox="1">
            <a:spLocks noChangeArrowheads="1"/>
          </p:cNvSpPr>
          <p:nvPr/>
        </p:nvSpPr>
        <p:spPr bwMode="auto">
          <a:xfrm>
            <a:off x="1169377" y="1908355"/>
            <a:ext cx="6606261" cy="3051959"/>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三</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环境描写</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小说</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中的环境描写可以用于交代背景、渲染气氛、烘托人物、突出主题</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在文学作品中也是人物性格描写的一个延伸。</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环境描写的分类</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小说中的环境描写指对人物所处的具体社会环境和自然环境的描写。</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社会环境</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故事发生的时代背景。社会环境描写指对人物活动的具体背景、处所、氛围以及人际关系等的描写。</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自然环境</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人物活动的自然场景。自然环境描写主要是指对人物活动的时间、地点、季节、气候、景色的描写</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3" name="Rectangle 2"/>
          <p:cNvSpPr txBox="1">
            <a:spLocks noChangeArrowheads="1"/>
          </p:cNvSpPr>
          <p:nvPr/>
        </p:nvSpPr>
        <p:spPr bwMode="auto">
          <a:xfrm>
            <a:off x="1169377" y="2244270"/>
            <a:ext cx="6606261" cy="2380130"/>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algn="just">
              <a:lnSpc>
                <a:spcPct val="150000"/>
              </a:lnSpc>
              <a:spcAft>
                <a:spcPts val="0"/>
              </a:spcAft>
            </a:pP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环境描写的作用</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社会环境的作用</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交代人物活动及其成长的时代背景</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揭示各种复杂的社会关系</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交代人物身份</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表现人物性格</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揭示社会本质</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揭示主题。</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自然环境的作用</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表现地域风光</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提示时间、季节和环境特点</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渲染气氛</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为后边刻画人物做铺垫</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烘托人物性格或某种心理</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展开、推动情节发展</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;⑤</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深化主旨</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;⑥</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象征和暗示。</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3" name="Rectangle 2"/>
          <p:cNvSpPr txBox="1">
            <a:spLocks noChangeArrowheads="1"/>
          </p:cNvSpPr>
          <p:nvPr/>
        </p:nvSpPr>
        <p:spPr bwMode="auto">
          <a:xfrm>
            <a:off x="1169377" y="2220353"/>
            <a:ext cx="6606261" cy="2380130"/>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四</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线索及主题</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线索</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线索是小说中贯串作品始终的情节发展的脉络</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线索可以是作品中的某个人物、事件</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也可以是作品中所灌注的作者的情感</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还可以是具体的时间、空间</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线索常见的有单线及双线两种形式</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也有多线并行或者复合结构的。</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主题</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主题是小说的灵魂</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是贯串小说始终的基本思想</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它是作者在现实生活的基础上</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通过描绘故事情节、塑造艺术形象对现实生活的一种反映和观照</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主题是否深刻决定着作品价值的高低及内涵的深浅。主题一般通过情节和形象展现出来。</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hlinkClick r:id="" action="ppaction://hlinkshowjump?jump=nextslide"/>
          </p:cNvPr>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1" name="矩形标注 20">
            <a:hlinkClick r:id="rId1" action="ppaction://hlinksldjump"/>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1907"/>
            <a:chOff x="549633" y="1045754"/>
            <a:chExt cx="1258150" cy="282320"/>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2320"/>
              <a:chOff x="549633" y="1045754"/>
              <a:chExt cx="1258150" cy="282320"/>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3"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nvGraphicFramePr>
        <p:xfrm>
          <a:off x="3290512" y="1419543"/>
          <a:ext cx="7519178" cy="4160520"/>
        </p:xfrm>
        <a:graphic>
          <a:graphicData uri="http://schemas.openxmlformats.org/drawingml/2006/table">
            <a:tbl>
              <a:tblPr firstRow="1" firstCol="1" bandRow="1"/>
              <a:tblGrid>
                <a:gridCol w="1014548"/>
                <a:gridCol w="805830"/>
                <a:gridCol w="457200"/>
                <a:gridCol w="900953"/>
                <a:gridCol w="2701830"/>
                <a:gridCol w="1638817"/>
              </a:tblGrid>
              <a:tr h="0">
                <a:tc>
                  <a:txBody>
                    <a:bodyPr/>
                    <a:lstStyle/>
                    <a:p>
                      <a:pPr algn="ct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2015</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全国</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Ⅰ</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solid"/>
                      <a:round/>
                      <a:headEnd type="none" w="med" len="med"/>
                      <a:tailEnd type="none" w="med" len="med"/>
                    </a:lnB>
                    <a:solidFill>
                      <a:schemeClr val="accent5">
                        <a:lumMod val="20000"/>
                        <a:lumOff val="80000"/>
                      </a:schemeClr>
                    </a:solidFill>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《马兰花》</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李德霞</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solid"/>
                      <a:round/>
                      <a:headEnd type="none" w="med" len="med"/>
                      <a:tailEnd type="none" w="med" len="med"/>
                    </a:lnB>
                    <a:solidFill>
                      <a:schemeClr val="accent5">
                        <a:lumMod val="20000"/>
                        <a:lumOff val="80000"/>
                      </a:schemeClr>
                    </a:solidFill>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solid"/>
                      <a:round/>
                      <a:headEnd type="none" w="med" len="med"/>
                      <a:tailEnd type="none" w="med" len="med"/>
                    </a:lnB>
                    <a:solidFill>
                      <a:schemeClr val="accent5">
                        <a:lumMod val="20000"/>
                        <a:lumOff val="80000"/>
                      </a:schemeClr>
                    </a:solidFill>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1</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道双选题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,3</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道问答题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,25</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solid"/>
                      <a:round/>
                      <a:headEnd type="none" w="med" len="med"/>
                      <a:tailEnd type="none" w="med" len="med"/>
                    </a:lnB>
                    <a:solidFill>
                      <a:schemeClr val="accent5">
                        <a:lumMod val="20000"/>
                        <a:lumOff val="80000"/>
                      </a:schemeClr>
                    </a:solidFill>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下列对这篇小说思想内容与艺术特色的分析和鉴赏</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最恰当的两项是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小说有明暗两条线索</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分别是什么</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这样处理有什么好处</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请简要分析。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小说在刻画马兰花这个形象时</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突出了她的哪些性格特征</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请简要分析。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小说三次写马兰花流泪</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每次流泪的表现都不同</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心情也不一样。请结合小说内容进行具体分析</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并说明这样写有什么效果。</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solid"/>
                      <a:round/>
                      <a:headEnd type="none" w="med" len="med"/>
                      <a:tailEnd type="none" w="med" len="med"/>
                    </a:lnB>
                    <a:solidFill>
                      <a:schemeClr val="accent5">
                        <a:lumMod val="20000"/>
                        <a:lumOff val="80000"/>
                      </a:schemeClr>
                    </a:solidFill>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理解文章内容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分析鉴赏作品的艺术特色</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分析作品结构</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分析鉴赏作品的表现手法</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分析鉴赏作品的人物形象</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对作品进行个性化阅读和有创意的解读</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solid"/>
                      <a:round/>
                      <a:headEnd type="none" w="med" len="med"/>
                      <a:tailEnd type="none" w="med" len="med"/>
                    </a:lnB>
                    <a:solidFill>
                      <a:schemeClr val="accent5">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3" name="Rectangle 2"/>
          <p:cNvSpPr txBox="1">
            <a:spLocks noChangeArrowheads="1"/>
          </p:cNvSpPr>
          <p:nvPr/>
        </p:nvSpPr>
        <p:spPr bwMode="auto">
          <a:xfrm>
            <a:off x="1169377" y="2116173"/>
            <a:ext cx="6606261" cy="2636323"/>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五</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表达技巧</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小说</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的表达技巧是作者在小说创作中所运用的各种表现手法的总称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有些在前面已有论述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这里从简。总体来看</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表达技巧包括这样几个方面</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表达方式</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记叙、描写、说明、议论、抒情等。其中抒情部分主要指直抒胸臆和间接抒情</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间接抒情如借景抒情、情景交融、情由境生、融情于景等。</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表现手法</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象征、对比、衬托、抑扬、联想、渲染、悬念、反衬、动静结合、虚实结合、托物言志、借景抒怀、用典、以小见大、以动衬静、正侧面描写相结合等</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分析表现手法</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主要看它们的运用对塑造形象所起的作用是什么。</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42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746488" y="1288608"/>
            <a:ext cx="2447316" cy="2726804"/>
          </a:xfrm>
          <a:prstGeom prst="rect">
            <a:avLst/>
          </a:prstGeom>
        </p:spPr>
      </p:pic>
      <p:sp>
        <p:nvSpPr>
          <p:cNvPr id="43" name="Rectangle 2"/>
          <p:cNvSpPr txBox="1">
            <a:spLocks noChangeArrowheads="1"/>
          </p:cNvSpPr>
          <p:nvPr/>
        </p:nvSpPr>
        <p:spPr bwMode="auto">
          <a:xfrm>
            <a:off x="3591940" y="2244270"/>
            <a:ext cx="6606261" cy="2380130"/>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材料及结构安排</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材料方面主要指先后、主次、详略、繁简的安排</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结构方面主要指抑扬、过渡、衔接、铺垫、伏笔、前后照应、开门见山、逐层深入、卒章显志等。</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语言技巧</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看语言是否简练、生动、准确、形象</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具有怎样的艺术风格</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幽默、辛辣、平实、自然、明快、含蓄</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文中修辞手法的运用。这些也是散文语言所具有的</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要特别注意小说语言的独特之处。</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a:hlinkClick r:id="rId1" action="ppaction://hlinksldjump"/>
          </p:cNvPr>
          <p:cNvSpPr/>
          <p:nvPr/>
        </p:nvSpPr>
        <p:spPr>
          <a:xfrm>
            <a:off x="74648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979379" y="1772341"/>
            <a:ext cx="6986253" cy="3323987"/>
          </a:xfrm>
          <a:prstGeom prst="rect">
            <a:avLst/>
          </a:prstGeom>
        </p:spPr>
        <p:txBody>
          <a:bodyPr wrap="square">
            <a:spAutoFit/>
          </a:bodyPr>
          <a:lstStyle/>
          <a:p>
            <a:pPr lvl="0" algn="just" defTabSz="-635">
              <a:lnSpc>
                <a:spcPct val="150000"/>
              </a:lnSpc>
              <a:spcAft>
                <a:spcPts val="0"/>
              </a:spcAft>
              <a:tabLst>
                <a:tab pos="266700" algn="l"/>
              </a:tabLs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散文的分类</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a:lnSpc>
                <a:spcPct val="150000"/>
              </a:lnSpc>
              <a:spcAft>
                <a:spcPts val="0"/>
              </a:spcAft>
              <a:tabLst>
                <a:tab pos="266700" algn="l"/>
              </a:tabLst>
            </a:pP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散文</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具有记叙、议论、抒情三种功能</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与此相应</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散文可分为记叙性散文、抒情性散文和议论性散文三种。</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a:lnSpc>
                <a:spcPct val="150000"/>
              </a:lnSpc>
              <a:spcAft>
                <a:spcPts val="0"/>
              </a:spcAft>
              <a:tabLst>
                <a:tab pos="266700" algn="l"/>
              </a:tabLs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记叙性散文</a:t>
            </a:r>
            <a:endPar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a:lnSpc>
                <a:spcPct val="150000"/>
              </a:lnSpc>
              <a:spcAft>
                <a:spcPts val="0"/>
              </a:spcAft>
              <a:tabLst>
                <a:tab pos="266700" algn="l"/>
              </a:tabLst>
            </a:pP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以记叙人物、事件、景物为主的散文</a:t>
            </a:r>
            <a:r>
              <a:rPr lang="en-US"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称为记叙性散文。记叙性散文叙事较完整</a:t>
            </a:r>
            <a:r>
              <a:rPr lang="en-US"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人物形象鲜明</a:t>
            </a:r>
            <a:r>
              <a:rPr lang="en-US"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描写景物倾注作者的情感。</a:t>
            </a:r>
            <a:endPar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a:lnSpc>
                <a:spcPct val="150000"/>
              </a:lnSpc>
              <a:spcAft>
                <a:spcPts val="0"/>
              </a:spcAft>
              <a:tabLst>
                <a:tab pos="266700" algn="l"/>
              </a:tabLst>
            </a:pP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根据</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该类散文内容的侧重点不同</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又可将它区分为记事散文和写人散文。偏重于记事的散文以事件发展为线索</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偏重对事件的叙述。它可以是一个有头有尾的故事</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如许地山的</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落花生</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也可以是几个片段的剪辑</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如鲁迅的</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从百草园到三味书屋</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。在叙事中倾注作者真挚的感情</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这是与小说叙事最显著的区别</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2" name="矩形 4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2850775" y="840996"/>
            <a:ext cx="4854389" cy="338554"/>
          </a:xfrm>
          <a:prstGeom prst="rect">
            <a:avLst/>
          </a:prstGeom>
          <a:noFill/>
        </p:spPr>
        <p:txBody>
          <a:bodyPr wrap="square" rtlCol="0">
            <a:spAutoFit/>
          </a:bodyPr>
          <a:lstStyle/>
          <a:p>
            <a:r>
              <a:rPr lang="zh-CN" altLang="en-US" sz="1600" dirty="0">
                <a:solidFill>
                  <a:srgbClr val="000000"/>
                </a:solidFill>
                <a:latin typeface="微软雅黑" panose="020B0503020204020204" pitchFamily="34" charset="-122"/>
                <a:ea typeface="微软雅黑" panose="020B0503020204020204" pitchFamily="34" charset="-122"/>
                <a:cs typeface="Times New Roman" panose="02020603050405020304"/>
              </a:rPr>
              <a:t>散文类文本阅读</a:t>
            </a:r>
            <a:endParaRPr lang="zh-CN" altLang="en-US" sz="16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3" name="Rectangle 2"/>
          <p:cNvSpPr txBox="1">
            <a:spLocks noChangeArrowheads="1"/>
          </p:cNvSpPr>
          <p:nvPr/>
        </p:nvSpPr>
        <p:spPr bwMode="auto">
          <a:xfrm>
            <a:off x="1169377" y="2096352"/>
            <a:ext cx="6606261" cy="2675966"/>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algn="just">
              <a:lnSpc>
                <a:spcPct val="150000"/>
              </a:lnSpc>
              <a:spcAft>
                <a:spcPts val="0"/>
              </a:spcAft>
            </a:pP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偏重</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于记人的散文</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全篇以人物为中心。它往往抓住人物的性格特征做粗线条勾勒</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偏重表现人物的基本气质、性格和精神面貌</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如鲁迅的</a:t>
            </a: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藤野先生</a:t>
            </a: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另外</a:t>
            </a: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这类散文中还有一种偏重于描写景物的游记性散文。它的内容十分广泛</a:t>
            </a: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山川景色、风俗民情、名胜古迹都属记游范围。游记散文最主要的特点</a:t>
            </a: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作品所描写的景物必须完全真实</a:t>
            </a: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不允许夸饰和虚构</a:t>
            </a: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但又不是照相似的实录</a:t>
            </a: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而是融情于物</a:t>
            </a: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达到情景交融。</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02659" y="2425464"/>
            <a:ext cx="6548718" cy="2031325"/>
          </a:xfrm>
          <a:prstGeom prst="rect">
            <a:avLst/>
          </a:prstGeom>
        </p:spPr>
        <p:txBody>
          <a:bodyPr wrap="square">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抒情性散文</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主要</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用以抒发作者主观情感的散文叫抒情性散文。富有情感是所有散文的共同特征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但与其他散文相比</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抒情性散文情感更强</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想象更丰富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语言更具有诗意。</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抒情</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性散文主要用象征、比兴、拟人等方法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通过对外在形象的描绘来传达作者的情思</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因此借景抒情和托物言志是这类散文最常用的手法。而直抒胸臆的方法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在文章中可以出现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但通篇用此一法者并不多见。</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02659" y="2102299"/>
            <a:ext cx="6548718" cy="2677656"/>
          </a:xfrm>
          <a:prstGeom prst="rect">
            <a:avLst/>
          </a:prstGeom>
        </p:spPr>
        <p:txBody>
          <a:bodyPr wrap="square">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议论性散文</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发表议论为主的散文称为议论性散文。它与抒情性散文一样注重情感的抒发</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不同的是议论性散文重于理智</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抒情性散文重于感情。</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又不同于一般的议论文</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用事实和逻辑来说理</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而主要用文学形象来说话</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是一种文艺性的议论文。</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既有生动的形象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又有严密的逻辑</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既要以情动人</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又要以理服人</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融形、情、理于一炉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合政论与文艺于一体。鲁迅先生的杂文、陶铸的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松树的风格</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等都是典型的议论性散文。</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223156" y="2102299"/>
            <a:ext cx="6428219" cy="2677656"/>
          </a:xfrm>
          <a:prstGeom prst="rect">
            <a:avLst/>
          </a:prstGeom>
        </p:spPr>
        <p:txBody>
          <a:bodyPr wrap="square">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散文的特征</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的文体特征概括来说就是“形散神聚”。所谓“形”应指散文中用来表情达意的人物、事物、景物、器物等。“形”的“散”体现在联想的广泛、时空的纵横等方面</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但目的却是统一的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用来表现理念、抒发情感、阐述哲理、表达志趣、寄寓情趣等。这也就是我们所说的“神聚”。例如</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窗</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就是通过描述一系列与窗相关的事物来阐述哲理</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荷塘月色</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就是通过写景来抒发情感</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说不尽的狗</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就是寄寓一种生活、艺术和思想中蕴含的情趣。具体说来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主要有以下几点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201324" y="1940716"/>
            <a:ext cx="6548718" cy="3000821"/>
          </a:xfrm>
          <a:prstGeom prst="rect">
            <a:avLst/>
          </a:prstGeom>
        </p:spPr>
        <p:txBody>
          <a:bodyPr wrap="square">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纪实性强</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具有较强的纪实性质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主张“大实小虚”。“散文写作</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在选材上也并不是绝对地排斥任何虚构的。也就是说</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在保持题材上大体真实</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请注意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这里的概念并不等同于文学科学中的‘真实性’的含义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故称之为‘题材的纪实性质’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的前提下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某些细节的虚构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乃至某个次要人物的虚拟</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不但在创作实践上是有成例的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被允许的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而且有时甚至是很必要的。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关键则是要‘大实小虚’。”</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韩少华</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散文散论</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北京师范大学出版社</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写作论</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尽管</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散文的细节可以虚构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但散文中的情感是绝对真实的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这一点也应该是散文真实性的一个重要侧面</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201324" y="2263881"/>
            <a:ext cx="6548718" cy="2354491"/>
          </a:xfrm>
          <a:prstGeom prst="rect">
            <a:avLst/>
          </a:prstGeom>
        </p:spPr>
        <p:txBody>
          <a:bodyPr wrap="square">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取材广泛</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的内容涉及自然万物、各色人物、古今中外、政事私情</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可以说是无所不包、无所不有。可以写国内外和社会上的矛盾、斗争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写经济建设</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写文艺论争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写伦理道德</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也可以写文艺随笔、读书笔记、日记书简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既可以是风土人物志、游记和偶感录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也可以是知识小品、文坛轶事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它能够谈天说地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更可以抒情写趣。凡是能给人以思想启迪、美的感受、情操的陶冶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使人开阔视野</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丰富知识</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心旷神怡的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都可用作散文的题材。</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语文                                                                                                专题二 文学类文本阅读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211283" y="2263881"/>
            <a:ext cx="6440094" cy="2354491"/>
          </a:xfrm>
          <a:prstGeom prst="rect">
            <a:avLst/>
          </a:prstGeom>
        </p:spPr>
        <p:txBody>
          <a:bodyPr wrap="square">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形式灵活</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取材广泛</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内容丰富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为其服务的形式也灵活多样</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不拘一格。</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结构多种多样</a:t>
            </a:r>
            <a:endPar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散文</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的结构形式不拘一格</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有的按时间发展先后顺序或以空间转移为序组织材料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如鲁迅的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从百草园到三味书屋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有的以作者的思想认识和感情变化为序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如张洁的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挖荠菜</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和杨朔的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荔枝蜜</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有的以某一思想来统率全篇</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把材料分别组织在几个不同的侧面之内</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如秦牧的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土地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36248</Words>
  <Application>WPS 演示</Application>
  <PresentationFormat>自定义</PresentationFormat>
  <Paragraphs>1584</Paragraphs>
  <Slides>110</Slides>
  <Notes>106</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110</vt:i4>
      </vt:variant>
    </vt:vector>
  </HeadingPairs>
  <TitlesOfParts>
    <vt:vector size="126" baseType="lpstr">
      <vt:lpstr>Arial</vt:lpstr>
      <vt:lpstr>宋体</vt:lpstr>
      <vt:lpstr>Wingdings</vt:lpstr>
      <vt:lpstr>微软雅黑</vt:lpstr>
      <vt:lpstr>微软雅黑 Light</vt:lpstr>
      <vt:lpstr>Calibri</vt:lpstr>
      <vt:lpstr>微软雅黑</vt:lpstr>
      <vt:lpstr>Times New Roman</vt:lpstr>
      <vt:lpstr>04b_03b</vt:lpstr>
      <vt:lpstr>Times New Roman</vt:lpstr>
      <vt:lpstr>黑体</vt:lpstr>
      <vt:lpstr>Calibri Light</vt:lpstr>
      <vt:lpstr>Adobe 黑体 Std R</vt:lpstr>
      <vt:lpstr>华文细黑</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语文备课大师【全免费】_x000d_
</dc:description>
  <cp:lastModifiedBy>XKW</cp:lastModifiedBy>
  <cp:revision>语文备课大师【全免费】</cp:revision>
  <dcterms:created xsi:type="dcterms:W3CDTF">2014-07-18T05:25:00Z</dcterms:created>
  <dcterms:modified xsi:type="dcterms:W3CDTF">2017-03-24T08:30:00Z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y fmtid="{64440492-4C8B-11D1-8B70-080036B11A03}" pid="4">
    <vt:lpwstr>语文备课大师【全免费】</vt:lpwstr>
  </property>
</Properties>
</file>