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74" r:id="rId2"/>
    <p:sldId id="263" r:id="rId3"/>
    <p:sldId id="264" r:id="rId4"/>
    <p:sldId id="267" r:id="rId5"/>
    <p:sldId id="293" r:id="rId6"/>
    <p:sldId id="268" r:id="rId7"/>
    <p:sldId id="295" r:id="rId8"/>
    <p:sldId id="296" r:id="rId9"/>
    <p:sldId id="299" r:id="rId10"/>
    <p:sldId id="317" r:id="rId11"/>
    <p:sldId id="318" r:id="rId12"/>
    <p:sldId id="319" r:id="rId13"/>
    <p:sldId id="320" r:id="rId14"/>
    <p:sldId id="330" r:id="rId15"/>
    <p:sldId id="331" r:id="rId16"/>
    <p:sldId id="332" r:id="rId17"/>
    <p:sldId id="333" r:id="rId18"/>
    <p:sldId id="334" r:id="rId19"/>
    <p:sldId id="265" r:id="rId20"/>
    <p:sldId id="300" r:id="rId21"/>
    <p:sldId id="325" r:id="rId22"/>
    <p:sldId id="266" r:id="rId23"/>
    <p:sldId id="303" r:id="rId24"/>
    <p:sldId id="269" r:id="rId25"/>
    <p:sldId id="283" r:id="rId26"/>
    <p:sldId id="304" r:id="rId27"/>
    <p:sldId id="270" r:id="rId28"/>
    <p:sldId id="307" r:id="rId29"/>
    <p:sldId id="308" r:id="rId30"/>
    <p:sldId id="321" r:id="rId31"/>
    <p:sldId id="309" r:id="rId32"/>
    <p:sldId id="271" r:id="rId33"/>
    <p:sldId id="312" r:id="rId34"/>
    <p:sldId id="313" r:id="rId35"/>
    <p:sldId id="314" r:id="rId36"/>
    <p:sldId id="329" r:id="rId37"/>
    <p:sldId id="305" r:id="rId38"/>
    <p:sldId id="316" r:id="rId39"/>
    <p:sldId id="306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281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9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报任安书</a:t>
            </a:r>
            <a:r>
              <a:rPr lang="en-US" altLang="zh-CN" sz="1600" dirty="0" smtClean="0"/>
              <a:t>(</a:t>
            </a:r>
            <a:r>
              <a:rPr lang="zh-CN" altLang="zh-CN" sz="1600" dirty="0" smtClean="0"/>
              <a:t>节选</a:t>
            </a:r>
            <a:r>
              <a:rPr lang="en-US" altLang="zh-CN" sz="1600" dirty="0" smtClean="0"/>
              <a:t>)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39.xml"/><Relationship Id="rId5" Type="http://schemas.openxmlformats.org/officeDocument/2006/relationships/slide" Target="slide37.xml"/><Relationship Id="rId4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39.xml"/><Relationship Id="rId5" Type="http://schemas.openxmlformats.org/officeDocument/2006/relationships/slide" Target="slide37.xml"/><Relationship Id="rId4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39.xml"/><Relationship Id="rId5" Type="http://schemas.openxmlformats.org/officeDocument/2006/relationships/slide" Target="slide37.xml"/><Relationship Id="rId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39.xml"/><Relationship Id="rId5" Type="http://schemas.openxmlformats.org/officeDocument/2006/relationships/slide" Target="slide37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9.xml"/><Relationship Id="rId4" Type="http://schemas.openxmlformats.org/officeDocument/2006/relationships/slide" Target="slide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9.xml"/><Relationship Id="rId4" Type="http://schemas.openxmlformats.org/officeDocument/2006/relationships/slide" Target="slide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9.xml"/><Relationship Id="rId4" Type="http://schemas.openxmlformats.org/officeDocument/2006/relationships/slide" Target="slide3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9.xml"/><Relationship Id="rId4" Type="http://schemas.openxmlformats.org/officeDocument/2006/relationships/slide" Target="slide3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9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9.xml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7.xml"/><Relationship Id="rId4" Type="http://schemas.openxmlformats.org/officeDocument/2006/relationships/slide" Target="slide3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7.xml"/><Relationship Id="rId4" Type="http://schemas.openxmlformats.org/officeDocument/2006/relationships/slide" Target="slide3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7.xml"/><Relationship Id="rId4" Type="http://schemas.openxmlformats.org/officeDocument/2006/relationships/slide" Target="slide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报任安书</a:t>
            </a:r>
            <a:r>
              <a:rPr lang="en-US" altLang="zh-CN" dirty="0"/>
              <a:t>(</a:t>
            </a:r>
            <a:r>
              <a:rPr lang="zh-CN" altLang="zh-CN" dirty="0"/>
              <a:t>节选</a:t>
            </a:r>
            <a:r>
              <a:rPr lang="en-US" altLang="zh-CN" dirty="0"/>
              <a:t>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6404334"/>
              </p:ext>
            </p:extLst>
          </p:nvPr>
        </p:nvGraphicFramePr>
        <p:xfrm>
          <a:off x="508000" y="1362802"/>
          <a:ext cx="8128000" cy="5259493"/>
        </p:xfrm>
        <a:graphic>
          <a:graphicData uri="http://schemas.openxmlformats.org/presentationml/2006/ole">
            <p:oleObj spid="_x0000_s32782" name="文档" r:id="rId6" imgW="3837032" imgH="248319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072756" y="1395853"/>
            <a:ext cx="20033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6052" y="1966806"/>
            <a:ext cx="20033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10762" y="2503913"/>
            <a:ext cx="18093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71800" y="2978928"/>
            <a:ext cx="11910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95988" y="3516035"/>
            <a:ext cx="11910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73003" y="4064159"/>
            <a:ext cx="11910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73809" y="4561208"/>
            <a:ext cx="153835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52042" y="5080291"/>
            <a:ext cx="8948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45308" y="5635422"/>
            <a:ext cx="8948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953092" y="6161757"/>
            <a:ext cx="8948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658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29751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3730574"/>
              </p:ext>
            </p:extLst>
          </p:nvPr>
        </p:nvGraphicFramePr>
        <p:xfrm>
          <a:off x="508000" y="1761799"/>
          <a:ext cx="8128000" cy="5336164"/>
        </p:xfrm>
        <a:graphic>
          <a:graphicData uri="http://schemas.openxmlformats.org/presentationml/2006/ole">
            <p:oleObj spid="_x0000_s43015" name="文档" r:id="rId6" imgW="3910080" imgH="25670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604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276167"/>
              </p:ext>
            </p:extLst>
          </p:nvPr>
        </p:nvGraphicFramePr>
        <p:xfrm>
          <a:off x="323528" y="1963934"/>
          <a:ext cx="8128000" cy="4489402"/>
        </p:xfrm>
        <a:graphic>
          <a:graphicData uri="http://schemas.openxmlformats.org/presentationml/2006/ole">
            <p:oleObj spid="_x0000_s44040" name="文档" r:id="rId7" imgW="3837032" imgH="211852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387528" y="1944232"/>
            <a:ext cx="28487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489" y="2852936"/>
            <a:ext cx="581677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88028" y="3248376"/>
            <a:ext cx="37083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99793" y="3715625"/>
            <a:ext cx="25922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89726" y="4173242"/>
            <a:ext cx="34563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49766" y="4619842"/>
            <a:ext cx="20382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54774" y="5078972"/>
            <a:ext cx="3456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54774" y="5545172"/>
            <a:ext cx="232629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66742" y="5995719"/>
            <a:ext cx="232629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4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249018"/>
              </p:ext>
            </p:extLst>
          </p:nvPr>
        </p:nvGraphicFramePr>
        <p:xfrm>
          <a:off x="508000" y="2869979"/>
          <a:ext cx="8128000" cy="1372042"/>
        </p:xfrm>
        <a:graphic>
          <a:graphicData uri="http://schemas.openxmlformats.org/presentationml/2006/ole">
            <p:oleObj spid="_x0000_s45065" name="文档" r:id="rId6" imgW="3837032" imgH="64833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311811" y="2846710"/>
            <a:ext cx="2574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03848" y="3301907"/>
            <a:ext cx="31683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95936" y="3766886"/>
            <a:ext cx="28803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119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9761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记特殊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安在其不辱也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疑问代词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以慎于接物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见狱吏则头枪地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此人皆身至王侯将相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邻国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韩非囚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省去介词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186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教以慎于接物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于接物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人固有一死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或重于泰山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或轻于鸿毛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于鸿毛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古人所以重施刑于大夫者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殆为此也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鄙陋没世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而文采不表于后也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于后也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灌夫受辱于居室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于居室受辱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无益于俗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于俗无益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621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积威约之势也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且西伯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伯也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淮阴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大将也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至激于义理者不然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乃有所不得已也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素所自树立使然也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古人所以重施刑于大夫者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殆为此也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解释原因的判断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9720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幽于粪土之中而不辞者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带有被动意味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被幽禁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至激于义理者不然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灌夫受辱于居室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重为乡党所笑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韩非囚秦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被囚之意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文王拘而演《周易》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被拘之意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流俗之所轻也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主谓倒置句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不得通其道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其道不得通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主谓倒置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固定句式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宁得自引深藏于岩穴邪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与疑问语气词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表反问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无乃与仆之私心剌谬乎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与疑问语气词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表反问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745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人固有一死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或重于泰山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或轻于鸿毛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用之所趋异也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盖文王拘而演《周易》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仲尼厄而作《春秋》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屈原放逐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赋《离骚》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左丘失明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厥有《国语》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孙子膑脚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《兵法》修列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不韦迁蜀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世传《吕览》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韩非囚秦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《说难》《孤愤》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《诗》三百篇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大底圣贤发愤之所为作也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通古今之变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成一家之言。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9952" y="2503913"/>
            <a:ext cx="30963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7944" y="2938892"/>
            <a:ext cx="25202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9939" y="3340307"/>
            <a:ext cx="17478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13291" y="3346168"/>
            <a:ext cx="108525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8561" y="4182741"/>
            <a:ext cx="317098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04528" y="4552868"/>
            <a:ext cx="13770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7755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梳理文章内容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了解司马迁的生死观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从课题和背景介绍看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这是一封复信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其复信的内容是什么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又是怎样具体展开的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M16.eps" descr="id:2147489508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35502" y="3091311"/>
            <a:ext cx="6188826" cy="35528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1560" y="2655620"/>
            <a:ext cx="7200800" cy="4085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8185669"/>
              </p:ext>
            </p:extLst>
          </p:nvPr>
        </p:nvGraphicFramePr>
        <p:xfrm>
          <a:off x="508000" y="1607521"/>
          <a:ext cx="8128000" cy="3981719"/>
        </p:xfrm>
        <a:graphic>
          <a:graphicData uri="http://schemas.openxmlformats.org/presentationml/2006/ole">
            <p:oleObj spid="_x0000_s1082" name="文档" r:id="rId3" imgW="3998962" imgH="19594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段中作者为什么列举了许多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意在说明什么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罗列这些史实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说明自己对生命与事业的崇高信念的来源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说明自己写作《史记》的思想动力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相信自己也能成功。进一步说明隐忍苟活的原因。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司马迁在遭受奇耻大辱后为什么仍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苟活于世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死有轻重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应该重于泰山。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价值观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为完成《史记》。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精神支柱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以先贤激励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发愤著书。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708919"/>
            <a:ext cx="8208912" cy="1285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528" y="4351134"/>
            <a:ext cx="8208912" cy="85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950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体会本文的语言特色、写作技巧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课文是怎样真实地展示司马迁内心世界的深刻矛盾的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书信体形式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对朋友直接表白自己的生死抉择及内心的矛盾痛苦。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段的中间部分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作者列举了不同层次的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这里用了什么样的修辞手法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排比手法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由轻到重排列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突出受辱之深。说明忍辱负重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代价极大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发愤著书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心志弥坚。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本文在语言上有什么特点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善用排比、对偶等修辞手法。语言富于变化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便于强化情感抒发和气势表达。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熔叙事、议论、抒情于一炉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文情并茂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悲愤之情表现得淋漓尽致。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3570" y="2179610"/>
            <a:ext cx="8208912" cy="797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0" y="3817464"/>
            <a:ext cx="8208912" cy="797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4587" y="5007301"/>
            <a:ext cx="7994854" cy="1715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3483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《报任安书》体现了司马迁怎样的人生观和创作观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本题是对有关信息的筛选和概括。首先从文中找出表现作者人生观、创作观的有关语句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对其加以梳理概括即可。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368" y="3429001"/>
            <a:ext cx="820891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扬名后世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为了留名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可以不顾传统道德的约束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可以忍受奇耻大辱。如文中体现他人生观的句子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人固有一死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或重于泰山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或轻于鸿毛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用之所趋异也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且勇者不必死节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且夫臧获婢妾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犹能引决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况仆之不得已乎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所以隐忍苟活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幽于粪土之中而不辞者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恨私心有所不尽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鄙陋没世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而文采不表于后也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古者富贵而名摩灭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不可胜记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唯倜傥非常之人称焉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这些都表现出他的人生观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是以古人为榜样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实现自己的人生价值。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创作观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发愤著书说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即在逆境中著书以抒其愤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批判封建制度的严酷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与现实抗争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实现人生价值。文中体现他创作观的句子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盖文王拘而演《周易》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仲尼厄而作《春秋》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《诗》三百篇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大底圣贤发愤之所为作也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如左丘无目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孙子断足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终不可用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退论书策以舒其愤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他把著书当作实现人生价值的手段。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8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02.eps" descr="id:2147489529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79660" y="1484784"/>
            <a:ext cx="7104708" cy="508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21264"/>
            <a:ext cx="8128000" cy="54449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如何判断名词的活用类型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名词的活用类型一般有两类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名词作动词和名词作状语。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一、名词作动词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两个名词连用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不是并列、偏正、修饰关系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其中一个名词活用为动词。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衣赭衣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关三木。　　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只有动词能带宾语和介宾短语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如果名词后紧接代词或处所名词、介宾短语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即可判断它是活用成了动词。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五亩之宅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树之以桑。　　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名词前面有副词或能愿动词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然而不王者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　　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称王。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名词前后用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与动词或动词性短语连接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这个名词一般活用为动词。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扣弦而歌　　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唱歌。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60405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二、名词作状语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动词前面有名词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如果此名词不是句子的主语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一定活用作状语。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太史公牛马走司马迁再拜言。　牛马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像牛马一样。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表示对待人的态度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君为我呼入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吾得兄事之。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当作兄长一样。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表示处所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草行露宿。　草、露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在野草中、在露水间。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表示动作使用的工具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余自齐安舟行适临汝。　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乘船。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表示动作进行的方式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群臣吏民能面刺寡人之过者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当面。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君子博学而日参省乎己。　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表示方位的名词常常用为状语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上食埃土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下饮黄泉。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200" dirty="0" smtClean="0">
              <a:solidFill>
                <a:srgbClr val="000000"/>
              </a:solidFill>
              <a:latin typeface="SimSun-ExtB" panose="02010609060101010101" pitchFamily="49" charset="-12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向上、向下。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917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4014238"/>
              </p:ext>
            </p:extLst>
          </p:nvPr>
        </p:nvGraphicFramePr>
        <p:xfrm>
          <a:off x="508000" y="1462560"/>
          <a:ext cx="8128000" cy="5156826"/>
        </p:xfrm>
        <a:graphic>
          <a:graphicData uri="http://schemas.openxmlformats.org/presentationml/2006/ole">
            <p:oleObj spid="_x0000_s33803" name="文档" r:id="rId7" imgW="3926273" imgH="24907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9024719"/>
              </p:ext>
            </p:extLst>
          </p:nvPr>
        </p:nvGraphicFramePr>
        <p:xfrm>
          <a:off x="508000" y="1322122"/>
          <a:ext cx="8128000" cy="5873328"/>
        </p:xfrm>
        <a:graphic>
          <a:graphicData uri="http://schemas.openxmlformats.org/presentationml/2006/ole">
            <p:oleObj spid="_x0000_s34828" name="文档" r:id="rId7" imgW="3926273" imgH="28367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59916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4063960"/>
              </p:ext>
            </p:extLst>
          </p:nvPr>
        </p:nvGraphicFramePr>
        <p:xfrm>
          <a:off x="508000" y="1370307"/>
          <a:ext cx="8128000" cy="5515077"/>
        </p:xfrm>
        <a:graphic>
          <a:graphicData uri="http://schemas.openxmlformats.org/presentationml/2006/ole">
            <p:oleObj spid="_x0000_s35852" name="文档" r:id="rId7" imgW="3926273" imgH="26639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0965449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《报任安书》是司马迁给朋友任安的回信。任安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字少卿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曾任益州刺史、北军使者护军等职。司马迁因李陵之祸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被捕下狱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惨遭宫刑。出狱后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任中书令。表面上看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这是宫中的机要职务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实际上却是以一个宦者的身份在内廷侍候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为一般士大夫所鄙视。在这期间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任安写信给他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希望他利用中书令的地位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推贤进士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。出于以往的沉痛教训和对黑暗现实的深刻认识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司马迁觉得实在难以按任安的话去做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所以一直没有回信。后来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任安以重罪入狱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司马迁担心任安一旦被处死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就会永远失去给他回信的机会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使他抱憾终生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同时自己也无法向老朋友一抒胸中的积愤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于是写下了这篇《报任安书》。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585407"/>
              </p:ext>
            </p:extLst>
          </p:nvPr>
        </p:nvGraphicFramePr>
        <p:xfrm>
          <a:off x="508000" y="2092678"/>
          <a:ext cx="8128000" cy="3457605"/>
        </p:xfrm>
        <a:graphic>
          <a:graphicData uri="http://schemas.openxmlformats.org/presentationml/2006/ole">
            <p:oleObj spid="_x0000_s36876" name="文档" r:id="rId7" imgW="3926273" imgH="16696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560494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解释加点的词语。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所操之术多异故也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终必不蒙见察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故今具道所以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辟邪说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难壬人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非某之所敢知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表示被动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批驳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领教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翻译文中画横线的句子。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至于怨诽之多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则固前知其如此也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无由会晤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不任区区向往之至。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至于怨恨毁谤的很多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那是本来早就该料到会这样的。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没有机会见面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我不胜仰慕到极点。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4232105"/>
            <a:ext cx="8208912" cy="338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528" y="5805264"/>
            <a:ext cx="820891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5851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生死悲歌司马迁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京城刺客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司马迁和汉武帝代表了汉代社会精神和世俗的两极。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在精神的领地里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司马迁高高在上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究天人之际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通古今之变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万事万物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早已参透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他没有什么贪求的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因而也没有什么畏惧的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他有的是高洁的心性和伟大的志趣。这一点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汉武帝永远也不明白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他坐在权力的宝座上煞有其事装模作样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以为他就是这个世界的老大。他瞧不起天下苍生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当然也看不起司马迁。他甚至于有意要戏侮这个老实的臣子。我可以随便把你给废了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让你当太监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让你变得不男不女像个人妖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出你的洋相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也让大家看你的笑话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把你的自尊踩在脚下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让你一生一世抬不起头来。这就是权力对善良和正直的践踏。当然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在司马迁眼里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汉武帝也是十分渺小和可怜的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这个人狂妄自大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愚昧无知。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9074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这是高贵的精神对世俗威权的蔑视。如果你认真读一下《高祖本纪》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想想汉高祖的无耻与无赖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再读读《封禅书》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体悟一下汉武帝的假天自神的欺人把戏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你就能看出司马迁的深刻与犀利。帝王的神圣与世俗的权威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不过是一场虚妄的烟云。那个在皇权的宝座下跪倒的司马迁只是一具残躯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而他的灵魂却一直倔强地挺立着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并且从来都没有倒下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毋宁死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这是近代西方大革命时的一句振聋发聩的口号。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两千年前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司马迁失去的不仅仅是自由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还有人格和尊严。史载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司马迁被处以宫刑后获释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汉武帝又居心叵测地让他做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中书令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这是一个通常由阉人担任的官职。显然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汉武帝是蓄意在司马迁受伤的心口上再撒上一把盐。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这是专制对人性的又一次最为恶意的践踏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2854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1776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汉武帝认为自己彻底胜利了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因为这个饱读经书的人居然还屈辱地活着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而没有选择死亡。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士可杀而不可辱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显然司马迁算不上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他只是和蝼蚁一样卑贱的生命。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其实汉武帝大错特错了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他不了解司马迁。他只知道司马迁活着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但不知道他为什么活着。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他不知道司马迁是要用残缺的身躯去完成一项前无古人的伟大事业。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生命是使命的载体。司马迁隐忍苟活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是一种艰难而又英勇的选择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这是生命对于使命的一次自觉的服从。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当一部被鲁迅先生赞为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的历史巨著完成之后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使命便从他的生命中悄然撤离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活着立刻变得微不足道了。于是他毫无眷恋地走向了死亡。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6729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让多少人厌恶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让多少人恐惧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但对于司马迁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它曾经是多么奢侈的一件事情啊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有人说死亡是人类所能拥有的最后一项自由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但司马迁连这最后的自由也被剥夺了。命运是多么不公啊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但司马迁又是幸运的。毕竟他在耻辱与磨难之中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完成了父亲的遗愿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也完成了中国文明史上的一个壮举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万字的《史记》犹如一座丰碑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永远矗立于中国历史的山峦之上。作为一个杰出的文学家和思想家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作为一个历尽磨难的悲剧英雄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司马迁已经成为一种精神和品格的象征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成为千秋万代崇敬与怀念的一个不朽的姓名。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摘自新浪博客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163433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5986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许多人来到世间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在专制的钳制下默无声息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最后又黯然消失在时间的长河之中。如一片羽毛、一粒尘埃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偶然地被风吹起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然后又悄无声息地散落到一个不知名的角落。司马迁用他的坚韧和屈辱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换来了一部不朽的历史巨著。这是一个伟大的证明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残暴的权力不可能抹去所有生命的光辉。在精神的王国里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司马迁是一面永不褪色的旗帜。而关于他的生死悲歌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已经响彻了两千多年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并且还将会继续响彻于未来的无穷世纪。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750904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用坚毅面对苦难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为了完成《史记》的著述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司马迁以坚韧不屈的战斗精神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忍辱负重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终于实现了他的夙愿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完成了他的大业。司马迁所忍受的屈辱和耻笑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绝非常人所能想象。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司马迁是为了人生的信念而活着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这使他的生命更为璀璨夺目。生活在现实中的人们大多不愿谈及自己的理想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现实世界让更多的人归于平庸。选择平庸抑或崇高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往往就在一念之间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人与人的区别也往往在人生观选择的差异上。在历史长河中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我们都是渺小的水滴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但为什么有的人能够不朽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而有的人只是匆匆的过客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没有留下一丝痕迹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这一点值得我们深思。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勇敢地面对苦难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信念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人生与选择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104476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司马迁忍受着常人难以想象的屈辱和耻笑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但他有一个非常坚定的信念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死要死得有价值。所以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不完成《史记》写作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绝不能轻易死去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即使一时被人误解也在所不惜。就是这样的信念支持他在痛苦挣扎中顽强地活了下来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忍辱负重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坚忍不拔地实现他的理想。今天我们读着这部不朽的巨著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遥想司马迁当年写作时的艰辛与坚毅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怎能不为他的顽强毅力与崇高精神所折服呢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忍辱负重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毅力与成功　</a:t>
            </a:r>
            <a:r>
              <a:rPr lang="zh-CN" altLang="zh-CN" sz="2200" dirty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与命运抗争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SimSun-ExtB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顽强奋斗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318673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作为社会意义上的人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我们无可避免地要面对选择的考验。一个人成长的过程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就是一个不断选择的过程。请你以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我的脑海中走出一位头发花白而嗓音纤细如丝缕的老人。这是谁呀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司马迁。他当年不过替李陵说了一句好话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不想拂了圣听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竟遭受宫刑。司马迁告诉任少卿说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每念斯耻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汗未尝不发背沾衣也。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他想到死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想一了百了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也想到老父亲的临终遗言。最终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他还是选择了含垢忍辱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通古今之变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成一家之言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的大著作。司马迁的选择给那些稍遇挫折就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临清流而赴死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的人上了生动一课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他含垢忍辱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终于成就了一部震古烁今的《史记》。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9534728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01.eps" descr="id:2147489463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75856" y="1329199"/>
            <a:ext cx="1224136" cy="143179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69724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145—?),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西汉史学家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文学家。字子长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左冯翊夏阳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今陕西韩城西南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岁开始学习古文书传。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从京师长安南下漫游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足迹遍及江淮流域和中原地区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所到之处考察风俗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采集传说。不久仕为郎中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成为汉武帝的侍卫和扈从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多次随驾西巡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曾出使巴蜀。元封三年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司马迁继承其父司马谈之职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掌管天文历法及皇家图籍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因而得读史官所藏图书。太初元年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与唐都、落下闳等共订《太初历》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以代替由秦沿袭下来的《颛顼历》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新历适应了当时社会的需要。此后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司马迁开始撰写《史记》。后因替投降匈奴的李陵辩护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获罪下狱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受腐刑。出狱后任中书令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继续发愤著书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终于完成了《史记》的撰写。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《史记》记载了从上古传说中的黄帝时期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到汉武帝太初年间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多年的历史。《史记》是中国历史上第一部纪传体通史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被鲁迅誉为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对后世的影响巨大。包括十二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共五个部分。记述了从传说中的黄帝至汉武帝太初年间上下三千年的历史。它开创了我国纪传体史书的先河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也开创了我国传记文学的先河。其主体部分是本纪、世家和列传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其中列传是全书的精华。</a:t>
            </a:r>
            <a:endParaRPr lang="zh-CN" altLang="zh-CN" sz="2200" dirty="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文体介绍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本文是司马迁写给任安的一封书信。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是回复的意思。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是古代的一种文体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的意思。古人写信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多有题目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说明是写给谁的信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信题多为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例如《答司马谏议书》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、《与朱元思书》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、《上枢密韩太尉书》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28769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4392544"/>
              </p:ext>
            </p:extLst>
          </p:nvPr>
        </p:nvGraphicFramePr>
        <p:xfrm>
          <a:off x="508000" y="2118918"/>
          <a:ext cx="8128000" cy="4184944"/>
        </p:xfrm>
        <a:graphic>
          <a:graphicData uri="http://schemas.openxmlformats.org/presentationml/2006/ole">
            <p:oleObj spid="_x0000_s7194" name="文档" r:id="rId6" imgW="3893887" imgH="20051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2880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通假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14288813"/>
              </p:ext>
            </p:extLst>
          </p:nvPr>
        </p:nvGraphicFramePr>
        <p:xfrm>
          <a:off x="323528" y="2143125"/>
          <a:ext cx="8128000" cy="3662139"/>
        </p:xfrm>
        <a:graphic>
          <a:graphicData uri="http://schemas.openxmlformats.org/presentationml/2006/ole">
            <p:oleObj spid="_x0000_s27665" name="文档" r:id="rId6" imgW="3837032" imgH="172937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113800" y="2149432"/>
            <a:ext cx="195414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1460" y="2606277"/>
            <a:ext cx="195414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55863" y="3058412"/>
            <a:ext cx="195414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01459" y="3521564"/>
            <a:ext cx="195414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36899" y="3973699"/>
            <a:ext cx="195414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85663" y="4436851"/>
            <a:ext cx="195414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09486" y="4891597"/>
            <a:ext cx="22461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68882" y="5343732"/>
            <a:ext cx="3070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6472004"/>
              </p:ext>
            </p:extLst>
          </p:nvPr>
        </p:nvGraphicFramePr>
        <p:xfrm>
          <a:off x="508000" y="2191592"/>
          <a:ext cx="8128000" cy="3685680"/>
        </p:xfrm>
        <a:graphic>
          <a:graphicData uri="http://schemas.openxmlformats.org/presentationml/2006/ole">
            <p:oleObj spid="_x0000_s28685" name="文档" r:id="rId6" imgW="3837032" imgH="174053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075007" y="2245629"/>
            <a:ext cx="144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35360" y="2791945"/>
            <a:ext cx="11900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87975" y="3313638"/>
            <a:ext cx="14481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7394" y="3854412"/>
            <a:ext cx="14481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35896" y="4336085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00943" y="4884224"/>
            <a:ext cx="8128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87975" y="5417284"/>
            <a:ext cx="14481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1356310"/>
              </p:ext>
            </p:extLst>
          </p:nvPr>
        </p:nvGraphicFramePr>
        <p:xfrm>
          <a:off x="508000" y="1650174"/>
          <a:ext cx="8128000" cy="4227098"/>
        </p:xfrm>
        <a:graphic>
          <a:graphicData uri="http://schemas.openxmlformats.org/presentationml/2006/ole">
            <p:oleObj spid="_x0000_s31757" name="文档" r:id="rId6" imgW="3837032" imgH="199576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99092" y="1705259"/>
            <a:ext cx="12620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15964" y="2244659"/>
            <a:ext cx="17612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7864" y="2769911"/>
            <a:ext cx="1468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6102" y="3320328"/>
            <a:ext cx="17279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75106" y="3818808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08515" y="4347205"/>
            <a:ext cx="18287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05726" y="4869160"/>
            <a:ext cx="11473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30889" y="5387688"/>
            <a:ext cx="11473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907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224</TotalTime>
  <Words>3255</Words>
  <Application>Microsoft Office PowerPoint</Application>
  <PresentationFormat>全屏显示(4:3)</PresentationFormat>
  <Paragraphs>262</Paragraphs>
  <Slides>39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测控设计模板14新</vt:lpstr>
      <vt:lpstr>文档</vt:lpstr>
      <vt:lpstr>报任安书(节选)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2017-11-07T07:52:03Z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