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0"/>
  </p:notesMasterIdLst>
  <p:handoutMasterIdLst>
    <p:handoutMasterId r:id="rId23"/>
  </p:handoutMasterIdLst>
  <p:sldIdLst>
    <p:sldId id="307" r:id="rId3"/>
    <p:sldId id="257" r:id="rId4"/>
    <p:sldId id="270" r:id="rId5"/>
    <p:sldId id="301" r:id="rId6"/>
    <p:sldId id="265" r:id="rId7"/>
    <p:sldId id="290" r:id="rId8"/>
    <p:sldId id="291" r:id="rId9"/>
    <p:sldId id="302" r:id="rId11"/>
    <p:sldId id="292" r:id="rId12"/>
    <p:sldId id="293" r:id="rId13"/>
    <p:sldId id="288" r:id="rId14"/>
    <p:sldId id="287" r:id="rId15"/>
    <p:sldId id="286" r:id="rId16"/>
    <p:sldId id="267" r:id="rId17"/>
    <p:sldId id="298" r:id="rId18"/>
    <p:sldId id="299" r:id="rId19"/>
    <p:sldId id="295" r:id="rId20"/>
    <p:sldId id="296" r:id="rId21"/>
    <p:sldId id="268" r:id="rId22"/>
  </p:sldIdLst>
  <p:sldSz cx="9144000" cy="6858000" type="screen4x3"/>
  <p:notesSz cx="6858000" cy="9144000"/>
  <p:embeddedFontLst>
    <p:embeddedFont>
      <p:font typeface="Franklin Gothic Medium" panose="020B0603020102020204" pitchFamily="34" charset="0"/>
      <p:regular r:id="rId27"/>
      <p:italic r:id="rId28"/>
    </p:embeddedFont>
    <p:embeddedFont>
      <p:font typeface="微软雅黑" panose="020B0503020204020204" pitchFamily="34" charset="-122"/>
      <p:regular r:id="rId29"/>
    </p:embeddedFont>
    <p:embeddedFont>
      <p:font typeface="Calibri" panose="020F0502020204030204"/>
      <p:regular r:id="rId30"/>
      <p:bold r:id="rId31"/>
      <p:italic r:id="rId32"/>
      <p:boldItalic r:id="rId33"/>
    </p:embeddedFont>
    <p:embeddedFont>
      <p:font typeface="楷体" panose="02010609060101010101" pitchFamily="49" charset="-122"/>
      <p:regular r:id="rId34"/>
    </p:embeddedFont>
    <p:embeddedFont>
      <p:font typeface="Pinyin Adjust" panose="02000500000000000000" pitchFamily="2" charset="0"/>
      <p:regular r:id="rId35"/>
    </p:embeddedFont>
    <p:embeddedFont>
      <p:font typeface="黑体" panose="02010609060101010101" pitchFamily="49" charset="-122"/>
      <p:regular r:id="rId36"/>
    </p:embeddedFont>
    <p:embeddedFont>
      <p:font typeface="Calibri" panose="020F0502020204030204" pitchFamily="34" charset="0"/>
      <p:regular r:id="rId37"/>
      <p:bold r:id="rId38"/>
      <p:italic r:id="rId39"/>
      <p:boldItalic r:id="rId40"/>
    </p:embeddedFont>
  </p:embeddedFontLst>
  <p:custDataLst>
    <p:tags r:id="rId4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Medium" panose="020B0603020102020204" pitchFamily="34" charset="0"/>
        <a:ea typeface="微软雅黑" panose="020B0503020204020204" pitchFamily="34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Medium" panose="020B0603020102020204" pitchFamily="34" charset="0"/>
        <a:ea typeface="微软雅黑" panose="020B0503020204020204" pitchFamily="34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Medium" panose="020B0603020102020204" pitchFamily="34" charset="0"/>
        <a:ea typeface="微软雅黑" panose="020B0503020204020204" pitchFamily="34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Medium" panose="020B0603020102020204" pitchFamily="34" charset="0"/>
        <a:ea typeface="微软雅黑" panose="020B0503020204020204" pitchFamily="34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Medium" panose="020B0603020102020204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Franklin Gothic Medium" panose="020B0603020102020204" pitchFamily="34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Franklin Gothic Medium" panose="020B0603020102020204" pitchFamily="34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Franklin Gothic Medium" panose="020B0603020102020204" pitchFamily="34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Franklin Gothic Medium" panose="020B0603020102020204" pitchFamily="34" charset="0"/>
        <a:ea typeface="微软雅黑" panose="020B0503020204020204" pitchFamily="34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1C450"/>
    <a:srgbClr val="71BE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18" autoAdjust="0"/>
    <p:restoredTop sz="94660" autoAdjust="0"/>
  </p:normalViewPr>
  <p:slideViewPr>
    <p:cSldViewPr snapToGrid="0">
      <p:cViewPr>
        <p:scale>
          <a:sx n="100" d="100"/>
          <a:sy n="100" d="100"/>
        </p:scale>
        <p:origin x="-210" y="-264"/>
      </p:cViewPr>
      <p:guideLst>
        <p:guide orient="horz" pos="219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font" Target="fonts/font14.fntdata"/><Relationship Id="rId4" Type="http://schemas.openxmlformats.org/officeDocument/2006/relationships/slide" Target="slides/slide2.xml"/><Relationship Id="rId39" Type="http://schemas.openxmlformats.org/officeDocument/2006/relationships/font" Target="fonts/font13.fntdata"/><Relationship Id="rId38" Type="http://schemas.openxmlformats.org/officeDocument/2006/relationships/font" Target="fonts/font12.fntdata"/><Relationship Id="rId37" Type="http://schemas.openxmlformats.org/officeDocument/2006/relationships/font" Target="fonts/font11.fntdata"/><Relationship Id="rId36" Type="http://schemas.openxmlformats.org/officeDocument/2006/relationships/font" Target="fonts/font10.fntdata"/><Relationship Id="rId35" Type="http://schemas.openxmlformats.org/officeDocument/2006/relationships/font" Target="fonts/font9.fntdata"/><Relationship Id="rId34" Type="http://schemas.openxmlformats.org/officeDocument/2006/relationships/font" Target="fonts/font8.fntdata"/><Relationship Id="rId33" Type="http://schemas.openxmlformats.org/officeDocument/2006/relationships/font" Target="fonts/font7.fntdata"/><Relationship Id="rId32" Type="http://schemas.openxmlformats.org/officeDocument/2006/relationships/font" Target="fonts/font6.fntdata"/><Relationship Id="rId31" Type="http://schemas.openxmlformats.org/officeDocument/2006/relationships/font" Target="fonts/font5.fntdata"/><Relationship Id="rId30" Type="http://schemas.openxmlformats.org/officeDocument/2006/relationships/font" Target="fonts/font4.fntdata"/><Relationship Id="rId3" Type="http://schemas.openxmlformats.org/officeDocument/2006/relationships/slide" Target="slides/slide1.xml"/><Relationship Id="rId29" Type="http://schemas.openxmlformats.org/officeDocument/2006/relationships/font" Target="fonts/font3.fntdata"/><Relationship Id="rId28" Type="http://schemas.openxmlformats.org/officeDocument/2006/relationships/font" Target="fonts/font2.fntdata"/><Relationship Id="rId27" Type="http://schemas.openxmlformats.org/officeDocument/2006/relationships/font" Target="fonts/font1.fntdata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 smtClean="0">
                <a:latin typeface="+mn-lt"/>
                <a:ea typeface="+mn-ea"/>
              </a:defRPr>
            </a:lvl1pPr>
          </a:lstStyle>
          <a:p>
            <a:fld id="{159C4DEC-8AE2-483D-9AAF-26C47598C519}" type="datetimeFigureOut">
              <a:rPr lang="zh-CN" altLang="en-US"/>
            </a:fld>
            <a:endParaRPr lang="zh-CN" altLang="en-US"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436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BB63276D-0FCB-40D2-9582-715A3573F0F6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ln>
            <a:miter lim="800000"/>
          </a:ln>
        </p:spPr>
      </p:sp>
      <p:sp>
        <p:nvSpPr>
          <p:cNvPr id="2765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765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F97A484B-1DCF-46A7-843A-34EFE82BD22A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en-US" altLang="zh-CN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4638" y="142875"/>
            <a:ext cx="2051050" cy="62388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142875"/>
            <a:ext cx="6003925" cy="62388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441450"/>
            <a:ext cx="4027487" cy="4940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41450"/>
            <a:ext cx="4027488" cy="4940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矩形 1"/>
          <p:cNvSpPr>
            <a:spLocks noChangeArrowheads="1"/>
          </p:cNvSpPr>
          <p:nvPr/>
        </p:nvSpPr>
        <p:spPr bwMode="auto">
          <a:xfrm>
            <a:off x="0" y="0"/>
            <a:ext cx="9144000" cy="908050"/>
          </a:xfrm>
          <a:prstGeom prst="rect">
            <a:avLst/>
          </a:prstGeom>
          <a:gradFill rotWithShape="1">
            <a:gsLst>
              <a:gs pos="0">
                <a:srgbClr val="B7D9FF"/>
              </a:gs>
              <a:gs pos="35001">
                <a:srgbClr val="CBE3FF"/>
              </a:gs>
              <a:gs pos="100000">
                <a:srgbClr val="E8F3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25000"/>
              </a:srgbClr>
            </a:outerShdw>
          </a:effectLst>
        </p:spPr>
        <p:txBody>
          <a:bodyPr lIns="92199" tIns="46099" rIns="92199" bIns="46099" anchor="ctr"/>
          <a:lstStyle/>
          <a:p>
            <a:pPr algn="ctr">
              <a:defRPr/>
            </a:pPr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42875"/>
            <a:ext cx="8207375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199" tIns="46099" rIns="92199" bIns="46099" numCol="1" anchor="ctr" anchorCtr="0" compatLnSpc="1"/>
          <a:lstStyle/>
          <a:p>
            <a:pPr lvl="0"/>
            <a:r>
              <a:rPr lang="zh-CN" smtClean="0"/>
              <a:t>标题文本样式：微软雅黑</a:t>
            </a:r>
            <a:r>
              <a:rPr lang="zh-CN" altLang="zh-CN" smtClean="0"/>
              <a:t>/26</a:t>
            </a:r>
            <a:r>
              <a:rPr lang="zh-CN" smtClean="0"/>
              <a:t>号  </a:t>
            </a:r>
            <a:r>
              <a:rPr lang="zh-CN" altLang="zh-CN" smtClean="0"/>
              <a:t>Arial/26pt</a:t>
            </a:r>
            <a:endParaRPr lang="zh-CN" altLang="zh-CN" smtClean="0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441450"/>
            <a:ext cx="8207375" cy="494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199" tIns="46099" rIns="92199" bIns="46099" numCol="1" anchor="t" anchorCtr="0" compatLnSpc="1"/>
          <a:lstStyle/>
          <a:p>
            <a:pPr lvl="0"/>
            <a:r>
              <a:rPr lang="zh-CN" smtClean="0"/>
              <a:t>第一级内容文本样式：微软雅黑</a:t>
            </a:r>
            <a:r>
              <a:rPr lang="zh-CN" altLang="zh-CN" smtClean="0"/>
              <a:t>/20</a:t>
            </a:r>
            <a:r>
              <a:rPr lang="zh-CN" smtClean="0"/>
              <a:t>号  </a:t>
            </a:r>
            <a:r>
              <a:rPr lang="zh-CN" altLang="zh-CN" smtClean="0"/>
              <a:t>Arial/20pt</a:t>
            </a:r>
            <a:endParaRPr lang="zh-CN" altLang="zh-CN" smtClean="0"/>
          </a:p>
          <a:p>
            <a:pPr lvl="1"/>
            <a:r>
              <a:rPr lang="zh-CN" smtClean="0"/>
              <a:t>第二级内容文本样式：微软雅黑</a:t>
            </a:r>
            <a:r>
              <a:rPr lang="zh-CN" altLang="zh-CN" smtClean="0"/>
              <a:t>/18</a:t>
            </a:r>
            <a:r>
              <a:rPr lang="zh-CN" smtClean="0"/>
              <a:t>号  </a:t>
            </a:r>
            <a:r>
              <a:rPr lang="zh-CN" altLang="zh-CN" smtClean="0"/>
              <a:t>Arial/18pt</a:t>
            </a:r>
            <a:endParaRPr lang="zh-CN" altLang="zh-CN" smtClean="0"/>
          </a:p>
          <a:p>
            <a:pPr lvl="2"/>
            <a:r>
              <a:rPr lang="zh-CN" smtClean="0"/>
              <a:t>第三级内容文本样式：微软雅黑</a:t>
            </a:r>
            <a:r>
              <a:rPr lang="zh-CN" altLang="zh-CN" smtClean="0"/>
              <a:t>/16</a:t>
            </a:r>
            <a:r>
              <a:rPr lang="zh-CN" smtClean="0"/>
              <a:t>号  </a:t>
            </a:r>
            <a:r>
              <a:rPr lang="zh-CN" altLang="zh-CN" smtClean="0"/>
              <a:t>Arial/16pt</a:t>
            </a:r>
            <a:endParaRPr lang="zh-CN" altLang="zh-CN" smtClean="0"/>
          </a:p>
          <a:p>
            <a:pPr lvl="3"/>
            <a:r>
              <a:rPr lang="zh-CN" smtClean="0"/>
              <a:t>第四级内容文本样式：微软雅黑</a:t>
            </a:r>
            <a:r>
              <a:rPr lang="zh-CN" altLang="zh-CN" smtClean="0"/>
              <a:t>/14</a:t>
            </a:r>
            <a:r>
              <a:rPr lang="zh-CN" smtClean="0"/>
              <a:t>号  </a:t>
            </a:r>
            <a:r>
              <a:rPr lang="zh-CN" altLang="zh-CN" smtClean="0"/>
              <a:t>Arial/14pt</a:t>
            </a:r>
            <a:endParaRPr lang="zh-CN" altLang="zh-CN" smtClean="0"/>
          </a:p>
          <a:p>
            <a:pPr lvl="4"/>
            <a:r>
              <a:rPr lang="zh-CN" smtClean="0"/>
              <a:t>第五级内容文本样式：微软雅黑</a:t>
            </a:r>
            <a:r>
              <a:rPr lang="zh-CN" altLang="zh-CN" smtClean="0"/>
              <a:t>/12</a:t>
            </a:r>
            <a:r>
              <a:rPr lang="zh-CN" smtClean="0"/>
              <a:t>号  </a:t>
            </a:r>
            <a:r>
              <a:rPr lang="zh-CN" altLang="zh-CN" smtClean="0"/>
              <a:t>Arial/12pt</a:t>
            </a:r>
            <a:endParaRPr lang="zh-CN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l" defTabSz="92265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54FA9"/>
          </a:solidFill>
          <a:latin typeface="+mj-lt"/>
          <a:ea typeface="+mj-ea"/>
          <a:cs typeface="+mj-cs"/>
        </a:defRPr>
      </a:lvl1pPr>
      <a:lvl2pPr algn="l" defTabSz="92265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54FA9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defTabSz="92265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54FA9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defTabSz="92265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54FA9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defTabSz="92265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54FA9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defTabSz="92265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54FA9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defTabSz="92265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54FA9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defTabSz="92265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54FA9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defTabSz="92265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54FA9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82880" indent="-182880" algn="l" defTabSz="922655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546100" indent="-182880" algn="l" defTabSz="922655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2800">
          <a:solidFill>
            <a:schemeClr val="tx1"/>
          </a:solidFill>
          <a:latin typeface="+mn-lt"/>
          <a:ea typeface="+mn-ea"/>
        </a:defRPr>
      </a:lvl2pPr>
      <a:lvl3pPr marL="903605" indent="-176530" algn="l" defTabSz="922655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600">
          <a:solidFill>
            <a:schemeClr val="tx1"/>
          </a:solidFill>
          <a:latin typeface="+mn-lt"/>
          <a:ea typeface="+mn-ea"/>
        </a:defRPr>
      </a:lvl3pPr>
      <a:lvl4pPr marL="1266825" indent="-184150" algn="l" defTabSz="922655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400">
          <a:solidFill>
            <a:schemeClr val="tx1"/>
          </a:solidFill>
          <a:latin typeface="+mn-lt"/>
          <a:ea typeface="+mn-ea"/>
        </a:defRPr>
      </a:lvl4pPr>
      <a:lvl5pPr marL="1631950" indent="-186055" algn="l" defTabSz="922655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>
          <a:solidFill>
            <a:schemeClr val="tx1"/>
          </a:solidFill>
          <a:latin typeface="+mn-lt"/>
          <a:ea typeface="+mn-ea"/>
        </a:defRPr>
      </a:lvl5pPr>
      <a:lvl6pPr marL="2089150" indent="-186055" algn="l" defTabSz="922655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>
          <a:solidFill>
            <a:schemeClr val="tx1"/>
          </a:solidFill>
          <a:latin typeface="+mn-lt"/>
          <a:ea typeface="+mn-ea"/>
        </a:defRPr>
      </a:lvl6pPr>
      <a:lvl7pPr marL="2546350" indent="-186055" algn="l" defTabSz="922655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>
          <a:solidFill>
            <a:schemeClr val="tx1"/>
          </a:solidFill>
          <a:latin typeface="+mn-lt"/>
          <a:ea typeface="+mn-ea"/>
        </a:defRPr>
      </a:lvl7pPr>
      <a:lvl8pPr marL="3003550" indent="-186055" algn="l" defTabSz="922655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>
          <a:solidFill>
            <a:schemeClr val="tx1"/>
          </a:solidFill>
          <a:latin typeface="+mn-lt"/>
          <a:ea typeface="+mn-ea"/>
        </a:defRPr>
      </a:lvl8pPr>
      <a:lvl9pPr marL="3460750" indent="-186055" algn="l" defTabSz="922655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3"/>
          <p:cNvSpPr>
            <a:spLocks noGrp="1" noChangeArrowheads="1"/>
          </p:cNvSpPr>
          <p:nvPr>
            <p:ph idx="1"/>
          </p:nvPr>
        </p:nvSpPr>
        <p:spPr>
          <a:xfrm>
            <a:off x="333375" y="1562101"/>
            <a:ext cx="8229600" cy="2285999"/>
          </a:xfrm>
        </p:spPr>
        <p:txBody>
          <a:bodyPr/>
          <a:lstStyle/>
          <a:p>
            <a:pPr marL="0" indent="0" algn="ctr">
              <a:buNone/>
            </a:pPr>
            <a:r>
              <a:rPr lang="zh-CN" altLang="en-US" sz="8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丁</a:t>
            </a:r>
            <a:r>
              <a:rPr lang="zh-CN" altLang="en-US" sz="8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香</a:t>
            </a:r>
            <a:r>
              <a:rPr lang="zh-CN" altLang="en-US" sz="8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</a:t>
            </a:r>
            <a:endParaRPr lang="en-US" altLang="zh-CN" sz="8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ctr">
              <a:buNone/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33600" y="1301750"/>
            <a:ext cx="461010" cy="53721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100">
                <a:solidFill>
                  <a:srgbClr val="000000">
                    <a:alpha val="0"/>
                  </a:srgbClr>
                </a:solidFill>
              </a:rPr>
              <a:t>　　大连人流医院 mobile.fkyy120.net </a:t>
            </a:r>
            <a:endParaRPr lang="zh-CN" altLang="en-US" sz="100">
              <a:solidFill>
                <a:srgbClr val="000000">
                  <a:alpha val="0"/>
                </a:srgbClr>
              </a:solidFill>
            </a:endParaRPr>
          </a:p>
          <a:p>
            <a:pPr algn="l"/>
            <a:endParaRPr lang="zh-CN" altLang="en-US" sz="100">
              <a:solidFill>
                <a:srgbClr val="000000">
                  <a:alpha val="0"/>
                </a:srgbClr>
              </a:solidFill>
            </a:endParaRPr>
          </a:p>
          <a:p>
            <a:pPr algn="l"/>
            <a:r>
              <a:rPr lang="zh-CN" altLang="en-US" sz="100">
                <a:solidFill>
                  <a:srgbClr val="000000">
                    <a:alpha val="0"/>
                  </a:srgbClr>
                </a:solidFill>
              </a:rPr>
              <a:t>　　大连人流医院哪家好 mobile.fkyy120.net </a:t>
            </a:r>
            <a:endParaRPr lang="zh-CN" altLang="en-US" sz="100">
              <a:solidFill>
                <a:srgbClr val="000000">
                  <a:alpha val="0"/>
                </a:srgbClr>
              </a:solidFill>
            </a:endParaRPr>
          </a:p>
          <a:p>
            <a:pPr algn="l"/>
            <a:endParaRPr lang="zh-CN" altLang="en-US" sz="100">
              <a:solidFill>
                <a:srgbClr val="000000">
                  <a:alpha val="0"/>
                </a:srgbClr>
              </a:solidFill>
            </a:endParaRPr>
          </a:p>
          <a:p>
            <a:pPr algn="l"/>
            <a:r>
              <a:rPr lang="zh-CN" altLang="en-US" sz="100">
                <a:solidFill>
                  <a:srgbClr val="000000">
                    <a:alpha val="0"/>
                  </a:srgbClr>
                </a:solidFill>
              </a:rPr>
              <a:t>　　大连做人流多少钱 mobile.fkyy120.net </a:t>
            </a:r>
            <a:endParaRPr lang="zh-CN" altLang="en-US" sz="100">
              <a:solidFill>
                <a:srgbClr val="000000">
                  <a:alpha val="0"/>
                </a:srgbClr>
              </a:solidFill>
            </a:endParaRPr>
          </a:p>
          <a:p>
            <a:pPr algn="l"/>
            <a:endParaRPr lang="zh-CN" altLang="en-US" sz="100">
              <a:solidFill>
                <a:srgbClr val="000000">
                  <a:alpha val="0"/>
                </a:srgbClr>
              </a:solidFill>
            </a:endParaRPr>
          </a:p>
          <a:p>
            <a:pPr algn="l"/>
            <a:r>
              <a:rPr lang="zh-CN" altLang="en-US" sz="100">
                <a:solidFill>
                  <a:srgbClr val="000000">
                    <a:alpha val="0"/>
                  </a:srgbClr>
                </a:solidFill>
              </a:rPr>
              <a:t>　　大连治疗早泄医院 mobile.84211111.net </a:t>
            </a:r>
            <a:endParaRPr lang="zh-CN" altLang="en-US" sz="100">
              <a:solidFill>
                <a:srgbClr val="000000">
                  <a:alpha val="0"/>
                </a:srgbClr>
              </a:solidFill>
            </a:endParaRPr>
          </a:p>
          <a:p>
            <a:pPr algn="l"/>
            <a:endParaRPr lang="zh-CN" altLang="en-US" sz="100">
              <a:solidFill>
                <a:srgbClr val="000000">
                  <a:alpha val="0"/>
                </a:srgbClr>
              </a:solidFill>
            </a:endParaRPr>
          </a:p>
          <a:p>
            <a:pPr algn="l"/>
            <a:r>
              <a:rPr lang="zh-CN" altLang="en-US" sz="100">
                <a:solidFill>
                  <a:srgbClr val="000000">
                    <a:alpha val="0"/>
                  </a:srgbClr>
                </a:solidFill>
              </a:rPr>
              <a:t>　　大连阳痿医院哪家好 mobile.84211111.net </a:t>
            </a:r>
            <a:endParaRPr lang="zh-CN" altLang="en-US" sz="100">
              <a:solidFill>
                <a:srgbClr val="000000">
                  <a:alpha val="0"/>
                </a:srgbClr>
              </a:solidFill>
            </a:endParaRPr>
          </a:p>
          <a:p>
            <a:pPr algn="l"/>
            <a:endParaRPr lang="zh-CN" altLang="en-US" sz="100">
              <a:solidFill>
                <a:srgbClr val="000000">
                  <a:alpha val="0"/>
                </a:srgbClr>
              </a:solidFill>
            </a:endParaRPr>
          </a:p>
          <a:p>
            <a:pPr algn="l"/>
            <a:r>
              <a:rPr lang="zh-CN" altLang="en-US" sz="100">
                <a:solidFill>
                  <a:srgbClr val="000000">
                    <a:alpha val="0"/>
                  </a:srgbClr>
                </a:solidFill>
              </a:rPr>
              <a:t>　　大连治疗阳痿早泄医院 mobile.84211111.net </a:t>
            </a:r>
            <a:endParaRPr lang="zh-CN" altLang="en-US" sz="100">
              <a:solidFill>
                <a:srgbClr val="000000">
                  <a:alpha val="0"/>
                </a:srgbClr>
              </a:solidFill>
            </a:endParaRPr>
          </a:p>
          <a:p>
            <a:pPr algn="l"/>
            <a:endParaRPr lang="zh-CN" altLang="en-US" sz="100">
              <a:solidFill>
                <a:srgbClr val="000000">
                  <a:alpha val="0"/>
                </a:srgbClr>
              </a:solidFill>
            </a:endParaRPr>
          </a:p>
          <a:p>
            <a:pPr algn="l"/>
            <a:r>
              <a:rPr lang="zh-CN" altLang="en-US" sz="100">
                <a:solidFill>
                  <a:srgbClr val="000000">
                    <a:alpha val="0"/>
                  </a:srgbClr>
                </a:solidFill>
              </a:rPr>
              <a:t>　　大连人流医院那家好 mobile.120dlbh.com </a:t>
            </a:r>
            <a:endParaRPr lang="zh-CN" altLang="en-US" sz="100">
              <a:solidFill>
                <a:srgbClr val="000000">
                  <a:alpha val="0"/>
                </a:srgbClr>
              </a:solidFill>
            </a:endParaRPr>
          </a:p>
          <a:p>
            <a:pPr algn="l"/>
            <a:endParaRPr lang="zh-CN" altLang="en-US" sz="100">
              <a:solidFill>
                <a:srgbClr val="000000">
                  <a:alpha val="0"/>
                </a:srgbClr>
              </a:solidFill>
            </a:endParaRPr>
          </a:p>
          <a:p>
            <a:pPr algn="l"/>
            <a:r>
              <a:rPr lang="zh-CN" altLang="en-US" sz="100">
                <a:solidFill>
                  <a:srgbClr val="000000">
                    <a:alpha val="0"/>
                  </a:srgbClr>
                </a:solidFill>
              </a:rPr>
              <a:t>　　大连人流手术费用 mobile.120dlbh.com </a:t>
            </a:r>
            <a:endParaRPr lang="zh-CN" altLang="en-US" sz="100">
              <a:solidFill>
                <a:srgbClr val="000000">
                  <a:alpha val="0"/>
                </a:srgbClr>
              </a:solidFill>
            </a:endParaRPr>
          </a:p>
          <a:p>
            <a:pPr algn="l"/>
            <a:endParaRPr lang="zh-CN" altLang="en-US" sz="100">
              <a:solidFill>
                <a:srgbClr val="000000">
                  <a:alpha val="0"/>
                </a:srgbClr>
              </a:solidFill>
            </a:endParaRPr>
          </a:p>
          <a:p>
            <a:pPr algn="l"/>
            <a:r>
              <a:rPr lang="zh-CN" altLang="en-US" sz="100">
                <a:solidFill>
                  <a:srgbClr val="000000">
                    <a:alpha val="0"/>
                  </a:srgbClr>
                </a:solidFill>
              </a:rPr>
              <a:t>　　大连打胎医院 mobile.120dlbh.com </a:t>
            </a:r>
            <a:endParaRPr lang="zh-CN" altLang="en-US" sz="100">
              <a:solidFill>
                <a:srgbClr val="000000">
                  <a:alpha val="0"/>
                </a:srgbClr>
              </a:solidFill>
            </a:endParaRPr>
          </a:p>
          <a:p>
            <a:pPr algn="l"/>
            <a:endParaRPr lang="zh-CN" altLang="en-US" sz="100">
              <a:solidFill>
                <a:srgbClr val="000000">
                  <a:alpha val="0"/>
                </a:srgbClr>
              </a:solidFill>
            </a:endParaRPr>
          </a:p>
          <a:p>
            <a:pPr algn="l"/>
            <a:r>
              <a:rPr lang="zh-CN" altLang="en-US" sz="100">
                <a:solidFill>
                  <a:srgbClr val="000000">
                    <a:alpha val="0"/>
                  </a:srgbClr>
                </a:solidFill>
              </a:rPr>
              <a:t>　　大连妇科医院那家好 mobile.0411bh.com </a:t>
            </a:r>
            <a:endParaRPr lang="zh-CN" altLang="en-US" sz="100">
              <a:solidFill>
                <a:srgbClr val="000000">
                  <a:alpha val="0"/>
                </a:srgbClr>
              </a:solidFill>
            </a:endParaRPr>
          </a:p>
          <a:p>
            <a:pPr algn="l"/>
            <a:endParaRPr lang="zh-CN" altLang="en-US" sz="100">
              <a:solidFill>
                <a:srgbClr val="000000">
                  <a:alpha val="0"/>
                </a:srgbClr>
              </a:solidFill>
            </a:endParaRPr>
          </a:p>
          <a:p>
            <a:pPr algn="l"/>
            <a:r>
              <a:rPr lang="zh-CN" altLang="en-US" sz="100">
                <a:solidFill>
                  <a:srgbClr val="000000">
                    <a:alpha val="0"/>
                  </a:srgbClr>
                </a:solidFill>
              </a:rPr>
              <a:t>　　大连看妇科哪里好 mobile.0411bh.com </a:t>
            </a:r>
            <a:endParaRPr lang="zh-CN" altLang="en-US" sz="100">
              <a:solidFill>
                <a:srgbClr val="000000">
                  <a:alpha val="0"/>
                </a:srgbClr>
              </a:solidFill>
            </a:endParaRPr>
          </a:p>
          <a:p>
            <a:pPr algn="l"/>
            <a:endParaRPr lang="zh-CN" altLang="en-US" sz="100">
              <a:solidFill>
                <a:srgbClr val="000000">
                  <a:alpha val="0"/>
                </a:srgbClr>
              </a:solidFill>
            </a:endParaRPr>
          </a:p>
          <a:p>
            <a:pPr algn="l"/>
            <a:r>
              <a:rPr lang="zh-CN" altLang="en-US" sz="100">
                <a:solidFill>
                  <a:srgbClr val="000000">
                    <a:alpha val="0"/>
                  </a:srgbClr>
                </a:solidFill>
              </a:rPr>
              <a:t>　　大连妇科检查多少钱 mobile.0411bh.com </a:t>
            </a:r>
            <a:endParaRPr lang="zh-CN" altLang="en-US" sz="100">
              <a:solidFill>
                <a:srgbClr val="000000">
                  <a:alpha val="0"/>
                </a:srgbClr>
              </a:solidFill>
            </a:endParaRPr>
          </a:p>
          <a:p>
            <a:pPr algn="l"/>
            <a:endParaRPr lang="zh-CN" altLang="en-US" sz="100">
              <a:solidFill>
                <a:srgbClr val="000000">
                  <a:alpha val="0"/>
                </a:srgbClr>
              </a:solidFill>
            </a:endParaRPr>
          </a:p>
          <a:p>
            <a:pPr algn="l"/>
            <a:r>
              <a:rPr lang="zh-CN" altLang="en-US" sz="100">
                <a:solidFill>
                  <a:srgbClr val="000000">
                    <a:alpha val="0"/>
                  </a:srgbClr>
                </a:solidFill>
              </a:rPr>
              <a:t>　　大连男科医院排行 mobile.lnbohaink.com </a:t>
            </a:r>
            <a:endParaRPr lang="zh-CN" altLang="en-US" sz="100">
              <a:solidFill>
                <a:srgbClr val="000000">
                  <a:alpha val="0"/>
                </a:srgbClr>
              </a:solidFill>
            </a:endParaRPr>
          </a:p>
          <a:p>
            <a:pPr algn="l"/>
            <a:endParaRPr lang="zh-CN" altLang="en-US" sz="100">
              <a:solidFill>
                <a:srgbClr val="000000">
                  <a:alpha val="0"/>
                </a:srgbClr>
              </a:solidFill>
            </a:endParaRPr>
          </a:p>
          <a:p>
            <a:pPr algn="l"/>
            <a:r>
              <a:rPr lang="zh-CN" altLang="en-US" sz="100">
                <a:solidFill>
                  <a:srgbClr val="000000">
                    <a:alpha val="0"/>
                  </a:srgbClr>
                </a:solidFill>
              </a:rPr>
              <a:t>　　大连哪家医院的男科好 mobile.lnbohaink.com </a:t>
            </a:r>
            <a:endParaRPr lang="zh-CN" altLang="en-US" sz="100">
              <a:solidFill>
                <a:srgbClr val="000000">
                  <a:alpha val="0"/>
                </a:srgbClr>
              </a:solidFill>
            </a:endParaRPr>
          </a:p>
          <a:p>
            <a:pPr algn="l"/>
            <a:endParaRPr lang="zh-CN" altLang="en-US" sz="100">
              <a:solidFill>
                <a:srgbClr val="000000">
                  <a:alpha val="0"/>
                </a:srgbClr>
              </a:solidFill>
            </a:endParaRPr>
          </a:p>
          <a:p>
            <a:pPr algn="l"/>
            <a:r>
              <a:rPr lang="zh-CN" altLang="en-US" sz="100">
                <a:solidFill>
                  <a:srgbClr val="000000">
                    <a:alpha val="0"/>
                  </a:srgbClr>
                </a:solidFill>
              </a:rPr>
              <a:t>　　大连九州医院 mobile.lnbohaink.com</a:t>
            </a:r>
            <a:endParaRPr lang="zh-CN" altLang="en-US" sz="100">
              <a:solidFill>
                <a:srgbClr val="000000">
                  <a:alpha val="0"/>
                </a:srgbClr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4"/>
          <p:cNvSpPr txBox="1">
            <a:spLocks noChangeArrowheads="1"/>
          </p:cNvSpPr>
          <p:nvPr/>
        </p:nvSpPr>
        <p:spPr bwMode="auto">
          <a:xfrm>
            <a:off x="731044" y="1300164"/>
            <a:ext cx="1476375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4800">
                <a:solidFill>
                  <a:srgbClr val="000000"/>
                </a:solidFill>
                <a:latin typeface="Pinyin Adjust" panose="02000500000000000000" pitchFamily="2" charset="0"/>
                <a:ea typeface="宋体" panose="02010600030101010101" pitchFamily="2" charset="-122"/>
              </a:rPr>
              <a:t>zhuō</a:t>
            </a:r>
            <a:endParaRPr lang="zh-CN" altLang="en-US" sz="4800">
              <a:solidFill>
                <a:srgbClr val="000000"/>
              </a:solidFill>
              <a:latin typeface="Pinyin Adjust" panose="02000500000000000000" pitchFamily="2" charset="0"/>
              <a:ea typeface="宋体" panose="02010600030101010101" pitchFamily="2" charset="-122"/>
            </a:endParaRPr>
          </a:p>
        </p:txBody>
      </p:sp>
      <p:sp>
        <p:nvSpPr>
          <p:cNvPr id="22" name="线形标注 2 21"/>
          <p:cNvSpPr/>
          <p:nvPr/>
        </p:nvSpPr>
        <p:spPr>
          <a:xfrm>
            <a:off x="2320529" y="1146176"/>
            <a:ext cx="2697956" cy="512763"/>
          </a:xfrm>
          <a:prstGeom prst="borderCallout2">
            <a:avLst>
              <a:gd name="adj1" fmla="val 96561"/>
              <a:gd name="adj2" fmla="val 49860"/>
              <a:gd name="adj3" fmla="val 96896"/>
              <a:gd name="adj4" fmla="val 50822"/>
              <a:gd name="adj5" fmla="val 324603"/>
              <a:gd name="adj6" fmla="val -19281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/>
            <a:r>
              <a:rPr lang="zh-CN" altLang="en-US" sz="20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不要写成两个“山”。</a:t>
            </a:r>
            <a:endParaRPr lang="zh-CN" altLang="en-US" sz="2000" noProof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593181" y="3260725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</a:rPr>
              <a:t>笨拙</a:t>
            </a:r>
            <a:endParaRPr lang="zh-CN" altLang="en-US" sz="2400">
              <a:latin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95312" y="4494213"/>
            <a:ext cx="5062538" cy="581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</a:rPr>
              <a:t>大熊猫那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</a:rPr>
              <a:t>笨拙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</a:rPr>
              <a:t>的动作又滑稽又可爱。</a:t>
            </a:r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131243" y="1983484"/>
            <a:ext cx="3532421" cy="2658811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3" name="Group 12"/>
          <p:cNvGraphicFramePr>
            <a:graphicFrameLocks noGrp="1"/>
          </p:cNvGraphicFramePr>
          <p:nvPr/>
        </p:nvGraphicFramePr>
        <p:xfrm>
          <a:off x="702469" y="2082801"/>
          <a:ext cx="1110854" cy="1527175"/>
        </p:xfrm>
        <a:graphic>
          <a:graphicData uri="http://schemas.openxmlformats.org/drawingml/2006/table">
            <a:tbl>
              <a:tblPr/>
              <a:tblGrid>
                <a:gridCol w="555427"/>
                <a:gridCol w="555427"/>
              </a:tblGrid>
              <a:tr h="77828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宋体" panose="02010600030101010101" pitchFamily="2" charset="-122"/>
                      </a:endParaRPr>
                    </a:p>
                  </a:txBody>
                  <a:tcPr marL="43518" marR="43518" marT="28932" marB="289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宋体" panose="02010600030101010101" pitchFamily="2" charset="-122"/>
                      </a:endParaRPr>
                    </a:p>
                  </a:txBody>
                  <a:tcPr marL="43518" marR="43518" marT="28932" marB="28932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888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宋体" panose="02010600030101010101" pitchFamily="2" charset="-122"/>
                      </a:endParaRPr>
                    </a:p>
                  </a:txBody>
                  <a:tcPr marL="43518" marR="43518" marT="28932" marB="289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宋体" panose="02010600030101010101" pitchFamily="2" charset="-122"/>
                      </a:endParaRPr>
                    </a:p>
                  </a:txBody>
                  <a:tcPr marL="43518" marR="43518" marT="28932" marB="28932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23"/>
          <p:cNvSpPr txBox="1">
            <a:spLocks noChangeArrowheads="1"/>
          </p:cNvSpPr>
          <p:nvPr/>
        </p:nvSpPr>
        <p:spPr bwMode="auto">
          <a:xfrm>
            <a:off x="731044" y="1982788"/>
            <a:ext cx="1065610" cy="1423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880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拙</a:t>
            </a:r>
            <a:endParaRPr lang="zh-CN" altLang="en-US" sz="880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125141" y="2524126"/>
            <a:ext cx="661988" cy="1008063"/>
          </a:xfrm>
          <a:prstGeom prst="ellipse">
            <a:avLst/>
          </a:prstGeom>
          <a:grpFill/>
          <a:ln w="2857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400" noProof="1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 animBg="1"/>
      <p:bldP spid="23" grpId="0"/>
      <p:bldP spid="3" grpId="0"/>
      <p:bldP spid="14" grpId="0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757238" y="1898651"/>
            <a:ext cx="3715941" cy="22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窥着：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</a:rPr>
              <a:t>从小孔、缝隙或隐蔽处偷看。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</a:rPr>
              <a:t>本课用拟人的手法写出了丁香枝丫伸出宅院的情态。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757238" y="5003800"/>
            <a:ext cx="5230416" cy="581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</a:rPr>
              <a:t>动物园的猴子挂在树上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窥着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</a:rPr>
              <a:t>游客。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091899" y="2029499"/>
            <a:ext cx="3364406" cy="3184971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圆角矩形 13"/>
          <p:cNvSpPr/>
          <p:nvPr/>
        </p:nvSpPr>
        <p:spPr>
          <a:xfrm>
            <a:off x="3202782" y="904876"/>
            <a:ext cx="2207419" cy="67151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zh-CN" altLang="en-US" sz="2800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词语解释</a:t>
            </a:r>
            <a:endParaRPr lang="zh-CN" altLang="en-US" sz="2800" noProof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2915841" y="450851"/>
            <a:ext cx="778669" cy="118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004887" y="1484314"/>
            <a:ext cx="3348038" cy="22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妩媚：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</a:rPr>
              <a:t>形容女子姿容美好，可爱。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</a:rPr>
              <a:t>本课指雨中的丁香花格外好看。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004888" y="4733925"/>
            <a:ext cx="3951685" cy="581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</a:rPr>
              <a:t>雨中的丁香花格外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妩媚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</a:rPr>
              <a:t>。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19328" y="1603980"/>
            <a:ext cx="3562794" cy="3665141"/>
          </a:xfrm>
          <a:prstGeom prst="round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858442" y="1449388"/>
            <a:ext cx="3792140" cy="22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潇洒：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</a:rPr>
              <a:t>形容神情举止自然大方，不呆板。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</a:rPr>
              <a:t>本课指白丁香给人清新幽雅的感觉。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729853" y="5108575"/>
            <a:ext cx="55082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</a:rPr>
              <a:t> 海棠花花姿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潇洒</a:t>
            </a:r>
            <a:r>
              <a:rPr lang="zh-CN" altLang="en-US" sz="2400" dirty="0">
                <a:latin typeface="微软雅黑" panose="020B0503020204020204" pitchFamily="34" charset="-122"/>
              </a:rPr>
              <a:t>，素有“国艳”之誉。</a:t>
            </a:r>
            <a:endParaRPr lang="zh-CN" altLang="en-US" sz="2400" dirty="0">
              <a:latin typeface="微软雅黑" panose="020B0503020204020204" pitchFamily="34" charset="-122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127399" y="1608441"/>
            <a:ext cx="3634655" cy="3473774"/>
          </a:xfrm>
          <a:prstGeom prst="round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973932" y="1601789"/>
            <a:ext cx="409456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</a:rPr>
              <a:t> 作者在文中描写了哪四幅丁香图？</a:t>
            </a:r>
            <a:endParaRPr lang="zh-CN" altLang="en-US" sz="280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973932" y="2693988"/>
            <a:ext cx="2655094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</a:rPr>
              <a:t>①城里丁香花 </a:t>
            </a:r>
            <a:endParaRPr lang="en-US" altLang="zh-CN" sz="2800">
              <a:solidFill>
                <a:srgbClr val="FF0000"/>
              </a:solidFill>
              <a:latin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</a:rPr>
              <a:t>②城外丁香花 </a:t>
            </a:r>
            <a:endParaRPr lang="en-US" altLang="zh-CN" sz="2800">
              <a:solidFill>
                <a:srgbClr val="FF0000"/>
              </a:solidFill>
              <a:latin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</a:rPr>
              <a:t>③斗室外三颗白丁香</a:t>
            </a:r>
            <a:endParaRPr lang="en-US" altLang="zh-CN" sz="2800">
              <a:solidFill>
                <a:srgbClr val="FF0000"/>
              </a:solidFill>
              <a:latin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</a:rPr>
              <a:t>④雨中丁香图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293998" y="3742839"/>
            <a:ext cx="2536221" cy="225216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68150" y="1203335"/>
            <a:ext cx="2562069" cy="2275119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966788" y="4257895"/>
            <a:ext cx="3233737" cy="64131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</a:rPr>
              <a:t>①颜色 ②形状 ③气味 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10" name="文本框 6"/>
          <p:cNvSpPr txBox="1">
            <a:spLocks noChangeArrowheads="1"/>
          </p:cNvSpPr>
          <p:nvPr/>
        </p:nvSpPr>
        <p:spPr bwMode="auto">
          <a:xfrm>
            <a:off x="966788" y="2030634"/>
            <a:ext cx="41810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</a:rPr>
              <a:t>作者是从哪几个方面写丁香的？ </a:t>
            </a:r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84353" y="1349829"/>
            <a:ext cx="2597341" cy="2389376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0793" y="3944403"/>
            <a:ext cx="2588435" cy="2270662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标注 7"/>
          <p:cNvSpPr/>
          <p:nvPr/>
        </p:nvSpPr>
        <p:spPr>
          <a:xfrm>
            <a:off x="3269456" y="2332039"/>
            <a:ext cx="4692254" cy="1876425"/>
          </a:xfrm>
          <a:prstGeom prst="wedgeRoundRectCallout">
            <a:avLst>
              <a:gd name="adj1" fmla="val -69930"/>
              <a:gd name="adj2" fmla="val 45484"/>
              <a:gd name="adj3" fmla="val 16667"/>
            </a:avLst>
          </a:prstGeom>
          <a:solidFill>
            <a:srgbClr val="A1C450"/>
          </a:solidFill>
          <a:ln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noProof="1">
                <a:solidFill>
                  <a:schemeClr val="bg1"/>
                </a:solidFill>
                <a:latin typeface="微软雅黑" panose="020B0503020204020204" pitchFamily="34" charset="-122"/>
              </a:rPr>
              <a:t>思考课文分为哪几部分，根据每一部分的意思，小组讨论全文的层次划分。</a:t>
            </a:r>
            <a:endParaRPr lang="zh-CN" altLang="en-US" sz="2800" noProof="1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36866" name="图片 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51360" y="2509838"/>
            <a:ext cx="1115615" cy="217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881062" y="1901825"/>
            <a:ext cx="4529138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</a:rPr>
              <a:t>思考课文分为哪几部分，根据每一部分的意思，小组讨论全文的层次划分。</a:t>
            </a:r>
            <a:endParaRPr lang="zh-CN" altLang="en-US" sz="2800" dirty="0">
              <a:latin typeface="微软雅黑" panose="020B0503020204020204" pitchFamily="34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910828" y="3889375"/>
            <a:ext cx="4237434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</a:rPr>
              <a:t>第一部分</a:t>
            </a:r>
            <a:r>
              <a:rPr lang="en-US" altLang="zh-CN" sz="2800" dirty="0">
                <a:latin typeface="微软雅黑" panose="020B0503020204020204" pitchFamily="34" charset="-122"/>
              </a:rPr>
              <a:t>(</a:t>
            </a:r>
            <a:r>
              <a:rPr lang="zh-CN" altLang="en-US" sz="2800" dirty="0">
                <a:latin typeface="微软雅黑" panose="020B0503020204020204" pitchFamily="34" charset="-122"/>
              </a:rPr>
              <a:t>第</a:t>
            </a:r>
            <a:r>
              <a:rPr lang="zh-CN" altLang="en-US" sz="2800" u="sng" dirty="0">
                <a:latin typeface="微软雅黑" panose="020B0503020204020204" pitchFamily="34" charset="-122"/>
              </a:rPr>
              <a:t>         </a:t>
            </a:r>
            <a:r>
              <a:rPr lang="zh-CN" altLang="en-US" sz="2800" dirty="0">
                <a:latin typeface="微软雅黑" panose="020B0503020204020204" pitchFamily="34" charset="-122"/>
              </a:rPr>
              <a:t>自然段</a:t>
            </a:r>
            <a:r>
              <a:rPr lang="en-US" altLang="zh-CN" sz="2800" dirty="0">
                <a:latin typeface="微软雅黑" panose="020B0503020204020204" pitchFamily="34" charset="-122"/>
              </a:rPr>
              <a:t>)</a:t>
            </a:r>
            <a:r>
              <a:rPr lang="zh-CN" altLang="en-US" sz="2800" dirty="0">
                <a:latin typeface="微软雅黑" panose="020B0503020204020204" pitchFamily="34" charset="-122"/>
              </a:rPr>
              <a:t>：赏花。</a:t>
            </a:r>
            <a:endParaRPr lang="zh-CN" altLang="en-US" sz="2800" dirty="0">
              <a:latin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</a:rPr>
              <a:t>第二部分</a:t>
            </a:r>
            <a:r>
              <a:rPr lang="en-US" altLang="zh-CN" sz="2800" dirty="0">
                <a:latin typeface="微软雅黑" panose="020B0503020204020204" pitchFamily="34" charset="-122"/>
              </a:rPr>
              <a:t>(</a:t>
            </a:r>
            <a:r>
              <a:rPr lang="zh-CN" altLang="en-US" sz="2800" dirty="0">
                <a:latin typeface="微软雅黑" panose="020B0503020204020204" pitchFamily="34" charset="-122"/>
              </a:rPr>
              <a:t>第</a:t>
            </a:r>
            <a:r>
              <a:rPr lang="zh-CN" altLang="en-US" sz="2800" u="sng" dirty="0">
                <a:latin typeface="微软雅黑" panose="020B0503020204020204" pitchFamily="34" charset="-122"/>
              </a:rPr>
              <a:t>     </a:t>
            </a:r>
            <a:r>
              <a:rPr lang="en-US" altLang="zh-CN" sz="2800" u="sng" dirty="0">
                <a:latin typeface="微软雅黑" panose="020B0503020204020204" pitchFamily="34" charset="-122"/>
              </a:rPr>
              <a:t>    </a:t>
            </a:r>
            <a:r>
              <a:rPr lang="zh-CN" altLang="en-US" sz="2800" dirty="0">
                <a:latin typeface="微软雅黑" panose="020B0503020204020204" pitchFamily="34" charset="-122"/>
              </a:rPr>
              <a:t>自然段</a:t>
            </a:r>
            <a:r>
              <a:rPr lang="en-US" altLang="zh-CN" sz="2800" dirty="0">
                <a:latin typeface="微软雅黑" panose="020B0503020204020204" pitchFamily="34" charset="-122"/>
              </a:rPr>
              <a:t>)</a:t>
            </a:r>
            <a:r>
              <a:rPr lang="zh-CN" altLang="en-US" sz="2800" dirty="0">
                <a:latin typeface="微软雅黑" panose="020B0503020204020204" pitchFamily="34" charset="-122"/>
              </a:rPr>
              <a:t>：悟花。</a:t>
            </a:r>
            <a:endParaRPr lang="zh-CN" altLang="en-US" sz="2800" dirty="0">
              <a:latin typeface="微软雅黑" panose="020B0503020204020204" pitchFamily="34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2936082" y="4029075"/>
            <a:ext cx="89534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1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3</a:t>
            </a:r>
            <a:endParaRPr lang="zh-CN" altLang="en-US" sz="2800" dirty="0"/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2828926" y="5174595"/>
            <a:ext cx="8965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4-6</a:t>
            </a:r>
            <a:endParaRPr lang="zh-CN" altLang="en-US" sz="2800" dirty="0"/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917518" y="2232259"/>
            <a:ext cx="2795932" cy="280682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圆角矩形 11"/>
          <p:cNvSpPr/>
          <p:nvPr/>
        </p:nvSpPr>
        <p:spPr>
          <a:xfrm>
            <a:off x="3202782" y="904876"/>
            <a:ext cx="2207419" cy="67151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zh-CN" altLang="en-US" sz="2800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写一写</a:t>
            </a:r>
            <a:endParaRPr lang="en-US" altLang="zh-CN" sz="2800" noProof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2915841" y="450851"/>
            <a:ext cx="778669" cy="118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14" grpId="0"/>
      <p:bldP spid="20" grpId="0"/>
      <p:bldP spid="21" grpId="0"/>
      <p:bldP spid="1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矩形 12"/>
          <p:cNvSpPr>
            <a:spLocks noChangeArrowheads="1"/>
          </p:cNvSpPr>
          <p:nvPr/>
        </p:nvSpPr>
        <p:spPr bwMode="auto">
          <a:xfrm>
            <a:off x="291704" y="1885951"/>
            <a:ext cx="5650706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在细雨迷蒙中，着了水滴的丁香</a:t>
            </a:r>
            <a:r>
              <a:rPr lang="zh-CN" altLang="en-US" sz="28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。花墙边两株紫色的，如同</a:t>
            </a:r>
            <a:r>
              <a:rPr lang="zh-CN" altLang="en-US" sz="28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，线条模糊了，</a:t>
            </a:r>
            <a:r>
              <a:rPr lang="zh-CN" altLang="en-US" sz="28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渗过来。让人觉得，丁香确实该和微雨连在一起。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718013" y="2347222"/>
            <a:ext cx="162736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格外妩媚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1351360" y="3031433"/>
            <a:ext cx="198804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印象派的画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1076325" y="3675064"/>
            <a:ext cx="285631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直向窗外的莹白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6069931" y="2105373"/>
            <a:ext cx="2838071" cy="259078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任意多边形 9"/>
          <p:cNvSpPr/>
          <p:nvPr/>
        </p:nvSpPr>
        <p:spPr>
          <a:xfrm>
            <a:off x="89297" y="712788"/>
            <a:ext cx="404813" cy="592137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kern="0" dirty="0">
                <a:solidFill>
                  <a:prstClr val="white"/>
                </a:solidFill>
                <a:latin typeface="微软雅黑" panose="020B0503020204020204" pitchFamily="34" charset="-122"/>
              </a:rPr>
              <a:t>1</a:t>
            </a:r>
            <a:endParaRPr lang="en-US" altLang="zh-CN" sz="2800" b="1" kern="0" dirty="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sp>
        <p:nvSpPr>
          <p:cNvPr id="38919" name="Rectangle 1"/>
          <p:cNvSpPr>
            <a:spLocks noChangeArrowheads="1"/>
          </p:cNvSpPr>
          <p:nvPr/>
        </p:nvSpPr>
        <p:spPr bwMode="auto">
          <a:xfrm>
            <a:off x="454819" y="715963"/>
            <a:ext cx="498991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266700"/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</a:rPr>
              <a:t>按原文填空。</a:t>
            </a:r>
            <a:endParaRPr lang="zh-CN" altLang="en-US" sz="3200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20"/>
          <p:cNvSpPr>
            <a:spLocks noChangeArrowheads="1"/>
          </p:cNvSpPr>
          <p:nvPr/>
        </p:nvSpPr>
        <p:spPr bwMode="auto">
          <a:xfrm>
            <a:off x="2543175" y="2376489"/>
            <a:ext cx="1045369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latin typeface="微软雅黑" panose="020B0503020204020204" pitchFamily="34" charset="-122"/>
              </a:rPr>
              <a:t>淡淡的</a:t>
            </a:r>
            <a:endParaRPr lang="zh-CN" altLang="en-US" sz="2000" dirty="0">
              <a:latin typeface="微软雅黑" panose="020B0503020204020204" pitchFamily="34" charset="-122"/>
            </a:endParaRPr>
          </a:p>
        </p:txBody>
      </p:sp>
      <p:sp>
        <p:nvSpPr>
          <p:cNvPr id="17" name="矩形 20"/>
          <p:cNvSpPr>
            <a:spLocks noChangeArrowheads="1"/>
          </p:cNvSpPr>
          <p:nvPr/>
        </p:nvSpPr>
        <p:spPr bwMode="auto">
          <a:xfrm>
            <a:off x="2562225" y="3898900"/>
            <a:ext cx="1134666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>
                <a:latin typeface="微软雅黑" panose="020B0503020204020204" pitchFamily="34" charset="-122"/>
              </a:rPr>
              <a:t>鼓鼓的</a:t>
            </a:r>
            <a:endParaRPr lang="zh-CN" altLang="en-US" sz="2000">
              <a:latin typeface="微软雅黑" panose="020B0503020204020204" pitchFamily="34" charset="-122"/>
            </a:endParaRPr>
          </a:p>
        </p:txBody>
      </p:sp>
      <p:sp>
        <p:nvSpPr>
          <p:cNvPr id="19" name="矩形 20"/>
          <p:cNvSpPr>
            <a:spLocks noChangeArrowheads="1"/>
          </p:cNvSpPr>
          <p:nvPr/>
        </p:nvSpPr>
        <p:spPr bwMode="auto">
          <a:xfrm>
            <a:off x="5062538" y="2376489"/>
            <a:ext cx="917972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>
                <a:latin typeface="微软雅黑" panose="020B0503020204020204" pitchFamily="34" charset="-122"/>
              </a:rPr>
              <a:t>花苞</a:t>
            </a:r>
            <a:endParaRPr lang="zh-CN" altLang="en-US" sz="2000">
              <a:latin typeface="微软雅黑" panose="020B0503020204020204" pitchFamily="34" charset="-122"/>
            </a:endParaRPr>
          </a:p>
        </p:txBody>
      </p:sp>
      <p:sp>
        <p:nvSpPr>
          <p:cNvPr id="20" name="矩形 20"/>
          <p:cNvSpPr>
            <a:spLocks noChangeArrowheads="1"/>
          </p:cNvSpPr>
          <p:nvPr/>
        </p:nvSpPr>
        <p:spPr bwMode="auto">
          <a:xfrm>
            <a:off x="5062538" y="3121026"/>
            <a:ext cx="809625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>
                <a:latin typeface="微软雅黑" panose="020B0503020204020204" pitchFamily="34" charset="-122"/>
              </a:rPr>
              <a:t>甜香</a:t>
            </a:r>
            <a:endParaRPr lang="zh-CN" altLang="en-US" sz="2000">
              <a:latin typeface="微软雅黑" panose="020B0503020204020204" pitchFamily="34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5062538" y="3898900"/>
            <a:ext cx="756047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</a:rPr>
              <a:t>绿 </a:t>
            </a:r>
            <a:endParaRPr lang="zh-CN" altLang="en-US" sz="2000" dirty="0">
              <a:latin typeface="微软雅黑" panose="020B0503020204020204" pitchFamily="34" charset="-122"/>
            </a:endParaRPr>
          </a:p>
        </p:txBody>
      </p:sp>
      <p:cxnSp>
        <p:nvCxnSpPr>
          <p:cNvPr id="22" name="直接连接符 21"/>
          <p:cNvCxnSpPr>
            <a:endCxn id="19" idx="1"/>
          </p:cNvCxnSpPr>
          <p:nvPr/>
        </p:nvCxnSpPr>
        <p:spPr>
          <a:xfrm flipV="1">
            <a:off x="3429000" y="2580135"/>
            <a:ext cx="1633538" cy="161086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stCxn id="25" idx="3"/>
            <a:endCxn id="21" idx="1"/>
          </p:cNvCxnSpPr>
          <p:nvPr/>
        </p:nvCxnSpPr>
        <p:spPr>
          <a:xfrm>
            <a:off x="3515916" y="3394105"/>
            <a:ext cx="1546622" cy="70844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stCxn id="25" idx="3"/>
            <a:endCxn id="20" idx="1"/>
          </p:cNvCxnSpPr>
          <p:nvPr/>
        </p:nvCxnSpPr>
        <p:spPr>
          <a:xfrm flipV="1">
            <a:off x="3515916" y="3324672"/>
            <a:ext cx="1546622" cy="6943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2543175" y="3194050"/>
            <a:ext cx="972741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685800" fontAlgn="auto">
              <a:spcAft>
                <a:spcPts val="0"/>
              </a:spcAft>
            </a:pPr>
            <a:r>
              <a:rPr lang="zh-CN" altLang="en-US" sz="2000" dirty="0">
                <a:latin typeface="微软雅黑" panose="020B0503020204020204" pitchFamily="34" charset="-122"/>
                <a:cs typeface="+mj-cs"/>
              </a:rPr>
              <a:t>参差的</a:t>
            </a:r>
            <a:endParaRPr lang="zh-CN" altLang="en-US" sz="2000" dirty="0">
              <a:latin typeface="微软雅黑" panose="020B0503020204020204" pitchFamily="34" charset="-122"/>
              <a:cs typeface="+mj-cs"/>
            </a:endParaRPr>
          </a:p>
        </p:txBody>
      </p:sp>
      <p:sp>
        <p:nvSpPr>
          <p:cNvPr id="27" name="任意多边形 26"/>
          <p:cNvSpPr/>
          <p:nvPr/>
        </p:nvSpPr>
        <p:spPr>
          <a:xfrm>
            <a:off x="89297" y="712788"/>
            <a:ext cx="404813" cy="592137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kern="0" dirty="0">
                <a:solidFill>
                  <a:prstClr val="white"/>
                </a:solidFill>
                <a:latin typeface="微软雅黑" panose="020B0503020204020204" pitchFamily="34" charset="-122"/>
              </a:rPr>
              <a:t>2</a:t>
            </a:r>
            <a:endParaRPr lang="en-US" altLang="zh-CN" sz="2800" b="1" kern="0" dirty="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sp>
        <p:nvSpPr>
          <p:cNvPr id="39947" name="Rectangle 1"/>
          <p:cNvSpPr>
            <a:spLocks noChangeArrowheads="1"/>
          </p:cNvSpPr>
          <p:nvPr/>
        </p:nvSpPr>
        <p:spPr bwMode="auto">
          <a:xfrm>
            <a:off x="454819" y="747246"/>
            <a:ext cx="724257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indent="266700"/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</a:rPr>
              <a:t>将下列搭配恰当的词语用线连起来。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6830616" y="3898901"/>
            <a:ext cx="866775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9" grpId="0"/>
      <p:bldP spid="20" grpId="0"/>
      <p:bldP spid="21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>
            <a:spLocks noChangeArrowheads="1"/>
          </p:cNvSpPr>
          <p:nvPr/>
        </p:nvSpPr>
        <p:spPr bwMode="auto">
          <a:xfrm>
            <a:off x="852488" y="1627188"/>
            <a:ext cx="7679531" cy="3572255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marL="457200" indent="-457200">
              <a:lnSpc>
                <a:spcPct val="150000"/>
              </a:lnSpc>
              <a:spcBef>
                <a:spcPts val="1800"/>
              </a:spcBef>
            </a:pP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准确、流畅地朗读课文，感受丁香的特点。 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重点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lnSpc>
                <a:spcPct val="150000"/>
              </a:lnSpc>
              <a:spcBef>
                <a:spcPts val="1800"/>
              </a:spcBef>
            </a:pP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联系自身的生活经验来理解、感悟丁香结的象征意义和作者</a:t>
            </a:r>
            <a:endParaRPr lang="en-US" altLang="zh-CN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lnSpc>
                <a:spcPct val="150000"/>
              </a:lnSpc>
              <a:spcBef>
                <a:spcPts val="18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情感。 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重点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lnSpc>
                <a:spcPct val="150000"/>
              </a:lnSpc>
              <a:spcBef>
                <a:spcPts val="1800"/>
              </a:spcBef>
            </a:pP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深入理解课文内容，领会作者由事物引发联想，抒发自己独</a:t>
            </a:r>
            <a:endParaRPr lang="en-US" altLang="zh-CN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lnSpc>
                <a:spcPct val="150000"/>
              </a:lnSpc>
              <a:spcBef>
                <a:spcPts val="18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特感受的写法。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难点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446860" y="955676"/>
            <a:ext cx="2208609" cy="67151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zh-CN" altLang="en-US" sz="2800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en-US" altLang="zh-CN" sz="2800" noProof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3161110" y="442914"/>
            <a:ext cx="777478" cy="118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191817" y="3802063"/>
            <a:ext cx="6898481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</a:rPr>
              <a:t>作家宗璞窗外的三颗白丁香与她朝夕相伴，它诱发了作者怎样的情思？给我们带来了怎样的人生启示呢？今天，我们带着这个问题，一同走进宗璞的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</a:rPr>
              <a:t>《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</a:rPr>
              <a:t>丁香结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</a:rPr>
              <a:t>》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</a:rPr>
              <a:t>。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65844" y="976244"/>
            <a:ext cx="2937925" cy="2569029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4760844" y="976244"/>
            <a:ext cx="3015342" cy="2569029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 flipH="1">
            <a:off x="5752862" y="1235149"/>
            <a:ext cx="3124200" cy="3992937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72678" y="1042989"/>
            <a:ext cx="5280422" cy="3905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</a:rPr>
              <a:t>宗璞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</a:rPr>
              <a:t>原名冯钟璞，女，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</a:rPr>
              <a:t>1928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</a:rPr>
              <a:t>年出生，当代作家，常用笔名宗璞。中共党员，生于北京，著名哲学家冯友兰之女。代表作品有短篇小说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</a:rPr>
              <a:t>《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</a:rPr>
              <a:t>红豆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</a:rPr>
              <a:t>》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</a:rPr>
              <a:t>《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</a:rPr>
              <a:t>弦上的梦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</a:rPr>
              <a:t>》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</a:rPr>
              <a:t>，系列长篇小说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</a:rPr>
              <a:t>《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</a:rPr>
              <a:t>野葫芦引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</a:rPr>
              <a:t>》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</a:rPr>
              <a:t>和散文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</a:rPr>
              <a:t>《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</a:rPr>
              <a:t>紫藤萝瀑布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</a:rPr>
              <a:t>》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</a:rPr>
              <a:t>等。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35782" y="1820863"/>
            <a:ext cx="4736306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</a:rPr>
              <a:t>是落叶灌木或小乔木，原产中国华北地区，在中国已有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</a:rPr>
              <a:t>1000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</a:rPr>
              <a:t>多年的栽培历史，是中国的名贵花卉。生长习性喜阳，喜土壤湿润而排水良好，适庭院栽培。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535780" y="1109664"/>
            <a:ext cx="144541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</a:rPr>
              <a:t>丁香花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7" name="Picture 2" descr="C:\Documents and Settings\Administrator\桌面\6c224f4a20a44623cec2fa979222720e0cf3d73f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804297" y="2117726"/>
            <a:ext cx="2500313" cy="225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04297" y="2090738"/>
            <a:ext cx="2680097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804297" y="2100264"/>
            <a:ext cx="2680097" cy="232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804297" y="2068514"/>
            <a:ext cx="2703909" cy="235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圆角矩形 32"/>
          <p:cNvSpPr/>
          <p:nvPr/>
        </p:nvSpPr>
        <p:spPr>
          <a:xfrm>
            <a:off x="1416844" y="2393950"/>
            <a:ext cx="921544" cy="1023938"/>
          </a:xfrm>
          <a:prstGeom prst="roundRect">
            <a:avLst/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zh-CN" altLang="en-US" sz="36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薄</a:t>
            </a:r>
            <a:endParaRPr lang="zh-CN" altLang="en-US" sz="36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1390651" y="4216400"/>
            <a:ext cx="1041797" cy="914400"/>
          </a:xfrm>
          <a:prstGeom prst="roundRect">
            <a:avLst/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zh-CN" altLang="en-US" sz="36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糊</a:t>
            </a:r>
            <a:endParaRPr lang="zh-CN" altLang="en-US" sz="36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6790135" y="2432051"/>
            <a:ext cx="517922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Pinyin Adjust" panose="02000500000000000000" pitchFamily="2" charset="0"/>
              </a:rPr>
              <a:t>báo</a:t>
            </a:r>
            <a:endParaRPr lang="zh-CN" altLang="en-US" sz="2000" b="1">
              <a:solidFill>
                <a:srgbClr val="FF0000"/>
              </a:solidFill>
              <a:latin typeface="Pinyin Adjust" panose="02000500000000000000" pitchFamily="2" charset="0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2586038" y="2655889"/>
            <a:ext cx="3133725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</a:rPr>
              <a:t>那样小，却不显得单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</a:rPr>
              <a:t>薄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</a:rPr>
              <a:t>。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4998244" y="2414588"/>
            <a:ext cx="378950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en-US" sz="2000" b="1">
                <a:solidFill>
                  <a:srgbClr val="FF0000"/>
                </a:solidFill>
                <a:latin typeface="Pinyin Adjust" panose="02000500000000000000" pitchFamily="2" charset="0"/>
              </a:rPr>
              <a:t>bó</a:t>
            </a:r>
            <a:endParaRPr lang="en-US" altLang="en-US" sz="2000" b="1">
              <a:solidFill>
                <a:srgbClr val="FF0000"/>
              </a:solidFill>
              <a:latin typeface="Pinyin Adjust" panose="02000500000000000000" pitchFamily="2" charset="0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2586038" y="4414839"/>
            <a:ext cx="3819525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</a:rPr>
              <a:t>如同印象派的画，线条模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</a:rPr>
              <a:t>糊</a:t>
            </a:r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</a:rPr>
              <a:t>了。</a:t>
            </a:r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5554266" y="4202113"/>
            <a:ext cx="340478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Pinyin Adjust" panose="02000500000000000000" pitchFamily="2" charset="0"/>
              </a:rPr>
              <a:t>hu</a:t>
            </a:r>
            <a:endParaRPr lang="zh-CN" altLang="en-US" sz="2000" b="1">
              <a:solidFill>
                <a:srgbClr val="FF0000"/>
              </a:solidFill>
              <a:latin typeface="Pinyin Adjust" panose="02000500000000000000" pitchFamily="2" charset="0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6565106" y="4459289"/>
            <a:ext cx="691754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</a:rPr>
              <a:t>糊</a:t>
            </a:r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</a:rPr>
              <a:t>涂</a:t>
            </a:r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6580585" y="4202113"/>
            <a:ext cx="382156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Pinyin Adjust" panose="02000500000000000000" pitchFamily="2" charset="0"/>
              </a:rPr>
              <a:t>hú</a:t>
            </a:r>
            <a:endParaRPr lang="en-US" altLang="zh-CN" sz="2000" b="1">
              <a:solidFill>
                <a:srgbClr val="FF0000"/>
              </a:solidFill>
              <a:latin typeface="Pinyin Adjust" panose="02000500000000000000" pitchFamily="2" charset="0"/>
            </a:endParaRP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6580585" y="2697164"/>
            <a:ext cx="677465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</a:rPr>
              <a:t>厚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</a:rPr>
              <a:t>薄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3202782" y="904876"/>
            <a:ext cx="2207419" cy="67151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zh-CN" altLang="en-US" sz="2800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多音字</a:t>
            </a:r>
            <a:endParaRPr lang="zh-CN" altLang="en-US" sz="2800" noProof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3" name="图片 2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2915841" y="450851"/>
            <a:ext cx="778669" cy="118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19" grpId="0"/>
      <p:bldP spid="20" grpId="0"/>
      <p:bldP spid="21" grpId="0"/>
      <p:bldP spid="26" grpId="0"/>
      <p:bldP spid="27" grpId="0"/>
      <p:bldP spid="28" grpId="0" animBg="1"/>
      <p:bldP spid="35" grpId="0"/>
      <p:bldP spid="36" grpId="0" animBg="1"/>
      <p:bldP spid="2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文本框 64"/>
          <p:cNvSpPr txBox="1">
            <a:spLocks noChangeArrowheads="1"/>
          </p:cNvSpPr>
          <p:nvPr/>
        </p:nvSpPr>
        <p:spPr bwMode="auto">
          <a:xfrm>
            <a:off x="1770460" y="2687638"/>
            <a:ext cx="456009" cy="108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缀</a:t>
            </a:r>
            <a:endParaRPr lang="en-US" altLang="zh-CN" sz="6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6" name="文本框 64"/>
          <p:cNvSpPr txBox="1">
            <a:spLocks noChangeArrowheads="1"/>
          </p:cNvSpPr>
          <p:nvPr/>
        </p:nvSpPr>
        <p:spPr bwMode="auto">
          <a:xfrm>
            <a:off x="3420666" y="2674938"/>
            <a:ext cx="748903" cy="108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幽</a:t>
            </a:r>
            <a:endParaRPr lang="zh-CN" altLang="en-US" sz="6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7" name="文本框 64"/>
          <p:cNvSpPr txBox="1">
            <a:spLocks noChangeArrowheads="1"/>
          </p:cNvSpPr>
          <p:nvPr/>
        </p:nvSpPr>
        <p:spPr bwMode="auto">
          <a:xfrm>
            <a:off x="5017294" y="2674938"/>
            <a:ext cx="708422" cy="108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雅</a:t>
            </a:r>
            <a:endParaRPr lang="zh-CN" altLang="en-US" sz="6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8" name="文本框 64"/>
          <p:cNvSpPr txBox="1">
            <a:spLocks noChangeArrowheads="1"/>
          </p:cNvSpPr>
          <p:nvPr/>
        </p:nvSpPr>
        <p:spPr bwMode="auto">
          <a:xfrm>
            <a:off x="6560344" y="2674938"/>
            <a:ext cx="708422" cy="108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案</a:t>
            </a:r>
            <a:endParaRPr lang="zh-CN" altLang="en-US" sz="6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9" name="文本框 64"/>
          <p:cNvSpPr txBox="1">
            <a:spLocks noChangeArrowheads="1"/>
          </p:cNvSpPr>
          <p:nvPr/>
        </p:nvSpPr>
        <p:spPr bwMode="auto">
          <a:xfrm>
            <a:off x="1764506" y="4700588"/>
            <a:ext cx="701279" cy="108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拙</a:t>
            </a:r>
            <a:endParaRPr lang="zh-CN" altLang="en-US" sz="6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0" name="文本框 64"/>
          <p:cNvSpPr txBox="1">
            <a:spLocks noChangeArrowheads="1"/>
          </p:cNvSpPr>
          <p:nvPr/>
        </p:nvSpPr>
        <p:spPr bwMode="auto">
          <a:xfrm>
            <a:off x="3414713" y="4686300"/>
            <a:ext cx="626269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薄</a:t>
            </a:r>
            <a:endParaRPr lang="zh-CN" altLang="en-US" sz="6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1" name="文本框 64"/>
          <p:cNvSpPr txBox="1">
            <a:spLocks noChangeArrowheads="1"/>
          </p:cNvSpPr>
          <p:nvPr/>
        </p:nvSpPr>
        <p:spPr bwMode="auto">
          <a:xfrm>
            <a:off x="4989910" y="4721226"/>
            <a:ext cx="682228" cy="108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糊</a:t>
            </a:r>
            <a:endParaRPr lang="zh-CN" altLang="en-US" sz="6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2" name="文本框 64"/>
          <p:cNvSpPr txBox="1">
            <a:spLocks noChangeArrowheads="1"/>
          </p:cNvSpPr>
          <p:nvPr/>
        </p:nvSpPr>
        <p:spPr bwMode="auto">
          <a:xfrm>
            <a:off x="6606779" y="4721225"/>
            <a:ext cx="425053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恍</a:t>
            </a:r>
            <a:endParaRPr lang="zh-CN" altLang="en-US" sz="6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63" name="组合 7"/>
          <p:cNvGrpSpPr/>
          <p:nvPr/>
        </p:nvGrpSpPr>
        <p:grpSpPr bwMode="auto">
          <a:xfrm>
            <a:off x="3414713" y="4686300"/>
            <a:ext cx="771525" cy="1085850"/>
            <a:chOff x="2437" y="2032"/>
            <a:chExt cx="1244" cy="1264"/>
          </a:xfrm>
        </p:grpSpPr>
        <p:sp>
          <p:nvSpPr>
            <p:cNvPr id="26634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66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cxnSp>
          <p:nvCxnSpPr>
            <p:cNvPr id="26635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636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67" name="组合 7"/>
          <p:cNvGrpSpPr/>
          <p:nvPr/>
        </p:nvGrpSpPr>
        <p:grpSpPr bwMode="auto">
          <a:xfrm>
            <a:off x="4957763" y="4716463"/>
            <a:ext cx="771525" cy="1085850"/>
            <a:chOff x="2437" y="2032"/>
            <a:chExt cx="1244" cy="1264"/>
          </a:xfrm>
        </p:grpSpPr>
        <p:sp>
          <p:nvSpPr>
            <p:cNvPr id="26638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66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cxnSp>
          <p:nvCxnSpPr>
            <p:cNvPr id="26639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640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71" name="组合 7"/>
          <p:cNvGrpSpPr/>
          <p:nvPr/>
        </p:nvGrpSpPr>
        <p:grpSpPr bwMode="auto">
          <a:xfrm>
            <a:off x="6553200" y="4721225"/>
            <a:ext cx="771525" cy="1085850"/>
            <a:chOff x="2437" y="2032"/>
            <a:chExt cx="1244" cy="1264"/>
          </a:xfrm>
        </p:grpSpPr>
        <p:sp>
          <p:nvSpPr>
            <p:cNvPr id="26642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66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cxnSp>
          <p:nvCxnSpPr>
            <p:cNvPr id="26643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644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93" name="组合 92"/>
          <p:cNvGrpSpPr/>
          <p:nvPr/>
        </p:nvGrpSpPr>
        <p:grpSpPr bwMode="auto">
          <a:xfrm>
            <a:off x="1764506" y="4700588"/>
            <a:ext cx="771525" cy="1085850"/>
            <a:chOff x="2437" y="2032"/>
            <a:chExt cx="1244" cy="1264"/>
          </a:xfrm>
        </p:grpSpPr>
        <p:sp>
          <p:nvSpPr>
            <p:cNvPr id="26646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66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cxnSp>
          <p:nvCxnSpPr>
            <p:cNvPr id="26647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648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97" name="组合 7"/>
          <p:cNvGrpSpPr/>
          <p:nvPr/>
        </p:nvGrpSpPr>
        <p:grpSpPr bwMode="auto">
          <a:xfrm>
            <a:off x="6557963" y="2667000"/>
            <a:ext cx="772716" cy="1085850"/>
            <a:chOff x="2437" y="2032"/>
            <a:chExt cx="1244" cy="1264"/>
          </a:xfrm>
        </p:grpSpPr>
        <p:sp>
          <p:nvSpPr>
            <p:cNvPr id="26650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66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cxnSp>
          <p:nvCxnSpPr>
            <p:cNvPr id="26651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652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01" name="组合 7"/>
          <p:cNvGrpSpPr/>
          <p:nvPr/>
        </p:nvGrpSpPr>
        <p:grpSpPr bwMode="auto">
          <a:xfrm>
            <a:off x="4963716" y="2668588"/>
            <a:ext cx="771525" cy="1085850"/>
            <a:chOff x="2437" y="2032"/>
            <a:chExt cx="1244" cy="1264"/>
          </a:xfrm>
        </p:grpSpPr>
        <p:sp>
          <p:nvSpPr>
            <p:cNvPr id="26654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66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cxnSp>
          <p:nvCxnSpPr>
            <p:cNvPr id="26655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656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06" name="组合 7"/>
          <p:cNvGrpSpPr/>
          <p:nvPr/>
        </p:nvGrpSpPr>
        <p:grpSpPr bwMode="auto">
          <a:xfrm>
            <a:off x="3420666" y="2668588"/>
            <a:ext cx="771525" cy="1085850"/>
            <a:chOff x="2437" y="2032"/>
            <a:chExt cx="1244" cy="1264"/>
          </a:xfrm>
        </p:grpSpPr>
        <p:sp>
          <p:nvSpPr>
            <p:cNvPr id="26658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66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cxnSp>
          <p:nvCxnSpPr>
            <p:cNvPr id="26659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660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10" name="组合 7"/>
          <p:cNvGrpSpPr/>
          <p:nvPr/>
        </p:nvGrpSpPr>
        <p:grpSpPr bwMode="auto">
          <a:xfrm>
            <a:off x="1790700" y="2679700"/>
            <a:ext cx="772716" cy="1085850"/>
            <a:chOff x="2437" y="2032"/>
            <a:chExt cx="1245" cy="1265"/>
          </a:xfrm>
        </p:grpSpPr>
        <p:sp>
          <p:nvSpPr>
            <p:cNvPr id="26662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66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cxnSp>
          <p:nvCxnSpPr>
            <p:cNvPr id="26663" name="直接连接符 4"/>
            <p:cNvCxnSpPr>
              <a:cxnSpLocks noChangeShapeType="1"/>
            </p:cNvCxnSpPr>
            <p:nvPr/>
          </p:nvCxnSpPr>
          <p:spPr bwMode="auto">
            <a:xfrm>
              <a:off x="2437" y="2697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664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15" name="矩形 114"/>
          <p:cNvSpPr>
            <a:spLocks noChangeArrowheads="1"/>
          </p:cNvSpPr>
          <p:nvPr/>
        </p:nvSpPr>
        <p:spPr bwMode="auto">
          <a:xfrm>
            <a:off x="1844279" y="2174876"/>
            <a:ext cx="663178" cy="1054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3200" b="1">
                <a:latin typeface="Pinyin Adjust" panose="02000500000000000000" pitchFamily="2" charset="0"/>
                <a:ea typeface="黑体" panose="02010609060101010101" pitchFamily="49" charset="-122"/>
              </a:rPr>
              <a:t>zhuì</a:t>
            </a:r>
            <a:endParaRPr lang="en-US" altLang="en-US" sz="3200" b="1">
              <a:latin typeface="Pinyin Adjust" panose="02000500000000000000" pitchFamily="2" charset="0"/>
              <a:ea typeface="黑体" panose="02010609060101010101" pitchFamily="49" charset="-122"/>
            </a:endParaRPr>
          </a:p>
        </p:txBody>
      </p:sp>
      <p:sp>
        <p:nvSpPr>
          <p:cNvPr id="116" name="矩形 115"/>
          <p:cNvSpPr>
            <a:spLocks noChangeArrowheads="1"/>
          </p:cNvSpPr>
          <p:nvPr/>
        </p:nvSpPr>
        <p:spPr bwMode="auto">
          <a:xfrm>
            <a:off x="5179219" y="2176464"/>
            <a:ext cx="844154" cy="56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3200" b="1">
                <a:latin typeface="Pinyin Adjust" panose="02000500000000000000" pitchFamily="2" charset="0"/>
                <a:ea typeface="黑体" panose="02010609060101010101" pitchFamily="49" charset="-122"/>
              </a:rPr>
              <a:t>yǎ</a:t>
            </a:r>
            <a:endParaRPr lang="en-US" altLang="en-US" sz="3200" b="1">
              <a:latin typeface="Pinyin Adjust" panose="02000500000000000000" pitchFamily="2" charset="0"/>
              <a:ea typeface="黑体" panose="02010609060101010101" pitchFamily="49" charset="-122"/>
            </a:endParaRPr>
          </a:p>
        </p:txBody>
      </p:sp>
      <p:sp>
        <p:nvSpPr>
          <p:cNvPr id="118" name="矩形 117"/>
          <p:cNvSpPr>
            <a:spLocks noChangeArrowheads="1"/>
          </p:cNvSpPr>
          <p:nvPr/>
        </p:nvSpPr>
        <p:spPr bwMode="auto">
          <a:xfrm>
            <a:off x="6516291" y="4206876"/>
            <a:ext cx="845344" cy="1054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3200" b="1">
                <a:latin typeface="Pinyin Adjust" panose="02000500000000000000" pitchFamily="2" charset="0"/>
                <a:ea typeface="黑体" panose="02010609060101010101" pitchFamily="49" charset="-122"/>
              </a:rPr>
              <a:t>huǎng</a:t>
            </a:r>
            <a:endParaRPr lang="en-US" altLang="en-US" sz="3200" b="1">
              <a:latin typeface="Pinyin Adjust" panose="02000500000000000000" pitchFamily="2" charset="0"/>
              <a:ea typeface="黑体" panose="02010609060101010101" pitchFamily="49" charset="-122"/>
            </a:endParaRPr>
          </a:p>
        </p:txBody>
      </p:sp>
      <p:sp>
        <p:nvSpPr>
          <p:cNvPr id="119" name="矩形 118"/>
          <p:cNvSpPr>
            <a:spLocks noChangeArrowheads="1"/>
          </p:cNvSpPr>
          <p:nvPr/>
        </p:nvSpPr>
        <p:spPr bwMode="auto">
          <a:xfrm>
            <a:off x="5119688" y="4184651"/>
            <a:ext cx="422672" cy="1054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3200" b="1">
                <a:latin typeface="Pinyin Adjust" panose="02000500000000000000" pitchFamily="2" charset="0"/>
                <a:ea typeface="黑体" panose="02010609060101010101" pitchFamily="49" charset="-122"/>
              </a:rPr>
              <a:t>hu</a:t>
            </a:r>
            <a:endParaRPr lang="en-US" altLang="en-US" sz="3200" b="1">
              <a:latin typeface="Pinyin Adjust" panose="02000500000000000000" pitchFamily="2" charset="0"/>
              <a:ea typeface="黑体" panose="02010609060101010101" pitchFamily="49" charset="-122"/>
            </a:endParaRPr>
          </a:p>
        </p:txBody>
      </p:sp>
      <p:sp>
        <p:nvSpPr>
          <p:cNvPr id="120" name="矩形 119"/>
          <p:cNvSpPr>
            <a:spLocks noChangeArrowheads="1"/>
          </p:cNvSpPr>
          <p:nvPr/>
        </p:nvSpPr>
        <p:spPr bwMode="auto">
          <a:xfrm>
            <a:off x="3540919" y="2176464"/>
            <a:ext cx="844154" cy="56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3200" b="1">
                <a:latin typeface="Pinyin Adjust" panose="02000500000000000000" pitchFamily="2" charset="0"/>
                <a:ea typeface="黑体" panose="02010609060101010101" pitchFamily="49" charset="-122"/>
              </a:rPr>
              <a:t>yōu</a:t>
            </a:r>
            <a:endParaRPr lang="en-US" altLang="en-US" sz="3200" b="1">
              <a:latin typeface="Pinyin Adjust" panose="02000500000000000000" pitchFamily="2" charset="0"/>
              <a:ea typeface="黑体" panose="02010609060101010101" pitchFamily="49" charset="-122"/>
            </a:endParaRPr>
          </a:p>
        </p:txBody>
      </p:sp>
      <p:sp>
        <p:nvSpPr>
          <p:cNvPr id="121" name="矩形 120"/>
          <p:cNvSpPr>
            <a:spLocks noChangeArrowheads="1"/>
          </p:cNvSpPr>
          <p:nvPr/>
        </p:nvSpPr>
        <p:spPr bwMode="auto">
          <a:xfrm>
            <a:off x="3618310" y="4162426"/>
            <a:ext cx="844153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3200" b="1">
                <a:latin typeface="Pinyin Adjust" panose="02000500000000000000" pitchFamily="2" charset="0"/>
                <a:ea typeface="黑体" panose="02010609060101010101" pitchFamily="49" charset="-122"/>
              </a:rPr>
              <a:t>bó</a:t>
            </a:r>
            <a:endParaRPr lang="en-US" altLang="en-US" sz="3200" b="1">
              <a:latin typeface="Pinyin Adjust" panose="02000500000000000000" pitchFamily="2" charset="0"/>
              <a:ea typeface="黑体" panose="02010609060101010101" pitchFamily="49" charset="-122"/>
            </a:endParaRPr>
          </a:p>
        </p:txBody>
      </p:sp>
      <p:sp>
        <p:nvSpPr>
          <p:cNvPr id="122" name="矩形 121"/>
          <p:cNvSpPr>
            <a:spLocks noChangeArrowheads="1"/>
          </p:cNvSpPr>
          <p:nvPr/>
        </p:nvSpPr>
        <p:spPr bwMode="auto">
          <a:xfrm>
            <a:off x="1802606" y="4175126"/>
            <a:ext cx="844154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3200" b="1">
                <a:latin typeface="Pinyin Adjust" panose="02000500000000000000" pitchFamily="2" charset="0"/>
                <a:ea typeface="黑体" panose="02010609060101010101" pitchFamily="49" charset="-122"/>
              </a:rPr>
              <a:t>zhuō</a:t>
            </a:r>
            <a:endParaRPr lang="en-US" altLang="en-US" sz="3200" b="1">
              <a:latin typeface="Pinyin Adjust" panose="02000500000000000000" pitchFamily="2" charset="0"/>
              <a:ea typeface="黑体" panose="02010609060101010101" pitchFamily="49" charset="-122"/>
            </a:endParaRPr>
          </a:p>
        </p:txBody>
      </p:sp>
      <p:sp>
        <p:nvSpPr>
          <p:cNvPr id="123" name="矩形 122"/>
          <p:cNvSpPr>
            <a:spLocks noChangeArrowheads="1"/>
          </p:cNvSpPr>
          <p:nvPr/>
        </p:nvSpPr>
        <p:spPr bwMode="auto">
          <a:xfrm>
            <a:off x="6722269" y="2176464"/>
            <a:ext cx="844154" cy="56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3200" b="1">
                <a:latin typeface="Pinyin Adjust" panose="02000500000000000000" pitchFamily="2" charset="0"/>
                <a:ea typeface="黑体" panose="02010609060101010101" pitchFamily="49" charset="-122"/>
              </a:rPr>
              <a:t>àn</a:t>
            </a:r>
            <a:endParaRPr lang="en-US" altLang="en-US" sz="3200" b="1">
              <a:latin typeface="Pinyin Adjust" panose="02000500000000000000" pitchFamily="2" charset="0"/>
              <a:ea typeface="黑体" panose="02010609060101010101" pitchFamily="49" charset="-122"/>
            </a:endParaRPr>
          </a:p>
        </p:txBody>
      </p:sp>
      <p:sp>
        <p:nvSpPr>
          <p:cNvPr id="124" name="圆角矩形 123"/>
          <p:cNvSpPr/>
          <p:nvPr/>
        </p:nvSpPr>
        <p:spPr>
          <a:xfrm>
            <a:off x="3202782" y="904876"/>
            <a:ext cx="2207419" cy="67151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zh-CN" altLang="en-US" sz="2800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 会 写</a:t>
            </a:r>
            <a:endParaRPr lang="zh-CN" altLang="en-US" sz="2800" noProof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5" name="图片 12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2915841" y="450851"/>
            <a:ext cx="778669" cy="118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75" name="文本框 1"/>
          <p:cNvSpPr txBox="1">
            <a:spLocks noChangeArrowheads="1"/>
          </p:cNvSpPr>
          <p:nvPr/>
        </p:nvSpPr>
        <p:spPr bwMode="auto">
          <a:xfrm>
            <a:off x="4331494" y="6061075"/>
            <a:ext cx="22907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/>
              <a:t>注：为本文“模糊”读音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115" grpId="0"/>
      <p:bldP spid="116" grpId="0"/>
      <p:bldP spid="118" grpId="0"/>
      <p:bldP spid="119" grpId="0"/>
      <p:bldP spid="120" grpId="0"/>
      <p:bldP spid="121" grpId="0"/>
      <p:bldP spid="122" grpId="0"/>
      <p:bldP spid="123" grpId="0"/>
      <p:bldP spid="12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340644" y="2028826"/>
            <a:ext cx="1094185" cy="476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</a:rPr>
              <a:t>换偏旁：</a:t>
            </a:r>
            <a:endParaRPr lang="en-US" altLang="zh-CN" sz="2000" b="1">
              <a:latin typeface="微软雅黑" panose="020B0503020204020204" pitchFamily="34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340644" y="3451226"/>
            <a:ext cx="1322785" cy="476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</a:rPr>
              <a:t>字理识字：</a:t>
            </a:r>
            <a:r>
              <a:rPr lang="en-US" altLang="zh-CN" sz="2000">
                <a:latin typeface="微软雅黑" panose="020B0503020204020204" pitchFamily="34" charset="-122"/>
              </a:rPr>
              <a:t>       </a:t>
            </a:r>
            <a:endParaRPr lang="en-US" altLang="zh-CN" sz="2000">
              <a:latin typeface="微软雅黑" panose="020B0503020204020204" pitchFamily="34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799160" y="3451226"/>
            <a:ext cx="485775" cy="557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</a:rPr>
              <a:t>缀</a:t>
            </a:r>
            <a:endParaRPr lang="en-US" altLang="zh-CN" sz="2400">
              <a:latin typeface="微软雅黑" panose="020B0503020204020204" pitchFamily="34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278731" y="4954589"/>
            <a:ext cx="5092304" cy="499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000000"/>
                </a:solidFill>
                <a:latin typeface="微软雅黑" panose="020B0503020204020204" pitchFamily="34" charset="-122"/>
              </a:rPr>
              <a:t>会意字。指缝合，连缀，也指系结，连接。</a:t>
            </a:r>
            <a:endParaRPr lang="en-US" altLang="zh-CN" sz="200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5400000">
            <a:off x="3559969" y="3806826"/>
            <a:ext cx="214313" cy="214313"/>
          </a:xfrm>
          <a:prstGeom prst="triangle">
            <a:avLst/>
          </a:prstGeom>
          <a:solidFill>
            <a:schemeClr val="tx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b="1" noProof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799160" y="2160588"/>
            <a:ext cx="15656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</a:rPr>
              <a:t>准</a:t>
            </a:r>
            <a:r>
              <a:rPr lang="en-US" altLang="zh-CN" sz="2400">
                <a:latin typeface="微软雅黑" panose="020B0503020204020204" pitchFamily="34" charset="-122"/>
              </a:rPr>
              <a:t>——</a:t>
            </a:r>
            <a:r>
              <a:rPr lang="zh-CN" altLang="en-US" sz="2400">
                <a:latin typeface="微软雅黑" panose="020B0503020204020204" pitchFamily="34" charset="-122"/>
              </a:rPr>
              <a:t>雅</a:t>
            </a:r>
            <a:endParaRPr lang="zh-CN" altLang="en-US" sz="2400">
              <a:latin typeface="微软雅黑" panose="020B0503020204020204" pitchFamily="34" charset="-122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239729" y="2108317"/>
            <a:ext cx="2681342" cy="2979268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024313" y="3530601"/>
            <a:ext cx="4762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圆角矩形 17"/>
          <p:cNvSpPr/>
          <p:nvPr/>
        </p:nvSpPr>
        <p:spPr>
          <a:xfrm>
            <a:off x="3202782" y="904876"/>
            <a:ext cx="2207419" cy="67151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zh-CN" altLang="en-US" sz="2800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识字方法</a:t>
            </a:r>
            <a:endParaRPr lang="zh-CN" altLang="en-US" sz="2800" noProof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" name="图片 1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2915841" y="450851"/>
            <a:ext cx="778669" cy="118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 animBg="1"/>
      <p:bldP spid="15" grpId="0"/>
      <p:bldP spid="1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24"/>
          <p:cNvSpPr txBox="1">
            <a:spLocks noChangeArrowheads="1"/>
          </p:cNvSpPr>
          <p:nvPr/>
        </p:nvSpPr>
        <p:spPr bwMode="auto">
          <a:xfrm>
            <a:off x="1300162" y="1263650"/>
            <a:ext cx="863204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4800">
                <a:solidFill>
                  <a:srgbClr val="000000"/>
                </a:solidFill>
                <a:latin typeface="Pinyin Adjust" panose="02000500000000000000" pitchFamily="2" charset="0"/>
                <a:ea typeface="宋体" panose="02010600030101010101" pitchFamily="2" charset="-122"/>
              </a:rPr>
              <a:t>bó</a:t>
            </a:r>
            <a:endParaRPr lang="zh-CN" altLang="en-US" sz="4800">
              <a:solidFill>
                <a:srgbClr val="000000"/>
              </a:solidFill>
              <a:latin typeface="Pinyin Adjust" panose="02000500000000000000" pitchFamily="2" charset="0"/>
              <a:ea typeface="宋体" panose="02010600030101010101" pitchFamily="2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072754" y="5095875"/>
            <a:ext cx="50577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</a:rPr>
              <a:t> 那个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</a:rPr>
              <a:t>单薄</a:t>
            </a:r>
            <a:r>
              <a:rPr lang="zh-CN" altLang="en-US" sz="2400">
                <a:latin typeface="微软雅黑" panose="020B0503020204020204" pitchFamily="34" charset="-122"/>
              </a:rPr>
              <a:t>的女孩</a:t>
            </a:r>
            <a:r>
              <a:rPr lang="en-US" altLang="zh-CN" sz="2400">
                <a:latin typeface="微软雅黑" panose="020B0503020204020204" pitchFamily="34" charset="-122"/>
              </a:rPr>
              <a:t>,</a:t>
            </a:r>
            <a:r>
              <a:rPr lang="zh-CN" altLang="en-US" sz="2400">
                <a:latin typeface="微软雅黑" panose="020B0503020204020204" pitchFamily="34" charset="-122"/>
              </a:rPr>
              <a:t>站在风中直哆嗦。 </a:t>
            </a:r>
            <a:endParaRPr lang="en-US" altLang="zh-CN" sz="2400">
              <a:latin typeface="微软雅黑" panose="020B0503020204020204" pitchFamily="34" charset="-122"/>
            </a:endParaRPr>
          </a:p>
        </p:txBody>
      </p:sp>
      <p:sp>
        <p:nvSpPr>
          <p:cNvPr id="22" name="线形标注 2 21"/>
          <p:cNvSpPr/>
          <p:nvPr/>
        </p:nvSpPr>
        <p:spPr>
          <a:xfrm>
            <a:off x="3036094" y="1682750"/>
            <a:ext cx="2483644" cy="688975"/>
          </a:xfrm>
          <a:prstGeom prst="borderCallout2">
            <a:avLst>
              <a:gd name="adj1" fmla="val 44404"/>
              <a:gd name="adj2" fmla="val -1182"/>
              <a:gd name="adj3" fmla="val 44404"/>
              <a:gd name="adj4" fmla="val -15112"/>
              <a:gd name="adj5" fmla="val 146533"/>
              <a:gd name="adj6" fmla="val -38451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/>
            <a:r>
              <a:rPr lang="zh-CN" altLang="en-US" sz="20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不要写成左右结构</a:t>
            </a:r>
            <a:endParaRPr lang="zh-CN" altLang="en-US" sz="2000" noProof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059906" y="3552825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</a:rPr>
              <a:t>单薄</a:t>
            </a:r>
            <a:endParaRPr lang="zh-CN" altLang="en-US" sz="2400">
              <a:latin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5937592" y="1683197"/>
            <a:ext cx="2318657" cy="3822858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3" name="Group 12"/>
          <p:cNvGraphicFramePr>
            <a:graphicFrameLocks noGrp="1"/>
          </p:cNvGraphicFramePr>
          <p:nvPr/>
        </p:nvGraphicFramePr>
        <p:xfrm>
          <a:off x="1091803" y="2198688"/>
          <a:ext cx="1110854" cy="1528762"/>
        </p:xfrm>
        <a:graphic>
          <a:graphicData uri="http://schemas.openxmlformats.org/drawingml/2006/table">
            <a:tbl>
              <a:tblPr/>
              <a:tblGrid>
                <a:gridCol w="555427"/>
                <a:gridCol w="555427"/>
              </a:tblGrid>
              <a:tr h="7790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宋体" panose="02010600030101010101" pitchFamily="2" charset="-122"/>
                      </a:endParaRPr>
                    </a:p>
                  </a:txBody>
                  <a:tcPr marL="43518" marR="43518" marT="28962" marB="2896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宋体" panose="02010600030101010101" pitchFamily="2" charset="-122"/>
                      </a:endParaRPr>
                    </a:p>
                  </a:txBody>
                  <a:tcPr marL="43518" marR="43518" marT="28962" marB="28962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6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宋体" panose="02010600030101010101" pitchFamily="2" charset="-122"/>
                      </a:endParaRPr>
                    </a:p>
                  </a:txBody>
                  <a:tcPr marL="43518" marR="43518" marT="28962" marB="2896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宋体" panose="02010600030101010101" pitchFamily="2" charset="-122"/>
                      </a:endParaRPr>
                    </a:p>
                  </a:txBody>
                  <a:tcPr marL="43518" marR="43518" marT="28962" marB="28962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23"/>
          <p:cNvSpPr txBox="1">
            <a:spLocks noChangeArrowheads="1"/>
          </p:cNvSpPr>
          <p:nvPr/>
        </p:nvSpPr>
        <p:spPr bwMode="auto">
          <a:xfrm>
            <a:off x="1119188" y="2100263"/>
            <a:ext cx="1065610" cy="1423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880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薄</a:t>
            </a:r>
            <a:endParaRPr lang="zh-CN" altLang="en-US" sz="880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072753" y="2371726"/>
            <a:ext cx="1090613" cy="1330325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2000" noProof="1">
              <a:solidFill>
                <a:schemeClr val="accent3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 animBg="1"/>
      <p:bldP spid="2" grpId="0"/>
      <p:bldP spid="14" grpId="0"/>
      <p:bldP spid="18" grpId="0" animBg="1"/>
    </p:bldLst>
  </p:timing>
</p:sld>
</file>

<file path=ppt/tags/tag1.xml><?xml version="1.0" encoding="utf-8"?>
<p:tagLst xmlns:p="http://schemas.openxmlformats.org/presentationml/2006/main">
  <p:tag name="KSO_WM_DOC_GUID" val="{94641974-dcd1-477f-9f28-6d5419e37239}"/>
</p:tagLst>
</file>

<file path=ppt/theme/theme1.xml><?xml version="1.0" encoding="utf-8"?>
<a:theme xmlns:a="http://schemas.openxmlformats.org/drawingml/2006/main" name="第一PPT模板网-WWW.1PPT.COM">
  <a:themeElements>
    <a:clrScheme name="让PPT飞起来丨pptshare.qzone.qq.com 4">
      <a:dk1>
        <a:srgbClr val="000000"/>
      </a:dk1>
      <a:lt1>
        <a:srgbClr val="FFFFFF"/>
      </a:lt1>
      <a:dk2>
        <a:srgbClr val="FFFFFF"/>
      </a:dk2>
      <a:lt2>
        <a:srgbClr val="B2B2B2"/>
      </a:lt2>
      <a:accent1>
        <a:srgbClr val="3399FF"/>
      </a:accent1>
      <a:accent2>
        <a:srgbClr val="0875F8"/>
      </a:accent2>
      <a:accent3>
        <a:srgbClr val="FFFFFF"/>
      </a:accent3>
      <a:accent4>
        <a:srgbClr val="000000"/>
      </a:accent4>
      <a:accent5>
        <a:srgbClr val="ADCAFF"/>
      </a:accent5>
      <a:accent6>
        <a:srgbClr val="0669E1"/>
      </a:accent6>
      <a:hlink>
        <a:srgbClr val="0E58C4"/>
      </a:hlink>
      <a:folHlink>
        <a:srgbClr val="B2B2B2"/>
      </a:folHlink>
    </a:clrScheme>
    <a:fontScheme name="让PPT飞起来丨pptshare.qzone.qq.com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135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微软雅黑" panose="020B0503020204020204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135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微软雅黑" panose="020B0503020204020204" pitchFamily="34" charset="-122"/>
          </a:defRPr>
        </a:defPPr>
      </a:lstStyle>
    </a:lnDef>
  </a:objectDefaults>
  <a:extraClrSchemeLst>
    <a:extraClrScheme>
      <a:clrScheme name="让PPT飞起来丨pptshare.qzone.qq.com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让PPT飞起来丨pptshare.qzone.qq.com 2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让PPT飞起来丨pptshare.qzone.qq.com 3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3399FF"/>
        </a:accent1>
        <a:accent2>
          <a:srgbClr val="0875F8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0669E1"/>
        </a:accent6>
        <a:hlink>
          <a:srgbClr val="B2B2B2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让PPT飞起来丨pptshare.qzone.qq.com 4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3399FF"/>
        </a:accent1>
        <a:accent2>
          <a:srgbClr val="0875F8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0669E1"/>
        </a:accent6>
        <a:hlink>
          <a:srgbClr val="0E58C4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1506</Words>
  <Application>WPS 演示</Application>
  <PresentationFormat>全屏显示(4:3)</PresentationFormat>
  <Paragraphs>209</Paragraphs>
  <Slides>19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4" baseType="lpstr">
      <vt:lpstr>Arial</vt:lpstr>
      <vt:lpstr>宋体</vt:lpstr>
      <vt:lpstr>Wingdings</vt:lpstr>
      <vt:lpstr>Franklin Gothic Medium</vt:lpstr>
      <vt:lpstr>微软雅黑</vt:lpstr>
      <vt:lpstr>Calibri</vt:lpstr>
      <vt:lpstr>楷体</vt:lpstr>
      <vt:lpstr>Pinyin Adjust</vt:lpstr>
      <vt:lpstr>楷体_GB2312</vt:lpstr>
      <vt:lpstr>新宋体</vt:lpstr>
      <vt:lpstr>黑体</vt:lpstr>
      <vt:lpstr>Calibri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琴殇回梦</cp:lastModifiedBy>
  <cp:revision>91</cp:revision>
  <dcterms:created xsi:type="dcterms:W3CDTF">2019-01-28T06:44:00Z</dcterms:created>
  <dcterms:modified xsi:type="dcterms:W3CDTF">2019-08-22T08:35:39Z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</Properties>
</file>