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62"/>
  </p:handoutMasterIdLst>
  <p:sldIdLst>
    <p:sldId id="323" r:id="rId3"/>
    <p:sldId id="523" r:id="rId5"/>
    <p:sldId id="1012" r:id="rId6"/>
    <p:sldId id="1042" r:id="rId7"/>
    <p:sldId id="1043" r:id="rId8"/>
    <p:sldId id="1003" r:id="rId9"/>
    <p:sldId id="1137" r:id="rId10"/>
    <p:sldId id="1087" r:id="rId11"/>
    <p:sldId id="634" r:id="rId12"/>
    <p:sldId id="1001" r:id="rId13"/>
    <p:sldId id="1077" r:id="rId14"/>
    <p:sldId id="748" r:id="rId15"/>
    <p:sldId id="586" r:id="rId16"/>
    <p:sldId id="1011" r:id="rId17"/>
    <p:sldId id="996" r:id="rId18"/>
    <p:sldId id="1006" r:id="rId19"/>
    <p:sldId id="991" r:id="rId20"/>
    <p:sldId id="1080" r:id="rId21"/>
    <p:sldId id="1013" r:id="rId22"/>
    <p:sldId id="1018" r:id="rId23"/>
    <p:sldId id="1019" r:id="rId24"/>
    <p:sldId id="1020" r:id="rId25"/>
    <p:sldId id="941" r:id="rId26"/>
    <p:sldId id="1089" r:id="rId27"/>
    <p:sldId id="1139" r:id="rId28"/>
    <p:sldId id="1140" r:id="rId29"/>
    <p:sldId id="1138" r:id="rId30"/>
    <p:sldId id="1093" r:id="rId31"/>
    <p:sldId id="1094" r:id="rId32"/>
    <p:sldId id="1095" r:id="rId33"/>
    <p:sldId id="1090" r:id="rId34"/>
    <p:sldId id="1141" r:id="rId35"/>
    <p:sldId id="1091" r:id="rId36"/>
    <p:sldId id="1092" r:id="rId37"/>
    <p:sldId id="1096" r:id="rId38"/>
    <p:sldId id="1143" r:id="rId39"/>
    <p:sldId id="1097" r:id="rId40"/>
    <p:sldId id="1098" r:id="rId41"/>
    <p:sldId id="1147" r:id="rId42"/>
    <p:sldId id="1148" r:id="rId43"/>
    <p:sldId id="1099" r:id="rId44"/>
    <p:sldId id="1100" r:id="rId45"/>
    <p:sldId id="1101" r:id="rId46"/>
    <p:sldId id="1102" r:id="rId47"/>
    <p:sldId id="1104" r:id="rId48"/>
    <p:sldId id="1103" r:id="rId49"/>
    <p:sldId id="1145" r:id="rId50"/>
    <p:sldId id="1146" r:id="rId51"/>
    <p:sldId id="1105" r:id="rId52"/>
    <p:sldId id="1106" r:id="rId53"/>
    <p:sldId id="1107" r:id="rId54"/>
    <p:sldId id="1119" r:id="rId55"/>
    <p:sldId id="1109" r:id="rId56"/>
    <p:sldId id="1110" r:id="rId57"/>
    <p:sldId id="1116" r:id="rId58"/>
    <p:sldId id="1118" r:id="rId59"/>
    <p:sldId id="1112" r:id="rId60"/>
    <p:sldId id="1115" r:id="rId61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66"/>
    </p:embeddedFont>
    <p:embeddedFont>
      <p:font typeface="黑体" panose="02010600030101010101" pitchFamily="49" charset="-122"/>
      <p:regular r:id="rId67"/>
    </p:embeddedFont>
    <p:embeddedFont>
      <p:font typeface="幼圆" panose="02010509060101010101" pitchFamily="49" charset="-122"/>
      <p:regular r:id="rId68"/>
    </p:embeddedFont>
    <p:embeddedFont>
      <p:font typeface="华文楷体" panose="02010600040101010101" pitchFamily="2" charset="-122"/>
      <p:regular r:id="rId69"/>
    </p:embeddedFont>
    <p:embeddedFont>
      <p:font typeface="微软雅黑" panose="020B0503020204020204" charset="-122"/>
      <p:regular r:id="rId70"/>
    </p:embeddedFont>
    <p:embeddedFont>
      <p:font typeface="迷你简毡笔黑" panose="03000509000000000000" pitchFamily="65" charset="-122"/>
      <p:regular r:id="rId71"/>
    </p:embeddedFont>
    <p:embeddedFont>
      <p:font typeface="Calibri" panose="020F0502020204030204" charset="0"/>
      <p:regular r:id="rId72"/>
      <p:bold r:id="rId73"/>
      <p:italic r:id="rId74"/>
      <p:boldItalic r:id="rId75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EFCDE"/>
    <a:srgbClr val="0066FF"/>
    <a:srgbClr val="A38302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>
        <p:scale>
          <a:sx n="75" d="100"/>
          <a:sy n="75" d="100"/>
        </p:scale>
        <p:origin x="-1878" y="-702"/>
      </p:cViewPr>
      <p:guideLst>
        <p:guide orient="horz" pos="3162"/>
        <p:guide pos="5755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40"/>
        <p:guide pos="222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5" Type="http://schemas.openxmlformats.org/officeDocument/2006/relationships/font" Target="fonts/font10.fntdata"/><Relationship Id="rId74" Type="http://schemas.openxmlformats.org/officeDocument/2006/relationships/font" Target="fonts/font9.fntdata"/><Relationship Id="rId73" Type="http://schemas.openxmlformats.org/officeDocument/2006/relationships/font" Target="fonts/font8.fntdata"/><Relationship Id="rId72" Type="http://schemas.openxmlformats.org/officeDocument/2006/relationships/font" Target="fonts/font7.fntdata"/><Relationship Id="rId71" Type="http://schemas.openxmlformats.org/officeDocument/2006/relationships/font" Target="fonts/font6.fntdata"/><Relationship Id="rId70" Type="http://schemas.openxmlformats.org/officeDocument/2006/relationships/font" Target="fonts/font5.fntdata"/><Relationship Id="rId7" Type="http://schemas.openxmlformats.org/officeDocument/2006/relationships/slide" Target="slides/slide4.xml"/><Relationship Id="rId69" Type="http://schemas.openxmlformats.org/officeDocument/2006/relationships/font" Target="fonts/font4.fntdata"/><Relationship Id="rId68" Type="http://schemas.openxmlformats.org/officeDocument/2006/relationships/font" Target="fonts/font3.fntdata"/><Relationship Id="rId67" Type="http://schemas.openxmlformats.org/officeDocument/2006/relationships/font" Target="fonts/font2.fntdata"/><Relationship Id="rId66" Type="http://schemas.openxmlformats.org/officeDocument/2006/relationships/font" Target="fonts/font1.fntdata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失魂落魄</a:t>
            </a:r>
            <a:r>
              <a:rPr lang="zh-CN" altLang="en-US" baseline="0" dirty="0"/>
              <a:t> 怂恿 辞退 挣钱 压抑 颓败 缝纫 噪声 褐色 疲惫 耽误 衣兜 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龟裂 机械 权利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失魂落魄</a:t>
            </a:r>
            <a:r>
              <a:rPr lang="zh-CN" altLang="en-US" baseline="0" dirty="0"/>
              <a:t> 怂恿 辞退 挣钱 压抑 颓败 缝纫 噪声 褐色 疲惫 耽误 衣兜 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龟裂 机械 权利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魄 辞 意 颓 败 路 吊 噪 几</a:t>
            </a:r>
            <a:r>
              <a:rPr lang="zh-CN" altLang="en-US" baseline="0" dirty="0"/>
              <a:t> 军 哇 酸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jpe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3.jpeg"/><Relationship Id="rId10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4.so.qhmsg.com/bdr/921__/t01866205cbd0116d69.jpg"/>
          <p:cNvPicPr>
            <a:picLocks noChangeAspect="1" noChangeArrowheads="1"/>
          </p:cNvPicPr>
          <p:nvPr userDrawn="1"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95052"/>
          <a:stretch>
            <a:fillRect/>
          </a:stretch>
        </p:blipFill>
        <p:spPr bwMode="auto">
          <a:xfrm>
            <a:off x="0" y="4587974"/>
            <a:ext cx="9252520" cy="64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42" name="Picture 2" descr="http://p4.so.qhmsg.com/bdr/921__/t01866205cbd0116d69.jpg"/>
          <p:cNvPicPr>
            <a:picLocks noChangeAspect="1" noChangeArrowheads="1"/>
          </p:cNvPicPr>
          <p:nvPr userDrawn="1"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58"/>
          <a:stretch>
            <a:fillRect/>
          </a:stretch>
        </p:blipFill>
        <p:spPr bwMode="auto">
          <a:xfrm>
            <a:off x="0" y="4659982"/>
            <a:ext cx="697905" cy="483518"/>
          </a:xfrm>
          <a:prstGeom prst="rect">
            <a:avLst/>
          </a:prstGeom>
          <a:noFill/>
        </p:spPr>
      </p:pic>
      <p:pic>
        <p:nvPicPr>
          <p:cNvPr id="8" name="Picture 2" descr="http://p4.so.qhmsg.com/bdr/921__/t01866205cbd0116d69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58"/>
          <a:stretch>
            <a:fillRect/>
          </a:stretch>
        </p:blipFill>
        <p:spPr bwMode="auto">
          <a:xfrm>
            <a:off x="2627785" y="4659982"/>
            <a:ext cx="593968" cy="411509"/>
          </a:xfrm>
          <a:prstGeom prst="rect">
            <a:avLst/>
          </a:prstGeom>
          <a:noFill/>
        </p:spPr>
      </p:pic>
      <p:pic>
        <p:nvPicPr>
          <p:cNvPr id="9" name="Picture 2" descr="http://p4.so.qhmsg.com/bdr/921__/t01866205cbd0116d69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658"/>
          <a:stretch>
            <a:fillRect/>
          </a:stretch>
        </p:blipFill>
        <p:spPr bwMode="auto">
          <a:xfrm>
            <a:off x="8550032" y="4752529"/>
            <a:ext cx="593968" cy="411509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8.xml"/><Relationship Id="rId4" Type="http://schemas.openxmlformats.org/officeDocument/2006/relationships/slide" Target="slide23.xml"/><Relationship Id="rId3" Type="http://schemas.openxmlformats.org/officeDocument/2006/relationships/slide" Target="slide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hyperlink" Target="&#19971;&#24425;-&#23383;&#35789;&#21548;&#20889;-&#20154;&#20116;&#19978;%2018%20&#24904;&#27597;&#24773;&#28145;.mp4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9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1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hyperlink" Target="&#19971;&#24425;-&#35838;&#25991;&#26391;&#35835;-&#20154;&#20116;&#19978;-18%20&#24904;&#27597;&#24773;&#28145;.mp4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hyperlink" Target="&#29983;&#23383;&#35270;&#39057;-&#20116;&#19978;-18%20&#24904;&#27597;&#24773;&#28145;.mp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http://p1.so.qhimgs1.com/bdr/_240_/t01f4c69506a7adf2e1.jpg"/>
          <p:cNvPicPr>
            <a:picLocks noChangeAspect="1" noChangeArrowheads="1"/>
          </p:cNvPicPr>
          <p:nvPr/>
        </p:nvPicPr>
        <p:blipFill>
          <a:blip r:embed="rId1" cstate="print"/>
          <a:srcRect l="4247" t="6300" r="2316" b="14951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755576" y="1059582"/>
            <a:ext cx="7848872" cy="2531462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游子吟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作者：孟郊 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慈母手中线，游子身上衣。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临行密密缝，意恐迟迟归。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谁言寸草心，报得三春晖。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291" y="2182421"/>
            <a:ext cx="2996726" cy="2505217"/>
          </a:xfrm>
          <a:prstGeom prst="rect">
            <a:avLst/>
          </a:prstGeom>
        </p:spPr>
      </p:pic>
      <p:cxnSp>
        <p:nvCxnSpPr>
          <p:cNvPr id="59" name="直线连接符 75"/>
          <p:cNvCxnSpPr/>
          <p:nvPr/>
        </p:nvCxnSpPr>
        <p:spPr>
          <a:xfrm>
            <a:off x="4468266" y="3110192"/>
            <a:ext cx="219266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图片 6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780" y="2378075"/>
            <a:ext cx="3126105" cy="1917065"/>
          </a:xfrm>
          <a:prstGeom prst="rect">
            <a:avLst/>
          </a:prstGeom>
        </p:spPr>
      </p:pic>
      <p:sp>
        <p:nvSpPr>
          <p:cNvPr id="62" name="文本框 64"/>
          <p:cNvSpPr txBox="1"/>
          <p:nvPr/>
        </p:nvSpPr>
        <p:spPr>
          <a:xfrm>
            <a:off x="801718" y="2674878"/>
            <a:ext cx="1800200" cy="437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文本框 64"/>
          <p:cNvSpPr txBox="1"/>
          <p:nvPr/>
        </p:nvSpPr>
        <p:spPr>
          <a:xfrm>
            <a:off x="4708753" y="2674878"/>
            <a:ext cx="1728192" cy="4385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11"/>
          <p:cNvSpPr txBox="1">
            <a:spLocks noChangeArrowheads="1"/>
          </p:cNvSpPr>
          <p:nvPr/>
        </p:nvSpPr>
        <p:spPr bwMode="auto">
          <a:xfrm>
            <a:off x="3887092" y="26989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3" name="直线连接符 5"/>
          <p:cNvCxnSpPr/>
          <p:nvPr/>
        </p:nvCxnSpPr>
        <p:spPr>
          <a:xfrm>
            <a:off x="683260" y="3075940"/>
            <a:ext cx="2088515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文本框 64"/>
          <p:cNvSpPr txBox="1"/>
          <p:nvPr/>
        </p:nvSpPr>
        <p:spPr>
          <a:xfrm>
            <a:off x="291123" y="93790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辞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8" name="文本框 64"/>
          <p:cNvSpPr txBox="1"/>
          <p:nvPr/>
        </p:nvSpPr>
        <p:spPr>
          <a:xfrm>
            <a:off x="1709797" y="937905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9" name="文本框 64"/>
          <p:cNvSpPr txBox="1"/>
          <p:nvPr/>
        </p:nvSpPr>
        <p:spPr>
          <a:xfrm>
            <a:off x="1012850" y="93790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抑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0" name="文本框 64"/>
          <p:cNvSpPr txBox="1"/>
          <p:nvPr/>
        </p:nvSpPr>
        <p:spPr>
          <a:xfrm>
            <a:off x="3104450" y="933460"/>
            <a:ext cx="608489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噪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1" name="文本框 64"/>
          <p:cNvSpPr txBox="1"/>
          <p:nvPr/>
        </p:nvSpPr>
        <p:spPr>
          <a:xfrm>
            <a:off x="2410827" y="933460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2" name="文本框 64"/>
          <p:cNvSpPr txBox="1"/>
          <p:nvPr/>
        </p:nvSpPr>
        <p:spPr>
          <a:xfrm>
            <a:off x="3854415" y="933692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脊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979125" y="1454894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21110" y="1477754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哇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20750" y="1477754"/>
            <a:ext cx="64198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权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119495" y="652780"/>
            <a:ext cx="2376170" cy="1446530"/>
            <a:chOff x="9937" y="5009"/>
            <a:chExt cx="3742" cy="227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54" y="5132"/>
              <a:ext cx="2707" cy="2033"/>
            </a:xfrm>
            <a:prstGeom prst="ellipse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9937" y="5009"/>
              <a:ext cx="3742" cy="2279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0030101010101" pitchFamily="49" charset="-122"/>
              </a:endParaRPr>
            </a:p>
          </p:txBody>
        </p:sp>
      </p:grpSp>
      <p:sp>
        <p:nvSpPr>
          <p:cNvPr id="4" name="文本框 64"/>
          <p:cNvSpPr txBox="1"/>
          <p:nvPr/>
        </p:nvSpPr>
        <p:spPr>
          <a:xfrm>
            <a:off x="291123" y="147765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64"/>
          <p:cNvSpPr txBox="1"/>
          <p:nvPr/>
        </p:nvSpPr>
        <p:spPr>
          <a:xfrm>
            <a:off x="2411388" y="147765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64"/>
          <p:cNvSpPr txBox="1"/>
          <p:nvPr/>
        </p:nvSpPr>
        <p:spPr>
          <a:xfrm>
            <a:off x="3088298" y="1454795"/>
            <a:ext cx="608488" cy="6223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b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420000 " pathEditMode="relative" ptsTypes="">
                                      <p:cBhvr>
                                        <p:cTn id="6" dur="2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420000 " pathEditMode="relative" ptsTypes="">
                                      <p:cBhvr>
                                        <p:cTn id="10" dur="2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0.420000 " pathEditMode="relative" ptsTypes="">
                                      <p:cBhvr>
                                        <p:cTn id="14" dur="2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20486 0.434074 " pathEditMode="relative" ptsTypes="">
                                      <p:cBhvr>
                                        <p:cTn id="18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94444 0.420000 " pathEditMode="relative" ptsTypes="">
                                      <p:cBhvr>
                                        <p:cTn id="22" dur="2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148264 0.426543 " pathEditMode="relative" rAng="0" ptsTypes="">
                                      <p:cBhvr>
                                        <p:cTn id="26" dur="2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1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06389 0.321975 " pathEditMode="relative" ptsTypes="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606389 0.321975 " pathEditMode="relative" ptsTypes="">
                                      <p:cBhvr>
                                        <p:cTn id="3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121806 0.388025 " pathEditMode="relative" rAng="0" ptsTypes="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00" y="1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315000 0.433951 " pathEditMode="relative" ptsTypes="">
                                      <p:cBhvr>
                                        <p:cTn id="4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04722 0.391975 " pathEditMode="relative" ptsTypes="">
                                      <p:cBhvr>
                                        <p:cTn id="4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204722 0.391975 " pathEditMode="relative" ptsTypes="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/>
      <p:bldP spid="158" grpId="0"/>
      <p:bldP spid="159" grpId="0"/>
      <p:bldP spid="55" grpId="0"/>
      <p:bldP spid="2" grpId="0"/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6"/>
            <a:ext cx="4104456" cy="13608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加一加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石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+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录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=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碌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木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+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又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=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权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字理识字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：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60" y="3037661"/>
            <a:ext cx="53053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龟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411760" y="3939901"/>
            <a:ext cx="6192688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象形字。龟裂的纹路像龟壳。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6963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851920" y="1347614"/>
            <a:ext cx="2009775" cy="1352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8950" y="2799715"/>
            <a:ext cx="2047875" cy="11906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9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19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62614" y="1228812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ea typeface="黑体" panose="02010600030101010101" pitchFamily="49" charset="-122"/>
              </a:rPr>
              <a:t>lù</a:t>
            </a:r>
            <a:endParaRPr lang="zh-CN" altLang="en-US" sz="50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0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869055" y="2682875"/>
            <a:ext cx="4533265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巧记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：《红楼梦》（石头记）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55776" y="2923608"/>
            <a:ext cx="864096" cy="656254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不要写成“水”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073241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1974531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534622" y="1091267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ea typeface="黑体" panose="02010600030101010101" pitchFamily="49" charset="-122"/>
              </a:rPr>
              <a:t>jǐ</a:t>
            </a:r>
            <a:endParaRPr lang="zh-CN" altLang="en-US" sz="5000" dirty="0">
              <a:solidFill>
                <a:prstClr val="black"/>
              </a:solidFill>
              <a:latin typeface="黑体" panose="02010600030101010101" pitchFamily="49" charset="-122"/>
              <a:ea typeface="黑体" panose="0201060003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905" y="1091267"/>
            <a:ext cx="3160876" cy="540419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272017"/>
              <a:gd name="adj6" fmla="val -20411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不要少写“点”。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123210" y="2283718"/>
            <a:ext cx="124087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3600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脊背</a:t>
            </a:r>
            <a:endParaRPr lang="zh-CN" altLang="en-US" sz="2800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10834" y="2355726"/>
            <a:ext cx="3221606" cy="93102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/>
            <a:r>
              <a:rPr lang="zh-CN" altLang="en-US" sz="2800" dirty="0">
                <a:ea typeface="黑体" panose="02010600030101010101" pitchFamily="49" charset="-122"/>
              </a:rPr>
              <a:t>人或其他脊椎动物的背部。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p0.so.qhimgs1.com/bdr/871__/t016f98ec3999a3ac5a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340" name="文本框 50"/>
          <p:cNvSpPr txBox="1"/>
          <p:nvPr/>
        </p:nvSpPr>
        <p:spPr>
          <a:xfrm rot="-1160763">
            <a:off x="7763471" y="5396710"/>
            <a:ext cx="264160" cy="129540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0030101010101" pitchFamily="49" charset="-122"/>
            </a:endParaRPr>
          </a:p>
        </p:txBody>
      </p:sp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0030101010101" pitchFamily="49" charset="-122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003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ea typeface="黑体" panose="02010600030101010101" pitchFamily="49" charset="-122"/>
            </a:endParaRPr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251520" y="267494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dirty="0">
                <a:solidFill>
                  <a:srgbClr val="0000FF"/>
                </a:solidFill>
                <a:ea typeface="黑体" panose="02010600030101010101" pitchFamily="49" charset="-122"/>
              </a:rPr>
              <a:t>缝制衣服</a:t>
            </a:r>
            <a:endParaRPr lang="zh-CN" altLang="en-US" sz="3200" dirty="0">
              <a:solidFill>
                <a:srgbClr val="0000FF"/>
              </a:solidFill>
              <a:ea typeface="黑体" panose="02010600030101010101" pitchFamily="49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1691680" y="1186405"/>
            <a:ext cx="1617188" cy="735532"/>
            <a:chOff x="1691680" y="1186405"/>
            <a:chExt cx="1617188" cy="735532"/>
          </a:xfrm>
        </p:grpSpPr>
        <p:sp>
          <p:nvSpPr>
            <p:cNvPr id="85" name="矩形 48"/>
            <p:cNvSpPr>
              <a:spLocks noChangeArrowheads="1"/>
            </p:cNvSpPr>
            <p:nvPr/>
          </p:nvSpPr>
          <p:spPr bwMode="auto">
            <a:xfrm>
              <a:off x="1691680" y="127560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脊背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7" name="Picture 6" descr="http://p0.so.qhmsg.com/bdr/_240_/t0191b57506df980e0f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058"/>
            <a:stretch>
              <a:fillRect/>
            </a:stretch>
          </p:blipFill>
          <p:spPr bwMode="auto">
            <a:xfrm rot="21074209">
              <a:off x="2534098" y="1186405"/>
              <a:ext cx="774770" cy="720080"/>
            </a:xfrm>
            <a:prstGeom prst="rect">
              <a:avLst/>
            </a:prstGeom>
            <a:noFill/>
          </p:spPr>
        </p:pic>
      </p:grpSp>
      <p:grpSp>
        <p:nvGrpSpPr>
          <p:cNvPr id="93" name="组合 92"/>
          <p:cNvGrpSpPr/>
          <p:nvPr/>
        </p:nvGrpSpPr>
        <p:grpSpPr>
          <a:xfrm>
            <a:off x="0" y="1906485"/>
            <a:ext cx="1652684" cy="735532"/>
            <a:chOff x="0" y="1906485"/>
            <a:chExt cx="1652684" cy="735532"/>
          </a:xfrm>
        </p:grpSpPr>
        <p:sp>
          <p:nvSpPr>
            <p:cNvPr id="48" name="矩形 48"/>
            <p:cNvSpPr>
              <a:spLocks noChangeArrowheads="1"/>
            </p:cNvSpPr>
            <p:nvPr/>
          </p:nvSpPr>
          <p:spPr bwMode="auto">
            <a:xfrm>
              <a:off x="0" y="1995686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忙碌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8" name="Picture 6" descr="http://p0.so.qhmsg.com/bdr/_240_/t0191b57506df980e0f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058"/>
            <a:stretch>
              <a:fillRect/>
            </a:stretch>
          </p:blipFill>
          <p:spPr bwMode="auto">
            <a:xfrm rot="21074209">
              <a:off x="877914" y="1906485"/>
              <a:ext cx="774770" cy="720080"/>
            </a:xfrm>
            <a:prstGeom prst="rect">
              <a:avLst/>
            </a:prstGeom>
            <a:noFill/>
          </p:spPr>
        </p:pic>
      </p:grpSp>
      <p:grpSp>
        <p:nvGrpSpPr>
          <p:cNvPr id="94" name="组合 93"/>
          <p:cNvGrpSpPr/>
          <p:nvPr/>
        </p:nvGrpSpPr>
        <p:grpSpPr>
          <a:xfrm>
            <a:off x="0" y="2842590"/>
            <a:ext cx="1724692" cy="735531"/>
            <a:chOff x="0" y="2842590"/>
            <a:chExt cx="1724692" cy="735531"/>
          </a:xfrm>
        </p:grpSpPr>
        <p:sp>
          <p:nvSpPr>
            <p:cNvPr id="45" name="矩形 48"/>
            <p:cNvSpPr>
              <a:spLocks noChangeArrowheads="1"/>
            </p:cNvSpPr>
            <p:nvPr/>
          </p:nvSpPr>
          <p:spPr bwMode="auto">
            <a:xfrm>
              <a:off x="0" y="2931790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噪声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89" name="Picture 6" descr="http://p0.so.qhmsg.com/bdr/_240_/t0191b57506df980e0f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058"/>
            <a:stretch>
              <a:fillRect/>
            </a:stretch>
          </p:blipFill>
          <p:spPr bwMode="auto">
            <a:xfrm rot="21074209">
              <a:off x="949922" y="2842590"/>
              <a:ext cx="774770" cy="720080"/>
            </a:xfrm>
            <a:prstGeom prst="rect">
              <a:avLst/>
            </a:prstGeom>
            <a:noFill/>
          </p:spPr>
        </p:pic>
      </p:grpSp>
      <p:grpSp>
        <p:nvGrpSpPr>
          <p:cNvPr id="95" name="组合 94"/>
          <p:cNvGrpSpPr/>
          <p:nvPr/>
        </p:nvGrpSpPr>
        <p:grpSpPr>
          <a:xfrm>
            <a:off x="0" y="3778694"/>
            <a:ext cx="1724692" cy="735532"/>
            <a:chOff x="0" y="3778694"/>
            <a:chExt cx="1724692" cy="735532"/>
          </a:xfrm>
        </p:grpSpPr>
        <p:sp>
          <p:nvSpPr>
            <p:cNvPr id="43" name="矩形 48"/>
            <p:cNvSpPr>
              <a:spLocks noChangeArrowheads="1"/>
            </p:cNvSpPr>
            <p:nvPr/>
          </p:nvSpPr>
          <p:spPr bwMode="auto">
            <a:xfrm>
              <a:off x="0" y="3867895"/>
              <a:ext cx="1111202" cy="646331"/>
            </a:xfrm>
            <a:prstGeom prst="rect">
              <a:avLst/>
            </a:prstGeom>
            <a:solidFill>
              <a:schemeClr val="bg1">
                <a:alpha val="28000"/>
              </a:schemeClr>
            </a:solidFill>
            <a:ln>
              <a:noFill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sz="3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龟裂</a:t>
              </a:r>
              <a:endPara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90" name="Picture 6" descr="http://p0.so.qhmsg.com/bdr/_240_/t0191b57506df980e0f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7058"/>
            <a:stretch>
              <a:fillRect/>
            </a:stretch>
          </p:blipFill>
          <p:spPr bwMode="auto">
            <a:xfrm rot="21074209">
              <a:off x="949922" y="3778694"/>
              <a:ext cx="774770" cy="72008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48148E-6 C 0.20139 0.00185 0.20868 -0.00494 0.32639 0.01235 C 0.33195 0.0142 0.33768 0.0142 0.34306 0.01729 C 0.34601 0.01883 0.34844 0.02315 0.35139 0.02469 C 0.38351 0.04105 0.36111 0.02222 0.39445 0.04198 C 0.40938 0.05093 0.42483 0.06019 0.44028 0.0642 C 0.44445 0.06667 0.44844 0.06976 0.45278 0.07161 C 0.45643 0.07315 0.46389 0.07655 0.46389 0.07655 C 0.46667 0.09661 0.47188 0.11574 0.475 0.1358 C 0.48091 0.17315 0.48455 0.21327 0.49584 0.24692 C 0.49775 0.2642 0.50122 0.27963 0.50417 0.2963 C 0.50886 0.32346 0.51302 0.34846 0.52084 0.37284 C 0.52257 0.3784 0.52309 0.38488 0.525 0.39013 C 0.52969 0.40247 0.53663 0.41543 0.54306 0.42469 C 0.54462 0.42685 0.54566 0.42994 0.54722 0.4321 C 0.54983 0.4358 0.55556 0.44198 0.55556 0.44198 C 0.56042 0.46821 0.55764 0.49753 0.55278 0.52346 C 0.55226 0.5358 0.55209 0.54815 0.55139 0.5605 C 0.55122 0.56296 0.54931 0.56574 0.55 0.5679 C 0.55104 0.57099 0.55347 0.57253 0.55556 0.57284 C 0.56111 0.57408 0.56667 0.57284 0.57222 0.57284 " pathEditMode="relative" ptsTypes="ffffffffffffffffffffA">
                                      <p:cBhvr>
                                        <p:cTn id="6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.07067 C 0.0118 0.06821 0.02396 0.06913 0.03559 0.06543 C 0.04844 0.06049 0.06649 0.02654 0.07708 0.00648 C 0.08298 -0.00494 0.08975 -0.01081 0.09583 -0.02007 C 0.10434 -0.03272 0.11285 -0.05093 0.12153 -0.06266 C 0.12535 -0.06791 0.12812 -0.06667 0.1316 -0.07346 C 0.13333 -0.07593 0.13437 -0.08241 0.13594 -0.08426 C 0.14844 -0.09939 0.16441 -0.10525 0.17743 -0.11081 C 0.19896 -0.12007 0.21996 -0.13673 0.24166 -0.1426 C 0.25295 -0.15649 0.26232 -0.15834 0.27482 -0.1642 C 0.28073 -0.16667 0.28628 -0.17068 0.29201 -0.175 C 0.29583 -0.17747 0.30347 -0.18519 0.30347 -0.18488 C 0.35781 -0.18303 0.40903 -0.20741 0.46111 -0.16945 C 0.46857 -0.15525 0.47257 -0.15278 0.48107 -0.14784 C 0.48715 -0.13334 0.49097 -0.13149 0.49826 -0.12686 C 0.51701 -0.09167 0.54184 -0.08951 0.56267 -0.08426 C 0.57448 -0.06667 0.5875 -0.06235 0.59948 -0.04692 C 0.60503 -0.04013 0.61528 -0.03087 0.61528 -0.03025 C 0.62396 -0.01204 0.63368 0.0003 0.64288 0.01203 C 0.65208 0.03703 0.6618 0.04753 0.67309 0.05462 C 0.6783 0.08271 0.67482 0.0679 0.66736 0.08611 C 0.67448 0.1253 0.66962 0.11543 0.68021 0.12345 C 0.68871 0.14475 0.69878 0.15617 0.70903 0.15617 " pathEditMode="relative" rAng="0" ptsTypes="ffffffffffffffffffffffA">
                                      <p:cBhvr>
                                        <p:cTn id="10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00" y="-9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7778E-6 4.93827E-7 C 0.00348 -0.00061 0.02605 -0.0037 0.03056 -0.00493 C 0.03681 -0.00679 0.04254 -0.01605 0.04862 -0.01975 C 0.05087 -0.02561 0.05643 -0.03981 0.05834 -0.04691 C 0.06251 -0.06203 0.06372 -0.07747 0.06945 -0.09135 C 0.07275 -0.10895 0.0757 -0.12592 0.08195 -0.14074 C 0.08299 -0.15061 0.08594 -0.16018 0.08612 -0.17037 C 0.08681 -0.20648 0.08334 -0.23919 0.08056 -0.27407 C 0.08143 -0.27808 0.08091 -0.2858 0.08334 -0.28642 C 0.11164 -0.29228 0.14254 -0.27777 0.17084 -0.27407 C 0.17622 -0.27345 0.18195 -0.27253 0.18751 -0.2716 C 0.27501 -0.22716 0.43056 -0.26419 0.53473 -0.26666 C 0.54445 -0.27098 0.55452 -0.27469 0.56389 -0.28148 C 0.59219 -0.28055 0.62032 -0.28055 0.64862 -0.27901 C 0.65244 -0.2787 0.65955 -0.26851 0.66112 -0.26666 C 0.67205 -0.2537 0.68247 -0.23858 0.69167 -0.22222 " pathEditMode="relative" ptsTypes="fffffffffffffffA">
                                      <p:cBhvr>
                                        <p:cTn id="1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20988E-6 C 0.01962 -0.00185 0.03455 -0.00432 0.05278 -0.01235 C 0.06163 -0.02191 0.06615 -0.02809 0.07083 -0.04444 C 0.06945 -0.07006 0.0691 -0.09568 0.06667 -0.12099 C 0.06632 -0.125 0.06372 -0.12716 0.0625 -0.13086 C 0.05747 -0.1463 0.05313 -0.16049 0.04722 -0.17531 C 0.03142 -0.21512 0.04375 -0.18241 0.03611 -0.20988 C 0.03368 -0.21852 0.0309 -0.22068 0.02778 -0.22963 C 0.0191 -0.25556 0.03333 -0.22778 0.01806 -0.25679 C 0.0066 -0.27901 -0.00451 -0.29815 -0.01389 -0.32346 C -0.0151 -0.32685 -0.01684 -0.32963 -0.01805 -0.33333 C -0.02014 -0.33982 -0.02361 -0.35309 -0.02361 -0.35309 C -0.02604 -0.3784 -0.03246 -0.42006 -0.01805 -0.43457 C -0.00486 -0.44784 0.02118 -0.45617 0.03611 -0.45926 C 0.04636 -0.46142 0.06667 -0.4642 0.06667 -0.4642 C 0.0816 -0.47315 0.09965 -0.47593 0.11528 -0.47654 C 0.18872 -0.4787 0.2625 -0.47994 0.33594 -0.48148 C 0.36198 -0.49074 0.31945 -0.47623 0.39167 -0.48642 C 0.3934 -0.48673 0.39427 -0.49074 0.39583 -0.49136 C 0.4125 -0.49753 0.43177 -0.50093 0.44861 -0.5037 C 0.46389 -0.51265 0.47691 -0.51389 0.49306 -0.51605 C 0.50017 -0.51821 0.50556 -0.52284 0.5125 -0.52593 C 0.52014 -0.53519 0.52969 -0.53704 0.53733 -0.54568 C 0.55122 -0.5608 0.56476 -0.57469 0.57917 -0.58765 C 0.58993 -0.59722 0.58229 -0.59228 0.59167 -0.60247 C 0.6033 -0.61543 0.59202 -0.60154 0.60139 -0.60988 C 0.61823 -0.625 0.62639 -0.62716 0.64583 -0.62716 " pathEditMode="relative" ptsTypes="ffffffffffffffffffffffffffA">
                                      <p:cBhvr>
                                        <p:cTn id="1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349" y="1214932"/>
            <a:ext cx="314655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charset="0"/>
              </a:rPr>
              <a:t>失魂落魄：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形容惊慌忧虑、心神不定、行动失常的样子。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本文指“我” 想有一本书想得入迷。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3170461"/>
            <a:ext cx="3083476" cy="102868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看他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失魂落魄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的样子，真实令人同情。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41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139952" y="1131590"/>
            <a:ext cx="402736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61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51520" y="1059582"/>
            <a:ext cx="35653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怂恿：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指从旁劝说鼓动别人去做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某事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。多用于贬义。</a:t>
            </a:r>
            <a:r>
              <a:rPr lang="zh-CN" altLang="en-US" sz="24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文中指“我”劝说自己向母亲要钱。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385" y="3003550"/>
            <a:ext cx="3570605" cy="768350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我明明看见是那个家伙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怂恿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小刚打人。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4360" y="931545"/>
            <a:ext cx="3545840" cy="26593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4043" y="1563638"/>
            <a:ext cx="319390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</a:rPr>
              <a:t>是指极度疲劳。</a:t>
            </a:r>
            <a:endParaRPr lang="zh-CN" altLang="en-US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疲惫</a:t>
            </a:r>
            <a:endParaRPr lang="zh-CN" altLang="en-US" sz="32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46239" y="2427734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龟裂</a:t>
            </a:r>
            <a:endParaRPr lang="zh-CN" altLang="en-US" sz="32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003798"/>
            <a:ext cx="3121893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</a:rPr>
              <a:t>本文指皲裂。人的皮肤因为寒冷干燥而布满裂纹。</a:t>
            </a:r>
            <a:endParaRPr lang="zh-CN" altLang="en-US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  <a:cs typeface="Times New Roman" panose="0202060305040502030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pic>
        <p:nvPicPr>
          <p:cNvPr id="59393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20072" y="843558"/>
            <a:ext cx="280831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2643758"/>
            <a:ext cx="280831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462666" y="1144321"/>
            <a:ext cx="8213805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 自由朗读课文，思考，文中讲述了一件什么事？           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1017270" y="1995805"/>
            <a:ext cx="765937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课文记叙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的生活条件下，省吃俭用，支持“我”读“闲书”的事。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9010" y="212598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母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10760" y="2125980"/>
            <a:ext cx="161290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极其艰难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6"/>
          <p:cNvSpPr txBox="1"/>
          <p:nvPr/>
        </p:nvSpPr>
        <p:spPr>
          <a:xfrm>
            <a:off x="845116" y="569680"/>
            <a:ext cx="8136904" cy="730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文章脉络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35735" y="1541160"/>
            <a:ext cx="5832648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想要买书，失魂落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魄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(1-4)</a:t>
            </a:r>
            <a:endParaRPr lang="en-US" altLang="zh-CN" sz="2800" dirty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要钱买书，毫不犹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豫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(5-34)</a:t>
            </a:r>
            <a:endParaRPr lang="en-US" altLang="zh-CN" sz="2800" dirty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买了食物，孝敬母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亲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(35,36)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再次给钱，买到了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(37,38)</a:t>
            </a:r>
            <a:endParaRPr lang="zh-CN" altLang="en-US" sz="2800" dirty="0" smtClean="0">
              <a:solidFill>
                <a:srgbClr val="92D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rcRect l="-4" t="7771" r="4" b="12663"/>
          <a:stretch>
            <a:fillRect/>
          </a:stretch>
        </p:blipFill>
        <p:spPr>
          <a:xfrm>
            <a:off x="-22860" y="-13335"/>
            <a:ext cx="9166860" cy="515683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-36512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-36512" y="134511"/>
            <a:ext cx="20878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0030101010101" pitchFamily="49" charset="-122"/>
                <a:ea typeface="黑体" panose="02010600030101010101" pitchFamily="49" charset="-122"/>
              </a:rPr>
              <a:t>人教版  语文  五年级 上册</a:t>
            </a:r>
            <a:endParaRPr kumimoji="1" lang="zh-CN" altLang="en-US" sz="1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979712" y="987574"/>
            <a:ext cx="4320480" cy="899160"/>
          </a:xfrm>
          <a:prstGeom prst="rect">
            <a:avLst/>
          </a:prstGeom>
          <a:solidFill>
            <a:schemeClr val="bg1">
              <a:alpha val="32000"/>
            </a:schemeClr>
          </a:solidFill>
          <a:ln w="19050">
            <a:solidFill>
              <a:schemeClr val="bg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b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18  </a:t>
            </a:r>
            <a:r>
              <a:rPr lang="zh-CN" altLang="en-US" sz="54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慈母情深</a:t>
            </a:r>
            <a:endParaRPr lang="zh-CN" altLang="en-US" sz="54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文本框 15">
            <a:hlinkClick r:id="rId3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003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  <p:sp>
        <p:nvSpPr>
          <p:cNvPr id="20" name="文本框 14">
            <a:hlinkClick r:id="rId4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003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91480" y="988005"/>
            <a:ext cx="8455025" cy="302390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一、选择题。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“我”最终买到书了吗（　　）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A.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买到了     　</a:t>
            </a:r>
            <a:endParaRPr lang="en-US" altLang="zh-CN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B.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没有买到</a:t>
            </a:r>
            <a:endParaRPr lang="en-US" altLang="zh-CN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　　</a:t>
            </a:r>
            <a:r>
              <a:rPr lang="en-US" altLang="zh-CN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C.</a:t>
            </a:r>
            <a:r>
              <a:rPr lang="zh-CN" altLang="en-US" sz="3200" b="1" dirty="0">
                <a:latin typeface="Songti SC" panose="02010600040101010101" pitchFamily="2" charset="-122"/>
                <a:ea typeface="Songti SC" panose="02010600040101010101" pitchFamily="2" charset="-122"/>
              </a:rPr>
              <a:t>只买了罐头</a:t>
            </a:r>
            <a:endParaRPr lang="zh-CN" altLang="en-US" sz="32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24428" y="411510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56176" y="1635646"/>
            <a:ext cx="319639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A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20"/>
          <p:cNvSpPr/>
          <p:nvPr/>
        </p:nvSpPr>
        <p:spPr>
          <a:xfrm>
            <a:off x="323528" y="1431001"/>
            <a:ext cx="8455025" cy="24329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失魂落魄”的 “魄”读</a:t>
            </a:r>
            <a:r>
              <a:rPr lang="en-US" altLang="zh-CN" sz="3200" dirty="0" err="1">
                <a:ea typeface="黑体" panose="02010600030101010101" pitchFamily="49" charset="-122"/>
              </a:rPr>
              <a:t>pò</a:t>
            </a:r>
            <a:r>
              <a:rPr lang="en-US" altLang="zh-CN" sz="3200" dirty="0">
                <a:ea typeface="黑体" panose="0201060003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，还可以组词“魂魄”。（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龟裂”的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“龟”读</a:t>
            </a:r>
            <a:r>
              <a:rPr lang="en-US" altLang="zh-CN" sz="3200" dirty="0" smtClean="0">
                <a:ea typeface="黑体" panose="02010600030101010101" pitchFamily="49" charset="-122"/>
              </a:rPr>
              <a:t> </a:t>
            </a:r>
            <a:r>
              <a:rPr lang="en-US" altLang="zh-CN" sz="3200" dirty="0" err="1" smtClean="0">
                <a:ea typeface="黑体" panose="02010600030101010101" pitchFamily="49" charset="-122"/>
              </a:rPr>
              <a:t>guī</a:t>
            </a:r>
            <a:r>
              <a:rPr lang="en-US" altLang="zh-CN" sz="3200" dirty="0" smtClean="0">
                <a:ea typeface="黑体" panose="0201060003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读</a:t>
            </a:r>
            <a:r>
              <a:rPr lang="en-US" altLang="zh-CN" sz="3200" dirty="0" smtClean="0">
                <a:ea typeface="黑体" panose="02010600030101010101" pitchFamily="49" charset="-122"/>
              </a:rPr>
              <a:t> </a:t>
            </a:r>
            <a:r>
              <a:rPr lang="en-US" altLang="zh-CN" sz="3200" dirty="0" err="1" smtClean="0">
                <a:ea typeface="黑体" panose="02010600030101010101" pitchFamily="49" charset="-122"/>
              </a:rPr>
              <a:t>jūn</a:t>
            </a:r>
            <a:r>
              <a:rPr lang="en-US" altLang="zh-CN" sz="3200" dirty="0" smtClean="0">
                <a:ea typeface="黑体" panose="02010600030101010101" pitchFamily="49" charset="-122"/>
              </a:rPr>
              <a:t>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79912" y="2067694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650" y="3291830"/>
            <a:ext cx="499176" cy="500137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×</a:t>
            </a:r>
            <a:endParaRPr lang="zh-CN" altLang="en-US" sz="2800" b="1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3528" y="627534"/>
            <a:ext cx="30410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二、判断对错。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499504" y="627534"/>
            <a:ext cx="7600888" cy="65913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三、将下列搭配恰当的词语用线连起来。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1954642" y="1491630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噪声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1954642" y="218815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脊背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1954642" y="2884671"/>
            <a:ext cx="1393222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眼神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5194840" y="1491630"/>
            <a:ext cx="1897439" cy="5816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疲惫劳累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5194840" y="2188151"/>
            <a:ext cx="182543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震耳欲聋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5194840" y="2884671"/>
            <a:ext cx="1825431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Kaiti SC" panose="02010600040101010101" pitchFamily="2" charset="-122"/>
                <a:ea typeface="Kaiti SC" panose="02010600040101010101" pitchFamily="2" charset="-122"/>
              </a:rPr>
              <a:t>弯曲瘦弱</a:t>
            </a:r>
            <a:endParaRPr lang="zh-CN" altLang="en-US" sz="32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cxnSp>
        <p:nvCxnSpPr>
          <p:cNvPr id="10" name="直接连接符 9"/>
          <p:cNvCxnSpPr>
            <a:endCxn id="6" idx="1"/>
          </p:cNvCxnSpPr>
          <p:nvPr/>
        </p:nvCxnSpPr>
        <p:spPr>
          <a:xfrm flipV="1">
            <a:off x="3034601" y="1782479"/>
            <a:ext cx="2160239" cy="143221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034601" y="2566620"/>
            <a:ext cx="2160240" cy="74667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016259" y="1813101"/>
            <a:ext cx="2250590" cy="733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6338015" y="3720946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386" y="3770381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7851344" y="3704357"/>
            <a:ext cx="335134" cy="4723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590" y="1459322"/>
            <a:ext cx="7632849" cy="20383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57200" algn="just" fontAlgn="auto">
              <a:lnSpc>
                <a:spcPct val="100000"/>
              </a:lnSpc>
            </a:pPr>
            <a:r>
              <a:rPr lang="en-US" altLang="zh-CN" sz="3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200" dirty="0" smtClean="0">
                <a:latin typeface="黑体" panose="02010600030101010101" pitchFamily="49" charset="-122"/>
                <a:ea typeface="黑体" panose="02010600030101010101" pitchFamily="49" charset="-122"/>
              </a:rPr>
              <a:t>通过上节课的学习，我们大致了解了“我”向母亲要钱买书的事，下面我们继续走进“我”与母亲的世界，了解母亲的伟大情怀。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077" y="546963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33190" y="536227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003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250" y="1665605"/>
            <a:ext cx="1634490" cy="2343150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2083619" y="1511583"/>
            <a:ext cx="684076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自由读</a:t>
            </a: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1-4</a:t>
            </a: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段，请同学说一说：你发现了什么？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400935" y="1077595"/>
            <a:ext cx="1080135" cy="39497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199890" y="1472565"/>
            <a:ext cx="1440180" cy="39941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485265" y="2853690"/>
            <a:ext cx="1737995" cy="61150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渴望读书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232400" y="2853690"/>
            <a:ext cx="1737995" cy="70993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价格昂贵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44600" y="1014095"/>
            <a:ext cx="62884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我一直想买一本长篇小说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《青年近卫军》，书价一元多钱。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bldLvl="0" animBg="1"/>
      <p:bldP spid="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3561715" y="932815"/>
            <a:ext cx="1440180" cy="39941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561715" y="1358265"/>
            <a:ext cx="1440180" cy="39941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2563495" y="2792730"/>
            <a:ext cx="3723005" cy="86169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solidFill>
                  <a:srgbClr val="FF0000"/>
                </a:solidFill>
              </a:rPr>
              <a:t>侧面证明这是一笔</a:t>
            </a:r>
            <a:r>
              <a:rPr lang="en-US" altLang="zh-CN" sz="2400">
                <a:solidFill>
                  <a:srgbClr val="FF0000"/>
                </a:solidFill>
              </a:rPr>
              <a:t>“</a:t>
            </a:r>
            <a:r>
              <a:rPr lang="zh-CN" altLang="en-US" sz="2400">
                <a:solidFill>
                  <a:srgbClr val="FF0000"/>
                </a:solidFill>
              </a:rPr>
              <a:t>巨款</a:t>
            </a:r>
            <a:r>
              <a:rPr lang="en-US" altLang="zh-CN" sz="2400">
                <a:solidFill>
                  <a:srgbClr val="FF0000"/>
                </a:solidFill>
              </a:rPr>
              <a:t>”</a:t>
            </a:r>
            <a:endParaRPr lang="en-US" altLang="zh-CN" sz="2400">
              <a:solidFill>
                <a:srgbClr val="FF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57985" y="866140"/>
            <a:ext cx="52476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母亲还从来没有给过我这么多钱。我也从来没有向母亲一次要过这么多钱。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"/>
          <p:cNvSpPr txBox="1"/>
          <p:nvPr/>
        </p:nvSpPr>
        <p:spPr>
          <a:xfrm>
            <a:off x="3389779" y="2950334"/>
            <a:ext cx="1728192" cy="52197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渴望读书</a:t>
            </a:r>
            <a:endParaRPr lang="en-US" altLang="zh-CN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390390" y="1769110"/>
            <a:ext cx="1566545" cy="399415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3111" y="1184573"/>
            <a:ext cx="5904656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但我想有一本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青年近卫军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，想得整天失魂落魄。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"/>
          <p:cNvSpPr txBox="1"/>
          <p:nvPr/>
        </p:nvSpPr>
        <p:spPr>
          <a:xfrm>
            <a:off x="5146819" y="3048243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家庭贫穷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744345" y="3048000"/>
            <a:ext cx="1866265" cy="523240"/>
          </a:xfrm>
          <a:prstGeom prst="roundRect">
            <a:avLst/>
          </a:prstGeom>
          <a:solidFill>
            <a:schemeClr val="accent3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渴望读书</a:t>
            </a:r>
            <a:endParaRPr lang="zh-CN" altLang="en-US" sz="28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39315" y="1335405"/>
            <a:ext cx="5528945" cy="12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345565" y="1779905"/>
            <a:ext cx="3658235" cy="44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292090" y="1779905"/>
            <a:ext cx="2447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346200" y="2191385"/>
            <a:ext cx="6393815" cy="2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46200" y="2571750"/>
            <a:ext cx="11518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259374" y="913274"/>
            <a:ext cx="6624736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我从同学家的收音机里听过几次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青年近卫军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的连续广播。那时我家的破收音机已经卖了，被我和弟弟妹妹们吃进肚子里了。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7864" y="987574"/>
            <a:ext cx="5108880" cy="2891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259632" y="1347614"/>
            <a:ext cx="1728192" cy="52197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渴望读书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259632" y="2643758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家庭贫穷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爆炸形 2 3"/>
          <p:cNvSpPr/>
          <p:nvPr/>
        </p:nvSpPr>
        <p:spPr>
          <a:xfrm>
            <a:off x="2771800" y="1059582"/>
            <a:ext cx="3600400" cy="2016224"/>
          </a:xfrm>
          <a:prstGeom prst="irregularSeal2">
            <a:avLst/>
          </a:prstGeom>
          <a:solidFill>
            <a:schemeClr val="bg2"/>
          </a:solidFill>
          <a:ln>
            <a:solidFill>
              <a:schemeClr val="accent1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tx1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矛盾</a:t>
            </a:r>
            <a:endParaRPr lang="zh-CN" altLang="en-US" sz="4000" dirty="0">
              <a:solidFill>
                <a:schemeClr val="tx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627534"/>
            <a:ext cx="63722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27380" defTabSz="914400">
              <a:lnSpc>
                <a:spcPct val="150000"/>
              </a:lnSpc>
            </a:pPr>
            <a:r>
              <a:rPr lang="zh-CN" altLang="en-US" sz="3200" b="1" u="sng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梁晓声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1949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，当代作家。山东荣成人。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627380" defTabSz="914400"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主要作品：短篇小说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父亲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；中篇小说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今夜有暴风雪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；长篇小说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雪城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浮城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49" y="536227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文本框 11"/>
          <p:cNvSpPr txBox="1"/>
          <p:nvPr/>
        </p:nvSpPr>
        <p:spPr>
          <a:xfrm>
            <a:off x="172162" y="525491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003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0030101010101" pitchFamily="49" charset="-122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9552" y="1203598"/>
            <a:ext cx="2101416" cy="28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875" y="1583690"/>
            <a:ext cx="1665605" cy="2386965"/>
          </a:xfrm>
          <a:prstGeom prst="rect">
            <a:avLst/>
          </a:prstGeom>
        </p:spPr>
      </p:pic>
      <p:sp>
        <p:nvSpPr>
          <p:cNvPr id="4" name="TextBox 1"/>
          <p:cNvSpPr txBox="1"/>
          <p:nvPr/>
        </p:nvSpPr>
        <p:spPr>
          <a:xfrm>
            <a:off x="2113915" y="1081405"/>
            <a:ext cx="6238240" cy="1210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默读第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5-34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段，边读边</a:t>
            </a:r>
            <a:r>
              <a:rPr lang="zh-CN" altLang="en-US" sz="2800" dirty="0" smtClean="0">
                <a:latin typeface="黑体" panose="02010600030101010101" pitchFamily="49" charset="-122"/>
                <a:ea typeface="黑体" panose="02010600030101010101" pitchFamily="49" charset="-122"/>
                <a:cs typeface="黑体" panose="02010600030101010101" pitchFamily="49" charset="-122"/>
              </a:rPr>
              <a:t>找，看看文中哪些地方表现了慈母的“情深”？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  <a:cs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33550" y="1286510"/>
            <a:ext cx="5071745" cy="5835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无钱买书，我是怎么做的？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46470" y="2444750"/>
            <a:ext cx="1381125" cy="1891665"/>
          </a:xfrm>
          <a:prstGeom prst="ellips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13105" y="2263775"/>
            <a:ext cx="2408555" cy="1632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013200" y="2263775"/>
            <a:ext cx="33115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内心经过了反复的挣扎，还是决定向母亲要钱买书。</a:t>
            </a:r>
            <a:endParaRPr lang="zh-CN" altLang="en-US" sz="28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841750" y="962660"/>
            <a:ext cx="722630" cy="4279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735455" y="1390650"/>
            <a:ext cx="1761490" cy="4279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365" y="962675"/>
            <a:ext cx="7992887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在自己对自己的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怂恿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之下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我来到母亲上班的地方，向母亲要钱。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  <p:bldP spid="9" grpId="0" animBg="1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9995" y="1274445"/>
            <a:ext cx="6430645" cy="10763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母亲工作的环境怎样？找出与母亲有关的描写。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01690" y="2955290"/>
            <a:ext cx="2167255" cy="14325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699542"/>
            <a:ext cx="705678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空间非常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低矮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，低矮得使人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感到压抑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。不足二百平米的厂房，四壁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潮湿颓败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pic>
        <p:nvPicPr>
          <p:cNvPr id="3" name="Picture 3" descr="04"/>
          <p:cNvPicPr>
            <a:picLocks noChangeAspect="1" noChangeArrowheads="1"/>
          </p:cNvPicPr>
          <p:nvPr/>
        </p:nvPicPr>
        <p:blipFill>
          <a:blip r:embed="rId1" cstate="print"/>
          <a:srcRect l="2028" t="2380"/>
          <a:stretch>
            <a:fillRect/>
          </a:stretch>
        </p:blipFill>
        <p:spPr bwMode="auto">
          <a:xfrm>
            <a:off x="908100" y="1923425"/>
            <a:ext cx="2497548" cy="1992139"/>
          </a:xfrm>
          <a:prstGeom prst="rect">
            <a:avLst/>
          </a:prstGeom>
          <a:noFill/>
        </p:spPr>
      </p:pic>
      <p:sp>
        <p:nvSpPr>
          <p:cNvPr id="4" name="TextBox 1"/>
          <p:cNvSpPr txBox="1"/>
          <p:nvPr/>
        </p:nvSpPr>
        <p:spPr>
          <a:xfrm>
            <a:off x="3635896" y="1923678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环境描写 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5896" y="2571750"/>
            <a:ext cx="489654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ea typeface="黑体" panose="02010600030101010101" pitchFamily="49" charset="-122"/>
              </a:rPr>
              <a:t>      </a:t>
            </a:r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低矮的空间、潮湿的墙壁令人感到压抑，通过环境描写，写出了母亲工作环境的恶劣。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771550"/>
            <a:ext cx="792088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酷暑炎夏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窗不能开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，七八十个女人的身体和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七八十只灯泡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所散发的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，使我感到犹如身在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蒸笼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650" y="2156460"/>
            <a:ext cx="2576830" cy="1628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1"/>
          <p:cNvSpPr txBox="1"/>
          <p:nvPr/>
        </p:nvSpPr>
        <p:spPr>
          <a:xfrm>
            <a:off x="3707904" y="2029723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环境描写 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93351" y="2762250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通过环境描写，写出了天气的酷热难耐，表现了母亲工作的艰辛。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9670" y="781050"/>
            <a:ext cx="680466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我穿过一排排缝纫机，走到那个角落，看见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一个极其瘦弱的脊背弯曲着，头凑到缝纫机板上。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周围几只灯泡烤着我的脸。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404508" y="2211710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肖像描写 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2859782"/>
            <a:ext cx="525658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黑体" panose="02010600030101010101" pitchFamily="49" charset="-122"/>
              </a:rPr>
              <a:t>通过对母亲姿态的描写，我们可以看出母亲工作的辛劳、艰苦，说明了母亲为了这个家庭所做出的巨大牺牲。</a:t>
            </a:r>
            <a:endParaRPr lang="zh-CN" altLang="en-US" sz="24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430" y="2211705"/>
            <a:ext cx="2629535" cy="1672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627534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背直起来了，我的母亲。转过身来了，我的母亲。褐色的口罩上方，一对眼神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疲惫的眼睛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吃惊地望着我，我的母亲的眼睛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3" descr="07"/>
          <p:cNvPicPr>
            <a:picLocks noChangeAspect="1" noChangeArrowheads="1"/>
          </p:cNvPicPr>
          <p:nvPr/>
        </p:nvPicPr>
        <p:blipFill>
          <a:blip r:embed="rId1" cstate="print"/>
          <a:srcRect l="1901" t="1274"/>
          <a:stretch>
            <a:fillRect/>
          </a:stretch>
        </p:blipFill>
        <p:spPr bwMode="auto">
          <a:xfrm>
            <a:off x="899591" y="2211710"/>
            <a:ext cx="2233761" cy="1800200"/>
          </a:xfrm>
          <a:prstGeom prst="rect">
            <a:avLst/>
          </a:prstGeom>
          <a:noFill/>
        </p:spPr>
      </p:pic>
      <p:sp>
        <p:nvSpPr>
          <p:cNvPr id="5" name="TextBox 1"/>
          <p:cNvSpPr txBox="1"/>
          <p:nvPr/>
        </p:nvSpPr>
        <p:spPr>
          <a:xfrm>
            <a:off x="3203848" y="2211710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肖像描写 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75856" y="2859782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黑体" panose="02010600030101010101" pitchFamily="49" charset="-122"/>
              </a:rPr>
              <a:t>通过描写母亲疲惫的眼睛，我们可以看出母亲工作的辛劳、艰苦，说明了母亲为了这个家庭所做出的巨大牺牲。</a:t>
            </a:r>
            <a:endParaRPr lang="zh-CN" altLang="en-US" sz="24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07"/>
          <p:cNvPicPr>
            <a:picLocks noChangeAspect="1" noChangeArrowheads="1"/>
          </p:cNvPicPr>
          <p:nvPr/>
        </p:nvPicPr>
        <p:blipFill>
          <a:blip r:embed="rId1" cstate="print"/>
          <a:srcRect l="1901" t="1274"/>
          <a:stretch>
            <a:fillRect/>
          </a:stretch>
        </p:blipFill>
        <p:spPr bwMode="auto">
          <a:xfrm>
            <a:off x="899591" y="2211710"/>
            <a:ext cx="2233761" cy="1800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347864" y="2355726"/>
            <a:ext cx="5256584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黑体" panose="02010600030101010101" pitchFamily="49" charset="-122"/>
              </a:rPr>
              <a:t>一连三个</a:t>
            </a:r>
            <a:r>
              <a:rPr lang="en-US" altLang="zh-CN" sz="2400" dirty="0">
                <a:solidFill>
                  <a:srgbClr val="FF0000"/>
                </a:solidFill>
                <a:ea typeface="黑体" panose="02010600030101010101" pitchFamily="49" charset="-122"/>
              </a:rPr>
              <a:t>“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49" charset="-122"/>
              </a:rPr>
              <a:t>我的母亲</a:t>
            </a:r>
            <a:r>
              <a:rPr lang="en-US" altLang="zh-CN" sz="2400" dirty="0">
                <a:solidFill>
                  <a:srgbClr val="FF0000"/>
                </a:solidFill>
                <a:ea typeface="黑体" panose="02010600030101010101" pitchFamily="49" charset="-122"/>
              </a:rPr>
              <a:t>”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49" charset="-122"/>
              </a:rPr>
              <a:t>，运用反复的修辞手法，把母亲的动作写得很具体，母亲如此艰苦的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49" charset="-122"/>
                <a:sym typeface="+mn-ea"/>
              </a:rPr>
              <a:t>工作环境使作者内心</a:t>
            </a:r>
            <a:r>
              <a:rPr lang="zh-CN" altLang="en-US" sz="2400" dirty="0">
                <a:solidFill>
                  <a:srgbClr val="FF0000"/>
                </a:solidFill>
                <a:ea typeface="黑体" panose="02010600030101010101" pitchFamily="49" charset="-122"/>
              </a:rPr>
              <a:t>内心产生了巨大的触动。</a:t>
            </a:r>
            <a:endParaRPr lang="zh-CN" altLang="en-US" sz="24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56635" y="627380"/>
            <a:ext cx="1607820" cy="4279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755650" y="1104900"/>
            <a:ext cx="1607820" cy="4279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4257675" y="1532890"/>
            <a:ext cx="1607820" cy="4279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755650" y="627380"/>
            <a:ext cx="718693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背直起来了，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我的母亲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。转过身来了，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我的母亲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。褐色的口罩上方，一对眼神疲惫的眼睛吃惊地望着我，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我的母亲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的眼睛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bldLvl="0" animBg="1"/>
      <p:bldP spid="3" grpId="0" bldLvl="0" animBg="1"/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805" t="7373" r="1673" b="7257"/>
          <a:stretch>
            <a:fillRect/>
          </a:stretch>
        </p:blipFill>
        <p:spPr>
          <a:xfrm>
            <a:off x="7620" y="4445"/>
            <a:ext cx="9128125" cy="5133975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6" name="矩形 5"/>
          <p:cNvSpPr/>
          <p:nvPr/>
        </p:nvSpPr>
        <p:spPr>
          <a:xfrm>
            <a:off x="824230" y="925830"/>
            <a:ext cx="3729990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排比句是把三个或以上意义相关或相近、结构相同或相似、语气相同的词组或句子并排在一起组成的句子。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 rot="21420000">
            <a:off x="4644390" y="1018540"/>
            <a:ext cx="3638550" cy="3538220"/>
          </a:xfrm>
          <a:prstGeom prst="rect">
            <a:avLst/>
          </a:prstGeom>
          <a:solidFill>
            <a:srgbClr val="FFFFFF">
              <a:alpha val="6000"/>
            </a:srgbClr>
          </a:solidFill>
        </p:spPr>
        <p:txBody>
          <a:bodyPr wrap="square">
            <a:spAutoFit/>
          </a:bodyPr>
          <a:lstStyle/>
          <a:p>
            <a:pPr algn="just"/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反复，是根据表达需要，有意让一个句子或词语重复出现的修辞方法，反复就是为了强调某种意思，突出某种情感，特意重复使用某些词语、句子或者段落等。</a:t>
            </a:r>
            <a:endParaRPr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9"/>
          <p:cNvSpPr txBox="1"/>
          <p:nvPr/>
        </p:nvSpPr>
        <p:spPr>
          <a:xfrm rot="21420000">
            <a:off x="4496435" y="267970"/>
            <a:ext cx="3545205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24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小知识：反复和排比的区别</a:t>
            </a:r>
            <a:endParaRPr lang="zh-CN" altLang="en-US" sz="2400" dirty="0">
              <a:solidFill>
                <a:schemeClr val="bg1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 bldLvl="0" animBg="1"/>
      <p:bldP spid="2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527361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背景简介</a:t>
            </a:r>
            <a:endParaRPr lang="zh-CN" altLang="en-US" sz="3200" b="1" dirty="0">
              <a:solidFill>
                <a:srgbClr val="0000FF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142990"/>
            <a:ext cx="8501090" cy="1863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本文写的是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世纪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年代初的事。当时正值国家困难时期，大多数老百姓的家境都很不好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元五角买本书在当时是很不容易的事情。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36245" y="432104"/>
            <a:ext cx="6840537" cy="650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zh-CN" altLang="en-US" sz="2800" b="1" dirty="0" smtClean="0">
                <a:latin typeface="黑体" panose="02010600030101010101" pitchFamily="49" charset="-122"/>
                <a:ea typeface="黑体" panose="02010600030101010101" pitchFamily="49" charset="-122"/>
              </a:rPr>
              <a:t>欣赏运用反复这一修辞手法的诗歌。</a:t>
            </a:r>
            <a:endParaRPr lang="zh-CN" altLang="en-US" sz="2800" b="1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87220" y="1497330"/>
            <a:ext cx="508762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如梦令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        李清照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  昨夜雨疏风骤，浓睡不消残酒。试问卷帘人，却道海棠依旧。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知否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？应是绿肥红瘦。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483518"/>
            <a:ext cx="7704856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“要钱干什么？”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“买书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多少钱？”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“一元五角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母亲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衣兜，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出一卷揉得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皱皱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毛票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龟裂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的手指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着。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403648" y="3723878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语言描写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Box 1"/>
          <p:cNvSpPr txBox="1"/>
          <p:nvPr/>
        </p:nvSpPr>
        <p:spPr>
          <a:xfrm>
            <a:off x="3275856" y="3723878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动作描写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5220072" y="3723878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细节描写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55526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“要钱干什么？”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“买书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多少钱？”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“一元五角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55576" y="3219822"/>
            <a:ext cx="4320480" cy="0"/>
          </a:xfrm>
          <a:prstGeom prst="line">
            <a:avLst/>
          </a:prstGeom>
          <a:ln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1"/>
          <p:cNvSpPr txBox="1"/>
          <p:nvPr/>
        </p:nvSpPr>
        <p:spPr>
          <a:xfrm>
            <a:off x="971600" y="3435846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语言描写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43808" y="3363838"/>
            <a:ext cx="5976664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与母亲的对话写出了我找母亲的目的，用短句的形式一问一答，表现出当时环境的嘈杂也显示了工作时间的紧张。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08104" y="1059582"/>
            <a:ext cx="2592288" cy="183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7795" y="890672"/>
            <a:ext cx="7128792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母亲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衣兜，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掏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出一卷揉得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皱皱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毛票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龟裂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的手指数着。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259632" y="2310259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动作描写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TextBox 1"/>
          <p:cNvSpPr txBox="1"/>
          <p:nvPr/>
        </p:nvSpPr>
        <p:spPr>
          <a:xfrm>
            <a:off x="1259632" y="3498835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细节描写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2211710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a typeface="黑体" panose="02010600030101010101" pitchFamily="49" charset="-122"/>
              </a:rPr>
              <a:t>两个掏字，表现了母亲听说我要买书后，并没有迟疑，说明了母亲对我想要读书的肯定。</a:t>
            </a:r>
            <a:endParaRPr lang="zh-CN" altLang="en-US" sz="24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5340" y="3498850"/>
            <a:ext cx="53854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皱皱的毛票，表现了母亲挣钱不易，龟裂的手，表现了母亲工作的艰苦。</a:t>
            </a:r>
            <a:endParaRPr lang="zh-CN" altLang="en-US" sz="24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8881" y="797079"/>
            <a:ext cx="8183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讨论： 母亲工友的语言描写可以去掉吗？为什么？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886" y="1617191"/>
            <a:ext cx="7920880" cy="22453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旁边一个女人停止踏缝纫机，向母亲探过身，喊道：“大姐，别给！没你这么当妈的！你供他们吃，供他们穿，供他们上学，还供他们看闲书哇！”接着又对着我喊：“你看你妈这是在怎么挣钱？你忍心朝你妈要钱买书哇？”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2822218" y="1311920"/>
            <a:ext cx="0" cy="2160240"/>
          </a:xfrm>
          <a:prstGeom prst="line">
            <a:avLst/>
          </a:prstGeom>
          <a:ln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1"/>
          <p:cNvSpPr txBox="1"/>
          <p:nvPr/>
        </p:nvSpPr>
        <p:spPr>
          <a:xfrm>
            <a:off x="661978" y="735856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侧面描写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22218" y="794628"/>
            <a:ext cx="576064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ea typeface="黑体" panose="02010600030101010101" pitchFamily="49" charset="-122"/>
              </a:rPr>
              <a:t>        不行。工友的话首先表现出了在当时很多人对看课外书的不支持，其次表现出了当时人们生活</a:t>
            </a:r>
            <a:r>
              <a:rPr lang="zh-CN" altLang="en-US" sz="2800" dirty="0">
                <a:ea typeface="黑体" panose="02010600030101010101" pitchFamily="49" charset="-122"/>
                <a:sym typeface="+mn-ea"/>
              </a:rPr>
              <a:t>的</a:t>
            </a:r>
            <a:r>
              <a:rPr lang="zh-CN" altLang="en-US" sz="2800" dirty="0">
                <a:ea typeface="黑体" panose="02010600030101010101" pitchFamily="49" charset="-122"/>
              </a:rPr>
              <a:t>贫穷，钱来之不易。这段内容从侧面烘托了母亲对我读书的理解与支持，表现了慈母情深。</a:t>
            </a:r>
            <a:endParaRPr lang="zh-CN" altLang="en-US" sz="2800" dirty="0">
              <a:ea typeface="黑体" panose="02010600030101010101" pitchFamily="49" charset="-122"/>
            </a:endParaRPr>
          </a:p>
        </p:txBody>
      </p:sp>
      <p:pic>
        <p:nvPicPr>
          <p:cNvPr id="9" name="Picture 3" descr="10"/>
          <p:cNvPicPr>
            <a:picLocks noChangeAspect="1" noChangeArrowheads="1"/>
          </p:cNvPicPr>
          <p:nvPr/>
        </p:nvPicPr>
        <p:blipFill>
          <a:blip r:embed="rId1" cstate="print"/>
          <a:srcRect l="742" t="7442"/>
          <a:stretch>
            <a:fillRect/>
          </a:stretch>
        </p:blipFill>
        <p:spPr bwMode="auto">
          <a:xfrm>
            <a:off x="229930" y="1383929"/>
            <a:ext cx="2520280" cy="188232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94644" y="1219989"/>
            <a:ext cx="5872480" cy="58356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我要买书，母亲又是怎么做的？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55310" y="2111375"/>
            <a:ext cx="1611630" cy="22472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01063" y="3507849"/>
            <a:ext cx="74168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ea typeface="黑体" panose="02010600030101010101" pitchFamily="49" charset="-122"/>
              </a:rPr>
              <a:t>母亲对我读书的支持与理解。表现出慈母情深。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001063" y="2643753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动作描写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" name="TextBox 1"/>
          <p:cNvSpPr txBox="1"/>
          <p:nvPr/>
        </p:nvSpPr>
        <p:spPr>
          <a:xfrm>
            <a:off x="2873271" y="2643753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语言描写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004435" y="1995805"/>
            <a:ext cx="26638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000760" y="2486660"/>
            <a:ext cx="5875655" cy="13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4140200" y="1059815"/>
            <a:ext cx="504190" cy="43180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7047" y="1002085"/>
            <a:ext cx="6984776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母亲却已将钱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塞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在我手心里了，大声回答那个女人：“谁叫我们是当妈的呀！我挺高兴他爱看书的！”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ldLvl="0" animBg="1"/>
      <p:bldP spid="7" grpId="0" bldLvl="0" animBg="1"/>
      <p:bldP spid="9" grpId="0" animBg="1"/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44903" y="3212976"/>
            <a:ext cx="7488832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0000"/>
                </a:solidFill>
                <a:ea typeface="黑体" panose="02010600030101010101" pitchFamily="49" charset="-122"/>
              </a:rPr>
              <a:t>   用反复的手法细致地刻画了母亲一连串的动作，不仅让读者感受到了母亲的辛劳，而且加深了读者对母亲的印象，为后文做好了铺垫。</a:t>
            </a:r>
            <a:endParaRPr lang="zh-CN" altLang="en-US" sz="2800" dirty="0">
              <a:solidFill>
                <a:srgbClr val="FF0000"/>
              </a:solidFill>
              <a:ea typeface="黑体" panose="02010600030101010101" pitchFamily="49" charset="-122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1109013" y="2423408"/>
            <a:ext cx="1728192" cy="52322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动作描写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843530" y="699770"/>
            <a:ext cx="720090" cy="5041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679440" y="771525"/>
            <a:ext cx="720090" cy="5041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6007735" y="1275715"/>
            <a:ext cx="720090" cy="50419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1600" y="771550"/>
            <a:ext cx="756084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母亲说完，立刻又坐了下去，立刻又弯曲了背，立刻又将头俯在缝纫机板上了，立刻又陷入手脚并用的机械忙碌状态</a:t>
            </a:r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     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ldLvl="0" animBg="1"/>
      <p:bldP spid="2" grpId="0" animBg="1"/>
      <p:bldP spid="5" grpId="0" animBg="1"/>
      <p:bldP spid="7" grpId="0" animBg="1"/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015" y="1441450"/>
            <a:ext cx="1753870" cy="2513965"/>
          </a:xfrm>
          <a:prstGeom prst="rect">
            <a:avLst/>
          </a:prstGeom>
        </p:spPr>
      </p:pic>
      <p:sp>
        <p:nvSpPr>
          <p:cNvPr id="3" name="TextBox 1"/>
          <p:cNvSpPr txBox="1"/>
          <p:nvPr/>
        </p:nvSpPr>
        <p:spPr>
          <a:xfrm>
            <a:off x="2075180" y="981075"/>
            <a:ext cx="5582285" cy="1770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默读最后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4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段，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说说我拿这些钱做什么了？为什么要这样做？母亲又是如何做的？这表现出了什么</a:t>
            </a:r>
            <a:endParaRPr lang="en-US" altLang="zh-CN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3528" y="418415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黑体" panose="02010600030101010101" pitchFamily="49" charset="-122"/>
              </a:rPr>
              <a:t>六十年代初期掠影</a:t>
            </a:r>
            <a:endParaRPr lang="zh-CN" altLang="en-US" sz="3200" dirty="0">
              <a:ea typeface="黑体" panose="02010600030101010101" pitchFamily="49" charset="-122"/>
            </a:endParaRPr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04765" y="1059582"/>
            <a:ext cx="2387115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059582"/>
            <a:ext cx="2448272" cy="144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4" descr="http://img.tnc.com.cn/upload/news/001/2009/09/14/15042043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02170" y="1059582"/>
            <a:ext cx="1350150" cy="1440160"/>
          </a:xfrm>
          <a:prstGeom prst="rect">
            <a:avLst/>
          </a:prstGeom>
          <a:noFill/>
        </p:spPr>
      </p:pic>
      <p:pic>
        <p:nvPicPr>
          <p:cNvPr id="778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9660" y="2571750"/>
            <a:ext cx="31623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1" name="Picture 7" descr="http://p0.so.qhimgs1.com/bdr/450__/t01134aa87cdc44129c.jpg"/>
          <p:cNvPicPr>
            <a:picLocks noChangeAspect="1" noChangeArrowheads="1"/>
          </p:cNvPicPr>
          <p:nvPr/>
        </p:nvPicPr>
        <p:blipFill>
          <a:blip r:embed="rId5" cstate="print"/>
          <a:srcRect l="1680" t="3742" r="881" b="2694"/>
          <a:stretch>
            <a:fillRect/>
          </a:stretch>
        </p:blipFill>
        <p:spPr bwMode="auto">
          <a:xfrm>
            <a:off x="4283968" y="2718249"/>
            <a:ext cx="3168352" cy="136566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915566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我鼻子一酸，攥着钱跑了出去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那天，我用那一元五角钱给母亲买了一听水果罐头。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00455" y="2620645"/>
            <a:ext cx="74320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从这两段话中可以看出</a:t>
            </a:r>
            <a:r>
              <a:rPr lang="en-US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en-US" altLang="en-US" sz="2800" dirty="0" err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我”当时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</a:t>
            </a:r>
            <a:r>
              <a:rPr lang="en-US" altLang="en-US" sz="2800" dirty="0" err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母亲辛勤劳作的场面所感动，为自己不能体贴母亲而内疚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，拿钱为母亲买罐头是想报答母亲。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9542"/>
            <a:ext cx="82089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那天母亲数落了我一顿。数落完，又给我凑足了够买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青年近卫军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的钱。我想我没有权利用那钱再买任何别的东西，无论为我自己还是为母亲。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就这样，我有了第一本长篇小说。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27584" y="2885311"/>
            <a:ext cx="79928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母亲数落完“我”后，又给我凑够了钱买书。表现了慈母情深。</a:t>
            </a:r>
            <a:endParaRPr lang="zh-CN" altLang="en-US" sz="2800" dirty="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5597" y="499011"/>
            <a:ext cx="734481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ea typeface="黑体" panose="02010600030101010101" pitchFamily="49" charset="-122"/>
              </a:rPr>
              <a:t>写一写：你的母亲是怎样洗衣服的的。</a:t>
            </a:r>
            <a:endParaRPr lang="zh-CN" altLang="en-US" sz="3200" dirty="0">
              <a:ea typeface="黑体" panose="0201060003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8495" y="1207135"/>
            <a:ext cx="7332345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星期天早晨，天气很好。妈妈准备我弄脏的的上衣洗干净。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首先，她把盆放在水池边，轻轻拧开水管。水就如顽皮的小孩一样，欢快地流入水盆。不一会儿，水盆就满了，妈妈于是伸手把水龙头拧紧。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她先放进衣服，在倒入一些洗衣粉，泡一泡，然后开始在搓衣板上使劲地搓洗起来。接着，她将洗好的衣服放进另一个水盆里投洗干净，最后挂在院子里的衣架上。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上衣在阳光、微风中轻轻摆动，好像妈妈的笑容。看着它，我觉得心情特别舒畅。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我爱你，妈妈。    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027109" y="1028233"/>
            <a:ext cx="7577339" cy="3271709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ea typeface="黑体" panose="02010600030101010101" pitchFamily="49" charset="-122"/>
            </a:endParaRPr>
          </a:p>
        </p:txBody>
      </p:sp>
      <p:sp>
        <p:nvSpPr>
          <p:cNvPr id="14" name="文本框 25605"/>
          <p:cNvSpPr txBox="1"/>
          <p:nvPr/>
        </p:nvSpPr>
        <p:spPr>
          <a:xfrm>
            <a:off x="1103060" y="1636415"/>
            <a:ext cx="615553" cy="1509388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慈母情深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829738" y="1347490"/>
            <a:ext cx="221982" cy="2808436"/>
          </a:xfrm>
          <a:prstGeom prst="leftBrace">
            <a:avLst>
              <a:gd name="adj1" fmla="val 13289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25607"/>
          <p:cNvSpPr txBox="1"/>
          <p:nvPr/>
        </p:nvSpPr>
        <p:spPr>
          <a:xfrm>
            <a:off x="2118663" y="1131590"/>
            <a:ext cx="3527425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渴望买书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失魂落魄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25608"/>
          <p:cNvSpPr txBox="1"/>
          <p:nvPr/>
        </p:nvSpPr>
        <p:spPr>
          <a:xfrm>
            <a:off x="2045638" y="2212677"/>
            <a:ext cx="187166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让我买书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5609"/>
          <p:cNvSpPr txBox="1"/>
          <p:nvPr/>
        </p:nvSpPr>
        <p:spPr>
          <a:xfrm>
            <a:off x="2045638" y="3849980"/>
            <a:ext cx="3529013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拥有了这本书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感激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5610"/>
          <p:cNvSpPr txBox="1"/>
          <p:nvPr/>
        </p:nvSpPr>
        <p:spPr>
          <a:xfrm>
            <a:off x="6156176" y="1923678"/>
            <a:ext cx="2376487" cy="13849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我”对母亲深深的敬意和无比的热爱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左大括号 22"/>
          <p:cNvSpPr/>
          <p:nvPr/>
        </p:nvSpPr>
        <p:spPr>
          <a:xfrm>
            <a:off x="3629963" y="1636415"/>
            <a:ext cx="287338" cy="1871662"/>
          </a:xfrm>
          <a:prstGeom prst="leftBrace">
            <a:avLst>
              <a:gd name="adj1" fmla="val 54251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25615"/>
          <p:cNvSpPr txBox="1"/>
          <p:nvPr/>
        </p:nvSpPr>
        <p:spPr>
          <a:xfrm>
            <a:off x="3990326" y="1636415"/>
            <a:ext cx="1800225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身体瘦小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25616"/>
          <p:cNvSpPr txBox="1"/>
          <p:nvPr/>
        </p:nvSpPr>
        <p:spPr>
          <a:xfrm>
            <a:off x="3918585" y="2355850"/>
            <a:ext cx="20300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工作环境差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25617"/>
          <p:cNvSpPr txBox="1"/>
          <p:nvPr/>
        </p:nvSpPr>
        <p:spPr>
          <a:xfrm>
            <a:off x="3990340" y="3102610"/>
            <a:ext cx="1729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工作辛苦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 rot="10800000">
            <a:off x="5861988" y="1347489"/>
            <a:ext cx="222180" cy="2880444"/>
          </a:xfrm>
          <a:prstGeom prst="leftBrace">
            <a:avLst>
              <a:gd name="adj1" fmla="val 75142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6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  <p:bldP spid="20" grpId="0"/>
      <p:bldP spid="21" grpId="0"/>
      <p:bldP spid="22" grpId="0"/>
      <p:bldP spid="3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72" y="1510762"/>
            <a:ext cx="7262635" cy="21355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作者在小说中记叙了母亲在极其艰苦的生活条件下，省吃俭用，支持和鼓励“我”读课外书的往事，表现了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的深情，以及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之情。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68545" y="2538730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慈母对子女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48790" y="3060700"/>
            <a:ext cx="19704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孩子对母亲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60875" y="3060700"/>
            <a:ext cx="8978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敬爱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  <p:bldP spid="3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53518" y="1394093"/>
            <a:ext cx="6411784" cy="29286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燕诗示刘叟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白居易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思尔为雏日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高飞背母时。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当时父母念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今日尔应知。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75656" y="784627"/>
            <a:ext cx="6411784" cy="41097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岁暮到家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蒋士铨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爱子心无尽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归家喜及辰。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寒衣针线密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家信墨痕新。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见面怜清瘦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呼儿问苦辛。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低徊愧人子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不敢叹风尘。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b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757734" y="1098175"/>
            <a:ext cx="8064896" cy="10534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charset="0"/>
              </a:rPr>
              <a:t>一、在下面句子中，没有运用反复的修辞手法的一句是（  ）</a:t>
            </a:r>
            <a:r>
              <a:rPr lang="zh-CN" altLang="zh-CN" sz="3200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Arial" panose="020B0604020202020204" pitchFamily="34" charset="0"/>
              </a:rPr>
              <a:t>。</a:t>
            </a:r>
            <a:endParaRPr lang="zh-CN" altLang="zh-CN" sz="1600" dirty="0">
              <a:latin typeface="黑体" panose="02010600030101010101" pitchFamily="49" charset="-122"/>
              <a:ea typeface="黑体" panose="02010600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7555" y="2151380"/>
            <a:ext cx="770763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A.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背直起来了，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我的母亲。转过身来了，我的母亲。褐色的口罩上方，一对眼神疲惫的眼睛吃惊地望着我，我的母亲的眼睛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lang="en-US" alt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B.沉默呵，沉默呵!不在沉默中爆发，就在沉默中灭亡。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C.他的品质是那样的纯洁和高尚，他的意志是这样坚韧和刚强，他的气质是这样的淳朴和谦逊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39465" y="1567815"/>
            <a:ext cx="9461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713165" y="684542"/>
            <a:ext cx="8208912" cy="5607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  <a:cs typeface="Times New Roman" panose="02020603050405020304" charset="0"/>
              </a:rPr>
              <a:t>二、母爱主题诗词诵读比赛</a:t>
            </a:r>
            <a:endParaRPr lang="zh-CN" altLang="en-US" sz="3200" b="1" dirty="0">
              <a:latin typeface="黑体" panose="02010600030101010101" pitchFamily="49" charset="-122"/>
              <a:ea typeface="黑体" panose="0201060003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1005840" y="1332865"/>
            <a:ext cx="713232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同学们，你们一定积累了很多有关母爱的诗词吧，我们来进行下诵读比赛吧。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648460" y="1570990"/>
            <a:ext cx="74676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失魂落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魄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钱   压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颓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败         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噪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声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228215" y="1203960"/>
            <a:ext cx="715327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pò   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zhèng       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yì   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244309" y="113211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63300" y="120416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64678" y="120416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493647" y="479474"/>
            <a:ext cx="403383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648460" y="2371725"/>
            <a:ext cx="664019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tuí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zào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03855" y="1570990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746885" y="2072005"/>
            <a:ext cx="1328420" cy="5168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029710" y="1570990"/>
            <a:ext cx="1084580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99635" y="2114550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297930" y="1570990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647690" y="2072005"/>
            <a:ext cx="650240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221865" y="271843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670810" y="3239770"/>
            <a:ext cx="575945" cy="5168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21985" y="2718435"/>
            <a:ext cx="78803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297930" y="3150870"/>
            <a:ext cx="575945" cy="5207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7" grpId="0" bldLvl="0" animBg="1"/>
      <p:bldP spid="2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278166" y="885969"/>
            <a:ext cx="6696744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褐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色   疲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惫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耽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误   衣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龟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裂  </a:t>
            </a:r>
            <a:r>
              <a:rPr lang="zh-CN" altLang="en-US" sz="36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权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利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34301" y="634370"/>
            <a:ext cx="669674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hè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bèi 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dān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dōu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878623" y="1659473"/>
            <a:ext cx="6696744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jūn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quán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63980" y="100774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78330" y="143954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95980" y="100774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20035" y="143954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6635" y="96456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1455" y="143954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96405" y="96456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20460" y="143954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23465" y="210629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22880" y="253809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567430" y="2106295"/>
            <a:ext cx="9950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23690" y="2538095"/>
            <a:ext cx="575945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003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309995" y="3180715"/>
            <a:ext cx="2376170" cy="1446530"/>
            <a:chOff x="9937" y="5009"/>
            <a:chExt cx="3742" cy="227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454" y="5132"/>
              <a:ext cx="2707" cy="2033"/>
            </a:xfrm>
            <a:prstGeom prst="ellipse">
              <a:avLst/>
            </a:prstGeom>
          </p:spPr>
        </p:pic>
        <p:sp>
          <p:nvSpPr>
            <p:cNvPr id="17" name="矩形 16"/>
            <p:cNvSpPr/>
            <p:nvPr/>
          </p:nvSpPr>
          <p:spPr>
            <a:xfrm>
              <a:off x="9937" y="5009"/>
              <a:ext cx="3742" cy="2279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003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4" grpId="0" bldLvl="0" animBg="1"/>
      <p:bldP spid="4" grpId="1" bldLvl="0" animBg="1"/>
      <p:bldP spid="5" grpId="0" bldLvl="0" animBg="1"/>
      <p:bldP spid="6" grpId="0" bldLvl="0" animBg="1"/>
      <p:bldP spid="6" grpId="1" bldLvl="0" animBg="1"/>
      <p:bldP spid="7" grpId="0" bldLvl="0" animBg="1"/>
      <p:bldP spid="8" grpId="0" bldLvl="0" animBg="1"/>
      <p:bldP spid="8" grpId="1" bldLvl="0" animBg="1"/>
      <p:bldP spid="9" grpId="0" bldLvl="0" animBg="1"/>
      <p:bldP spid="10" grpId="0" bldLvl="0" animBg="1"/>
      <p:bldP spid="10" grpId="1" bldLvl="0" animBg="1"/>
      <p:bldP spid="11" grpId="0" bldLvl="0" animBg="1"/>
      <p:bldP spid="14" grpId="0" bldLvl="0" animBg="1"/>
      <p:bldP spid="14" grpId="1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ea typeface="黑体" panose="0201060003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挣</a:t>
              </a:r>
              <a:endParaRPr lang="zh-CN" altLang="en-US" sz="41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020272" y="1563638"/>
            <a:ext cx="959237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挣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扎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75007" y="1047244"/>
            <a:ext cx="994503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 err="1">
                <a:ea typeface="黑体" panose="02010600030101010101" pitchFamily="49" charset="-122"/>
              </a:rPr>
              <a:t>zhēng</a:t>
            </a:r>
            <a:endParaRPr lang="zh-CN" altLang="en-US" sz="2800" b="1" dirty="0">
              <a:ea typeface="黑体" panose="02010600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333" y="1547696"/>
            <a:ext cx="5062924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你看你妈这是在怎么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挣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钱？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14475" y="1059582"/>
            <a:ext cx="1417765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>
                <a:ea typeface="黑体" panose="02010600030101010101" pitchFamily="49" charset="-122"/>
              </a:rPr>
              <a:t>zhèng</a:t>
            </a:r>
            <a:endParaRPr lang="en-US" altLang="en-US" sz="2800" b="1" dirty="0">
              <a:ea typeface="黑体" panose="0201060003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47802" y="2696458"/>
            <a:ext cx="7296198" cy="5616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母亲用指尖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龟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裂的手指点着。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4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ea typeface="黑体" panose="02010600030101010101" pitchFamily="49" charset="-122"/>
              </a:endParaRPr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0030101010101" pitchFamily="49" charset="-122"/>
                  <a:ea typeface="黑体" panose="02010600030101010101" pitchFamily="49" charset="-122"/>
                </a:rPr>
                <a:t>龟</a:t>
              </a:r>
              <a:endParaRPr lang="zh-CN" altLang="en-US" sz="4100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483768" y="3295749"/>
            <a:ext cx="181580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dirty="0" err="1">
                <a:ea typeface="黑体" panose="02010600030101010101" pitchFamily="49" charset="-122"/>
              </a:rPr>
              <a:t>guī</a:t>
            </a:r>
            <a:endParaRPr lang="zh-CN" altLang="en-US" sz="2800" b="1" dirty="0">
              <a:ea typeface="黑体" panose="0201060003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790933" y="3746424"/>
            <a:ext cx="5400357" cy="483870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小乌</a:t>
            </a:r>
            <a:r>
              <a:rPr lang="zh-CN" altLang="en-US" sz="27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龟</a:t>
            </a:r>
            <a:r>
              <a:rPr lang="zh-CN" altLang="en-US" sz="27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长得很可爱。</a:t>
            </a:r>
            <a:endParaRPr lang="zh-CN" altLang="en-US" sz="27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795505" y="2283718"/>
            <a:ext cx="776495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dirty="0">
                <a:ea typeface="黑体" panose="02010600030101010101" pitchFamily="49" charset="-122"/>
              </a:rPr>
              <a:t> </a:t>
            </a:r>
            <a:r>
              <a:rPr lang="en-US" altLang="zh-CN" sz="2800" dirty="0" err="1">
                <a:ea typeface="黑体" panose="02010600030101010101" pitchFamily="49" charset="-122"/>
              </a:rPr>
              <a:t>jūn</a:t>
            </a:r>
            <a:r>
              <a:rPr lang="en-US" altLang="zh-CN" sz="2800" dirty="0">
                <a:ea typeface="黑体" panose="02010600030101010101" pitchFamily="49" charset="-122"/>
              </a:rPr>
              <a:t> </a:t>
            </a:r>
            <a:endParaRPr 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文本框 64"/>
          <p:cNvSpPr txBox="1"/>
          <p:nvPr/>
        </p:nvSpPr>
        <p:spPr>
          <a:xfrm>
            <a:off x="1073562" y="1356276"/>
            <a:ext cx="999303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辞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2369706" y="1356276"/>
            <a:ext cx="944527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3531959" y="1342306"/>
            <a:ext cx="834658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碌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6070931" y="133499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噪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7295067" y="1334993"/>
            <a:ext cx="56681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1688975" y="3017743"/>
            <a:ext cx="608488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2801519" y="3017743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哇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5450213" y="3017108"/>
            <a:ext cx="854291" cy="10849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3531959" y="1342306"/>
            <a:ext cx="1029163" cy="1085656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5998923" y="1334249"/>
            <a:ext cx="1029163" cy="1085656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7223059" y="1334249"/>
            <a:ext cx="1029163" cy="1085656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1577383" y="3016999"/>
            <a:ext cx="1029163" cy="1085656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2801519" y="3016999"/>
            <a:ext cx="1029163" cy="1085656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5378205" y="3016364"/>
            <a:ext cx="1029163" cy="1085656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2297698" y="1350740"/>
            <a:ext cx="1029163" cy="1085656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1073562" y="1350740"/>
            <a:ext cx="1029163" cy="1085656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>
            <a:hlinkClick r:id="rId1" action="ppaction://hlinkfile"/>
          </p:cNvPr>
          <p:cNvSpPr txBox="1">
            <a:spLocks noChangeArrowheads="1"/>
          </p:cNvSpPr>
          <p:nvPr/>
        </p:nvSpPr>
        <p:spPr bwMode="auto">
          <a:xfrm>
            <a:off x="467544" y="52355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504535" y="591566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87913" y="6170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0030101010101" pitchFamily="49" charset="-122"/>
            </a:endParaRPr>
          </a:p>
        </p:txBody>
      </p:sp>
      <p:sp>
        <p:nvSpPr>
          <p:cNvPr id="62" name="文本框 64"/>
          <p:cNvSpPr txBox="1"/>
          <p:nvPr/>
        </p:nvSpPr>
        <p:spPr>
          <a:xfrm>
            <a:off x="4842049" y="1341656"/>
            <a:ext cx="608489" cy="108491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吊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3" name="组合 7"/>
          <p:cNvGrpSpPr/>
          <p:nvPr/>
        </p:nvGrpSpPr>
        <p:grpSpPr>
          <a:xfrm>
            <a:off x="4770041" y="1340912"/>
            <a:ext cx="1029163" cy="1085656"/>
            <a:chOff x="2437" y="2032"/>
            <a:chExt cx="1244" cy="1264"/>
          </a:xfrm>
        </p:grpSpPr>
        <p:sp>
          <p:nvSpPr>
            <p:cNvPr id="6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6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11" name="矩形 110"/>
          <p:cNvSpPr/>
          <p:nvPr/>
        </p:nvSpPr>
        <p:spPr>
          <a:xfrm>
            <a:off x="1101725" y="845820"/>
            <a:ext cx="715137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cí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yì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lù 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diào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zào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  <a:sym typeface="+mn-ea"/>
              </a:rPr>
              <a:t>jǐ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235759" y="2544078"/>
            <a:ext cx="74726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jìng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jūn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wa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   rěn    </a:t>
            </a:r>
            <a:r>
              <a:rPr lang="en-US" altLang="zh-CN" sz="2800" dirty="0" err="1">
                <a:latin typeface="黑体" panose="02010600030101010101" pitchFamily="49" charset="-122"/>
                <a:ea typeface="黑体" panose="02010600030101010101" pitchFamily="49" charset="-122"/>
              </a:rPr>
              <a:t>suān   quán</a:t>
            </a: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6690368" y="3008853"/>
            <a:ext cx="854291" cy="10839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权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6618360" y="3008109"/>
            <a:ext cx="1029163" cy="1085656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文本框 64"/>
          <p:cNvSpPr txBox="1"/>
          <p:nvPr/>
        </p:nvSpPr>
        <p:spPr>
          <a:xfrm>
            <a:off x="465330" y="3026633"/>
            <a:ext cx="608488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竟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53738" y="3025889"/>
            <a:ext cx="1029163" cy="1085656"/>
            <a:chOff x="2437" y="2032"/>
            <a:chExt cx="1244" cy="1264"/>
          </a:xfrm>
        </p:grpSpPr>
        <p:sp>
          <p:nvSpPr>
            <p:cNvPr id="9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12" name="文本框 64"/>
          <p:cNvSpPr txBox="1"/>
          <p:nvPr/>
        </p:nvSpPr>
        <p:spPr>
          <a:xfrm>
            <a:off x="4168650" y="3027268"/>
            <a:ext cx="608488" cy="10839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忍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7"/>
          <p:cNvGrpSpPr/>
          <p:nvPr/>
        </p:nvGrpSpPr>
        <p:grpSpPr>
          <a:xfrm>
            <a:off x="4057058" y="3026524"/>
            <a:ext cx="1029163" cy="1085656"/>
            <a:chOff x="2437" y="2032"/>
            <a:chExt cx="1244" cy="1264"/>
          </a:xfrm>
        </p:grpSpPr>
        <p:sp>
          <p:nvSpPr>
            <p:cNvPr id="1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/>
      <p:bldP spid="111" grpId="1"/>
      <p:bldP spid="112" grpId="0"/>
      <p:bldP spid="112" grpId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4060</Words>
  <Application>WPS 演示</Application>
  <PresentationFormat>全屏显示(16:9)</PresentationFormat>
  <Paragraphs>455</Paragraphs>
  <Slides>58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3" baseType="lpstr">
      <vt:lpstr>Arial</vt:lpstr>
      <vt:lpstr>宋体</vt:lpstr>
      <vt:lpstr>Wingdings</vt:lpstr>
      <vt:lpstr>楷体</vt:lpstr>
      <vt:lpstr>黑体</vt:lpstr>
      <vt:lpstr>Kaiti SC</vt:lpstr>
      <vt:lpstr>幼圆</vt:lpstr>
      <vt:lpstr>华文楷体</vt:lpstr>
      <vt:lpstr>微软雅黑</vt:lpstr>
      <vt:lpstr>汉语拼音</vt:lpstr>
      <vt:lpstr>Times New Roman</vt:lpstr>
      <vt:lpstr>迷你简毡笔黑</vt:lpstr>
      <vt:lpstr>Songti SC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111</cp:revision>
  <dcterms:created xsi:type="dcterms:W3CDTF">2017-03-17T02:28:00Z</dcterms:created>
  <dcterms:modified xsi:type="dcterms:W3CDTF">2019-07-26T02:41:52Z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