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Default Extension="jpeg" ContentType="image/jpeg"/>
  <Default Extension="rels" ContentType="application/vnd.openxmlformats-package.relationshi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jpg" ContentType="image/jpe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Default Extension="png" ContentType="image/png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  <p:sldMasterId id="2147483658" r:id="rId2"/>
  </p:sldMasterIdLst>
  <p:notesMasterIdLst>
    <p:notesMasterId r:id="rId19"/>
  </p:notesMasterIdLst>
  <p:handoutMasterIdLst>
    <p:handoutMasterId r:id="rId20"/>
  </p:handoutMasterIdLst>
  <p:sldIdLst>
    <p:sldId id="3288" r:id="rId3"/>
    <p:sldId id="3367" r:id="rId4"/>
    <p:sldId id="3381" r:id="rId5"/>
    <p:sldId id="3368" r:id="rId6"/>
    <p:sldId id="3369" r:id="rId7"/>
    <p:sldId id="3370" r:id="rId8"/>
    <p:sldId id="3371" r:id="rId9"/>
    <p:sldId id="3372" r:id="rId10"/>
    <p:sldId id="3373" r:id="rId11"/>
    <p:sldId id="3384" r:id="rId12"/>
    <p:sldId id="3383" r:id="rId13"/>
    <p:sldId id="3374" r:id="rId14"/>
    <p:sldId id="3375" r:id="rId15"/>
    <p:sldId id="3376" r:id="rId16"/>
    <p:sldId id="3377" r:id="rId17"/>
    <p:sldId id="3366" r:id="rId18"/>
  </p:sldIdLst>
  <p:sldSz cx="6859588" cy="5145088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5295" indent="-12954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2495" indent="-26162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69695" indent="-39433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6895" indent="-52641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1625600" algn="l" defTabSz="65024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1950720" algn="l" defTabSz="65024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2275840" algn="l" defTabSz="65024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2601595" algn="l" defTabSz="65024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328">
          <p15:clr>
            <a:srgbClr val="A4A3A4"/>
          </p15:clr>
        </p15:guide>
        <p15:guide id="2" pos="3038">
          <p15:clr>
            <a:srgbClr val="A4A3A4"/>
          </p15:clr>
        </p15:guide>
        <p15:guide id="3" orient="horz" pos="4183">
          <p15:clr>
            <a:srgbClr val="A4A3A4"/>
          </p15:clr>
        </p15:guide>
        <p15:guide id="4" pos="5691">
          <p15:clr>
            <a:srgbClr val="A4A3A4"/>
          </p15:clr>
        </p15:guide>
        <p15:guide id="5" pos="282">
          <p15:clr>
            <a:srgbClr val="A4A3A4"/>
          </p15:clr>
        </p15:guide>
        <p15:guide id="6" pos="1013">
          <p15:clr>
            <a:srgbClr val="A4A3A4"/>
          </p15:clr>
        </p15:guide>
        <p15:guide id="7" orient="horz" pos="233">
          <p15:clr>
            <a:srgbClr val="A4A3A4"/>
          </p15:clr>
        </p15:guide>
        <p15:guide id="8" orient="horz" pos="2976">
          <p15:clr>
            <a:srgbClr val="A4A3A4"/>
          </p15:clr>
        </p15:guide>
        <p15:guide id="9" pos="2161">
          <p15:clr>
            <a:srgbClr val="A4A3A4"/>
          </p15:clr>
        </p15:guide>
        <p15:guide id="10" pos="4048">
          <p15:clr>
            <a:srgbClr val="A4A3A4"/>
          </p15:clr>
        </p15:guide>
        <p15:guide id="11" pos="200">
          <p15:clr>
            <a:srgbClr val="A4A3A4"/>
          </p15:clr>
        </p15:guide>
        <p15:guide id="12" pos="72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E1233"/>
    <a:srgbClr val="9F7B63"/>
    <a:srgbClr val="F48E77"/>
    <a:srgbClr val="A1BD70"/>
    <a:srgbClr val="889EB6"/>
    <a:srgbClr val="004236"/>
    <a:srgbClr val="169274"/>
    <a:srgbClr val="60AEA9"/>
    <a:srgbClr val="84004C"/>
    <a:srgbClr val="8B2F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891" autoAdjust="0"/>
    <p:restoredTop sz="92986" autoAdjust="0"/>
  </p:normalViewPr>
  <p:slideViewPr>
    <p:cSldViewPr>
      <p:cViewPr varScale="1">
        <p:scale>
          <a:sx n="74" d="100"/>
          <a:sy n="74" d="100"/>
        </p:scale>
        <p:origin x="-1122" y="-90"/>
      </p:cViewPr>
      <p:guideLst>
        <p:guide orient="horz" pos="328"/>
        <p:guide orient="horz" pos="4183"/>
        <p:guide orient="horz" pos="233"/>
        <p:guide orient="horz" pos="2976"/>
        <p:guide pos="3038"/>
        <p:guide pos="5691"/>
        <p:guide pos="282"/>
        <p:guide pos="1013"/>
        <p:guide pos="2161"/>
        <p:guide pos="4048"/>
        <p:guide pos="200"/>
        <p:guide pos="720"/>
      </p:guideLst>
    </p:cSldViewPr>
  </p:slideViewPr>
  <p:outlineViewPr>
    <p:cViewPr>
      <p:scale>
        <a:sx n="100" d="100"/>
        <a:sy n="100" d="100"/>
      </p:scale>
      <p:origin x="0" y="-1441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56" d="100"/>
        <a:sy n="156" d="100"/>
      </p:scale>
      <p:origin x="0" y="0"/>
    </p:cViewPr>
  </p:sorterViewPr>
  <p:notesViewPr>
    <p:cSldViewPr>
      <p:cViewPr varScale="1">
        <p:scale>
          <a:sx n="85" d="100"/>
          <a:sy n="85" d="100"/>
        </p:scale>
        <p:origin x="3804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17742FC-62BB-4B81-9CA5-3B750A4B4580}" type="datetimeFigureOut">
              <a:rPr lang="zh-CN" altLang="en-US" smtClean="0"/>
              <a:t>2019/2/12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67E82F1-5B17-4D95-A6D6-EB96F2D72B6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861037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06024D97-E667-405D-B634-E583E2108D71}" type="datetimeFigureOut">
              <a:rPr lang="zh-CN" altLang="en-US"/>
              <a:t>2019/2/12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fld id="{418F03C3-53C1-4F10-8DAF-D1F318E96C6E}" type="slidenum">
              <a:rPr lang="zh-CN" altLang="en-US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651102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2385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4897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97409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29921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625600" algn="l" defTabSz="649605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1950720" algn="l" defTabSz="649605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275840" algn="l" defTabSz="649605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600960" algn="l" defTabSz="649605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126968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571161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37"/>
          <p:cNvSpPr txBox="1"/>
          <p:nvPr userDrawn="1"/>
        </p:nvSpPr>
        <p:spPr>
          <a:xfrm>
            <a:off x="243258" y="196284"/>
            <a:ext cx="1877316" cy="280786"/>
          </a:xfrm>
          <a:prstGeom prst="rect">
            <a:avLst/>
          </a:prstGeom>
          <a:noFill/>
        </p:spPr>
        <p:txBody>
          <a:bodyPr wrap="none" lIns="72330" tIns="36165" rIns="72330" bIns="36165" rtlCol="0">
            <a:spAutoFit/>
          </a:bodyPr>
          <a:lstStyle/>
          <a:p>
            <a:pPr defTabSz="722630"/>
            <a:r>
              <a:rPr lang="zh-CN" altLang="en-US" sz="135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</a:p>
        </p:txBody>
      </p:sp>
      <p:sp>
        <p:nvSpPr>
          <p:cNvPr id="8" name="文本框 38"/>
          <p:cNvSpPr txBox="1"/>
          <p:nvPr userDrawn="1"/>
        </p:nvSpPr>
        <p:spPr>
          <a:xfrm>
            <a:off x="243257" y="489015"/>
            <a:ext cx="1458933" cy="211536"/>
          </a:xfrm>
          <a:prstGeom prst="rect">
            <a:avLst/>
          </a:prstGeom>
          <a:noFill/>
        </p:spPr>
        <p:txBody>
          <a:bodyPr wrap="none" lIns="72330" tIns="36165" rIns="72330" bIns="36165" rtlCol="0">
            <a:spAutoFit/>
          </a:bodyPr>
          <a:lstStyle/>
          <a:p>
            <a:pPr defTabSz="722630"/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ADD RELATED TITLE WORDS</a:t>
            </a:r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wipe/>
      </p:transition>
    </mc:Choice>
    <mc:Fallback xmlns="">
      <p:transition spd="slow" advClick="0" advTm="0">
        <p:wip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469" y="842032"/>
            <a:ext cx="5830650" cy="1791253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449" y="2702363"/>
            <a:ext cx="5144691" cy="1242205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2235" indent="0" algn="ctr">
              <a:buNone/>
              <a:defRPr sz="1200"/>
            </a:lvl5pPr>
            <a:lvl6pPr marL="1715135" indent="0" algn="ctr">
              <a:buNone/>
              <a:defRPr sz="1200"/>
            </a:lvl6pPr>
            <a:lvl7pPr marL="2058035" indent="0" algn="ctr">
              <a:buNone/>
              <a:defRPr sz="1200"/>
            </a:lvl7pPr>
            <a:lvl8pPr marL="2400935" indent="0" algn="ctr">
              <a:buNone/>
              <a:defRPr sz="1200"/>
            </a:lvl8pPr>
            <a:lvl9pPr marL="2743835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A93E93-166D-47F5-9EF1-ACEABE24AEEA}" type="datetimeFigureOut">
              <a:rPr lang="zh-CN" altLang="en-US" smtClean="0"/>
              <a:t>2019/2/12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D5ACA-62CA-46DB-AD6B-12EDD6D51A2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2/12/2019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8024" y="1282701"/>
            <a:ext cx="5916395" cy="214021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68024" y="3443161"/>
            <a:ext cx="5916395" cy="1125488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22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51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80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9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8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A93E93-166D-47F5-9EF1-ACEABE24AEEA}" type="datetimeFigureOut">
              <a:rPr lang="zh-CN" altLang="en-US" smtClean="0"/>
              <a:t>2019/2/12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D5ACA-62CA-46DB-AD6B-12EDD6D51A2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471597" y="1369642"/>
            <a:ext cx="2915325" cy="3264511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3472666" y="1369642"/>
            <a:ext cx="2915325" cy="3264511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A93E93-166D-47F5-9EF1-ACEABE24AEEA}" type="datetimeFigureOut">
              <a:rPr lang="zh-CN" altLang="en-US" smtClean="0"/>
              <a:t>2019/2/12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D5ACA-62CA-46DB-AD6B-12EDD6D51A2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490" y="273930"/>
            <a:ext cx="5916395" cy="994479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72491" y="1261261"/>
            <a:ext cx="2901927" cy="61812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2235" indent="0">
              <a:buNone/>
              <a:defRPr sz="1200" b="1"/>
            </a:lvl5pPr>
            <a:lvl6pPr marL="1715135" indent="0">
              <a:buNone/>
              <a:defRPr sz="1200" b="1"/>
            </a:lvl6pPr>
            <a:lvl7pPr marL="2058035" indent="0">
              <a:buNone/>
              <a:defRPr sz="1200" b="1"/>
            </a:lvl7pPr>
            <a:lvl8pPr marL="2400935" indent="0">
              <a:buNone/>
              <a:defRPr sz="1200" b="1"/>
            </a:lvl8pPr>
            <a:lvl9pPr marL="2743835" indent="0">
              <a:buNone/>
              <a:defRPr sz="12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472491" y="1879386"/>
            <a:ext cx="2901927" cy="2764294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3472667" y="1261261"/>
            <a:ext cx="2916218" cy="61812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2235" indent="0">
              <a:buNone/>
              <a:defRPr sz="1200" b="1"/>
            </a:lvl5pPr>
            <a:lvl6pPr marL="1715135" indent="0">
              <a:buNone/>
              <a:defRPr sz="1200" b="1"/>
            </a:lvl6pPr>
            <a:lvl7pPr marL="2058035" indent="0">
              <a:buNone/>
              <a:defRPr sz="1200" b="1"/>
            </a:lvl7pPr>
            <a:lvl8pPr marL="2400935" indent="0">
              <a:buNone/>
              <a:defRPr sz="1200" b="1"/>
            </a:lvl8pPr>
            <a:lvl9pPr marL="2743835" indent="0">
              <a:buNone/>
              <a:defRPr sz="12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 hasCustomPrompt="1"/>
          </p:nvPr>
        </p:nvSpPr>
        <p:spPr>
          <a:xfrm>
            <a:off x="3472667" y="1879386"/>
            <a:ext cx="2916218" cy="2764294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A93E93-166D-47F5-9EF1-ACEABE24AEEA}" type="datetimeFigureOut">
              <a:rPr lang="zh-CN" altLang="en-US" smtClean="0"/>
              <a:t>2019/2/12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D5ACA-62CA-46DB-AD6B-12EDD6D51A2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A93E93-166D-47F5-9EF1-ACEABE24AEEA}" type="datetimeFigureOut">
              <a:rPr lang="zh-CN" altLang="en-US" smtClean="0"/>
              <a:t>2019/2/12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D5ACA-62CA-46DB-AD6B-12EDD6D51A2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BF82D2-7A68-459D-A996-9BDDA2518FA4}" type="datetimeFigureOut">
              <a:rPr lang="zh-CN" altLang="en-US" smtClean="0"/>
              <a:t>2019/2/12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1EE5D-26FB-46D5-A381-ECFB35BF1D3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490" y="343006"/>
            <a:ext cx="2212396" cy="1200521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2916219" y="740799"/>
            <a:ext cx="3472666" cy="3656347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472490" y="1543526"/>
            <a:ext cx="2212396" cy="2859574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2235" indent="0">
              <a:buNone/>
              <a:defRPr sz="750"/>
            </a:lvl5pPr>
            <a:lvl6pPr marL="1715135" indent="0">
              <a:buNone/>
              <a:defRPr sz="750"/>
            </a:lvl6pPr>
            <a:lvl7pPr marL="2058035" indent="0">
              <a:buNone/>
              <a:defRPr sz="750"/>
            </a:lvl7pPr>
            <a:lvl8pPr marL="2400935" indent="0">
              <a:buNone/>
              <a:defRPr sz="750"/>
            </a:lvl8pPr>
            <a:lvl9pPr marL="2743835" indent="0">
              <a:buNone/>
              <a:defRPr sz="75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A93E93-166D-47F5-9EF1-ACEABE24AEEA}" type="datetimeFigureOut">
              <a:rPr lang="zh-CN" altLang="en-US" smtClean="0"/>
              <a:t>2019/2/12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D5ACA-62CA-46DB-AD6B-12EDD6D51A2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490" y="343006"/>
            <a:ext cx="2212396" cy="1200521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6219" y="740799"/>
            <a:ext cx="3472666" cy="3656347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2235" indent="0">
              <a:buNone/>
              <a:defRPr sz="1500"/>
            </a:lvl5pPr>
            <a:lvl6pPr marL="1715135" indent="0">
              <a:buNone/>
              <a:defRPr sz="1500"/>
            </a:lvl6pPr>
            <a:lvl7pPr marL="2058035" indent="0">
              <a:buNone/>
              <a:defRPr sz="1500"/>
            </a:lvl7pPr>
            <a:lvl8pPr marL="2400935" indent="0">
              <a:buNone/>
              <a:defRPr sz="1500"/>
            </a:lvl8pPr>
            <a:lvl9pPr marL="2743835" indent="0">
              <a:buNone/>
              <a:defRPr sz="15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472490" y="1543526"/>
            <a:ext cx="2212396" cy="2859574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2235" indent="0">
              <a:buNone/>
              <a:defRPr sz="750"/>
            </a:lvl5pPr>
            <a:lvl6pPr marL="1715135" indent="0">
              <a:buNone/>
              <a:defRPr sz="750"/>
            </a:lvl6pPr>
            <a:lvl7pPr marL="2058035" indent="0">
              <a:buNone/>
              <a:defRPr sz="750"/>
            </a:lvl7pPr>
            <a:lvl8pPr marL="2400935" indent="0">
              <a:buNone/>
              <a:defRPr sz="750"/>
            </a:lvl8pPr>
            <a:lvl9pPr marL="2743835" indent="0">
              <a:buNone/>
              <a:defRPr sz="75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A93E93-166D-47F5-9EF1-ACEABE24AEEA}" type="datetimeFigureOut">
              <a:rPr lang="zh-CN" altLang="en-US" smtClean="0"/>
              <a:t>2019/2/12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D5ACA-62CA-46DB-AD6B-12EDD6D51A2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A93E93-166D-47F5-9EF1-ACEABE24AEEA}" type="datetimeFigureOut">
              <a:rPr lang="zh-CN" altLang="en-US" smtClean="0"/>
              <a:t>2019/2/12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D5ACA-62CA-46DB-AD6B-12EDD6D51A2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3" y="0"/>
            <a:ext cx="6854422" cy="5145088"/>
          </a:xfrm>
          <a:prstGeom prst="rect">
            <a:avLst/>
          </a:prstGeom>
        </p:spPr>
      </p:pic>
      <p:sp>
        <p:nvSpPr>
          <p:cNvPr id="3" name="文本框 32"/>
          <p:cNvSpPr txBox="1"/>
          <p:nvPr userDrawn="1"/>
        </p:nvSpPr>
        <p:spPr>
          <a:xfrm>
            <a:off x="198882" y="268290"/>
            <a:ext cx="642496" cy="213525"/>
          </a:xfrm>
          <a:prstGeom prst="rect">
            <a:avLst/>
          </a:prstGeom>
          <a:noFill/>
        </p:spPr>
        <p:txBody>
          <a:bodyPr wrap="none" lIns="51441" tIns="25720" rIns="51441" bIns="25720">
            <a:spAutoFit/>
          </a:bodyPr>
          <a:lstStyle/>
          <a:p>
            <a:r>
              <a:rPr lang="zh-CN" altLang="en-US" sz="105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教学分析</a:t>
            </a:r>
            <a:endParaRPr lang="en-US" altLang="zh-CN" sz="105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" name="矩形 4"/>
          <p:cNvSpPr/>
          <p:nvPr userDrawn="1"/>
        </p:nvSpPr>
        <p:spPr>
          <a:xfrm>
            <a:off x="3" y="196287"/>
            <a:ext cx="120281" cy="41751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1441" tIns="25720" rIns="51441" bIns="25720" anchor="ctr"/>
          <a:lstStyle/>
          <a:p>
            <a:pPr algn="ctr" defTabSz="513715">
              <a:defRPr/>
            </a:pPr>
            <a:endParaRPr lang="zh-CN" altLang="en-US" sz="1050" dirty="0">
              <a:solidFill>
                <a:srgbClr val="E7E6E6">
                  <a:lumMod val="50000"/>
                </a:srgbClr>
              </a:solidFill>
              <a:cs typeface="+mn-ea"/>
              <a:sym typeface="+mn-lt"/>
            </a:endParaRPr>
          </a:p>
        </p:txBody>
      </p:sp>
      <p:sp>
        <p:nvSpPr>
          <p:cNvPr id="6" name="日期占位符 2"/>
          <p:cNvSpPr>
            <a:spLocks noGrp="1"/>
          </p:cNvSpPr>
          <p:nvPr>
            <p:ph type="dt" sz="half" idx="10"/>
          </p:nvPr>
        </p:nvSpPr>
        <p:spPr>
          <a:xfrm>
            <a:off x="471703" y="4769032"/>
            <a:ext cx="1542984" cy="27329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62C1E6-100B-44D2-A1C7-A34E3BD9A12C}" type="datetimeFigureOut">
              <a:rPr lang="zh-CN" altLang="en-US"/>
              <a:t>2019/2/12</a:t>
            </a:fld>
            <a:endParaRPr lang="zh-CN" altLang="en-US"/>
          </a:p>
        </p:txBody>
      </p:sp>
      <p:sp>
        <p:nvSpPr>
          <p:cNvPr id="7" name="页脚占位符 3"/>
          <p:cNvSpPr>
            <a:spLocks noGrp="1"/>
          </p:cNvSpPr>
          <p:nvPr>
            <p:ph type="ftr" sz="quarter" idx="11"/>
          </p:nvPr>
        </p:nvSpPr>
        <p:spPr>
          <a:xfrm>
            <a:off x="2272135" y="4769032"/>
            <a:ext cx="2315322" cy="27329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4844904" y="4769032"/>
            <a:ext cx="1542984" cy="27329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14A6F88-39AC-442E-B372-2FEBDC340D1D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wipe/>
      </p:transition>
    </mc:Choice>
    <mc:Fallback xmlns="">
      <p:transition spd="slow" advClick="0" advTm="0">
        <p:wip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8893" y="273928"/>
            <a:ext cx="1479099" cy="4360224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 hasCustomPrompt="1"/>
          </p:nvPr>
        </p:nvSpPr>
        <p:spPr>
          <a:xfrm>
            <a:off x="471597" y="273928"/>
            <a:ext cx="4351551" cy="4360224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A93E93-166D-47F5-9EF1-ACEABE24AEEA}" type="datetimeFigureOut">
              <a:rPr lang="zh-CN" altLang="en-US" smtClean="0"/>
              <a:t>2019/2/12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D5ACA-62CA-46DB-AD6B-12EDD6D51A2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3" y="0"/>
            <a:ext cx="6854422" cy="5145088"/>
          </a:xfrm>
          <a:prstGeom prst="rect">
            <a:avLst/>
          </a:prstGeom>
        </p:spPr>
      </p:pic>
      <p:sp>
        <p:nvSpPr>
          <p:cNvPr id="6" name="日期占位符 2"/>
          <p:cNvSpPr>
            <a:spLocks noGrp="1"/>
          </p:cNvSpPr>
          <p:nvPr>
            <p:ph type="dt" sz="half" idx="10"/>
          </p:nvPr>
        </p:nvSpPr>
        <p:spPr>
          <a:xfrm>
            <a:off x="471703" y="4769032"/>
            <a:ext cx="1542984" cy="27329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62C1E6-100B-44D2-A1C7-A34E3BD9A12C}" type="datetimeFigureOut">
              <a:rPr lang="zh-CN" altLang="en-US"/>
              <a:t>2019/2/12</a:t>
            </a:fld>
            <a:endParaRPr lang="zh-CN" altLang="en-US"/>
          </a:p>
        </p:txBody>
      </p:sp>
      <p:sp>
        <p:nvSpPr>
          <p:cNvPr id="7" name="页脚占位符 3"/>
          <p:cNvSpPr>
            <a:spLocks noGrp="1"/>
          </p:cNvSpPr>
          <p:nvPr>
            <p:ph type="ftr" sz="quarter" idx="11"/>
          </p:nvPr>
        </p:nvSpPr>
        <p:spPr>
          <a:xfrm>
            <a:off x="2272135" y="4769032"/>
            <a:ext cx="2315322" cy="27329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4844904" y="4769032"/>
            <a:ext cx="1542984" cy="27329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14A6F88-39AC-442E-B372-2FEBDC340D1D}" type="slidenum">
              <a:rPr lang="zh-CN" altLang="en-US"/>
              <a:t>‹#›</a:t>
            </a:fld>
            <a:endParaRPr lang="zh-CN" altLang="en-US"/>
          </a:p>
        </p:txBody>
      </p:sp>
      <p:sp>
        <p:nvSpPr>
          <p:cNvPr id="9" name="文本框 32"/>
          <p:cNvSpPr txBox="1"/>
          <p:nvPr userDrawn="1"/>
        </p:nvSpPr>
        <p:spPr>
          <a:xfrm>
            <a:off x="198882" y="268290"/>
            <a:ext cx="642496" cy="213525"/>
          </a:xfrm>
          <a:prstGeom prst="rect">
            <a:avLst/>
          </a:prstGeom>
          <a:noFill/>
        </p:spPr>
        <p:txBody>
          <a:bodyPr wrap="none" lIns="51441" tIns="25720" rIns="51441" bIns="25720">
            <a:spAutoFit/>
          </a:bodyPr>
          <a:lstStyle/>
          <a:p>
            <a:r>
              <a:rPr lang="zh-CN" altLang="en-US" sz="105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教学方案</a:t>
            </a:r>
            <a:endParaRPr lang="en-US" altLang="zh-CN" sz="105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矩形 9"/>
          <p:cNvSpPr/>
          <p:nvPr userDrawn="1"/>
        </p:nvSpPr>
        <p:spPr>
          <a:xfrm>
            <a:off x="3" y="196287"/>
            <a:ext cx="120281" cy="41751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1441" tIns="25720" rIns="51441" bIns="25720" anchor="ctr"/>
          <a:lstStyle/>
          <a:p>
            <a:pPr algn="ctr" defTabSz="513715">
              <a:defRPr/>
            </a:pPr>
            <a:endParaRPr lang="zh-CN" altLang="en-US" sz="1050" dirty="0">
              <a:solidFill>
                <a:srgbClr val="E7E6E6">
                  <a:lumMod val="50000"/>
                </a:srgb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wipe/>
      </p:transition>
    </mc:Choice>
    <mc:Fallback xmlns="">
      <p:transition spd="slow" advClick="0" advTm="0">
        <p:wip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3" y="0"/>
            <a:ext cx="6854422" cy="5145088"/>
          </a:xfrm>
          <a:prstGeom prst="rect">
            <a:avLst/>
          </a:prstGeom>
        </p:spPr>
      </p:pic>
      <p:sp>
        <p:nvSpPr>
          <p:cNvPr id="6" name="日期占位符 2"/>
          <p:cNvSpPr>
            <a:spLocks noGrp="1"/>
          </p:cNvSpPr>
          <p:nvPr>
            <p:ph type="dt" sz="half" idx="10"/>
          </p:nvPr>
        </p:nvSpPr>
        <p:spPr>
          <a:xfrm>
            <a:off x="471703" y="4769032"/>
            <a:ext cx="1542984" cy="27329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62C1E6-100B-44D2-A1C7-A34E3BD9A12C}" type="datetimeFigureOut">
              <a:rPr lang="zh-CN" altLang="en-US"/>
              <a:t>2019/2/12</a:t>
            </a:fld>
            <a:endParaRPr lang="zh-CN" altLang="en-US"/>
          </a:p>
        </p:txBody>
      </p:sp>
      <p:sp>
        <p:nvSpPr>
          <p:cNvPr id="7" name="页脚占位符 3"/>
          <p:cNvSpPr>
            <a:spLocks noGrp="1"/>
          </p:cNvSpPr>
          <p:nvPr>
            <p:ph type="ftr" sz="quarter" idx="11"/>
          </p:nvPr>
        </p:nvSpPr>
        <p:spPr>
          <a:xfrm>
            <a:off x="2272135" y="4769032"/>
            <a:ext cx="2315322" cy="27329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4844904" y="4769032"/>
            <a:ext cx="1542984" cy="27329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14A6F88-39AC-442E-B372-2FEBDC340D1D}" type="slidenum">
              <a:rPr lang="zh-CN" altLang="en-US"/>
              <a:t>‹#›</a:t>
            </a:fld>
            <a:endParaRPr lang="zh-CN" altLang="en-US"/>
          </a:p>
        </p:txBody>
      </p:sp>
      <p:sp>
        <p:nvSpPr>
          <p:cNvPr id="9" name="文本框 32"/>
          <p:cNvSpPr txBox="1"/>
          <p:nvPr userDrawn="1"/>
        </p:nvSpPr>
        <p:spPr>
          <a:xfrm>
            <a:off x="198882" y="268290"/>
            <a:ext cx="642496" cy="213525"/>
          </a:xfrm>
          <a:prstGeom prst="rect">
            <a:avLst/>
          </a:prstGeom>
          <a:noFill/>
        </p:spPr>
        <p:txBody>
          <a:bodyPr wrap="none" lIns="51441" tIns="25720" rIns="51441" bIns="25720">
            <a:spAutoFit/>
          </a:bodyPr>
          <a:lstStyle/>
          <a:p>
            <a:r>
              <a:rPr lang="zh-CN" altLang="en-US" sz="105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教学内容</a:t>
            </a:r>
            <a:endParaRPr lang="en-US" altLang="zh-CN" sz="105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矩形 9"/>
          <p:cNvSpPr/>
          <p:nvPr userDrawn="1"/>
        </p:nvSpPr>
        <p:spPr>
          <a:xfrm>
            <a:off x="3" y="196287"/>
            <a:ext cx="120281" cy="41751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1441" tIns="25720" rIns="51441" bIns="25720" anchor="ctr"/>
          <a:lstStyle/>
          <a:p>
            <a:pPr algn="ctr" defTabSz="513715">
              <a:defRPr/>
            </a:pPr>
            <a:endParaRPr lang="zh-CN" altLang="en-US" sz="1050" dirty="0">
              <a:solidFill>
                <a:srgbClr val="E7E6E6">
                  <a:lumMod val="50000"/>
                </a:srgb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wipe/>
      </p:transition>
    </mc:Choice>
    <mc:Fallback xmlns="">
      <p:transition spd="slow" advClick="0" advTm="0">
        <p:wip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3" y="0"/>
            <a:ext cx="6854422" cy="5145088"/>
          </a:xfrm>
          <a:prstGeom prst="rect">
            <a:avLst/>
          </a:prstGeom>
        </p:spPr>
      </p:pic>
      <p:sp>
        <p:nvSpPr>
          <p:cNvPr id="6" name="日期占位符 2"/>
          <p:cNvSpPr>
            <a:spLocks noGrp="1"/>
          </p:cNvSpPr>
          <p:nvPr>
            <p:ph type="dt" sz="half" idx="10"/>
          </p:nvPr>
        </p:nvSpPr>
        <p:spPr>
          <a:xfrm>
            <a:off x="471703" y="4769032"/>
            <a:ext cx="1542984" cy="27329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62C1E6-100B-44D2-A1C7-A34E3BD9A12C}" type="datetimeFigureOut">
              <a:rPr lang="zh-CN" altLang="en-US"/>
              <a:t>2019/2/12</a:t>
            </a:fld>
            <a:endParaRPr lang="zh-CN" altLang="en-US"/>
          </a:p>
        </p:txBody>
      </p:sp>
      <p:sp>
        <p:nvSpPr>
          <p:cNvPr id="7" name="页脚占位符 3"/>
          <p:cNvSpPr>
            <a:spLocks noGrp="1"/>
          </p:cNvSpPr>
          <p:nvPr>
            <p:ph type="ftr" sz="quarter" idx="11"/>
          </p:nvPr>
        </p:nvSpPr>
        <p:spPr>
          <a:xfrm>
            <a:off x="2272135" y="4769032"/>
            <a:ext cx="2315322" cy="27329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4844904" y="4769032"/>
            <a:ext cx="1542984" cy="27329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14A6F88-39AC-442E-B372-2FEBDC340D1D}" type="slidenum">
              <a:rPr lang="zh-CN" altLang="en-US"/>
              <a:t>‹#›</a:t>
            </a:fld>
            <a:endParaRPr lang="zh-CN" altLang="en-US"/>
          </a:p>
        </p:txBody>
      </p:sp>
      <p:sp>
        <p:nvSpPr>
          <p:cNvPr id="9" name="文本框 32"/>
          <p:cNvSpPr txBox="1"/>
          <p:nvPr userDrawn="1"/>
        </p:nvSpPr>
        <p:spPr>
          <a:xfrm>
            <a:off x="198882" y="268290"/>
            <a:ext cx="642496" cy="213525"/>
          </a:xfrm>
          <a:prstGeom prst="rect">
            <a:avLst/>
          </a:prstGeom>
          <a:noFill/>
        </p:spPr>
        <p:txBody>
          <a:bodyPr wrap="none" lIns="51441" tIns="25720" rIns="51441" bIns="25720">
            <a:spAutoFit/>
          </a:bodyPr>
          <a:lstStyle/>
          <a:p>
            <a:r>
              <a:rPr lang="zh-CN" altLang="en-US" sz="105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教学总结</a:t>
            </a:r>
            <a:endParaRPr lang="en-US" altLang="zh-CN" sz="105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矩形 9"/>
          <p:cNvSpPr/>
          <p:nvPr userDrawn="1"/>
        </p:nvSpPr>
        <p:spPr>
          <a:xfrm>
            <a:off x="3" y="196287"/>
            <a:ext cx="120281" cy="41751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1441" tIns="25720" rIns="51441" bIns="25720" anchor="ctr"/>
          <a:lstStyle/>
          <a:p>
            <a:pPr algn="ctr" defTabSz="513715">
              <a:defRPr/>
            </a:pPr>
            <a:endParaRPr lang="zh-CN" altLang="en-US" sz="1050" dirty="0">
              <a:solidFill>
                <a:srgbClr val="E7E6E6">
                  <a:lumMod val="50000"/>
                </a:srgb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wipe/>
      </p:transition>
    </mc:Choice>
    <mc:Fallback xmlns="">
      <p:transition spd="slow" advClick="0" advTm="0">
        <p:wip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42756" y="205690"/>
            <a:ext cx="6174078" cy="857515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42756" y="1200828"/>
            <a:ext cx="6174078" cy="33952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wipe/>
      </p:transition>
    </mc:Choice>
    <mc:Fallback xmlns="">
      <p:transition spd="slow" advClick="0" advTm="0">
        <p:wip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71703" y="4769032"/>
            <a:ext cx="1542984" cy="273290"/>
          </a:xfrm>
          <a:prstGeom prst="rect">
            <a:avLst/>
          </a:prstGeom>
        </p:spPr>
        <p:txBody>
          <a:bodyPr/>
          <a:lstStyle/>
          <a:p>
            <a:fld id="{32BF82D2-7A68-459D-A996-9BDDA2518FA4}" type="datetimeFigureOut">
              <a:rPr lang="zh-CN" altLang="en-US" smtClean="0"/>
              <a:t>2019/2/12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2272135" y="4769032"/>
            <a:ext cx="2315322" cy="27329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4844904" y="4769032"/>
            <a:ext cx="1542984" cy="273290"/>
          </a:xfrm>
          <a:prstGeom prst="rect">
            <a:avLst/>
          </a:prstGeom>
        </p:spPr>
        <p:txBody>
          <a:bodyPr/>
          <a:lstStyle/>
          <a:p>
            <a:fld id="{3E01EE5D-26FB-46D5-A381-ECFB35BF1D3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wipe/>
      </p:transition>
    </mc:Choice>
    <mc:Fallback xmlns="">
      <p:transition spd="slow" advClick="0" advTm="0">
        <p:wip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>
          <a:xfrm>
            <a:off x="471703" y="4769032"/>
            <a:ext cx="1542984" cy="27329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25B2B0-692A-46A2-956F-D87A1A3CFB5B}" type="datetimeFigureOut">
              <a:rPr lang="zh-CN" altLang="en-US"/>
              <a:t>2019/2/12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>
          <a:xfrm>
            <a:off x="2272135" y="4769032"/>
            <a:ext cx="2315322" cy="27329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4844904" y="4769032"/>
            <a:ext cx="1542984" cy="27329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CE584FB-8213-408C-973A-0BFE315A5B2C}" type="slidenum">
              <a:rPr lang="zh-CN" altLang="en-US"/>
              <a:t>‹#›</a:t>
            </a:fld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3" y="0"/>
            <a:ext cx="6854422" cy="514508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wipe/>
      </p:transition>
    </mc:Choice>
    <mc:Fallback xmlns="">
      <p:transition spd="slow" advClick="0" advTm="0">
        <p:wip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" y="0"/>
            <a:ext cx="6859212" cy="5145088"/>
          </a:xfrm>
          <a:prstGeom prst="rect">
            <a:avLst/>
          </a:prstGeom>
        </p:spPr>
      </p:pic>
      <p:grpSp>
        <p:nvGrpSpPr>
          <p:cNvPr id="2" name="组合 3"/>
          <p:cNvGrpSpPr/>
          <p:nvPr userDrawn="1"/>
        </p:nvGrpSpPr>
        <p:grpSpPr bwMode="auto">
          <a:xfrm flipH="1">
            <a:off x="2" y="248099"/>
            <a:ext cx="1348187" cy="507363"/>
            <a:chOff x="2370576" y="533400"/>
            <a:chExt cx="2417494" cy="675969"/>
          </a:xfrm>
          <a:solidFill>
            <a:srgbClr val="EE1C39"/>
          </a:solidFill>
        </p:grpSpPr>
        <p:sp>
          <p:nvSpPr>
            <p:cNvPr id="3" name="矩形 2"/>
            <p:cNvSpPr/>
            <p:nvPr/>
          </p:nvSpPr>
          <p:spPr>
            <a:xfrm>
              <a:off x="2738030" y="533400"/>
              <a:ext cx="2050040" cy="675969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70">
                <a:cs typeface="+mn-ea"/>
                <a:sym typeface="+mn-lt"/>
              </a:endParaRPr>
            </a:p>
          </p:txBody>
        </p:sp>
        <p:sp>
          <p:nvSpPr>
            <p:cNvPr id="4" name="椭圆 3"/>
            <p:cNvSpPr/>
            <p:nvPr/>
          </p:nvSpPr>
          <p:spPr>
            <a:xfrm>
              <a:off x="2370576" y="533400"/>
              <a:ext cx="623734" cy="67596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70">
                <a:cs typeface="+mn-ea"/>
                <a:sym typeface="+mn-lt"/>
              </a:endParaRPr>
            </a:p>
          </p:txBody>
        </p:sp>
      </p:grpSp>
      <p:sp>
        <p:nvSpPr>
          <p:cNvPr id="6" name="文本框 12"/>
          <p:cNvSpPr txBox="1">
            <a:spLocks noChangeArrowheads="1"/>
          </p:cNvSpPr>
          <p:nvPr userDrawn="1"/>
        </p:nvSpPr>
        <p:spPr bwMode="auto">
          <a:xfrm>
            <a:off x="2" y="370411"/>
            <a:ext cx="1347379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9pPr>
          </a:lstStyle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wipe/>
      </p:transition>
    </mc:Choice>
    <mc:Fallback xmlns="">
      <p:transition spd="slow" advClick="0" advTm="0">
        <p:wip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jp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12.xml"/><Relationship Id="rId7" Type="http://schemas.openxmlformats.org/officeDocument/2006/relationships/slideLayout" Target="../slideLayouts/slideLayout16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6" Type="http://schemas.openxmlformats.org/officeDocument/2006/relationships/slideLayout" Target="../slideLayouts/slideLayout15.xml"/><Relationship Id="rId11" Type="http://schemas.openxmlformats.org/officeDocument/2006/relationships/slideLayout" Target="../slideLayouts/slideLayout20.xml"/><Relationship Id="rId5" Type="http://schemas.openxmlformats.org/officeDocument/2006/relationships/slideLayout" Target="../slideLayouts/slideLayout14.xml"/><Relationship Id="rId10" Type="http://schemas.openxmlformats.org/officeDocument/2006/relationships/slideLayout" Target="../slideLayouts/slideLayout19.xml"/><Relationship Id="rId4" Type="http://schemas.openxmlformats.org/officeDocument/2006/relationships/slideLayout" Target="../slideLayouts/slideLayout13.xml"/><Relationship Id="rId9" Type="http://schemas.openxmlformats.org/officeDocument/2006/relationships/slideLayout" Target="../slideLayouts/slideLayout1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>
          <a:blip r:embed="rId1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0000" y="2540000"/>
            <a:ext cx="4762500" cy="3571875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mc:AlternateContent xmlns:mc="http://schemas.openxmlformats.org/markup-compatibility/2006" xmlns:p14="http://schemas.microsoft.com/office/powerpoint/2010/main">
    <mc:Choice Requires="p14">
      <p:transition spd="slow" p14:dur="1500" advClick="0" advTm="0">
        <p:wipe/>
      </p:transition>
    </mc:Choice>
    <mc:Fallback xmlns="">
      <p:transition spd="slow" advClick="0" advTm="0">
        <p:wipe/>
      </p:transition>
    </mc:Fallback>
  </mc:AlternateContent>
  <p:txStyles>
    <p:titleStyle>
      <a:lvl1pPr algn="l" defTabSz="487680" rtl="0" eaLnBrk="1" latinLnBrk="0" hangingPunct="1">
        <a:lnSpc>
          <a:spcPct val="90000"/>
        </a:lnSpc>
        <a:spcBef>
          <a:spcPct val="0"/>
        </a:spcBef>
        <a:buNone/>
        <a:defRPr sz="232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21920" indent="-121920" algn="l" defTabSz="487680" rtl="0" eaLnBrk="1" latinLnBrk="0" hangingPunct="1">
        <a:lnSpc>
          <a:spcPct val="90000"/>
        </a:lnSpc>
        <a:spcBef>
          <a:spcPts val="53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1pPr>
      <a:lvl2pPr marL="365760" indent="-121920" algn="l" defTabSz="487680" rtl="0" eaLnBrk="1" latinLnBrk="0" hangingPunct="1">
        <a:lnSpc>
          <a:spcPct val="90000"/>
        </a:lnSpc>
        <a:spcBef>
          <a:spcPts val="265"/>
        </a:spcBef>
        <a:buFont typeface="Arial" panose="020B0604020202020204" pitchFamily="34" charset="0"/>
        <a:buChar char="•"/>
        <a:defRPr sz="1275" kern="1200">
          <a:solidFill>
            <a:schemeClr val="tx1"/>
          </a:solidFill>
          <a:latin typeface="+mn-lt"/>
          <a:ea typeface="+mn-ea"/>
          <a:cs typeface="+mn-cs"/>
        </a:defRPr>
      </a:lvl2pPr>
      <a:lvl3pPr marL="609600" indent="-121920" algn="l" defTabSz="487680" rtl="0" eaLnBrk="1" latinLnBrk="0" hangingPunct="1">
        <a:lnSpc>
          <a:spcPct val="90000"/>
        </a:lnSpc>
        <a:spcBef>
          <a:spcPts val="265"/>
        </a:spcBef>
        <a:buFont typeface="Arial" panose="020B0604020202020204" pitchFamily="34" charset="0"/>
        <a:buChar char="•"/>
        <a:defRPr sz="1050" kern="1200">
          <a:solidFill>
            <a:schemeClr val="tx1"/>
          </a:solidFill>
          <a:latin typeface="+mn-lt"/>
          <a:ea typeface="+mn-ea"/>
          <a:cs typeface="+mn-cs"/>
        </a:defRPr>
      </a:lvl3pPr>
      <a:lvl4pPr marL="853440" indent="-121920" algn="l" defTabSz="487680" rtl="0" eaLnBrk="1" latinLnBrk="0" hangingPunct="1">
        <a:lnSpc>
          <a:spcPct val="90000"/>
        </a:lnSpc>
        <a:spcBef>
          <a:spcPts val="265"/>
        </a:spcBef>
        <a:buFont typeface="Arial" panose="020B0604020202020204" pitchFamily="34" charset="0"/>
        <a:buChar char="•"/>
        <a:defRPr sz="975" kern="1200">
          <a:solidFill>
            <a:schemeClr val="tx1"/>
          </a:solidFill>
          <a:latin typeface="+mn-lt"/>
          <a:ea typeface="+mn-ea"/>
          <a:cs typeface="+mn-cs"/>
        </a:defRPr>
      </a:lvl4pPr>
      <a:lvl5pPr marL="1097280" indent="-121920" algn="l" defTabSz="487680" rtl="0" eaLnBrk="1" latinLnBrk="0" hangingPunct="1">
        <a:lnSpc>
          <a:spcPct val="90000"/>
        </a:lnSpc>
        <a:spcBef>
          <a:spcPts val="265"/>
        </a:spcBef>
        <a:buFont typeface="Arial" panose="020B0604020202020204" pitchFamily="34" charset="0"/>
        <a:buChar char="•"/>
        <a:defRPr sz="975" kern="1200">
          <a:solidFill>
            <a:schemeClr val="tx1"/>
          </a:solidFill>
          <a:latin typeface="+mn-lt"/>
          <a:ea typeface="+mn-ea"/>
          <a:cs typeface="+mn-cs"/>
        </a:defRPr>
      </a:lvl5pPr>
      <a:lvl6pPr marL="1341120" indent="-121920" algn="l" defTabSz="487680" rtl="0" eaLnBrk="1" latinLnBrk="0" hangingPunct="1">
        <a:lnSpc>
          <a:spcPct val="90000"/>
        </a:lnSpc>
        <a:spcBef>
          <a:spcPts val="265"/>
        </a:spcBef>
        <a:buFont typeface="Arial" panose="020B0604020202020204" pitchFamily="34" charset="0"/>
        <a:buChar char="•"/>
        <a:defRPr sz="975" kern="1200">
          <a:solidFill>
            <a:schemeClr val="tx1"/>
          </a:solidFill>
          <a:latin typeface="+mn-lt"/>
          <a:ea typeface="+mn-ea"/>
          <a:cs typeface="+mn-cs"/>
        </a:defRPr>
      </a:lvl6pPr>
      <a:lvl7pPr marL="1584960" indent="-121920" algn="l" defTabSz="487680" rtl="0" eaLnBrk="1" latinLnBrk="0" hangingPunct="1">
        <a:lnSpc>
          <a:spcPct val="90000"/>
        </a:lnSpc>
        <a:spcBef>
          <a:spcPts val="265"/>
        </a:spcBef>
        <a:buFont typeface="Arial" panose="020B0604020202020204" pitchFamily="34" charset="0"/>
        <a:buChar char="•"/>
        <a:defRPr sz="975" kern="1200">
          <a:solidFill>
            <a:schemeClr val="tx1"/>
          </a:solidFill>
          <a:latin typeface="+mn-lt"/>
          <a:ea typeface="+mn-ea"/>
          <a:cs typeface="+mn-cs"/>
        </a:defRPr>
      </a:lvl7pPr>
      <a:lvl8pPr marL="1828800" indent="-121920" algn="l" defTabSz="487680" rtl="0" eaLnBrk="1" latinLnBrk="0" hangingPunct="1">
        <a:lnSpc>
          <a:spcPct val="90000"/>
        </a:lnSpc>
        <a:spcBef>
          <a:spcPts val="265"/>
        </a:spcBef>
        <a:buFont typeface="Arial" panose="020B0604020202020204" pitchFamily="34" charset="0"/>
        <a:buChar char="•"/>
        <a:defRPr sz="975" kern="1200">
          <a:solidFill>
            <a:schemeClr val="tx1"/>
          </a:solidFill>
          <a:latin typeface="+mn-lt"/>
          <a:ea typeface="+mn-ea"/>
          <a:cs typeface="+mn-cs"/>
        </a:defRPr>
      </a:lvl8pPr>
      <a:lvl9pPr marL="2072640" indent="-121920" algn="l" defTabSz="487680" rtl="0" eaLnBrk="1" latinLnBrk="0" hangingPunct="1">
        <a:lnSpc>
          <a:spcPct val="90000"/>
        </a:lnSpc>
        <a:spcBef>
          <a:spcPts val="265"/>
        </a:spcBef>
        <a:buFont typeface="Arial" panose="020B0604020202020204" pitchFamily="34" charset="0"/>
        <a:buChar char="•"/>
        <a:defRPr sz="97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487680" rtl="0" eaLnBrk="1" latinLnBrk="0" hangingPunct="1">
        <a:defRPr sz="975" kern="1200">
          <a:solidFill>
            <a:schemeClr val="tx1"/>
          </a:solidFill>
          <a:latin typeface="+mn-lt"/>
          <a:ea typeface="+mn-ea"/>
          <a:cs typeface="+mn-cs"/>
        </a:defRPr>
      </a:lvl1pPr>
      <a:lvl2pPr marL="243840" algn="l" defTabSz="487680" rtl="0" eaLnBrk="1" latinLnBrk="0" hangingPunct="1">
        <a:defRPr sz="975" kern="1200">
          <a:solidFill>
            <a:schemeClr val="tx1"/>
          </a:solidFill>
          <a:latin typeface="+mn-lt"/>
          <a:ea typeface="+mn-ea"/>
          <a:cs typeface="+mn-cs"/>
        </a:defRPr>
      </a:lvl2pPr>
      <a:lvl3pPr marL="487680" algn="l" defTabSz="487680" rtl="0" eaLnBrk="1" latinLnBrk="0" hangingPunct="1">
        <a:defRPr sz="975" kern="1200">
          <a:solidFill>
            <a:schemeClr val="tx1"/>
          </a:solidFill>
          <a:latin typeface="+mn-lt"/>
          <a:ea typeface="+mn-ea"/>
          <a:cs typeface="+mn-cs"/>
        </a:defRPr>
      </a:lvl3pPr>
      <a:lvl4pPr marL="731520" algn="l" defTabSz="487680" rtl="0" eaLnBrk="1" latinLnBrk="0" hangingPunct="1">
        <a:defRPr sz="975" kern="1200">
          <a:solidFill>
            <a:schemeClr val="tx1"/>
          </a:solidFill>
          <a:latin typeface="+mn-lt"/>
          <a:ea typeface="+mn-ea"/>
          <a:cs typeface="+mn-cs"/>
        </a:defRPr>
      </a:lvl4pPr>
      <a:lvl5pPr marL="975360" algn="l" defTabSz="487680" rtl="0" eaLnBrk="1" latinLnBrk="0" hangingPunct="1">
        <a:defRPr sz="975" kern="1200">
          <a:solidFill>
            <a:schemeClr val="tx1"/>
          </a:solidFill>
          <a:latin typeface="+mn-lt"/>
          <a:ea typeface="+mn-ea"/>
          <a:cs typeface="+mn-cs"/>
        </a:defRPr>
      </a:lvl5pPr>
      <a:lvl6pPr marL="1219200" algn="l" defTabSz="487680" rtl="0" eaLnBrk="1" latinLnBrk="0" hangingPunct="1">
        <a:defRPr sz="975" kern="1200">
          <a:solidFill>
            <a:schemeClr val="tx1"/>
          </a:solidFill>
          <a:latin typeface="+mn-lt"/>
          <a:ea typeface="+mn-ea"/>
          <a:cs typeface="+mn-cs"/>
        </a:defRPr>
      </a:lvl6pPr>
      <a:lvl7pPr marL="1463040" algn="l" defTabSz="487680" rtl="0" eaLnBrk="1" latinLnBrk="0" hangingPunct="1">
        <a:defRPr sz="975" kern="1200">
          <a:solidFill>
            <a:schemeClr val="tx1"/>
          </a:solidFill>
          <a:latin typeface="+mn-lt"/>
          <a:ea typeface="+mn-ea"/>
          <a:cs typeface="+mn-cs"/>
        </a:defRPr>
      </a:lvl7pPr>
      <a:lvl8pPr marL="1706880" algn="l" defTabSz="487680" rtl="0" eaLnBrk="1" latinLnBrk="0" hangingPunct="1">
        <a:defRPr sz="975" kern="1200">
          <a:solidFill>
            <a:schemeClr val="tx1"/>
          </a:solidFill>
          <a:latin typeface="+mn-lt"/>
          <a:ea typeface="+mn-ea"/>
          <a:cs typeface="+mn-cs"/>
        </a:defRPr>
      </a:lvl8pPr>
      <a:lvl9pPr marL="1950720" algn="l" defTabSz="487680" rtl="0" eaLnBrk="1" latinLnBrk="0" hangingPunct="1">
        <a:defRPr sz="97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597" y="273930"/>
            <a:ext cx="5916395" cy="99447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597" y="1369642"/>
            <a:ext cx="5916395" cy="32645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597" y="4768736"/>
            <a:ext cx="1543407" cy="2739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A93E93-166D-47F5-9EF1-ACEABE24AEEA}" type="datetimeFigureOut">
              <a:rPr lang="zh-CN" altLang="en-US" smtClean="0"/>
              <a:t>2019/2/12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2239" y="4768736"/>
            <a:ext cx="2315111" cy="2739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4584" y="4768736"/>
            <a:ext cx="1543407" cy="2739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8D5ACA-62CA-46DB-AD6B-12EDD6D51A2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60" r:id="rId2"/>
    <p:sldLayoutId id="2147483661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</p:sldLayoutIdLst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7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6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65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22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51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6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文本框 17"/>
          <p:cNvSpPr txBox="1"/>
          <p:nvPr/>
        </p:nvSpPr>
        <p:spPr>
          <a:xfrm>
            <a:off x="243502" y="1887196"/>
            <a:ext cx="6138620" cy="1200329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</a:rPr>
              <a:t>专题</a:t>
            </a:r>
            <a:r>
              <a:rPr lang="en-US" altLang="zh-CN" sz="3600" b="1" dirty="0">
                <a:solidFill>
                  <a:srgbClr val="FF0000"/>
                </a:solidFill>
              </a:rPr>
              <a:t>02</a:t>
            </a:r>
            <a:r>
              <a:rPr lang="zh-CN" altLang="en-US" sz="3600" b="1" dirty="0">
                <a:solidFill>
                  <a:srgbClr val="FF0000"/>
                </a:solidFill>
              </a:rPr>
              <a:t>：诗歌的语言特点</a:t>
            </a:r>
            <a:r>
              <a:rPr lang="en-US" altLang="zh-CN" sz="3600" b="1" dirty="0">
                <a:solidFill>
                  <a:srgbClr val="FF0000"/>
                </a:solidFill>
              </a:rPr>
              <a:t>——</a:t>
            </a:r>
            <a:r>
              <a:rPr lang="zh-CN" altLang="en-US" sz="3600" b="1" dirty="0">
                <a:solidFill>
                  <a:srgbClr val="FF0000"/>
                </a:solidFill>
              </a:rPr>
              <a:t>语序措置</a:t>
            </a:r>
            <a:endParaRPr lang="zh-CN" altLang="en-US" sz="3600" b="1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xmlns="" id="{70297D62-C015-41BB-B981-AF06FE97202D}"/>
              </a:ext>
            </a:extLst>
          </p:cNvPr>
          <p:cNvSpPr/>
          <p:nvPr/>
        </p:nvSpPr>
        <p:spPr>
          <a:xfrm>
            <a:off x="261442" y="556320"/>
            <a:ext cx="198804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定语的位置</a:t>
            </a:r>
            <a:endParaRPr lang="zh-CN" altLang="en-US" sz="2800" dirty="0">
              <a:solidFill>
                <a:prstClr val="black"/>
              </a:solidFill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2D4D6679-53D6-48BE-81CE-7DF41F806D2F}"/>
              </a:ext>
            </a:extLst>
          </p:cNvPr>
          <p:cNvSpPr/>
          <p:nvPr/>
        </p:nvSpPr>
        <p:spPr>
          <a:xfrm>
            <a:off x="117426" y="1078487"/>
            <a:ext cx="6552728" cy="7771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800"/>
              </a:lnSpc>
            </a:pPr>
            <a:r>
              <a:rPr lang="zh-CN" altLang="en-US" sz="1600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诗词曲定语的位置却相当灵活，往往可以离开它所修饰的中心语而挪前挪后。下面分别举例说明。   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2D4D6679-53D6-48BE-81CE-7DF41F806D2F}"/>
              </a:ext>
            </a:extLst>
          </p:cNvPr>
          <p:cNvSpPr/>
          <p:nvPr/>
        </p:nvSpPr>
        <p:spPr>
          <a:xfrm>
            <a:off x="202728" y="1854570"/>
            <a:ext cx="6467425" cy="30675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>
                <a:latin typeface="仿宋" panose="02010609060101010101" pitchFamily="49" charset="-122"/>
                <a:ea typeface="仿宋" panose="02010609060101010101" pitchFamily="49" charset="-122"/>
              </a:rPr>
              <a:t>    </a:t>
            </a:r>
            <a:r>
              <a:rPr lang="en-US" altLang="zh-CN" sz="2000" b="1" dirty="0">
                <a:latin typeface="仿宋" panose="02010609060101010101" pitchFamily="49" charset="-122"/>
                <a:ea typeface="仿宋" panose="02010609060101010101" pitchFamily="49" charset="-122"/>
              </a:rPr>
              <a:t>a</a:t>
            </a:r>
            <a:r>
              <a:rPr lang="zh-CN" altLang="en-US" sz="2000" b="1" dirty="0">
                <a:latin typeface="仿宋" panose="02010609060101010101" pitchFamily="49" charset="-122"/>
                <a:ea typeface="仿宋" panose="02010609060101010101" pitchFamily="49" charset="-122"/>
              </a:rPr>
              <a:t>．定语挪前。</a:t>
            </a:r>
          </a:p>
          <a:p>
            <a:pPr algn="ctr">
              <a:lnSpc>
                <a:spcPts val="2800"/>
              </a:lnSpc>
            </a:pPr>
            <a:r>
              <a:rPr lang="zh-CN" altLang="en-US" sz="2000" b="1" dirty="0">
                <a:latin typeface="仿宋" panose="02010609060101010101" pitchFamily="49" charset="-122"/>
                <a:ea typeface="仿宋" panose="02010609060101010101" pitchFamily="49" charset="-122"/>
              </a:rPr>
              <a:t>    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王昌龄</a:t>
            </a:r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《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从军行</a:t>
            </a:r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》</a:t>
            </a:r>
          </a:p>
          <a:p>
            <a:pPr algn="ctr">
              <a:lnSpc>
                <a:spcPts val="2800"/>
              </a:lnSpc>
            </a:pP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青海长云暗雪山，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孤城遥望玉门关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。</a:t>
            </a:r>
            <a:endParaRPr lang="en-US" altLang="zh-CN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algn="ctr">
              <a:lnSpc>
                <a:spcPts val="2800"/>
              </a:lnSpc>
            </a:pP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黄沙百战穿金甲，不破楼兰终不还。 </a:t>
            </a:r>
            <a:endParaRPr lang="en-US" altLang="zh-CN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ts val="2800"/>
              </a:lnSpc>
            </a:pPr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    </a:t>
            </a:r>
          </a:p>
          <a:p>
            <a:pPr>
              <a:lnSpc>
                <a:spcPts val="2800"/>
              </a:lnSpc>
            </a:pPr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  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“孤城”即指玉门关，为“玉门关”的同位性定语，现却被挪在动词“遥望”之前，很容易使人误解为站在另一座孤城上遥望玉门。</a:t>
            </a:r>
            <a:r>
              <a:rPr lang="zh-CN" altLang="en-US" sz="2000" b="1" dirty="0">
                <a:latin typeface="仿宋" panose="02010609060101010101" pitchFamily="49" charset="-122"/>
                <a:ea typeface="仿宋" panose="02010609060101010101" pitchFamily="49" charset="-122"/>
              </a:rPr>
              <a:t>    </a:t>
            </a:r>
          </a:p>
        </p:txBody>
      </p:sp>
    </p:spTree>
    <p:extLst>
      <p:ext uri="{BB962C8B-B14F-4D97-AF65-F5344CB8AC3E}">
        <p14:creationId xmlns:p14="http://schemas.microsoft.com/office/powerpoint/2010/main" val="34763335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extLst>
              <a:ext uri="{FF2B5EF4-FFF2-40B4-BE49-F238E27FC236}">
                <a16:creationId xmlns:a16="http://schemas.microsoft.com/office/drawing/2014/main" xmlns="" id="{882F9281-0D2F-4F68-A910-F4B243DA0CA4}"/>
              </a:ext>
            </a:extLst>
          </p:cNvPr>
          <p:cNvSpPr/>
          <p:nvPr/>
        </p:nvSpPr>
        <p:spPr>
          <a:xfrm>
            <a:off x="333450" y="700336"/>
            <a:ext cx="6336704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    陆游</a:t>
            </a:r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《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昼卧</a:t>
            </a:r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》</a:t>
            </a:r>
          </a:p>
          <a:p>
            <a:pPr algn="ctr">
              <a:lnSpc>
                <a:spcPct val="150000"/>
              </a:lnSpc>
            </a:pP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忽忽见春尽，徂年那更还。</a:t>
            </a:r>
            <a:endParaRPr lang="en-US" altLang="zh-CN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香生帐里雾，书积枕边山。</a:t>
            </a:r>
            <a:endParaRPr lang="en-US" altLang="zh-CN" b="1" dirty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凌厉心犹壮，沈绵气已孱。</a:t>
            </a:r>
            <a:endParaRPr lang="en-US" altLang="zh-CN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千秋有管葛，看镜汗吾颜。</a:t>
            </a:r>
            <a:endParaRPr lang="en-US" altLang="zh-CN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endParaRPr lang="en-US" altLang="zh-CN" b="1" dirty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“香生帐里雾，书积枕边山。”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的合理的语序应为：帐里生香雾，枕边积书山。</a:t>
            </a:r>
          </a:p>
        </p:txBody>
      </p:sp>
    </p:spTree>
    <p:extLst>
      <p:ext uri="{BB962C8B-B14F-4D97-AF65-F5344CB8AC3E}">
        <p14:creationId xmlns:p14="http://schemas.microsoft.com/office/powerpoint/2010/main" val="15373603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B0DB4213-6943-4372-916B-1A17F832817C}"/>
              </a:ext>
            </a:extLst>
          </p:cNvPr>
          <p:cNvSpPr/>
          <p:nvPr/>
        </p:nvSpPr>
        <p:spPr>
          <a:xfrm>
            <a:off x="175286" y="484312"/>
            <a:ext cx="6566875" cy="22211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>
                <a:latin typeface="仿宋" panose="02010609060101010101" pitchFamily="49" charset="-122"/>
                <a:ea typeface="仿宋" panose="02010609060101010101" pitchFamily="49" charset="-122"/>
              </a:rPr>
              <a:t>    </a:t>
            </a:r>
            <a:r>
              <a:rPr lang="en-US" altLang="zh-CN" sz="2000" b="1" dirty="0">
                <a:latin typeface="仿宋" panose="02010609060101010101" pitchFamily="49" charset="-122"/>
                <a:ea typeface="仿宋" panose="02010609060101010101" pitchFamily="49" charset="-122"/>
              </a:rPr>
              <a:t>b</a:t>
            </a:r>
            <a:r>
              <a:rPr lang="zh-CN" altLang="en-US" sz="2000" b="1" dirty="0">
                <a:latin typeface="仿宋" panose="02010609060101010101" pitchFamily="49" charset="-122"/>
                <a:ea typeface="仿宋" panose="02010609060101010101" pitchFamily="49" charset="-122"/>
              </a:rPr>
              <a:t>．定语挪后。</a:t>
            </a:r>
          </a:p>
          <a:p>
            <a:pPr>
              <a:lnSpc>
                <a:spcPts val="2600"/>
              </a:lnSpc>
            </a:pPr>
            <a:r>
              <a:rPr lang="zh-CN" altLang="en-US" sz="2000" b="1" dirty="0">
                <a:latin typeface="仿宋" panose="02010609060101010101" pitchFamily="49" charset="-122"/>
                <a:ea typeface="仿宋" panose="02010609060101010101" pitchFamily="49" charset="-122"/>
              </a:rPr>
              <a:t>    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李白</a:t>
            </a:r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《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梦游天姥吟留别</a:t>
            </a:r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》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诗：“我欲因之梦吴越，一夜飞渡镜湖月。”意即“一月夜飞渡镜湖”。“月夜”这个偏正词组本为句首的时间状语，现被分拆为二，定语“月”远离中心语而居于句末，仿佛成了宾语的中心部分，但作者“飞渡”的显然只能是“镜湖”，而不可能是“月”。</a:t>
            </a:r>
            <a:endParaRPr lang="en-US" altLang="zh-CN" b="1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A1C98D40-6071-44E7-B7CE-D0D5922A09AB}"/>
              </a:ext>
            </a:extLst>
          </p:cNvPr>
          <p:cNvSpPr/>
          <p:nvPr/>
        </p:nvSpPr>
        <p:spPr>
          <a:xfrm>
            <a:off x="261443" y="2932584"/>
            <a:ext cx="6480718" cy="13388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   </a:t>
            </a: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《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春夜喜雨</a:t>
            </a: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》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“好雨知时节，当春乃发生。随风潜入夜，润物细无声。野径云俱黑，江船火独明。晓看红湿处，花重锦官城。”（锦官城花重）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99267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E89D1C28-9C85-4FE1-88D2-CB9F6B6A36B0}"/>
              </a:ext>
            </a:extLst>
          </p:cNvPr>
          <p:cNvSpPr/>
          <p:nvPr/>
        </p:nvSpPr>
        <p:spPr>
          <a:xfrm>
            <a:off x="248048" y="412304"/>
            <a:ext cx="327846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以宾语面貌出现的状语</a:t>
            </a:r>
            <a:endParaRPr lang="zh-CN" altLang="en-US" sz="24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5767D61F-AB86-4F84-AC40-2D7A33BE93DB}"/>
              </a:ext>
            </a:extLst>
          </p:cNvPr>
          <p:cNvSpPr/>
          <p:nvPr/>
        </p:nvSpPr>
        <p:spPr>
          <a:xfrm>
            <a:off x="117426" y="828737"/>
            <a:ext cx="6463887" cy="17466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2100"/>
              </a:lnSpc>
            </a:pPr>
            <a:r>
              <a:rPr lang="zh-CN" altLang="en-US" sz="2000" b="1" dirty="0">
                <a:latin typeface="仿宋" panose="02010609060101010101" pitchFamily="49" charset="-122"/>
                <a:ea typeface="仿宋" panose="02010609060101010101" pitchFamily="49" charset="-122"/>
              </a:rPr>
              <a:t>    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崔护</a:t>
            </a:r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《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题都城南庄</a:t>
            </a:r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》 </a:t>
            </a:r>
          </a:p>
          <a:p>
            <a:pPr algn="ctr">
              <a:lnSpc>
                <a:spcPts val="2100"/>
              </a:lnSpc>
            </a:pP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去年今日此门中，人面桃花相映红。</a:t>
            </a:r>
            <a:endParaRPr lang="en-US" altLang="zh-CN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algn="ctr">
              <a:lnSpc>
                <a:spcPts val="2100"/>
              </a:lnSpc>
            </a:pP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人面不知何处去，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桃花依旧笑春风。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 </a:t>
            </a:r>
            <a:endParaRPr lang="en-US" altLang="zh-CN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ts val="2400"/>
              </a:lnSpc>
            </a:pPr>
            <a:endParaRPr lang="en-US" altLang="zh-CN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ts val="2100"/>
              </a:lnSpc>
            </a:pP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   </a:t>
            </a:r>
            <a:r>
              <a:rPr lang="zh-CN" altLang="en-US" sz="14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“笑春风”表面上是动宾词组，实际上“秋风”、“春风”都不受“动”、“笑”的支配，而是分别表示“在秋风中动”、“在春风中笑”的意思。</a:t>
            </a:r>
            <a:r>
              <a:rPr lang="zh-CN" altLang="en-US" sz="24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</a:t>
            </a:r>
            <a:endParaRPr lang="en-US" altLang="zh-CN" sz="2400" b="1" dirty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CD580F16-49DF-4306-8C9A-A274F66C3F96}"/>
              </a:ext>
            </a:extLst>
          </p:cNvPr>
          <p:cNvSpPr/>
          <p:nvPr/>
        </p:nvSpPr>
        <p:spPr>
          <a:xfrm>
            <a:off x="248048" y="2644552"/>
            <a:ext cx="6328612" cy="22775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2000"/>
              </a:lnSpc>
            </a:pPr>
            <a:r>
              <a:rPr lang="zh-CN" altLang="en-US" sz="1400" b="1" dirty="0">
                <a:latin typeface="仿宋" panose="02010609060101010101" pitchFamily="49" charset="-122"/>
                <a:ea typeface="仿宋" panose="02010609060101010101" pitchFamily="49" charset="-122"/>
              </a:rPr>
              <a:t>    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杜甫</a:t>
            </a:r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《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秋兴</a:t>
            </a:r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》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八首之二</a:t>
            </a:r>
            <a:endParaRPr lang="en-US" altLang="zh-CN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algn="ctr">
              <a:lnSpc>
                <a:spcPts val="2000"/>
              </a:lnSpc>
            </a:pP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信宿渔人还泛泛，清秋燕子故飞飞。</a:t>
            </a:r>
            <a:endParaRPr lang="en-US" altLang="zh-CN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algn="ctr">
              <a:lnSpc>
                <a:spcPts val="2000"/>
              </a:lnSpc>
            </a:pP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匡衡抗疏功名薄，刘向传经心事违。</a:t>
            </a:r>
            <a:endParaRPr lang="en-US" altLang="zh-CN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algn="ctr">
              <a:lnSpc>
                <a:spcPts val="2000"/>
              </a:lnSpc>
            </a:pP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同学少年多不贱，五陵衣马自轻肥。</a:t>
            </a:r>
            <a:endParaRPr lang="en-US" altLang="zh-CN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algn="ctr">
              <a:lnSpc>
                <a:spcPts val="2000"/>
              </a:lnSpc>
            </a:pP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千家山郭静朝晖，日日江楼坐翠微。</a:t>
            </a:r>
            <a:endParaRPr lang="en-US" altLang="zh-CN" b="1" dirty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algn="ctr">
              <a:lnSpc>
                <a:spcPts val="2000"/>
              </a:lnSpc>
            </a:pPr>
            <a:endParaRPr lang="en-US" altLang="zh-CN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4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“千家山郭静朝晖，日日江楼坐翠微。” 合理的语序</a:t>
            </a:r>
            <a:r>
              <a:rPr lang="zh-CN" altLang="en-US" sz="1400" b="1" dirty="0">
                <a:latin typeface="仿宋" panose="02010609060101010101" pitchFamily="49" charset="-122"/>
                <a:ea typeface="仿宋" panose="02010609060101010101" pitchFamily="49" charset="-122"/>
              </a:rPr>
              <a:t>：朝晖中千家山郭静，日日于江楼翠微中坐。</a:t>
            </a:r>
          </a:p>
        </p:txBody>
      </p:sp>
    </p:spTree>
    <p:extLst>
      <p:ext uri="{BB962C8B-B14F-4D97-AF65-F5344CB8AC3E}">
        <p14:creationId xmlns:p14="http://schemas.microsoft.com/office/powerpoint/2010/main" val="17410936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xmlns="" id="{D74FA845-328F-4A2F-9A4E-3FE60C1CE8E0}"/>
              </a:ext>
            </a:extLst>
          </p:cNvPr>
          <p:cNvSpPr/>
          <p:nvPr/>
        </p:nvSpPr>
        <p:spPr>
          <a:xfrm>
            <a:off x="333450" y="484312"/>
            <a:ext cx="250581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语序颠倒的原因 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7FB1BD7F-71AB-4FF3-85CC-D61E62E0C494}"/>
              </a:ext>
            </a:extLst>
          </p:cNvPr>
          <p:cNvSpPr/>
          <p:nvPr/>
        </p:nvSpPr>
        <p:spPr>
          <a:xfrm>
            <a:off x="261441" y="1269059"/>
            <a:ext cx="6336703" cy="21675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15000"/>
              </a:lnSpc>
              <a:spcBef>
                <a:spcPct val="15000"/>
              </a:spcBef>
              <a:buFontTx/>
              <a:buNone/>
              <a:defRPr/>
            </a:pP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1.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是声律的要求</a:t>
            </a:r>
          </a:p>
          <a:p>
            <a:pPr algn="ctr" eaLnBrk="1" hangingPunct="1">
              <a:lnSpc>
                <a:spcPct val="115000"/>
              </a:lnSpc>
              <a:spcBef>
                <a:spcPct val="15000"/>
              </a:spcBef>
              <a:buFontTx/>
              <a:buNone/>
              <a:defRPr/>
            </a:pP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    晁无咎</a:t>
            </a:r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《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临江仙</a:t>
            </a:r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》</a:t>
            </a:r>
          </a:p>
          <a:p>
            <a:pPr marL="0" indent="0" eaLnBrk="1" hangingPunct="1">
              <a:lnSpc>
                <a:spcPts val="2800"/>
              </a:lnSpc>
              <a:spcBef>
                <a:spcPts val="0"/>
              </a:spcBef>
              <a:buFontTx/>
              <a:buNone/>
              <a:defRPr/>
            </a:pPr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      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谪宦江城无屋买，残僧野寺相依。松间药臼竹间衣。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水穷行到处，云起坐看时。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    一个幽禽缘底事，苦来醉耳边啼？月斜西院愈声悲。青山无限好？犹道不如归。</a:t>
            </a:r>
            <a:endParaRPr lang="en-US" altLang="zh-CN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eaLnBrk="1" hangingPunct="1">
              <a:lnSpc>
                <a:spcPct val="115000"/>
              </a:lnSpc>
              <a:spcBef>
                <a:spcPct val="15000"/>
              </a:spcBef>
              <a:buFontTx/>
              <a:buNone/>
              <a:defRPr/>
            </a:pPr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      </a:t>
            </a:r>
            <a:endParaRPr lang="en-US" altLang="zh-CN" b="1" dirty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2F129656-97A6-4029-A6DE-0F0C8B50E885}"/>
              </a:ext>
            </a:extLst>
          </p:cNvPr>
          <p:cNvSpPr/>
          <p:nvPr/>
        </p:nvSpPr>
        <p:spPr>
          <a:xfrm>
            <a:off x="333450" y="3148608"/>
            <a:ext cx="6264694" cy="13431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1" hangingPunct="1">
              <a:lnSpc>
                <a:spcPct val="150000"/>
              </a:lnSpc>
              <a:spcBef>
                <a:spcPct val="25000"/>
              </a:spcBef>
              <a:buFontTx/>
              <a:buNone/>
            </a:pP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王维</a:t>
            </a:r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《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终南别业</a:t>
            </a:r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》</a:t>
            </a:r>
          </a:p>
          <a:p>
            <a:pPr eaLnBrk="1" hangingPunct="1">
              <a:lnSpc>
                <a:spcPct val="150000"/>
              </a:lnSpc>
              <a:spcBef>
                <a:spcPct val="25000"/>
              </a:spcBef>
              <a:buFontTx/>
              <a:buNone/>
            </a:pP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   中岁颇好道，晚家南山陲。兴来每独往，胜事空自知。      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行到水穷处，坐看云起时。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偶然值林叟，谈笑无还期。</a:t>
            </a:r>
          </a:p>
        </p:txBody>
      </p:sp>
    </p:spTree>
    <p:extLst>
      <p:ext uri="{BB962C8B-B14F-4D97-AF65-F5344CB8AC3E}">
        <p14:creationId xmlns:p14="http://schemas.microsoft.com/office/powerpoint/2010/main" val="17834252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xmlns="" id="{77CB9B9D-1D9B-41CF-82D1-B04AB201AD20}"/>
              </a:ext>
            </a:extLst>
          </p:cNvPr>
          <p:cNvSpPr/>
          <p:nvPr/>
        </p:nvSpPr>
        <p:spPr>
          <a:xfrm>
            <a:off x="333450" y="1060376"/>
            <a:ext cx="5976664" cy="18789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  <a:spcBef>
                <a:spcPct val="15000"/>
              </a:spcBef>
              <a:buFontTx/>
              <a:buNone/>
              <a:defRPr/>
            </a:pP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2.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出于修辞上的特殊需要</a:t>
            </a:r>
          </a:p>
          <a:p>
            <a:pPr algn="ctr" eaLnBrk="1" hangingPunct="1">
              <a:lnSpc>
                <a:spcPct val="150000"/>
              </a:lnSpc>
              <a:spcBef>
                <a:spcPct val="15000"/>
              </a:spcBef>
              <a:buFontTx/>
              <a:buNone/>
              <a:defRPr/>
            </a:pP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王维</a:t>
            </a:r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《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山居秋暝</a:t>
            </a:r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》</a:t>
            </a:r>
          </a:p>
          <a:p>
            <a:pPr algn="ctr" eaLnBrk="1" hangingPunct="1">
              <a:lnSpc>
                <a:spcPct val="150000"/>
              </a:lnSpc>
              <a:spcBef>
                <a:spcPct val="15000"/>
              </a:spcBef>
              <a:buFontTx/>
              <a:buNone/>
              <a:defRPr/>
            </a:pP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空山新雨后，天气晚来秋。明月松间照，清泉石上流。</a:t>
            </a:r>
          </a:p>
          <a:p>
            <a:pPr algn="ctr" eaLnBrk="1" hangingPunct="1">
              <a:lnSpc>
                <a:spcPct val="150000"/>
              </a:lnSpc>
              <a:spcBef>
                <a:spcPct val="15000"/>
              </a:spcBef>
              <a:buFontTx/>
              <a:buNone/>
              <a:defRPr/>
            </a:pP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竹喧归浣女，莲动下渔舟。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随意春芳歇，王孙自可留。</a:t>
            </a:r>
          </a:p>
        </p:txBody>
      </p:sp>
    </p:spTree>
    <p:extLst>
      <p:ext uri="{BB962C8B-B14F-4D97-AF65-F5344CB8AC3E}">
        <p14:creationId xmlns:p14="http://schemas.microsoft.com/office/powerpoint/2010/main" val="2875265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1053530" y="1813568"/>
            <a:ext cx="5094657" cy="684821"/>
          </a:xfrm>
          <a:prstGeom prst="rect">
            <a:avLst/>
          </a:prstGeom>
        </p:spPr>
        <p:txBody>
          <a:bodyPr wrap="square" lIns="68597" tIns="34299" rIns="68597" bIns="34299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000" b="1" spc="225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演讲完毕，谢谢观看</a:t>
            </a:r>
          </a:p>
        </p:txBody>
      </p:sp>
      <p:cxnSp>
        <p:nvCxnSpPr>
          <p:cNvPr id="26" name="直接连接符 25"/>
          <p:cNvCxnSpPr/>
          <p:nvPr/>
        </p:nvCxnSpPr>
        <p:spPr>
          <a:xfrm>
            <a:off x="1971568" y="2607473"/>
            <a:ext cx="3106143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14C7839B-167F-408E-B53B-03F69520C9D9}"/>
              </a:ext>
            </a:extLst>
          </p:cNvPr>
          <p:cNvSpPr/>
          <p:nvPr/>
        </p:nvSpPr>
        <p:spPr>
          <a:xfrm>
            <a:off x="189434" y="556320"/>
            <a:ext cx="6336704" cy="25910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  <a:spcBef>
                <a:spcPct val="50000"/>
              </a:spcBef>
              <a:buFontTx/>
              <a:buNone/>
            </a:pPr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不识庐山真面目，只缘身在此山中</a:t>
            </a:r>
          </a:p>
          <a:p>
            <a:pPr eaLnBrk="1" hangingPunct="1">
              <a:lnSpc>
                <a:spcPct val="150000"/>
              </a:lnSpc>
              <a:spcBef>
                <a:spcPct val="50000"/>
              </a:spcBef>
              <a:buFontTx/>
              <a:buNone/>
            </a:pPr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倒装：诗歌因声律、表意需要而产生语言错置现象。</a:t>
            </a:r>
            <a:endParaRPr lang="en-US" altLang="zh-CN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  <a:spcBef>
                <a:spcPct val="50000"/>
              </a:spcBef>
              <a:buFontTx/>
              <a:buNone/>
            </a:pPr>
            <a:r>
              <a:rPr lang="en-US" altLang="zh-CN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                  ——</a:t>
            </a:r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还原语序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3E5E2AAC-38C0-42A4-A2C1-7F23CB77DB7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0854" y="3004592"/>
            <a:ext cx="2997746" cy="196101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xmlns="" id="{5C74CA14-BB46-4923-997B-1E956D3C0AA7}"/>
              </a:ext>
            </a:extLst>
          </p:cNvPr>
          <p:cNvSpPr/>
          <p:nvPr/>
        </p:nvSpPr>
        <p:spPr>
          <a:xfrm>
            <a:off x="441462" y="556320"/>
            <a:ext cx="5976664" cy="4428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典例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C4A8D6A8-1806-4E08-9F44-1D97D3768769}"/>
              </a:ext>
            </a:extLst>
          </p:cNvPr>
          <p:cNvSpPr/>
          <p:nvPr/>
        </p:nvSpPr>
        <p:spPr>
          <a:xfrm>
            <a:off x="261442" y="1060376"/>
            <a:ext cx="648072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1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、“多情应笑我，早生华发。”应该是“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应笑我多情，早生华发”</a:t>
            </a:r>
            <a:endParaRPr lang="en-US" altLang="zh-CN" b="1" dirty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2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、“千古江山，英雄无觅孙仲谋处”应该是“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千古江山，无觅英雄孙仲谋处”</a:t>
            </a:r>
          </a:p>
          <a:p>
            <a:pPr>
              <a:lnSpc>
                <a:spcPct val="150000"/>
              </a:lnSpc>
            </a:pPr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3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、“四十三年，望中犹记，烽火扬州路”应该是“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望中犹记，四十三年，烽火扬州路”</a:t>
            </a:r>
          </a:p>
          <a:p>
            <a:pPr>
              <a:lnSpc>
                <a:spcPct val="150000"/>
              </a:lnSpc>
            </a:pPr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4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、“二十四桥仍在，波心荡，冷月无声”应该是“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二十四桥仍在，无声冷月，波心荡”</a:t>
            </a:r>
          </a:p>
        </p:txBody>
      </p:sp>
    </p:spTree>
    <p:extLst>
      <p:ext uri="{BB962C8B-B14F-4D97-AF65-F5344CB8AC3E}">
        <p14:creationId xmlns:p14="http://schemas.microsoft.com/office/powerpoint/2010/main" val="33182400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20D85D96-114E-4DFC-8350-D09F21EF6A3C}"/>
              </a:ext>
            </a:extLst>
          </p:cNvPr>
          <p:cNvSpPr/>
          <p:nvPr/>
        </p:nvSpPr>
        <p:spPr>
          <a:xfrm>
            <a:off x="189434" y="628328"/>
            <a:ext cx="6408712" cy="30008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5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、“竹喧归浣女，莲动下渔舟”应该为“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浣女归使竹喧，渔舟下使莲动”</a:t>
            </a:r>
            <a:endParaRPr lang="en-US" altLang="zh-CN" b="1" dirty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6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、毛泽东</a:t>
            </a:r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《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沁园春</a:t>
            </a:r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》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： “独立寒秋，湘江北去，橘子洲头”  应为“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寒秋，</a:t>
            </a: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(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我</a:t>
            </a: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)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独立</a:t>
            </a: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(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于</a:t>
            </a: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)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橘子洲头，</a:t>
            </a: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(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看到</a:t>
            </a: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)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湘江北去”</a:t>
            </a:r>
          </a:p>
          <a:p>
            <a:pPr>
              <a:lnSpc>
                <a:spcPct val="150000"/>
              </a:lnSpc>
            </a:pPr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7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、 王之涣</a:t>
            </a:r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《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登鹳雀楼</a:t>
            </a:r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》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：“欲穷千里目，更上一层楼” 应为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“欲目穷千里”。</a:t>
            </a:r>
            <a:endParaRPr lang="en-US" altLang="zh-CN" b="1" dirty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endParaRPr lang="zh-CN" altLang="en-US" b="1" dirty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273C821A-4CBF-4D49-B454-DD5EA335121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33850" y="2860576"/>
            <a:ext cx="2569861" cy="18447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4695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2F3BFF58-7BA6-447D-8E3A-F102A33BA65D}"/>
              </a:ext>
            </a:extLst>
          </p:cNvPr>
          <p:cNvSpPr/>
          <p:nvPr/>
        </p:nvSpPr>
        <p:spPr>
          <a:xfrm>
            <a:off x="261442" y="584489"/>
            <a:ext cx="142218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主语后置</a:t>
            </a:r>
            <a:endParaRPr lang="zh-CN" altLang="en-US" sz="24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AF2E24A7-AA80-4068-9B39-73295BCC26DF}"/>
              </a:ext>
            </a:extLst>
          </p:cNvPr>
          <p:cNvSpPr/>
          <p:nvPr/>
        </p:nvSpPr>
        <p:spPr>
          <a:xfrm>
            <a:off x="1413570" y="1050668"/>
            <a:ext cx="3888432" cy="21048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黄鹤楼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》   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崔颢</a:t>
            </a:r>
            <a:endParaRPr lang="en-US" altLang="zh-CN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昔人已乘黄鹤去，此地空余黄鹤楼。</a:t>
            </a:r>
          </a:p>
          <a:p>
            <a:pPr>
              <a:lnSpc>
                <a:spcPct val="150000"/>
              </a:lnSpc>
            </a:pP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黄鹤一去不复返，白云千载空悠悠。</a:t>
            </a:r>
          </a:p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晴川历历汉阳树，芳草萋萋鹦鹉洲。</a:t>
            </a:r>
          </a:p>
          <a:p>
            <a:pPr>
              <a:lnSpc>
                <a:spcPct val="150000"/>
              </a:lnSpc>
            </a:pP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日暮乡关何处是？烟波江上使人愁。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5769ADAB-7E97-4AAC-88D1-85E291CBE7C2}"/>
              </a:ext>
            </a:extLst>
          </p:cNvPr>
          <p:cNvSpPr/>
          <p:nvPr/>
        </p:nvSpPr>
        <p:spPr>
          <a:xfrm>
            <a:off x="261442" y="3292624"/>
            <a:ext cx="633670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    意即“晴川（晴朗的原野上）汉阳树历历（可数），鹦鹉洲芳草萋萋”，“汉阳树”和“鹦鹉洲”置于“历历”、“萋萋”之后，看起来好象是宾语，实际上却是被陈述的对象。</a:t>
            </a:r>
            <a:endParaRPr lang="zh-CN" altLang="en-US" sz="1600" dirty="0"/>
          </a:p>
        </p:txBody>
      </p:sp>
    </p:spTree>
    <p:extLst>
      <p:ext uri="{BB962C8B-B14F-4D97-AF65-F5344CB8AC3E}">
        <p14:creationId xmlns:p14="http://schemas.microsoft.com/office/powerpoint/2010/main" val="18636351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7BD5421B-2343-4C41-9BD4-BE60F6A88C63}"/>
              </a:ext>
            </a:extLst>
          </p:cNvPr>
          <p:cNvSpPr/>
          <p:nvPr/>
        </p:nvSpPr>
        <p:spPr>
          <a:xfrm>
            <a:off x="333450" y="412304"/>
            <a:ext cx="5688632" cy="26127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宾语前置</a:t>
            </a:r>
          </a:p>
          <a:p>
            <a:pPr algn="ctr">
              <a:lnSpc>
                <a:spcPct val="15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杜甫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月夜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</a:p>
          <a:p>
            <a:pPr algn="ctr">
              <a:lnSpc>
                <a:spcPct val="150000"/>
              </a:lnSpc>
            </a:pP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今夜鄜州月，闺中只独看。</a:t>
            </a:r>
            <a:endParaRPr lang="en-US" altLang="zh-CN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遥怜小儿女，未解忆长安。</a:t>
            </a:r>
          </a:p>
          <a:p>
            <a:pPr algn="ctr">
              <a:lnSpc>
                <a:spcPct val="150000"/>
              </a:lnSpc>
            </a:pP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香雾云鬟湿，清辉玉臂寒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何时倚虚幌，双照泪痕干。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EB7D677E-83CB-40CF-AB6A-0B1CBAEA9765}"/>
              </a:ext>
            </a:extLst>
          </p:cNvPr>
          <p:cNvSpPr/>
          <p:nvPr/>
        </p:nvSpPr>
        <p:spPr>
          <a:xfrm>
            <a:off x="333450" y="3025007"/>
            <a:ext cx="636483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    意即“香雾湿云鬟，清辉寒玉臂”。诗人想象他远在鄜州的妻子也正好在闺中望月，那散发着幽香的蒙蒙雾气仿佛沾湿了她的头发，清朗的月光也使得她洁白的双臂感到寒意。这里的“湿”和“寒”都是所谓使动用法，“云鬟”“玉臂”本是它们所支配的对象，结果被放在前面，似乎成了主语。</a:t>
            </a:r>
            <a:endParaRPr lang="zh-CN" altLang="en-US" sz="1600" dirty="0"/>
          </a:p>
        </p:txBody>
      </p:sp>
    </p:spTree>
    <p:extLst>
      <p:ext uri="{BB962C8B-B14F-4D97-AF65-F5344CB8AC3E}">
        <p14:creationId xmlns:p14="http://schemas.microsoft.com/office/powerpoint/2010/main" val="40742563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70132B60-757C-49E1-9663-9FC738131896}"/>
              </a:ext>
            </a:extLst>
          </p:cNvPr>
          <p:cNvSpPr/>
          <p:nvPr/>
        </p:nvSpPr>
        <p:spPr>
          <a:xfrm>
            <a:off x="189434" y="556320"/>
            <a:ext cx="6552728" cy="19944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辛弃疾</a:t>
            </a:r>
            <a:r>
              <a:rPr lang="en-US" altLang="zh-CN" sz="1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1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贺新郎</a:t>
            </a:r>
            <a:r>
              <a:rPr lang="en-US" altLang="zh-CN" sz="1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</a:p>
          <a:p>
            <a:pPr>
              <a:lnSpc>
                <a:spcPct val="150000"/>
              </a:lnSpc>
            </a:pPr>
            <a:r>
              <a:rPr lang="en-US" altLang="zh-CN" sz="1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1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1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把酒长亭说。看渊明、风流酷似，卧龙诸葛。</a:t>
            </a:r>
            <a:r>
              <a:rPr lang="zh-CN" altLang="en-US" sz="1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何处飞来林间鹊，蹙踏松梢微雪。要破帽多添华发。剩水残山无态度，被疏梅料理成风月。两三雁，也萧瑟。</a:t>
            </a:r>
          </a:p>
          <a:p>
            <a:pPr>
              <a:lnSpc>
                <a:spcPct val="150000"/>
              </a:lnSpc>
            </a:pPr>
            <a:r>
              <a:rPr lang="zh-CN" altLang="en-US" sz="1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　佳人重约还轻别。怅清江、天寒不渡，水深冰合。路断车轮生四角，此地行人销骨。问谁使、君来愁绝？铸就而今相思错，料当初、费尽人间铁。长夜笛，莫吹裂。</a:t>
            </a:r>
            <a:endParaRPr lang="zh-CN" altLang="en-US" sz="1400" dirty="0">
              <a:solidFill>
                <a:srgbClr val="0000FF"/>
              </a:solidFill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7D328B4F-C715-454F-B9E5-568C4025C3A8}"/>
              </a:ext>
            </a:extLst>
          </p:cNvPr>
          <p:cNvSpPr/>
          <p:nvPr/>
        </p:nvSpPr>
        <p:spPr>
          <a:xfrm>
            <a:off x="405458" y="2716560"/>
            <a:ext cx="6336704" cy="1708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b="1" dirty="0">
                <a:latin typeface="仿宋" panose="02010609060101010101" pitchFamily="49" charset="-122"/>
                <a:ea typeface="仿宋" panose="02010609060101010101" pitchFamily="49" charset="-122"/>
              </a:rPr>
              <a:t>    晋代的陶渊明怎么会酷似三国时的诸葛亮呢？原来作者是把他们二人都用来比喻友人陈亮的，分别说明陈亮的文才和武略，按句意实为“看风流酷似渊明、卧龙诸葛”。宾语“渊明”跑到了主语的位置上。另如钱起</a:t>
            </a:r>
            <a:r>
              <a:rPr lang="en-US" altLang="zh-CN" sz="1400" b="1" dirty="0">
                <a:latin typeface="仿宋" panose="02010609060101010101" pitchFamily="49" charset="-122"/>
                <a:ea typeface="仿宋" panose="02010609060101010101" pitchFamily="49" charset="-122"/>
              </a:rPr>
              <a:t>《</a:t>
            </a:r>
            <a:r>
              <a:rPr lang="zh-CN" altLang="en-US" sz="1400" b="1" dirty="0">
                <a:latin typeface="仿宋" panose="02010609060101010101" pitchFamily="49" charset="-122"/>
                <a:ea typeface="仿宋" panose="02010609060101010101" pitchFamily="49" charset="-122"/>
              </a:rPr>
              <a:t>谷口书斋寄杨补阙</a:t>
            </a:r>
            <a:r>
              <a:rPr lang="en-US" altLang="zh-CN" sz="1400" b="1" dirty="0">
                <a:latin typeface="仿宋" panose="02010609060101010101" pitchFamily="49" charset="-122"/>
                <a:ea typeface="仿宋" panose="02010609060101010101" pitchFamily="49" charset="-122"/>
              </a:rPr>
              <a:t>》</a:t>
            </a:r>
            <a:r>
              <a:rPr lang="zh-CN" altLang="en-US" sz="1400" b="1" dirty="0">
                <a:latin typeface="仿宋" panose="02010609060101010101" pitchFamily="49" charset="-122"/>
                <a:ea typeface="仿宋" panose="02010609060101010101" pitchFamily="49" charset="-122"/>
              </a:rPr>
              <a:t>诗：“竹怜新雨后，山爱夕阳时。”（怜新雨后之竹，爱夕阳时之山。）</a:t>
            </a:r>
            <a:endParaRPr lang="zh-CN" altLang="en-US" sz="1400" dirty="0"/>
          </a:p>
        </p:txBody>
      </p:sp>
    </p:spTree>
    <p:extLst>
      <p:ext uri="{BB962C8B-B14F-4D97-AF65-F5344CB8AC3E}">
        <p14:creationId xmlns:p14="http://schemas.microsoft.com/office/powerpoint/2010/main" val="17952296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C3EFEB82-5718-4859-BA90-1975DBFA46F3}"/>
              </a:ext>
            </a:extLst>
          </p:cNvPr>
          <p:cNvSpPr/>
          <p:nvPr/>
        </p:nvSpPr>
        <p:spPr>
          <a:xfrm>
            <a:off x="189434" y="508353"/>
            <a:ext cx="172819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主、宾换位</a:t>
            </a:r>
            <a:endParaRPr lang="zh-CN" altLang="en-US" sz="24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529BFB68-CD8C-4B09-A846-95D00A21D989}"/>
              </a:ext>
            </a:extLst>
          </p:cNvPr>
          <p:cNvSpPr/>
          <p:nvPr/>
        </p:nvSpPr>
        <p:spPr>
          <a:xfrm>
            <a:off x="405458" y="970018"/>
            <a:ext cx="590465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叶梦得    </a:t>
            </a:r>
            <a:r>
              <a:rPr lang="en-US" altLang="zh-CN" sz="1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1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贺新郎</a:t>
            </a:r>
            <a:r>
              <a:rPr lang="en-US" altLang="zh-CN" sz="1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</a:p>
          <a:p>
            <a:pPr>
              <a:lnSpc>
                <a:spcPts val="2400"/>
              </a:lnSpc>
            </a:pPr>
            <a:r>
              <a:rPr lang="zh-CN" altLang="en-US" sz="1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秋色渐将晚，</a:t>
            </a:r>
            <a:r>
              <a:rPr lang="zh-CN" altLang="en-US" sz="1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霜信报黄花。</a:t>
            </a:r>
            <a:r>
              <a:rPr lang="zh-CN" altLang="en-US" sz="1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小窗低户深映，微路绕欹斜。为问山翁何事，坐看流年轻度，拚却鬓双华。徙倚望沧海，天净水明霞。 </a:t>
            </a:r>
          </a:p>
          <a:p>
            <a:pPr>
              <a:lnSpc>
                <a:spcPts val="2400"/>
              </a:lnSpc>
            </a:pPr>
            <a:r>
              <a:rPr lang="zh-CN" altLang="en-US" sz="1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念平昔，空飘荡，遍天涯。归来三径重扫，松竹本吾家。却恨悲风时起，冉冉云间新雁，边马怨胡笳。谁似东山老，谈笑静胡沙。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35B869CC-D67D-4533-A605-92332CE2D607}"/>
              </a:ext>
            </a:extLst>
          </p:cNvPr>
          <p:cNvSpPr/>
          <p:nvPr/>
        </p:nvSpPr>
        <p:spPr>
          <a:xfrm>
            <a:off x="333450" y="3436640"/>
            <a:ext cx="633670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 显然是“黄花报霜信”的意思。这种主宾换位的词序表面上仍是“主</a:t>
            </a:r>
            <a:r>
              <a:rPr lang="en-US" altLang="zh-CN" sz="1600" b="1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——</a:t>
            </a:r>
            <a:r>
              <a:rPr lang="zh-CN" altLang="en-US" sz="1600" b="1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动</a:t>
            </a:r>
            <a:r>
              <a:rPr lang="en-US" altLang="zh-CN" sz="1600" b="1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——</a:t>
            </a:r>
            <a:r>
              <a:rPr lang="zh-CN" altLang="en-US" sz="1600" b="1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宾”的格式，但在意义上必须将它倒过来理解。</a:t>
            </a:r>
            <a:endParaRPr lang="zh-CN" altLang="en-US" sz="1600" dirty="0"/>
          </a:p>
        </p:txBody>
      </p:sp>
    </p:spTree>
    <p:extLst>
      <p:ext uri="{BB962C8B-B14F-4D97-AF65-F5344CB8AC3E}">
        <p14:creationId xmlns:p14="http://schemas.microsoft.com/office/powerpoint/2010/main" val="28015351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FAE67397-7691-4A30-B7C5-029177E6223E}"/>
              </a:ext>
            </a:extLst>
          </p:cNvPr>
          <p:cNvSpPr/>
          <p:nvPr/>
        </p:nvSpPr>
        <p:spPr>
          <a:xfrm>
            <a:off x="344805" y="556320"/>
            <a:ext cx="6192688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再如</a:t>
            </a:r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:</a:t>
            </a:r>
          </a:p>
          <a:p>
            <a:pPr algn="ctr">
              <a:lnSpc>
                <a:spcPct val="150000"/>
              </a:lnSpc>
            </a:pP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卢纶</a:t>
            </a:r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《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塞下曲</a:t>
            </a:r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》</a:t>
            </a:r>
          </a:p>
          <a:p>
            <a:pPr algn="ctr">
              <a:lnSpc>
                <a:spcPct val="150000"/>
              </a:lnSpc>
            </a:pP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林暗草惊风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，将军夜引弓。</a:t>
            </a:r>
            <a:endParaRPr lang="en-US" altLang="zh-CN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平明寻白羽，没在石棱中。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35B869CC-D67D-4533-A605-92332CE2D607}"/>
              </a:ext>
            </a:extLst>
          </p:cNvPr>
          <p:cNvSpPr/>
          <p:nvPr/>
        </p:nvSpPr>
        <p:spPr>
          <a:xfrm>
            <a:off x="333450" y="2428528"/>
            <a:ext cx="633670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 显然是“林暗风惊草”的意思。因为文章押韵的需要对语序进行了倒置。</a:t>
            </a:r>
            <a:endParaRPr lang="zh-CN" altLang="en-US" sz="1600" dirty="0"/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D7899CCF-79EB-4D8E-8487-94AC701786C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9554" y="3148608"/>
            <a:ext cx="1800200" cy="19430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44637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>
</file>

<file path=ppt/theme/theme1.xml><?xml version="1.0" encoding="utf-8"?>
<a:theme xmlns:a="http://schemas.openxmlformats.org/drawingml/2006/main" name="1_自定义设计方案">
  <a:themeElements>
    <a:clrScheme name="自定义 1093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60B5CC"/>
      </a:accent1>
      <a:accent2>
        <a:srgbClr val="E66C7D"/>
      </a:accent2>
      <a:accent3>
        <a:srgbClr val="F0AD00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自定义设计方案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1382</Words>
  <Application>Microsoft Office PowerPoint</Application>
  <PresentationFormat>自定义</PresentationFormat>
  <Paragraphs>85</Paragraphs>
  <Slides>16</Slides>
  <Notes>2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16</vt:i4>
      </vt:variant>
    </vt:vector>
  </HeadingPairs>
  <TitlesOfParts>
    <vt:vector size="18" baseType="lpstr">
      <vt:lpstr>1_自定义设计方案</vt:lpstr>
      <vt:lpstr>2_自定义设计方案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www.shulihua.net收集整理</Manager>
  <Company>www.shulihua.net收集整理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语文备课大师【全免费】</dc:title>
  <dc:subject>语文备课大师【全免费】</dc:subject>
  <dc:creator>语文备课大师【全免费】</dc:creator>
  <cp:keywords>语文备课大师【全免费】</cp:keywords>
  <dc:description>语文备课大师【全免费】</dc:description>
  <cp:lastModifiedBy/>
  <cp:revision>语文备课大师【全免费】</cp:revision>
  <dcterms:created xsi:type="dcterms:W3CDTF">2018-12-24T08:03:42Z</dcterms:created>
  <dcterms:modified xsi:type="dcterms:W3CDTF">2019-02-12T09:22:35Z</dcterms:modified>
  <cp:category>语文备课大师【全免费】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64440492-4C8B-11D1-8B70-080036B11A03}" pid="4">
    <vt:lpwstr>语文备课大师【全免费】</vt:lpwstr>
  </property>
</Properties>
</file>