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Default Extension="docx" ContentType="application/vnd.openxmlformats-officedocument.wordprocessingml.document"/>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2"/>
  </p:notesMasterIdLst>
  <p:sldIdLst>
    <p:sldId id="274" r:id="rId2"/>
    <p:sldId id="263" r:id="rId3"/>
    <p:sldId id="264" r:id="rId4"/>
    <p:sldId id="317" r:id="rId5"/>
    <p:sldId id="350" r:id="rId6"/>
    <p:sldId id="267" r:id="rId7"/>
    <p:sldId id="268" r:id="rId8"/>
    <p:sldId id="295" r:id="rId9"/>
    <p:sldId id="335" r:id="rId10"/>
    <p:sldId id="336" r:id="rId11"/>
    <p:sldId id="337" r:id="rId12"/>
    <p:sldId id="352" r:id="rId13"/>
    <p:sldId id="265" r:id="rId14"/>
    <p:sldId id="340" r:id="rId15"/>
    <p:sldId id="341" r:id="rId16"/>
    <p:sldId id="353" r:id="rId17"/>
    <p:sldId id="266" r:id="rId18"/>
    <p:sldId id="343" r:id="rId19"/>
    <p:sldId id="269" r:id="rId20"/>
    <p:sldId id="339" r:id="rId21"/>
    <p:sldId id="344" r:id="rId22"/>
    <p:sldId id="270" r:id="rId23"/>
    <p:sldId id="345" r:id="rId24"/>
    <p:sldId id="346" r:id="rId25"/>
    <p:sldId id="347" r:id="rId26"/>
    <p:sldId id="354" r:id="rId27"/>
    <p:sldId id="355" r:id="rId28"/>
    <p:sldId id="271" r:id="rId29"/>
    <p:sldId id="348" r:id="rId30"/>
    <p:sldId id="349" r:id="rId31"/>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howGuides="1">
      <p:cViewPr varScale="1">
        <p:scale>
          <a:sx n="50" d="100"/>
          <a:sy n="50" d="100"/>
        </p:scale>
        <p:origin x="-90" y="-468"/>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7.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pPr/>
              <a:t>2016-10-19</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pPr/>
              <a:t>‹#›</a:t>
            </a:fld>
            <a:endParaRPr lang="zh-CN" altLang="en-US"/>
          </a:p>
        </p:txBody>
      </p:sp>
    </p:spTree>
    <p:extLst>
      <p:ext uri="{BB962C8B-B14F-4D97-AF65-F5344CB8AC3E}">
        <p14:creationId xmlns:p14="http://schemas.microsoft.com/office/powerpoint/2010/main" xmlns=""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slide" Target="../slides/slide2.xml"/><Relationship Id="rId7" Type="http://schemas.openxmlformats.org/officeDocument/2006/relationships/slide" Target="../slides/slide22.xml"/><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slide" Target="../slides/slide13.xml"/><Relationship Id="rId5" Type="http://schemas.openxmlformats.org/officeDocument/2006/relationships/slide" Target="../slides/slide3.xml"/><Relationship Id="rId4" Type="http://schemas.openxmlformats.org/officeDocument/2006/relationships/image" Target="../media/image2.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slide" Target="../slides/slide22.xml"/><Relationship Id="rId2" Type="http://schemas.openxmlformats.org/officeDocument/2006/relationships/slide" Target="../slides/slide2.xml"/><Relationship Id="rId1" Type="http://schemas.openxmlformats.org/officeDocument/2006/relationships/slideMaster" Target="../slideMasters/slideMaster1.xml"/><Relationship Id="rId6" Type="http://schemas.openxmlformats.org/officeDocument/2006/relationships/slide" Target="../slides/slide13.xml"/><Relationship Id="rId5" Type="http://schemas.openxmlformats.org/officeDocument/2006/relationships/slide" Target="../slides/slide3.xml"/><Relationship Id="rId4" Type="http://schemas.openxmlformats.org/officeDocument/2006/relationships/image" Target="../media/image1.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slide" Target="../slides/slide22.xml"/><Relationship Id="rId2" Type="http://schemas.openxmlformats.org/officeDocument/2006/relationships/slide" Target="../slides/slide2.xml"/><Relationship Id="rId1" Type="http://schemas.openxmlformats.org/officeDocument/2006/relationships/slideMaster" Target="../slideMasters/slideMaster1.xml"/><Relationship Id="rId6" Type="http://schemas.openxmlformats.org/officeDocument/2006/relationships/slide" Target="../slides/slide13.xml"/><Relationship Id="rId5" Type="http://schemas.openxmlformats.org/officeDocument/2006/relationships/image" Target="../media/image1.png"/><Relationship Id="rId4" Type="http://schemas.openxmlformats.org/officeDocument/2006/relationships/slide" Target="../slides/slide3.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slide" Target="../slides/slide22.xml"/><Relationship Id="rId2" Type="http://schemas.openxmlformats.org/officeDocument/2006/relationships/slide" Target="../slides/slide2.xml"/><Relationship Id="rId1" Type="http://schemas.openxmlformats.org/officeDocument/2006/relationships/slideMaster" Target="../slideMasters/slideMaster1.xml"/><Relationship Id="rId6" Type="http://schemas.openxmlformats.org/officeDocument/2006/relationships/image" Target="../media/image1.png"/><Relationship Id="rId5" Type="http://schemas.openxmlformats.org/officeDocument/2006/relationships/slide" Target="../slides/slide13.xml"/><Relationship Id="rId4" Type="http://schemas.openxmlformats.org/officeDocument/2006/relationships/slide" Target="../slides/slide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栏目一">
    <p:spTree>
      <p:nvGrpSpPr>
        <p:cNvPr id="1" name=""/>
        <p:cNvGrpSpPr/>
        <p:nvPr/>
      </p:nvGrpSpPr>
      <p:grpSpPr>
        <a:xfrm>
          <a:off x="0" y="0"/>
          <a:ext cx="0" cy="0"/>
          <a:chOff x="0" y="0"/>
          <a:chExt cx="0" cy="0"/>
        </a:xfrm>
      </p:grpSpPr>
      <p:grpSp>
        <p:nvGrpSpPr>
          <p:cNvPr id="2" name="组合 1"/>
          <p:cNvGrpSpPr/>
          <p:nvPr userDrawn="1"/>
        </p:nvGrpSpPr>
        <p:grpSpPr>
          <a:xfrm>
            <a:off x="3491881" y="-27384"/>
            <a:ext cx="1443037" cy="880109"/>
            <a:chOff x="11613" y="920823"/>
            <a:chExt cx="1443037" cy="733424"/>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11613" y="920823"/>
              <a:ext cx="1443037" cy="733424"/>
            </a:xfrm>
            <a:prstGeom prst="rect">
              <a:avLst/>
            </a:prstGeom>
          </p:spPr>
        </p:pic>
        <p:sp>
          <p:nvSpPr>
            <p:cNvPr id="8" name="TextBox 7">
              <a:hlinkClick r:id="rId3"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首 页</a:t>
              </a:r>
              <a:endParaRPr lang="zh-CN" altLang="en-US" sz="1400" dirty="0">
                <a:solidFill>
                  <a:schemeClr val="bg1"/>
                </a:solidFill>
                <a:latin typeface="黑体" panose="02010600030101010101" pitchFamily="2" charset="-122"/>
                <a:ea typeface="黑体" panose="02010600030101010101" pitchFamily="2" charset="-122"/>
              </a:endParaRPr>
            </a:p>
          </p:txBody>
        </p:sp>
        <p:pic>
          <p:nvPicPr>
            <p:cNvPr id="9" name="图片 8"/>
            <p:cNvPicPr>
              <a:picLocks noChangeAspect="1"/>
            </p:cNvPicPr>
            <p:nvPr userDrawn="1"/>
          </p:nvPicPr>
          <p:blipFill>
            <a:blip r:embed="rId4" cstate="print">
              <a:extLst>
                <a:ext uri="{28A0092B-C50C-407E-A947-70E740481C1C}">
                  <a14:useLocalDpi xmlns:a14="http://schemas.microsoft.com/office/drawing/2010/main" xmlns="" val="0"/>
                </a:ext>
              </a:extLst>
            </a:blip>
            <a:stretch>
              <a:fillRect/>
            </a:stretch>
          </p:blipFill>
          <p:spPr>
            <a:xfrm>
              <a:off x="612213" y="1037555"/>
              <a:ext cx="142874" cy="133350"/>
            </a:xfrm>
            <a:prstGeom prst="rect">
              <a:avLst/>
            </a:prstGeom>
          </p:spPr>
        </p:pic>
      </p:grpSp>
      <p:sp>
        <p:nvSpPr>
          <p:cNvPr id="10" name="TextBox 16">
            <a:hlinkClick r:id="rId5" action="ppaction://hlinksldjump"/>
          </p:cNvPr>
          <p:cNvSpPr txBox="1"/>
          <p:nvPr userDrawn="1"/>
        </p:nvSpPr>
        <p:spPr>
          <a:xfrm>
            <a:off x="5037341" y="21325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预习导引</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13" name="TextBox 34">
            <a:hlinkClick r:id="rId6" action="ppaction://hlinksldjump"/>
          </p:cNvPr>
          <p:cNvSpPr txBox="1"/>
          <p:nvPr userDrawn="1"/>
        </p:nvSpPr>
        <p:spPr>
          <a:xfrm>
            <a:off x="6405493" y="210299"/>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核心归纳</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15" name="TextBox 40">
            <a:hlinkClick r:id="rId7" action="ppaction://hlinksldjump"/>
          </p:cNvPr>
          <p:cNvSpPr txBox="1"/>
          <p:nvPr userDrawn="1"/>
        </p:nvSpPr>
        <p:spPr>
          <a:xfrm>
            <a:off x="7753097" y="210298"/>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佳作赏析</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29364190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p:tgtEl>
                                          <p:spTgt spid="10"/>
                                        </p:tgtEl>
                                        <p:attrNameLst>
                                          <p:attrName>ppt_y</p:attrName>
                                        </p:attrNameLst>
                                      </p:cBhvr>
                                      <p:tavLst>
                                        <p:tav tm="0">
                                          <p:val>
                                            <p:strVal val="#ppt_y+#ppt_h*1.125000"/>
                                          </p:val>
                                        </p:tav>
                                        <p:tav tm="100000">
                                          <p:val>
                                            <p:strVal val="#ppt_y"/>
                                          </p:val>
                                        </p:tav>
                                      </p:tavLst>
                                    </p:anim>
                                    <p:animEffect transition="in" filter="wipe(up)">
                                      <p:cBhvr>
                                        <p:cTn id="12" dur="500"/>
                                        <p:tgtEl>
                                          <p:spTgt spid="10"/>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500"/>
                                        <p:tgtEl>
                                          <p:spTgt spid="13"/>
                                        </p:tgtEl>
                                        <p:attrNameLst>
                                          <p:attrName>ppt_y</p:attrName>
                                        </p:attrNameLst>
                                      </p:cBhvr>
                                      <p:tavLst>
                                        <p:tav tm="0">
                                          <p:val>
                                            <p:strVal val="#ppt_y+#ppt_h*1.125000"/>
                                          </p:val>
                                        </p:tav>
                                        <p:tav tm="100000">
                                          <p:val>
                                            <p:strVal val="#ppt_y"/>
                                          </p:val>
                                        </p:tav>
                                      </p:tavLst>
                                    </p:anim>
                                    <p:animEffect transition="in" filter="wipe(up)">
                                      <p:cBhvr>
                                        <p:cTn id="16" dur="500"/>
                                        <p:tgtEl>
                                          <p:spTgt spid="13"/>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p:tgtEl>
                                          <p:spTgt spid="15"/>
                                        </p:tgtEl>
                                        <p:attrNameLst>
                                          <p:attrName>ppt_y</p:attrName>
                                        </p:attrNameLst>
                                      </p:cBhvr>
                                      <p:tavLst>
                                        <p:tav tm="0">
                                          <p:val>
                                            <p:strVal val="#ppt_y+#ppt_h*1.125000"/>
                                          </p:val>
                                        </p:tav>
                                        <p:tav tm="100000">
                                          <p:val>
                                            <p:strVal val="#ppt_y"/>
                                          </p:val>
                                        </p:tav>
                                      </p:tavLst>
                                    </p:anim>
                                    <p:animEffect transition="in" filter="wipe(up)">
                                      <p:cBhvr>
                                        <p:cTn id="20"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3" grpId="0"/>
      <p:bldP spid="15" grpId="0"/>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栏目二">
    <p:spTree>
      <p:nvGrpSpPr>
        <p:cNvPr id="1" name=""/>
        <p:cNvGrpSpPr/>
        <p:nvPr/>
      </p:nvGrpSpPr>
      <p:grpSpPr>
        <a:xfrm>
          <a:off x="0" y="0"/>
          <a:ext cx="0" cy="0"/>
          <a:chOff x="0" y="0"/>
          <a:chExt cx="0" cy="0"/>
        </a:xfrm>
      </p:grpSpPr>
      <p:grpSp>
        <p:nvGrpSpPr>
          <p:cNvPr id="22" name="组合 21"/>
          <p:cNvGrpSpPr/>
          <p:nvPr userDrawn="1"/>
        </p:nvGrpSpPr>
        <p:grpSpPr>
          <a:xfrm>
            <a:off x="3851921" y="112561"/>
            <a:ext cx="633507" cy="480597"/>
            <a:chOff x="366968" y="1037555"/>
            <a:chExt cx="633507" cy="400497"/>
          </a:xfrm>
        </p:grpSpPr>
        <p:sp>
          <p:nvSpPr>
            <p:cNvPr id="23" name="TextBox 22">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24" name="图片 23"/>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612213" y="1037555"/>
              <a:ext cx="142875" cy="133350"/>
            </a:xfrm>
            <a:prstGeom prst="rect">
              <a:avLst/>
            </a:prstGeom>
          </p:spPr>
        </p:pic>
      </p:grpSp>
      <p:grpSp>
        <p:nvGrpSpPr>
          <p:cNvPr id="21" name="组合 20"/>
          <p:cNvGrpSpPr/>
          <p:nvPr userDrawn="1"/>
        </p:nvGrpSpPr>
        <p:grpSpPr>
          <a:xfrm>
            <a:off x="4852164" y="-27379"/>
            <a:ext cx="1443037" cy="880111"/>
            <a:chOff x="4852164" y="-27379"/>
            <a:chExt cx="1443037" cy="880111"/>
          </a:xfrm>
        </p:grpSpPr>
        <p:pic>
          <p:nvPicPr>
            <p:cNvPr id="25" name="图片 24"/>
            <p:cNvPicPr>
              <a:picLocks noChangeAspect="1"/>
            </p:cNvPicPr>
            <p:nvPr userDrawn="1"/>
          </p:nvPicPr>
          <p:blipFill>
            <a:blip r:embed="rId4" cstate="print">
              <a:extLst>
                <a:ext uri="{28A0092B-C50C-407E-A947-70E740481C1C}">
                  <a14:useLocalDpi xmlns:a14="http://schemas.microsoft.com/office/drawing/2010/main" xmlns="" val="0"/>
                </a:ext>
              </a:extLst>
            </a:blip>
            <a:stretch>
              <a:fillRect/>
            </a:stretch>
          </p:blipFill>
          <p:spPr>
            <a:xfrm>
              <a:off x="4852164" y="-27379"/>
              <a:ext cx="1443037" cy="880111"/>
            </a:xfrm>
            <a:prstGeom prst="rect">
              <a:avLst/>
            </a:prstGeom>
          </p:spPr>
        </p:pic>
        <p:sp>
          <p:nvSpPr>
            <p:cNvPr id="26" name="TextBox 16">
              <a:hlinkClick r:id="rId5" action="ppaction://hlinksldjump"/>
            </p:cNvPr>
            <p:cNvSpPr txBox="1"/>
            <p:nvPr userDrawn="1"/>
          </p:nvSpPr>
          <p:spPr>
            <a:xfrm>
              <a:off x="5037341" y="213252"/>
              <a:ext cx="902811"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预习导引</a:t>
              </a:r>
              <a:endParaRPr lang="zh-CN" altLang="en-US" sz="1400" dirty="0">
                <a:solidFill>
                  <a:schemeClr val="bg1"/>
                </a:solidFill>
                <a:latin typeface="黑体" panose="02010600030101010101" pitchFamily="2" charset="-122"/>
                <a:ea typeface="黑体" panose="02010600030101010101" pitchFamily="2" charset="-122"/>
              </a:endParaRPr>
            </a:p>
          </p:txBody>
        </p:sp>
      </p:grpSp>
      <p:sp>
        <p:nvSpPr>
          <p:cNvPr id="31" name="TextBox 34">
            <a:hlinkClick r:id="rId6" action="ppaction://hlinksldjump"/>
          </p:cNvPr>
          <p:cNvSpPr txBox="1"/>
          <p:nvPr userDrawn="1"/>
        </p:nvSpPr>
        <p:spPr>
          <a:xfrm>
            <a:off x="6405493" y="210299"/>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核心归纳</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33" name="TextBox 40">
            <a:hlinkClick r:id="rId7" action="ppaction://hlinksldjump"/>
          </p:cNvPr>
          <p:cNvSpPr txBox="1"/>
          <p:nvPr userDrawn="1"/>
        </p:nvSpPr>
        <p:spPr>
          <a:xfrm>
            <a:off x="7753097" y="210298"/>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佳作赏析</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6373260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p:tgtEl>
                                          <p:spTgt spid="22"/>
                                        </p:tgtEl>
                                        <p:attrNameLst>
                                          <p:attrName>ppt_y</p:attrName>
                                        </p:attrNameLst>
                                      </p:cBhvr>
                                      <p:tavLst>
                                        <p:tav tm="0">
                                          <p:val>
                                            <p:strVal val="#ppt_y+#ppt_h*1.125000"/>
                                          </p:val>
                                        </p:tav>
                                        <p:tav tm="100000">
                                          <p:val>
                                            <p:strVal val="#ppt_y"/>
                                          </p:val>
                                        </p:tav>
                                      </p:tavLst>
                                    </p:anim>
                                    <p:animEffect transition="in" filter="wipe(up)">
                                      <p:cBhvr>
                                        <p:cTn id="8" dur="500"/>
                                        <p:tgtEl>
                                          <p:spTgt spid="22"/>
                                        </p:tgtEl>
                                      </p:cBhvr>
                                    </p:animEffect>
                                  </p:childTnLst>
                                </p:cTn>
                              </p:par>
                              <p:par>
                                <p:cTn id="9" presetID="12" presetClass="entr" presetSubtype="4" fill="hold" nodeType="with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500"/>
                                        <p:tgtEl>
                                          <p:spTgt spid="21"/>
                                        </p:tgtEl>
                                        <p:attrNameLst>
                                          <p:attrName>ppt_y</p:attrName>
                                        </p:attrNameLst>
                                      </p:cBhvr>
                                      <p:tavLst>
                                        <p:tav tm="0">
                                          <p:val>
                                            <p:strVal val="#ppt_y+#ppt_h*1.125000"/>
                                          </p:val>
                                        </p:tav>
                                        <p:tav tm="100000">
                                          <p:val>
                                            <p:strVal val="#ppt_y"/>
                                          </p:val>
                                        </p:tav>
                                      </p:tavLst>
                                    </p:anim>
                                    <p:animEffect transition="in" filter="wipe(up)">
                                      <p:cBhvr>
                                        <p:cTn id="12" dur="500"/>
                                        <p:tgtEl>
                                          <p:spTgt spid="21"/>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31"/>
                                        </p:tgtEl>
                                        <p:attrNameLst>
                                          <p:attrName>style.visibility</p:attrName>
                                        </p:attrNameLst>
                                      </p:cBhvr>
                                      <p:to>
                                        <p:strVal val="visible"/>
                                      </p:to>
                                    </p:set>
                                    <p:anim calcmode="lin" valueType="num">
                                      <p:cBhvr additive="base">
                                        <p:cTn id="15" dur="500"/>
                                        <p:tgtEl>
                                          <p:spTgt spid="31"/>
                                        </p:tgtEl>
                                        <p:attrNameLst>
                                          <p:attrName>ppt_y</p:attrName>
                                        </p:attrNameLst>
                                      </p:cBhvr>
                                      <p:tavLst>
                                        <p:tav tm="0">
                                          <p:val>
                                            <p:strVal val="#ppt_y+#ppt_h*1.125000"/>
                                          </p:val>
                                        </p:tav>
                                        <p:tav tm="100000">
                                          <p:val>
                                            <p:strVal val="#ppt_y"/>
                                          </p:val>
                                        </p:tav>
                                      </p:tavLst>
                                    </p:anim>
                                    <p:animEffect transition="in" filter="wipe(up)">
                                      <p:cBhvr>
                                        <p:cTn id="16" dur="500"/>
                                        <p:tgtEl>
                                          <p:spTgt spid="31"/>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33"/>
                                        </p:tgtEl>
                                        <p:attrNameLst>
                                          <p:attrName>style.visibility</p:attrName>
                                        </p:attrNameLst>
                                      </p:cBhvr>
                                      <p:to>
                                        <p:strVal val="visible"/>
                                      </p:to>
                                    </p:set>
                                    <p:anim calcmode="lin" valueType="num">
                                      <p:cBhvr additive="base">
                                        <p:cTn id="19" dur="500"/>
                                        <p:tgtEl>
                                          <p:spTgt spid="33"/>
                                        </p:tgtEl>
                                        <p:attrNameLst>
                                          <p:attrName>ppt_y</p:attrName>
                                        </p:attrNameLst>
                                      </p:cBhvr>
                                      <p:tavLst>
                                        <p:tav tm="0">
                                          <p:val>
                                            <p:strVal val="#ppt_y+#ppt_h*1.125000"/>
                                          </p:val>
                                        </p:tav>
                                        <p:tav tm="100000">
                                          <p:val>
                                            <p:strVal val="#ppt_y"/>
                                          </p:val>
                                        </p:tav>
                                      </p:tavLst>
                                    </p:anim>
                                    <p:animEffect transition="in" filter="wipe(up)">
                                      <p:cBhvr>
                                        <p:cTn id="20"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3"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栏目三">
    <p:spTree>
      <p:nvGrpSpPr>
        <p:cNvPr id="1" name=""/>
        <p:cNvGrpSpPr/>
        <p:nvPr/>
      </p:nvGrpSpPr>
      <p:grpSpPr>
        <a:xfrm>
          <a:off x="0" y="0"/>
          <a:ext cx="0" cy="0"/>
          <a:chOff x="0" y="0"/>
          <a:chExt cx="0" cy="0"/>
        </a:xfrm>
      </p:grpSpPr>
      <p:grpSp>
        <p:nvGrpSpPr>
          <p:cNvPr id="15" name="组合 14"/>
          <p:cNvGrpSpPr/>
          <p:nvPr userDrawn="1"/>
        </p:nvGrpSpPr>
        <p:grpSpPr>
          <a:xfrm>
            <a:off x="3851921" y="98610"/>
            <a:ext cx="633507" cy="480597"/>
            <a:chOff x="366968" y="1037555"/>
            <a:chExt cx="633507" cy="400497"/>
          </a:xfrm>
        </p:grpSpPr>
        <p:sp>
          <p:nvSpPr>
            <p:cNvPr id="22" name="TextBox 21">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23" name="图片 22"/>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612213" y="1037555"/>
              <a:ext cx="142875" cy="133350"/>
            </a:xfrm>
            <a:prstGeom prst="rect">
              <a:avLst/>
            </a:prstGeom>
          </p:spPr>
        </p:pic>
      </p:grpSp>
      <p:sp>
        <p:nvSpPr>
          <p:cNvPr id="18" name="TextBox 16">
            <a:hlinkClick r:id="rId4" action="ppaction://hlinksldjump"/>
          </p:cNvPr>
          <p:cNvSpPr txBox="1"/>
          <p:nvPr userDrawn="1"/>
        </p:nvSpPr>
        <p:spPr>
          <a:xfrm>
            <a:off x="5037341" y="21325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预习导引</a:t>
            </a:r>
            <a:endParaRPr lang="zh-CN" altLang="en-US" sz="1400" dirty="0">
              <a:solidFill>
                <a:srgbClr val="333333"/>
              </a:solidFill>
              <a:latin typeface="黑体" panose="02010600030101010101" pitchFamily="2" charset="-122"/>
              <a:ea typeface="黑体" panose="02010600030101010101" pitchFamily="2" charset="-122"/>
            </a:endParaRPr>
          </a:p>
        </p:txBody>
      </p:sp>
      <p:grpSp>
        <p:nvGrpSpPr>
          <p:cNvPr id="29" name="组合 28"/>
          <p:cNvGrpSpPr/>
          <p:nvPr userDrawn="1"/>
        </p:nvGrpSpPr>
        <p:grpSpPr>
          <a:xfrm>
            <a:off x="6197901" y="-27384"/>
            <a:ext cx="1443037" cy="880109"/>
            <a:chOff x="6197901" y="-27384"/>
            <a:chExt cx="1443037" cy="880109"/>
          </a:xfrm>
        </p:grpSpPr>
        <p:pic>
          <p:nvPicPr>
            <p:cNvPr id="30" name="图片 29"/>
            <p:cNvPicPr>
              <a:picLocks noChangeAspect="1"/>
            </p:cNvPicPr>
            <p:nvPr userDrawn="1"/>
          </p:nvPicPr>
          <p:blipFill>
            <a:blip r:embed="rId5" cstate="print">
              <a:extLst>
                <a:ext uri="{28A0092B-C50C-407E-A947-70E740481C1C}">
                  <a14:useLocalDpi xmlns:a14="http://schemas.microsoft.com/office/drawing/2010/main" xmlns="" val="0"/>
                </a:ext>
              </a:extLst>
            </a:blip>
            <a:stretch>
              <a:fillRect/>
            </a:stretch>
          </p:blipFill>
          <p:spPr>
            <a:xfrm>
              <a:off x="6197901" y="-27384"/>
              <a:ext cx="1443037" cy="880109"/>
            </a:xfrm>
            <a:prstGeom prst="rect">
              <a:avLst/>
            </a:prstGeom>
          </p:spPr>
        </p:pic>
        <p:sp>
          <p:nvSpPr>
            <p:cNvPr id="31" name="TextBox 34">
              <a:hlinkClick r:id="rId6" action="ppaction://hlinksldjump"/>
            </p:cNvPr>
            <p:cNvSpPr txBox="1"/>
            <p:nvPr userDrawn="1"/>
          </p:nvSpPr>
          <p:spPr>
            <a:xfrm>
              <a:off x="6405493" y="210299"/>
              <a:ext cx="902811"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核心归纳</a:t>
              </a:r>
              <a:endParaRPr lang="zh-CN" altLang="en-US" sz="1400" dirty="0">
                <a:solidFill>
                  <a:schemeClr val="bg1"/>
                </a:solidFill>
                <a:latin typeface="黑体" panose="02010600030101010101" pitchFamily="2" charset="-122"/>
                <a:ea typeface="黑体" panose="02010600030101010101" pitchFamily="2" charset="-122"/>
              </a:endParaRPr>
            </a:p>
          </p:txBody>
        </p:sp>
      </p:grpSp>
      <p:sp>
        <p:nvSpPr>
          <p:cNvPr id="33" name="TextBox 40">
            <a:hlinkClick r:id="rId7" action="ppaction://hlinksldjump"/>
          </p:cNvPr>
          <p:cNvSpPr txBox="1"/>
          <p:nvPr userDrawn="1"/>
        </p:nvSpPr>
        <p:spPr>
          <a:xfrm>
            <a:off x="7753097" y="210298"/>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佳作赏析</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26164033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p:tgtEl>
                                          <p:spTgt spid="15"/>
                                        </p:tgtEl>
                                        <p:attrNameLst>
                                          <p:attrName>ppt_y</p:attrName>
                                        </p:attrNameLst>
                                      </p:cBhvr>
                                      <p:tavLst>
                                        <p:tav tm="0">
                                          <p:val>
                                            <p:strVal val="#ppt_y+#ppt_h*1.125000"/>
                                          </p:val>
                                        </p:tav>
                                        <p:tav tm="100000">
                                          <p:val>
                                            <p:strVal val="#ppt_y"/>
                                          </p:val>
                                        </p:tav>
                                      </p:tavLst>
                                    </p:anim>
                                    <p:animEffect transition="in" filter="wipe(up)">
                                      <p:cBhvr>
                                        <p:cTn id="8" dur="500"/>
                                        <p:tgtEl>
                                          <p:spTgt spid="15"/>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500"/>
                                        <p:tgtEl>
                                          <p:spTgt spid="18"/>
                                        </p:tgtEl>
                                        <p:attrNameLst>
                                          <p:attrName>ppt_y</p:attrName>
                                        </p:attrNameLst>
                                      </p:cBhvr>
                                      <p:tavLst>
                                        <p:tav tm="0">
                                          <p:val>
                                            <p:strVal val="#ppt_y+#ppt_h*1.125000"/>
                                          </p:val>
                                        </p:tav>
                                        <p:tav tm="100000">
                                          <p:val>
                                            <p:strVal val="#ppt_y"/>
                                          </p:val>
                                        </p:tav>
                                      </p:tavLst>
                                    </p:anim>
                                    <p:animEffect transition="in" filter="wipe(up)">
                                      <p:cBhvr>
                                        <p:cTn id="12" dur="500"/>
                                        <p:tgtEl>
                                          <p:spTgt spid="18"/>
                                        </p:tgtEl>
                                      </p:cBhvr>
                                    </p:animEffect>
                                  </p:childTnLst>
                                </p:cTn>
                              </p:par>
                              <p:par>
                                <p:cTn id="13" presetID="12" presetClass="entr" presetSubtype="4" fill="hold" nodeType="withEffect">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500"/>
                                        <p:tgtEl>
                                          <p:spTgt spid="29"/>
                                        </p:tgtEl>
                                        <p:attrNameLst>
                                          <p:attrName>ppt_y</p:attrName>
                                        </p:attrNameLst>
                                      </p:cBhvr>
                                      <p:tavLst>
                                        <p:tav tm="0">
                                          <p:val>
                                            <p:strVal val="#ppt_y+#ppt_h*1.125000"/>
                                          </p:val>
                                        </p:tav>
                                        <p:tav tm="100000">
                                          <p:val>
                                            <p:strVal val="#ppt_y"/>
                                          </p:val>
                                        </p:tav>
                                      </p:tavLst>
                                    </p:anim>
                                    <p:animEffect transition="in" filter="wipe(up)">
                                      <p:cBhvr>
                                        <p:cTn id="16" dur="500"/>
                                        <p:tgtEl>
                                          <p:spTgt spid="29"/>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33"/>
                                        </p:tgtEl>
                                        <p:attrNameLst>
                                          <p:attrName>style.visibility</p:attrName>
                                        </p:attrNameLst>
                                      </p:cBhvr>
                                      <p:to>
                                        <p:strVal val="visible"/>
                                      </p:to>
                                    </p:set>
                                    <p:anim calcmode="lin" valueType="num">
                                      <p:cBhvr additive="base">
                                        <p:cTn id="19" dur="500"/>
                                        <p:tgtEl>
                                          <p:spTgt spid="33"/>
                                        </p:tgtEl>
                                        <p:attrNameLst>
                                          <p:attrName>ppt_y</p:attrName>
                                        </p:attrNameLst>
                                      </p:cBhvr>
                                      <p:tavLst>
                                        <p:tav tm="0">
                                          <p:val>
                                            <p:strVal val="#ppt_y+#ppt_h*1.125000"/>
                                          </p:val>
                                        </p:tav>
                                        <p:tav tm="100000">
                                          <p:val>
                                            <p:strVal val="#ppt_y"/>
                                          </p:val>
                                        </p:tav>
                                      </p:tavLst>
                                    </p:anim>
                                    <p:animEffect transition="in" filter="wipe(up)">
                                      <p:cBhvr>
                                        <p:cTn id="20"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33" grpId="0"/>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栏目四">
    <p:spTree>
      <p:nvGrpSpPr>
        <p:cNvPr id="1" name=""/>
        <p:cNvGrpSpPr/>
        <p:nvPr/>
      </p:nvGrpSpPr>
      <p:grpSpPr>
        <a:xfrm>
          <a:off x="0" y="0"/>
          <a:ext cx="0" cy="0"/>
          <a:chOff x="0" y="0"/>
          <a:chExt cx="0" cy="0"/>
        </a:xfrm>
      </p:grpSpPr>
      <p:grpSp>
        <p:nvGrpSpPr>
          <p:cNvPr id="16" name="组合 15"/>
          <p:cNvGrpSpPr/>
          <p:nvPr userDrawn="1"/>
        </p:nvGrpSpPr>
        <p:grpSpPr>
          <a:xfrm>
            <a:off x="3851921" y="102210"/>
            <a:ext cx="633507" cy="480597"/>
            <a:chOff x="366968" y="1037555"/>
            <a:chExt cx="633507" cy="400497"/>
          </a:xfrm>
        </p:grpSpPr>
        <p:sp>
          <p:nvSpPr>
            <p:cNvPr id="17" name="TextBox 16">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18" name="图片 17"/>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612213" y="1037555"/>
              <a:ext cx="142875" cy="133350"/>
            </a:xfrm>
            <a:prstGeom prst="rect">
              <a:avLst/>
            </a:prstGeom>
          </p:spPr>
        </p:pic>
      </p:grpSp>
      <p:sp>
        <p:nvSpPr>
          <p:cNvPr id="15" name="TextBox 16">
            <a:hlinkClick r:id="rId4" action="ppaction://hlinksldjump"/>
          </p:cNvPr>
          <p:cNvSpPr txBox="1"/>
          <p:nvPr userDrawn="1"/>
        </p:nvSpPr>
        <p:spPr>
          <a:xfrm>
            <a:off x="5037341" y="21325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预习导引</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27" name="TextBox 34">
            <a:hlinkClick r:id="rId5" action="ppaction://hlinksldjump"/>
          </p:cNvPr>
          <p:cNvSpPr txBox="1"/>
          <p:nvPr userDrawn="1"/>
        </p:nvSpPr>
        <p:spPr>
          <a:xfrm>
            <a:off x="6405493" y="210299"/>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核心归纳</a:t>
            </a:r>
            <a:endParaRPr lang="zh-CN" altLang="en-US" sz="1400" dirty="0">
              <a:solidFill>
                <a:srgbClr val="333333"/>
              </a:solidFill>
              <a:latin typeface="黑体" panose="02010600030101010101" pitchFamily="2" charset="-122"/>
              <a:ea typeface="黑体" panose="02010600030101010101" pitchFamily="2" charset="-122"/>
            </a:endParaRPr>
          </a:p>
        </p:txBody>
      </p:sp>
      <p:grpSp>
        <p:nvGrpSpPr>
          <p:cNvPr id="28" name="组合 27"/>
          <p:cNvGrpSpPr/>
          <p:nvPr userDrawn="1"/>
        </p:nvGrpSpPr>
        <p:grpSpPr>
          <a:xfrm>
            <a:off x="7543337" y="-27384"/>
            <a:ext cx="1443037" cy="880109"/>
            <a:chOff x="7543337" y="-27384"/>
            <a:chExt cx="1443037" cy="880109"/>
          </a:xfrm>
        </p:grpSpPr>
        <p:pic>
          <p:nvPicPr>
            <p:cNvPr id="29" name="图片 28"/>
            <p:cNvPicPr>
              <a:picLocks noChangeAspect="1"/>
            </p:cNvPicPr>
            <p:nvPr userDrawn="1"/>
          </p:nvPicPr>
          <p:blipFill>
            <a:blip r:embed="rId6" cstate="print">
              <a:extLst>
                <a:ext uri="{28A0092B-C50C-407E-A947-70E740481C1C}">
                  <a14:useLocalDpi xmlns:a14="http://schemas.microsoft.com/office/drawing/2010/main" xmlns="" val="0"/>
                </a:ext>
              </a:extLst>
            </a:blip>
            <a:stretch>
              <a:fillRect/>
            </a:stretch>
          </p:blipFill>
          <p:spPr>
            <a:xfrm>
              <a:off x="7543337" y="-27384"/>
              <a:ext cx="1443037" cy="880109"/>
            </a:xfrm>
            <a:prstGeom prst="rect">
              <a:avLst/>
            </a:prstGeom>
          </p:spPr>
        </p:pic>
        <p:sp>
          <p:nvSpPr>
            <p:cNvPr id="30" name="TextBox 40">
              <a:hlinkClick r:id="rId7" action="ppaction://hlinksldjump"/>
            </p:cNvPr>
            <p:cNvSpPr txBox="1"/>
            <p:nvPr userDrawn="1"/>
          </p:nvSpPr>
          <p:spPr>
            <a:xfrm>
              <a:off x="7753097" y="210298"/>
              <a:ext cx="902811"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佳作赏析</a:t>
              </a:r>
              <a:endParaRPr lang="zh-CN" altLang="en-US" sz="14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7959697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p:tgtEl>
                                          <p:spTgt spid="16"/>
                                        </p:tgtEl>
                                        <p:attrNameLst>
                                          <p:attrName>ppt_y</p:attrName>
                                        </p:attrNameLst>
                                      </p:cBhvr>
                                      <p:tavLst>
                                        <p:tav tm="0">
                                          <p:val>
                                            <p:strVal val="#ppt_y+#ppt_h*1.125000"/>
                                          </p:val>
                                        </p:tav>
                                        <p:tav tm="100000">
                                          <p:val>
                                            <p:strVal val="#ppt_y"/>
                                          </p:val>
                                        </p:tav>
                                      </p:tavLst>
                                    </p:anim>
                                    <p:animEffect transition="in" filter="wipe(up)">
                                      <p:cBhvr>
                                        <p:cTn id="8" dur="500"/>
                                        <p:tgtEl>
                                          <p:spTgt spid="16"/>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p:tgtEl>
                                          <p:spTgt spid="15"/>
                                        </p:tgtEl>
                                        <p:attrNameLst>
                                          <p:attrName>ppt_y</p:attrName>
                                        </p:attrNameLst>
                                      </p:cBhvr>
                                      <p:tavLst>
                                        <p:tav tm="0">
                                          <p:val>
                                            <p:strVal val="#ppt_y+#ppt_h*1.125000"/>
                                          </p:val>
                                        </p:tav>
                                        <p:tav tm="100000">
                                          <p:val>
                                            <p:strVal val="#ppt_y"/>
                                          </p:val>
                                        </p:tav>
                                      </p:tavLst>
                                    </p:anim>
                                    <p:animEffect transition="in" filter="wipe(up)">
                                      <p:cBhvr>
                                        <p:cTn id="12" dur="500"/>
                                        <p:tgtEl>
                                          <p:spTgt spid="15"/>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27"/>
                                        </p:tgtEl>
                                        <p:attrNameLst>
                                          <p:attrName>style.visibility</p:attrName>
                                        </p:attrNameLst>
                                      </p:cBhvr>
                                      <p:to>
                                        <p:strVal val="visible"/>
                                      </p:to>
                                    </p:set>
                                    <p:anim calcmode="lin" valueType="num">
                                      <p:cBhvr additive="base">
                                        <p:cTn id="15" dur="500"/>
                                        <p:tgtEl>
                                          <p:spTgt spid="27"/>
                                        </p:tgtEl>
                                        <p:attrNameLst>
                                          <p:attrName>ppt_y</p:attrName>
                                        </p:attrNameLst>
                                      </p:cBhvr>
                                      <p:tavLst>
                                        <p:tav tm="0">
                                          <p:val>
                                            <p:strVal val="#ppt_y+#ppt_h*1.125000"/>
                                          </p:val>
                                        </p:tav>
                                        <p:tav tm="100000">
                                          <p:val>
                                            <p:strVal val="#ppt_y"/>
                                          </p:val>
                                        </p:tav>
                                      </p:tavLst>
                                    </p:anim>
                                    <p:animEffect transition="in" filter="wipe(up)">
                                      <p:cBhvr>
                                        <p:cTn id="16" dur="500"/>
                                        <p:tgtEl>
                                          <p:spTgt spid="27"/>
                                        </p:tgtEl>
                                      </p:cBhvr>
                                    </p:animEffect>
                                  </p:childTnLst>
                                </p:cTn>
                              </p:par>
                              <p:par>
                                <p:cTn id="17" presetID="12" presetClass="entr" presetSubtype="4" fill="hold" nodeType="withEffect">
                                  <p:stCondLst>
                                    <p:cond delay="0"/>
                                  </p:stCondLst>
                                  <p:childTnLst>
                                    <p:set>
                                      <p:cBhvr>
                                        <p:cTn id="18" dur="1" fill="hold">
                                          <p:stCondLst>
                                            <p:cond delay="0"/>
                                          </p:stCondLst>
                                        </p:cTn>
                                        <p:tgtEl>
                                          <p:spTgt spid="28"/>
                                        </p:tgtEl>
                                        <p:attrNameLst>
                                          <p:attrName>style.visibility</p:attrName>
                                        </p:attrNameLst>
                                      </p:cBhvr>
                                      <p:to>
                                        <p:strVal val="visible"/>
                                      </p:to>
                                    </p:set>
                                    <p:anim calcmode="lin" valueType="num">
                                      <p:cBhvr additive="base">
                                        <p:cTn id="19" dur="500"/>
                                        <p:tgtEl>
                                          <p:spTgt spid="28"/>
                                        </p:tgtEl>
                                        <p:attrNameLst>
                                          <p:attrName>ppt_y</p:attrName>
                                        </p:attrNameLst>
                                      </p:cBhvr>
                                      <p:tavLst>
                                        <p:tav tm="0">
                                          <p:val>
                                            <p:strVal val="#ppt_y+#ppt_h*1.125000"/>
                                          </p:val>
                                        </p:tav>
                                        <p:tav tm="100000">
                                          <p:val>
                                            <p:strVal val="#ppt_y"/>
                                          </p:val>
                                        </p:tav>
                                      </p:tavLst>
                                    </p:anim>
                                    <p:animEffect transition="in" filter="wipe(up)">
                                      <p:cBhvr>
                                        <p:cTn id="20"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7" grpId="0"/>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63597019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15916"/>
            <a:ext cx="9143998" cy="793157"/>
            <a:chOff x="2" y="-13263"/>
            <a:chExt cx="9143998" cy="660964"/>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868180"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721833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8568479"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nvCxnSpPr>
          <p:spPr>
            <a:xfrm rot="16200000">
              <a:off x="4518030" y="310737"/>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userDrawn="1"/>
          </p:nvCxnSpPr>
          <p:spPr>
            <a:xfrm rot="16200000">
              <a:off x="3167880" y="321052"/>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697510" y="169738"/>
            <a:ext cx="2722361"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en-US" altLang="zh-CN" sz="1600" b="1" dirty="0" smtClean="0"/>
              <a:t>5</a:t>
            </a:r>
            <a:r>
              <a:rPr lang="zh-CN" altLang="zh-CN" sz="1600" dirty="0" smtClean="0"/>
              <a:t>　荆轲刺秦王</a:t>
            </a:r>
            <a:endParaRPr lang="zh-CN" altLang="zh-CN" sz="1600" kern="1200" dirty="0" smtClean="0">
              <a:solidFill>
                <a:schemeClr val="tx1"/>
              </a:solidFill>
              <a:effectLst/>
              <a:latin typeface="黑体" panose="02010600030101010101" pitchFamily="2" charset="-122"/>
              <a:ea typeface="黑体" panose="02010600030101010101" pitchFamily="2" charset="-122"/>
              <a:cs typeface="+mj-cs"/>
            </a:endParaRPr>
          </a:p>
        </p:txBody>
      </p:sp>
    </p:spTree>
    <p:extLst>
      <p:ext uri="{BB962C8B-B14F-4D97-AF65-F5344CB8AC3E}">
        <p14:creationId xmlns:p14="http://schemas.microsoft.com/office/powerpoint/2010/main" xmlns="" val="3429163372"/>
      </p:ext>
    </p:extLst>
  </p:cSld>
  <p:clrMap bg1="lt1" tx1="dk1" bg2="lt2" tx2="dk2" accent1="accent1" accent2="accent2" accent3="accent3" accent4="accent4" accent5="accent5" accent6="accent6" hlink="hlink" folHlink="folHlink"/>
  <p:sldLayoutIdLst>
    <p:sldLayoutId id="2147483661" r:id="rId1"/>
    <p:sldLayoutId id="2147483650" r:id="rId2"/>
    <p:sldLayoutId id="2147483651" r:id="rId3"/>
    <p:sldLayoutId id="2147483652" r:id="rId4"/>
    <p:sldLayoutId id="2147483653" r:id="rId5"/>
    <p:sldLayoutId id="2147483654" r:id="rId6"/>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3.xml"/><Relationship Id="rId1" Type="http://schemas.openxmlformats.org/officeDocument/2006/relationships/vmlDrawing" Target="../drawings/vmlDrawing4.vml"/><Relationship Id="rId5" Type="http://schemas.openxmlformats.org/officeDocument/2006/relationships/package" Target="../embeddings/Microsoft_Office_Word___4.docx"/><Relationship Id="rId4" Type="http://schemas.openxmlformats.org/officeDocument/2006/relationships/slide" Target="slide6.xml"/></Relationships>
</file>

<file path=ppt/slides/_rels/slide12.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13.xml"/><Relationship Id="rId1" Type="http://schemas.openxmlformats.org/officeDocument/2006/relationships/slideLayout" Target="../slideLayouts/slideLayout4.xml"/><Relationship Id="rId5" Type="http://schemas.openxmlformats.org/officeDocument/2006/relationships/slide" Target="slide20.xml"/><Relationship Id="rId4" Type="http://schemas.openxmlformats.org/officeDocument/2006/relationships/slide" Target="slide19.xml"/></Relationships>
</file>

<file path=ppt/slides/_rels/slide14.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13.xml"/><Relationship Id="rId1" Type="http://schemas.openxmlformats.org/officeDocument/2006/relationships/slideLayout" Target="../slideLayouts/slideLayout4.xml"/><Relationship Id="rId5" Type="http://schemas.openxmlformats.org/officeDocument/2006/relationships/slide" Target="slide20.xml"/><Relationship Id="rId4" Type="http://schemas.openxmlformats.org/officeDocument/2006/relationships/slide" Target="slide19.xml"/></Relationships>
</file>

<file path=ppt/slides/_rels/slide15.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13.xml"/><Relationship Id="rId1" Type="http://schemas.openxmlformats.org/officeDocument/2006/relationships/slideLayout" Target="../slideLayouts/slideLayout4.xml"/><Relationship Id="rId5" Type="http://schemas.openxmlformats.org/officeDocument/2006/relationships/slide" Target="slide20.xml"/><Relationship Id="rId4" Type="http://schemas.openxmlformats.org/officeDocument/2006/relationships/slide" Target="slide19.xml"/></Relationships>
</file>

<file path=ppt/slides/_rels/slide16.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13.xml"/><Relationship Id="rId1" Type="http://schemas.openxmlformats.org/officeDocument/2006/relationships/slideLayout" Target="../slideLayouts/slideLayout4.xml"/><Relationship Id="rId5" Type="http://schemas.openxmlformats.org/officeDocument/2006/relationships/slide" Target="slide20.xml"/><Relationship Id="rId4" Type="http://schemas.openxmlformats.org/officeDocument/2006/relationships/slide" Target="slide19.xml"/></Relationships>
</file>

<file path=ppt/slides/_rels/slide17.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13.xml"/><Relationship Id="rId1" Type="http://schemas.openxmlformats.org/officeDocument/2006/relationships/slideLayout" Target="../slideLayouts/slideLayout4.xml"/><Relationship Id="rId5" Type="http://schemas.openxmlformats.org/officeDocument/2006/relationships/slide" Target="slide20.xml"/><Relationship Id="rId4" Type="http://schemas.openxmlformats.org/officeDocument/2006/relationships/slide" Target="slide19.xml"/></Relationships>
</file>

<file path=ppt/slides/_rels/slide18.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13.xml"/><Relationship Id="rId1" Type="http://schemas.openxmlformats.org/officeDocument/2006/relationships/slideLayout" Target="../slideLayouts/slideLayout4.xml"/><Relationship Id="rId5" Type="http://schemas.openxmlformats.org/officeDocument/2006/relationships/slide" Target="slide20.xml"/><Relationship Id="rId4" Type="http://schemas.openxmlformats.org/officeDocument/2006/relationships/slide" Target="slide19.xml"/></Relationships>
</file>

<file path=ppt/slides/_rels/slide19.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13.xml"/><Relationship Id="rId1" Type="http://schemas.openxmlformats.org/officeDocument/2006/relationships/slideLayout" Target="../slideLayouts/slideLayout4.xml"/><Relationship Id="rId6" Type="http://schemas.openxmlformats.org/officeDocument/2006/relationships/image" Target="../media/image8.jpeg"/><Relationship Id="rId5" Type="http://schemas.openxmlformats.org/officeDocument/2006/relationships/slide" Target="slide20.xml"/><Relationship Id="rId4" Type="http://schemas.openxmlformats.org/officeDocument/2006/relationships/slide" Target="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13.xml"/><Relationship Id="rId1" Type="http://schemas.openxmlformats.org/officeDocument/2006/relationships/slideLayout" Target="../slideLayouts/slideLayout4.xml"/><Relationship Id="rId5" Type="http://schemas.openxmlformats.org/officeDocument/2006/relationships/slide" Target="slide20.xml"/><Relationship Id="rId4" Type="http://schemas.openxmlformats.org/officeDocument/2006/relationships/slide" Target="slide19.xml"/></Relationships>
</file>

<file path=ppt/slides/_rels/slide21.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13.xml"/><Relationship Id="rId1" Type="http://schemas.openxmlformats.org/officeDocument/2006/relationships/slideLayout" Target="../slideLayouts/slideLayout4.xml"/><Relationship Id="rId5" Type="http://schemas.openxmlformats.org/officeDocument/2006/relationships/slide" Target="slide20.xml"/><Relationship Id="rId4" Type="http://schemas.openxmlformats.org/officeDocument/2006/relationships/slide" Target="slide19.xml"/></Relationships>
</file>

<file path=ppt/slides/_rels/slide22.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22.xm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22.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22.xml"/><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22.xml"/><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22.xml"/><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22.xml"/><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22.xml"/><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22.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22.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3.xml"/><Relationship Id="rId1" Type="http://schemas.openxmlformats.org/officeDocument/2006/relationships/vmlDrawing" Target="../drawings/vmlDrawing1.vml"/><Relationship Id="rId5" Type="http://schemas.openxmlformats.org/officeDocument/2006/relationships/package" Target="../embeddings/Microsoft_Office_Word___1.docx"/><Relationship Id="rId4" Type="http://schemas.openxmlformats.org/officeDocument/2006/relationships/slide" Target="slide6.xml"/></Relationships>
</file>

<file path=ppt/slides/_rels/slide7.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3.xml"/><Relationship Id="rId1" Type="http://schemas.openxmlformats.org/officeDocument/2006/relationships/vmlDrawing" Target="../drawings/vmlDrawing2.vml"/><Relationship Id="rId5" Type="http://schemas.openxmlformats.org/officeDocument/2006/relationships/package" Target="../embeddings/Microsoft_Office_Word___2.docx"/><Relationship Id="rId4" Type="http://schemas.openxmlformats.org/officeDocument/2006/relationships/slide" Target="slide6.xml"/></Relationships>
</file>

<file path=ppt/slides/_rels/slide9.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3.xml"/><Relationship Id="rId1" Type="http://schemas.openxmlformats.org/officeDocument/2006/relationships/vmlDrawing" Target="../drawings/vmlDrawing3.vml"/><Relationship Id="rId5" Type="http://schemas.openxmlformats.org/officeDocument/2006/relationships/package" Target="../embeddings/Microsoft_Office_Word___3.docx"/><Relationship Id="rId4" Type="http://schemas.openxmlformats.org/officeDocument/2006/relationships/slide" Target="slide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b="1" dirty="0"/>
              <a:t>5</a:t>
            </a:r>
            <a:r>
              <a:rPr lang="zh-CN" altLang="zh-CN" dirty="0"/>
              <a:t>　荆轲刺秦王</a:t>
            </a:r>
          </a:p>
        </p:txBody>
      </p:sp>
    </p:spTree>
    <p:extLst>
      <p:ext uri="{BB962C8B-B14F-4D97-AF65-F5344CB8AC3E}">
        <p14:creationId xmlns:p14="http://schemas.microsoft.com/office/powerpoint/2010/main" xmlns="" val="591445002"/>
      </p:ext>
    </p:extLst>
  </p:cSld>
  <p:clrMapOvr>
    <a:masterClrMapping/>
  </p:clrMapOvr>
  <p:transition spd="slow">
    <p:wipe dir="d"/>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107334"/>
            <a:ext cx="8128000" cy="289733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辨活用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太子迟之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意动用法</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以</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为迟</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即认为迟</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皆白衣冠以送之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白衣冠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名词用作动词</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穿上白衣</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戴上白帽</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箕踞以骂曰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名词用作状语</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像簸箕一样</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1328642" y="2969012"/>
            <a:ext cx="374741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871655" y="3781876"/>
            <a:ext cx="4057480"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328642" y="4581368"/>
            <a:ext cx="3099342"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444614046"/>
      </p:ext>
    </p:extLst>
  </p:cSld>
  <p:clrMapOvr>
    <a:masterClrMapping/>
  </p:clrMapOvr>
  <mc:AlternateContent xmlns:mc="http://schemas.openxmlformats.org/markup-compatibility/2006">
    <mc:Choice xmlns:p14="http://schemas.microsoft.com/office/powerpoint/2010/main" xmlns="" Requires="p14">
      <p:transition spd="slow" p14:dur="1100">
        <p:pull dir="ld"/>
      </p:transition>
    </mc:Choice>
    <mc:Fallback>
      <p:transition spd="slow">
        <p:pull dir="l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434810"/>
            <a:ext cx="1591782" cy="498598"/>
          </a:xfrm>
          <a:prstGeom prst="rect">
            <a:avLst/>
          </a:prstGeom>
        </p:spPr>
        <p:txBody>
          <a:bodyPr wrap="none">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古今</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5" name="对象 4"/>
          <p:cNvGraphicFramePr>
            <a:graphicFrameLocks noChangeAspect="1"/>
          </p:cNvGraphicFramePr>
          <p:nvPr>
            <p:extLst>
              <p:ext uri="{D42A27DB-BD31-4B8C-83A1-F6EECF244321}">
                <p14:modId xmlns:p14="http://schemas.microsoft.com/office/powerpoint/2010/main" xmlns="" val="3302883957"/>
              </p:ext>
            </p:extLst>
          </p:nvPr>
        </p:nvGraphicFramePr>
        <p:xfrm>
          <a:off x="508000" y="1961181"/>
          <a:ext cx="8128000" cy="4436723"/>
        </p:xfrm>
        <a:graphic>
          <a:graphicData uri="http://schemas.openxmlformats.org/presentationml/2006/ole">
            <p:oleObj spid="_x0000_s33796" name="文档" r:id="rId5" imgW="3946425" imgH="2154524" progId="Word.Document.12">
              <p:embed/>
            </p:oleObj>
          </a:graphicData>
        </a:graphic>
      </p:graphicFrame>
    </p:spTree>
    <p:extLst>
      <p:ext uri="{BB962C8B-B14F-4D97-AF65-F5344CB8AC3E}">
        <p14:creationId xmlns:p14="http://schemas.microsoft.com/office/powerpoint/2010/main" xmlns="" val="2574984853"/>
      </p:ext>
    </p:extLst>
  </p:cSld>
  <p:clrMapOvr>
    <a:masterClrMapping/>
  </p:clrMapOvr>
  <mc:AlternateContent xmlns:mc="http://schemas.openxmlformats.org/markup-compatibility/2006">
    <mc:Choice xmlns:p14="http://schemas.microsoft.com/office/powerpoint/2010/main" xmlns="" Requires="p14">
      <p:transition spd="slow" p14:dur="1100">
        <p:strips dir="ru"/>
      </p:transition>
    </mc:Choice>
    <mc:Fallback>
      <p:transition spd="slow">
        <p:strips dir="ru"/>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05188"/>
            <a:ext cx="8128000" cy="574118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6</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明句式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秦王购之金千斤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邑万家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定语后置句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父母宗族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皆为戮没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被动句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而燕国见陵之耻除矣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被动句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太子及宾客知其事者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定语后置句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嘉为先言于秦王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省略句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燕王拜送于庭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介宾短语后置句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cs typeface="Times New Roman" panose="02020603050405020304" pitchFamily="18" charset="0"/>
              </a:rPr>
              <a:t>群臣侍殿上者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不得持尺兵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定语后置句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7</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积名句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复为慷慨羽声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士皆瞋目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发尽上指冠</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(2012·</a:t>
            </a:r>
            <a:r>
              <a:rPr lang="zh-CN" altLang="zh-CN" sz="2200" dirty="0">
                <a:solidFill>
                  <a:srgbClr val="000000"/>
                </a:solidFill>
                <a:latin typeface="Times New Roman" panose="02020603050405020304" pitchFamily="18" charset="0"/>
                <a:cs typeface="Times New Roman" panose="02020603050405020304" pitchFamily="18" charset="0"/>
              </a:rPr>
              <a:t>天津高考</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高渐离击筑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荆轲和而歌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为变徵之声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士皆垂泪涕泣。</a:t>
            </a:r>
            <a:r>
              <a:rPr lang="en-US" altLang="zh-CN" sz="2200" dirty="0">
                <a:solidFill>
                  <a:srgbClr val="000000"/>
                </a:solidFill>
                <a:latin typeface="Times New Roman" panose="02020603050405020304" pitchFamily="18" charset="0"/>
                <a:cs typeface="Times New Roman" panose="02020603050405020304" pitchFamily="18" charset="0"/>
              </a:rPr>
              <a:t>(2012·</a:t>
            </a:r>
            <a:r>
              <a:rPr lang="zh-CN" altLang="zh-CN" sz="2200" dirty="0">
                <a:solidFill>
                  <a:srgbClr val="000000"/>
                </a:solidFill>
                <a:latin typeface="Times New Roman" panose="02020603050405020304" pitchFamily="18" charset="0"/>
                <a:cs typeface="Times New Roman" panose="02020603050405020304" pitchFamily="18" charset="0"/>
              </a:rPr>
              <a:t>江西高考</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风萧萧兮易水寒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壮士一去兮不复还</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轲既取图奉之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发图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图穷而匕首见</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4150969" y="1661851"/>
            <a:ext cx="1360800"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611862" y="2062343"/>
            <a:ext cx="805105"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810963" y="2462835"/>
            <a:ext cx="805105"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821980" y="2875430"/>
            <a:ext cx="1360800"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251822" y="3277008"/>
            <a:ext cx="805105"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2965789" y="3678586"/>
            <a:ext cx="1955233"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4439001" y="4078567"/>
            <a:ext cx="1360800"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4139952" y="4876852"/>
            <a:ext cx="1360800"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2685110" y="5290446"/>
            <a:ext cx="1360800"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4147304" y="5281129"/>
            <a:ext cx="1360800"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3222217" y="6088185"/>
            <a:ext cx="2224896"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3574905" y="6490762"/>
            <a:ext cx="1646568"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338130902"/>
      </p:ext>
    </p:extLst>
  </p:cSld>
  <p:clrMapOvr>
    <a:masterClrMapping/>
  </p:clrMapOvr>
  <mc:AlternateContent xmlns:mc="http://schemas.openxmlformats.org/markup-compatibility/2006">
    <mc:Choice xmlns:p14="http://schemas.microsoft.com/office/powerpoint/2010/main" xmlns="" Requires="p14">
      <p:transition spd="slow" p14:dur="1100">
        <p:split orient="vert" dir="in"/>
      </p:transition>
    </mc:Choice>
    <mc:Fallback>
      <p:transition spd="slow">
        <p:split orient="vert" dir="in"/>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1"/>
                                        </p:tgtEl>
                                      </p:cBhvr>
                                    </p:animEffect>
                                    <p:set>
                                      <p:cBhvr>
                                        <p:cTn id="27" dur="1" fill="hold">
                                          <p:stCondLst>
                                            <p:cond delay="499"/>
                                          </p:stCondLst>
                                        </p:cTn>
                                        <p:tgtEl>
                                          <p:spTgt spid="11"/>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2"/>
                                        </p:tgtEl>
                                      </p:cBhvr>
                                    </p:animEffect>
                                    <p:set>
                                      <p:cBhvr>
                                        <p:cTn id="32" dur="1" fill="hold">
                                          <p:stCondLst>
                                            <p:cond delay="499"/>
                                          </p:stCondLst>
                                        </p:cTn>
                                        <p:tgtEl>
                                          <p:spTgt spid="12"/>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3"/>
                                        </p:tgtEl>
                                      </p:cBhvr>
                                    </p:animEffect>
                                    <p:set>
                                      <p:cBhvr>
                                        <p:cTn id="37" dur="1" fill="hold">
                                          <p:stCondLst>
                                            <p:cond delay="499"/>
                                          </p:stCondLst>
                                        </p:cTn>
                                        <p:tgtEl>
                                          <p:spTgt spid="13"/>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4"/>
                                        </p:tgtEl>
                                      </p:cBhvr>
                                    </p:animEffect>
                                    <p:set>
                                      <p:cBhvr>
                                        <p:cTn id="42" dur="1" fill="hold">
                                          <p:stCondLst>
                                            <p:cond delay="499"/>
                                          </p:stCondLst>
                                        </p:cTn>
                                        <p:tgtEl>
                                          <p:spTgt spid="14"/>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2" presetClass="exit" presetSubtype="4" fill="hold" grpId="0" nodeType="clickEffect">
                                  <p:stCondLst>
                                    <p:cond delay="0"/>
                                  </p:stCondLst>
                                  <p:childTnLst>
                                    <p:animEffect transition="out" filter="wipe(down)">
                                      <p:cBhvr>
                                        <p:cTn id="46" dur="500"/>
                                        <p:tgtEl>
                                          <p:spTgt spid="15"/>
                                        </p:tgtEl>
                                      </p:cBhvr>
                                    </p:animEffect>
                                    <p:set>
                                      <p:cBhvr>
                                        <p:cTn id="47" dur="1" fill="hold">
                                          <p:stCondLst>
                                            <p:cond delay="499"/>
                                          </p:stCondLst>
                                        </p:cTn>
                                        <p:tgtEl>
                                          <p:spTgt spid="15"/>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22" presetClass="exit" presetSubtype="4" fill="hold" grpId="0" nodeType="clickEffect">
                                  <p:stCondLst>
                                    <p:cond delay="0"/>
                                  </p:stCondLst>
                                  <p:childTnLst>
                                    <p:animEffect transition="out" filter="wipe(down)">
                                      <p:cBhvr>
                                        <p:cTn id="51" dur="500"/>
                                        <p:tgtEl>
                                          <p:spTgt spid="16"/>
                                        </p:tgtEl>
                                      </p:cBhvr>
                                    </p:animEffect>
                                    <p:set>
                                      <p:cBhvr>
                                        <p:cTn id="52" dur="1" fill="hold">
                                          <p:stCondLst>
                                            <p:cond delay="499"/>
                                          </p:stCondLst>
                                        </p:cTn>
                                        <p:tgtEl>
                                          <p:spTgt spid="16"/>
                                        </p:tgtEl>
                                        <p:attrNameLst>
                                          <p:attrName>style.visibility</p:attrName>
                                        </p:attrNameLst>
                                      </p:cBhvr>
                                      <p:to>
                                        <p:strVal val="hidden"/>
                                      </p:to>
                                    </p:set>
                                  </p:childTnLst>
                                </p:cTn>
                              </p:par>
                            </p:childTnLst>
                          </p:cTn>
                        </p:par>
                      </p:childTnLst>
                    </p:cTn>
                  </p:par>
                  <p:par>
                    <p:cTn id="53" fill="hold">
                      <p:stCondLst>
                        <p:cond delay="indefinite"/>
                      </p:stCondLst>
                      <p:childTnLst>
                        <p:par>
                          <p:cTn id="54" fill="hold">
                            <p:stCondLst>
                              <p:cond delay="0"/>
                            </p:stCondLst>
                            <p:childTnLst>
                              <p:par>
                                <p:cTn id="55" presetID="22" presetClass="exit" presetSubtype="4" fill="hold" grpId="0" nodeType="clickEffect">
                                  <p:stCondLst>
                                    <p:cond delay="0"/>
                                  </p:stCondLst>
                                  <p:childTnLst>
                                    <p:animEffect transition="out" filter="wipe(down)">
                                      <p:cBhvr>
                                        <p:cTn id="56" dur="500"/>
                                        <p:tgtEl>
                                          <p:spTgt spid="17"/>
                                        </p:tgtEl>
                                      </p:cBhvr>
                                    </p:animEffect>
                                    <p:set>
                                      <p:cBhvr>
                                        <p:cTn id="57" dur="1" fill="hold">
                                          <p:stCondLst>
                                            <p:cond delay="499"/>
                                          </p:stCondLst>
                                        </p:cTn>
                                        <p:tgtEl>
                                          <p:spTgt spid="17"/>
                                        </p:tgtEl>
                                        <p:attrNameLst>
                                          <p:attrName>style.visibility</p:attrName>
                                        </p:attrNameLst>
                                      </p:cBhvr>
                                      <p:to>
                                        <p:strVal val="hidden"/>
                                      </p:to>
                                    </p:set>
                                  </p:childTnLst>
                                </p:cTn>
                              </p:par>
                            </p:childTnLst>
                          </p:cTn>
                        </p:par>
                      </p:childTnLst>
                    </p:cTn>
                  </p:par>
                  <p:par>
                    <p:cTn id="58" fill="hold">
                      <p:stCondLst>
                        <p:cond delay="indefinite"/>
                      </p:stCondLst>
                      <p:childTnLst>
                        <p:par>
                          <p:cTn id="59" fill="hold">
                            <p:stCondLst>
                              <p:cond delay="0"/>
                            </p:stCondLst>
                            <p:childTnLst>
                              <p:par>
                                <p:cTn id="60" presetID="22" presetClass="exit" presetSubtype="4" fill="hold" grpId="0" nodeType="clickEffect">
                                  <p:stCondLst>
                                    <p:cond delay="0"/>
                                  </p:stCondLst>
                                  <p:childTnLst>
                                    <p:animEffect transition="out" filter="wipe(down)">
                                      <p:cBhvr>
                                        <p:cTn id="61" dur="500"/>
                                        <p:tgtEl>
                                          <p:spTgt spid="18"/>
                                        </p:tgtEl>
                                      </p:cBhvr>
                                    </p:animEffect>
                                    <p:set>
                                      <p:cBhvr>
                                        <p:cTn id="62" dur="1" fill="hold">
                                          <p:stCondLst>
                                            <p:cond delay="499"/>
                                          </p:stCondLst>
                                        </p:cTn>
                                        <p:tgtEl>
                                          <p:spTgt spid="1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10" grpId="0" animBg="1"/>
      <p:bldP spid="11" grpId="0" animBg="1"/>
      <p:bldP spid="12" grpId="0" animBg="1"/>
      <p:bldP spid="13" grpId="0" animBg="1"/>
      <p:bldP spid="14" grpId="0" animBg="1"/>
      <p:bldP spid="15" grpId="0" animBg="1"/>
      <p:bldP spid="16" grpId="0" animBg="1"/>
      <p:bldP spid="17" grpId="0" animBg="1"/>
      <p:bldP spid="18"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句段点评</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2107334"/>
            <a:ext cx="8128000" cy="289733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秦将王翦破赵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虏赵王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尽收其地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进兵北略地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至燕南界。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文章开头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寥寥几笔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便交代了秦国已经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破赵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虏赵王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尽收其地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进兵北略地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至燕南界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的形势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说明燕国已危在旦夕。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在这句话中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一连使用动词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尽显秦军攻取之势。在如此急迫的形势下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燕太子丹必须选用最理想的人来解决这最急难的问题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这为荆轲的出场做了铺垫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黑云压城的气势映衬不同凡响的人物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足见文章布局之妙。</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689121501"/>
      </p:ext>
    </p:extLst>
  </p:cSld>
  <p:clrMapOvr>
    <a:masterClrMapping/>
  </p:clrMapOvr>
  <mc:AlternateContent xmlns:mc="http://schemas.openxmlformats.org/markup-compatibility/2006">
    <mc:Choice xmlns:p14="http://schemas.microsoft.com/office/powerpoint/2010/main" xmlns="" Requires="p14">
      <p:transition spd="slow" p14:dur="2000">
        <p:zoom dir="in"/>
      </p:transition>
    </mc:Choice>
    <mc:Fallback>
      <p:transition spd="slow">
        <p:zoom dir="in"/>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wipe(down)">
                                      <p:cBhvr>
                                        <p:cTn id="7" dur="500"/>
                                        <p:tgtEl>
                                          <p:spTgt spid="5">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5">
                                            <p:txEl>
                                              <p:pRg st="2" end="2"/>
                                            </p:txEl>
                                          </p:spTgt>
                                        </p:tgtEl>
                                        <p:attrNameLst>
                                          <p:attrName>style.visibility</p:attrName>
                                        </p:attrNameLst>
                                      </p:cBhvr>
                                      <p:to>
                                        <p:strVal val="visible"/>
                                      </p:to>
                                    </p:set>
                                    <p:animEffect transition="in" filter="wipe(down)">
                                      <p:cBhvr>
                                        <p:cTn id="10"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句段点评</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708603"/>
            <a:ext cx="8128000" cy="369479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荆轲有所待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欲与俱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其人居远未来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而为留待。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这句话表面上看好像没有太多的意义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实则是文章的一处伏笔。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文章前面已经交代了太子丹为荆轲准备了年少就凶悍无比的杀人高手秦武阳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而荆轲再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有所待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似乎于理不应该。虽已有秦武阳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荆轲还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有所待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是因为荆轲实感人手不够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没有得力的助手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就没有成功的把握。这也从一个侧面暗示了表面上凶悍无比的秦武阳可能在秦廷上不能完成使命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预示了行刺失败的可能性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为后文写秦武阳的表现和廷刺中无人助荆轲一臂之力埋下了伏笔。</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911521919"/>
      </p:ext>
    </p:extLst>
  </p:cSld>
  <p:clrMapOvr>
    <a:masterClrMapping/>
  </p:clrMapOvr>
  <mc:AlternateContent xmlns:mc="http://schemas.openxmlformats.org/markup-compatibility/2006">
    <mc:Choice xmlns:p14="http://schemas.microsoft.com/office/powerpoint/2010/main" xmlns="" Requires="p14">
      <p:transition spd="slow" p14:dur="20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wipe(down)">
                                      <p:cBhvr>
                                        <p:cTn id="7" dur="500"/>
                                        <p:tgtEl>
                                          <p:spTgt spid="5">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5">
                                            <p:txEl>
                                              <p:pRg st="2" end="2"/>
                                            </p:txEl>
                                          </p:spTgt>
                                        </p:tgtEl>
                                        <p:attrNameLst>
                                          <p:attrName>style.visibility</p:attrName>
                                        </p:attrNameLst>
                                      </p:cBhvr>
                                      <p:to>
                                        <p:strVal val="visible"/>
                                      </p:to>
                                    </p:set>
                                    <p:animEffect transition="in" filter="wipe(down)">
                                      <p:cBhvr>
                                        <p:cTn id="10"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句段点评</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395731"/>
            <a:ext cx="8128000" cy="491358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太子及宾客知其事者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终已不顾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易水送别场面的描写烘托了悲壮、凄怆的氛围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有力地彰显了荆轲重义轻生的侠士性格和英雄气概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使荆轲的形象活灵活现、生动感人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颇富立体感。我们掩卷而思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其人物和场面犹在眼前。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作者首先抓住特点描写易水诀别这一场面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如对送行者的描写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抓住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白衣冠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这个特点。然后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在众多的人物中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重点写荆轲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有点有面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既祖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取道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略写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慷慨悲歌详写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太子、宾客、高渐离等在场人物都顾及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而且通过写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士皆垂泪涕泣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士皆瞋目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发尽上指冠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渲染凄凉悲怆的氛围和同仇敌忾的气势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人物活动按时间顺序描写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有条不紊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风萧萧兮易水寒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给人以身临其境的感觉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用景物描写来烘托气氛。</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829122492"/>
      </p:ext>
    </p:extLst>
  </p:cSld>
  <p:clrMapOvr>
    <a:masterClrMapping/>
  </p:clrMapOvr>
  <mc:AlternateContent xmlns:mc="http://schemas.openxmlformats.org/markup-compatibility/2006">
    <mc:Choice xmlns:p14="http://schemas.microsoft.com/office/powerpoint/2010/main" xmlns="" Requires="p14">
      <p:transition spd="slow" p14:dur="20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Effect transition="in" filter="wipe(down)">
                                      <p:cBhvr>
                                        <p:cTn id="7" dur="500"/>
                                        <p:tgtEl>
                                          <p:spTgt spid="6">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6">
                                            <p:txEl>
                                              <p:pRg st="2" end="2"/>
                                            </p:txEl>
                                          </p:spTgt>
                                        </p:tgtEl>
                                        <p:attrNameLst>
                                          <p:attrName>style.visibility</p:attrName>
                                        </p:attrNameLst>
                                      </p:cBhvr>
                                      <p:to>
                                        <p:strVal val="visible"/>
                                      </p:to>
                                    </p:set>
                                    <p:animEffect transition="in" filter="wipe(down)">
                                      <p:cBhvr>
                                        <p:cTn id="10" dur="500"/>
                                        <p:tgtEl>
                                          <p:spTgt spid="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句段点评</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701069"/>
            <a:ext cx="8128000" cy="370986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因左手把秦王之袖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而右手持匕首揕之。未至身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秦王惊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自引而起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绝袖。拔剑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剑长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操其室。时恐急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剑坚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故不可立拔。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这是廷刺秦王中最为精彩的一幕。这段文字叙事极为简洁、生动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寥寥数语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将荆轲刺秦王的迅猛与秦王逃避时的惶恐刻画得淋漓尽致。荆轲到了秦廷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果如所言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左手把秦王之袖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而右手持匕首揕之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大功即可告成。然而故事在这里却发生了波折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未至身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秦王惊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自引而起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绝袖。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绝袖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出乎荆轲意料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却免了秦王一死。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拔剑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又增加了紧张感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使气氛陡然紧张。然而又出现了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剑长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操其室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的再次意外。处处摄魂夺魄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时时令人心悬。</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991846468"/>
      </p:ext>
    </p:extLst>
  </p:cSld>
  <p:clrMapOvr>
    <a:masterClrMapping/>
  </p:clrMapOvr>
  <mc:AlternateContent xmlns:mc="http://schemas.openxmlformats.org/markup-compatibility/2006">
    <mc:Choice xmlns:p14="http://schemas.microsoft.com/office/powerpoint/2010/main" xmlns="" Requires="p14">
      <p:transition spd="slow" p14:dur="2000">
        <p:zoom dir="in"/>
      </p:transition>
    </mc:Choice>
    <mc:Fallback>
      <p:transition spd="slow">
        <p:zoom dir="in"/>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wipe(down)">
                                      <p:cBhvr>
                                        <p:cTn id="7"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10" name="矩形 9">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多维探究</a:t>
            </a:r>
          </a:p>
        </p:txBody>
      </p:sp>
      <p:sp>
        <p:nvSpPr>
          <p:cNvPr id="11" name="矩形 10">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3" name="矩形 12">
            <a:hlinkClick r:id="rId5"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198222"/>
            <a:ext cx="8128000" cy="572611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廷刺秦王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是文中最为惊心动魄的一个场面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作者是怎样描写的</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通过语言、神态描写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栩栩如生地刻画人物形象。荆轲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顾笑武阳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前为谢曰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知事不就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倚柱而笑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箕踞以骂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读之使人如见其形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如闻其声。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通过斗争双方的动作描写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展示生死搏斗的曲折过程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荆轲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主动进攻未遂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仍进行最后一次努力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秦王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由惊慌失措转为有效反击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动作描写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层次分明。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运用间接描写的方法渲染气氛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衬托荆轲的英雄形象。写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年十二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就杀人的秦武阳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色变振恐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衬托荆轲镇定自若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写秦王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恐急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群臣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惊愕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尽失其度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不知所为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衬托荆轲英雄虎胆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威慑秦廷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最后荆轲事败身亡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秦王仍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目眩良久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。这些描写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从侧面衬托了荆轲的威武壮烈。</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246659966"/>
      </p:ext>
    </p:extLst>
  </p:cSld>
  <p:clrMapOvr>
    <a:masterClrMapping/>
  </p:clrMapOvr>
  <mc:AlternateContent xmlns:mc="http://schemas.openxmlformats.org/markup-compatibility/2006">
    <mc:Choice xmlns:p14="http://schemas.microsoft.com/office/powerpoint/2010/main" xmlns="" Requires="p14">
      <p:transition spd="slow" p14:dur="1600">
        <p:cover dir="ld"/>
      </p:transition>
    </mc:Choice>
    <mc:Fallback>
      <p:transition spd="slow">
        <p:cover dir="l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3">
                                            <p:txEl>
                                              <p:pRg st="2" end="2"/>
                                            </p:txEl>
                                          </p:spTgt>
                                        </p:tgtEl>
                                        <p:attrNameLst>
                                          <p:attrName>style.visibility</p:attrName>
                                        </p:attrNameLst>
                                      </p:cBhvr>
                                      <p:to>
                                        <p:strVal val="visible"/>
                                      </p:to>
                                    </p:set>
                                    <p:animEffect transition="in" filter="wipe(down)">
                                      <p:cBhvr>
                                        <p:cTn id="10" dur="500"/>
                                        <p:tgtEl>
                                          <p:spTgt spid="3">
                                            <p:txEl>
                                              <p:pRg st="2" end="2"/>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Effect transition="in" filter="wipe(down)">
                                      <p:cBhvr>
                                        <p:cTn id="13"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10" name="矩形 9">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多维探究</a:t>
            </a:r>
          </a:p>
        </p:txBody>
      </p:sp>
      <p:sp>
        <p:nvSpPr>
          <p:cNvPr id="11" name="矩形 10">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3" name="矩形 12">
            <a:hlinkClick r:id="rId5"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16205"/>
            <a:ext cx="8128000" cy="574118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应该怎样评价荆轲刺秦王这一行为和荆轲本人</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荆轲刺秦王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是反抗强暴的正义行动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而秦统一六国是历史发展的必然趋势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这是个人或少数人的愿望改变不了的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所以只能以悲剧告终。从反抗强暴、抵抗侵略的角度来讲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荆轲刺秦王这场斗争具有合理性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就整个历史发展进程来讲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它有着很大的局限性。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对荆轲的评价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历来见仁见智。北宋苏洵非议荆轲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始速祸焉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。南宋鲍彪说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轲不足道也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。朱熹认为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轲匹夫之勇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其事无足言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。但肯定荆轲的人也很多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第一个是司马迁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《史记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刺客列传》结尾说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其立意较然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不欺其志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名垂后世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岂妄也哉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左思的《咏史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》称颂他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虽无壮士节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与世亦殊伦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贱者虽自贱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重之若千钧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。陶潜说他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其人虽已没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千载有余情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。近代龚自珍赞扬他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江湖侠骨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。评者大都认为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荆轲虽不懂得以一人之力难以挽狂澜于既倒的道理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也不懂得秦统一天下是历史发展的必然趋势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但他不畏强暴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不怕牺牲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不避艰险的精神和气概还是值得称道的。</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062566951"/>
      </p:ext>
    </p:extLst>
  </p:cSld>
  <p:clrMapOvr>
    <a:masterClrMapping/>
  </p:clrMapOvr>
  <mc:AlternateContent xmlns:mc="http://schemas.openxmlformats.org/markup-compatibility/2006">
    <mc:Choice xmlns:p14="http://schemas.microsoft.com/office/powerpoint/2010/main" xmlns="" Requires="p14">
      <p:transition spd="slow" p14:dur="1600">
        <p:cover dir="ld"/>
      </p:transition>
    </mc:Choice>
    <mc:Fallback>
      <p:transition spd="slow">
        <p:cover dir="l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2" end="2"/>
                                            </p:txEl>
                                          </p:spTgt>
                                        </p:tgtEl>
                                        <p:attrNameLst>
                                          <p:attrName>style.visibility</p:attrName>
                                        </p:attrNameLst>
                                      </p:cBhvr>
                                      <p:to>
                                        <p:strVal val="visible"/>
                                      </p:to>
                                    </p:set>
                                    <p:animEffect transition="in" filter="wipe(down)">
                                      <p:cBhvr>
                                        <p:cTn id="10"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10" name="矩形 9">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2250674"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结构图解</a:t>
            </a:r>
          </a:p>
        </p:txBody>
      </p:sp>
      <p:sp>
        <p:nvSpPr>
          <p:cNvPr id="13" name="矩形 12">
            <a:hlinkClick r:id="rId5"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pic>
        <p:nvPicPr>
          <p:cNvPr id="8" name="V16.eps" descr="id:2147495483;FounderCES"/>
          <p:cNvPicPr/>
          <p:nvPr/>
        </p:nvPicPr>
        <p:blipFill>
          <a:blip r:embed="rId6" cstate="print"/>
          <a:stretch>
            <a:fillRect/>
          </a:stretch>
        </p:blipFill>
        <p:spPr>
          <a:xfrm>
            <a:off x="1380772" y="1556109"/>
            <a:ext cx="5567492" cy="4393171"/>
          </a:xfrm>
          <a:prstGeom prst="rect">
            <a:avLst/>
          </a:prstGeom>
        </p:spPr>
      </p:pic>
    </p:spTree>
    <p:extLst>
      <p:ext uri="{BB962C8B-B14F-4D97-AF65-F5344CB8AC3E}">
        <p14:creationId xmlns:p14="http://schemas.microsoft.com/office/powerpoint/2010/main" xmlns="" val="4076317821"/>
      </p:ext>
    </p:extLst>
  </p:cSld>
  <p:clrMapOvr>
    <a:masterClrMapping/>
  </p:clrMapOvr>
  <mc:AlternateContent xmlns:mc="http://schemas.openxmlformats.org/markup-compatibility/2006">
    <mc:Choice xmlns:p14="http://schemas.microsoft.com/office/powerpoint/2010/main" xmlns="" Requires="p14">
      <p:transition spd="slow" p14:dur="1300">
        <p:split dir="in"/>
      </p:transition>
    </mc:Choice>
    <mc:Fallback>
      <p:transition spd="slow">
        <p:split dir="in"/>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508000" y="2724265"/>
            <a:ext cx="8128000" cy="166346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自古燕赵多慷慨悲歌之士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不食周粟的伯夷、勇于自荐的毛遂、刺秦的荆轲、击筑的高渐离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这一个个鲜活的生命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成了中华民族坚强不屈、临危不惧的象征。特别是荆轲刺秦王的故事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千百年来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激励着一代代仁人志士为了国家的利益不惜抛头颅、洒热血。</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788969902"/>
      </p:ext>
    </p:extLst>
  </p:cSld>
  <p:clrMapOvr>
    <a:masterClrMapping/>
  </p:clrMapOvr>
  <mc:AlternateContent xmlns:mc="http://schemas.openxmlformats.org/markup-compatibility/2006">
    <mc:Choice xmlns:p14="http://schemas.microsoft.com/office/powerpoint/2010/main" xmlns="" Requires="p14">
      <p:transition spd="slow" p14:dur="1600">
        <p:cut/>
      </p:transition>
    </mc:Choice>
    <mc:Fallback>
      <p:transition spd="slow">
        <p:cut/>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3" name="矩形 2">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5" action="ppaction://hlinksldjump"/>
          </p:cNvPr>
          <p:cNvSpPr/>
          <p:nvPr/>
        </p:nvSpPr>
        <p:spPr>
          <a:xfrm>
            <a:off x="3120672"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审美鉴赏</a:t>
            </a:r>
          </a:p>
        </p:txBody>
      </p:sp>
      <p:sp>
        <p:nvSpPr>
          <p:cNvPr id="8" name="矩形 7"/>
          <p:cNvSpPr>
            <a:spLocks noChangeAspect="1"/>
          </p:cNvSpPr>
          <p:nvPr/>
        </p:nvSpPr>
        <p:spPr>
          <a:xfrm>
            <a:off x="508000" y="1513964"/>
            <a:ext cx="8128000" cy="4507324"/>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《荆轲刺秦王》的悲剧色彩</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《荆轲刺秦王》充满了悲剧色彩。一开始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樊於期为报自身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日夜切齿拊心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之仇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毅然自刎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献出了太子和荆轲所急需的头颅。易水送别的场面充满悲壮色彩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送别者白衣白冠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高渐离击筑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荆轲悲歌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士皆瞋目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发尽上指冠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也无不暗示着荆轲有去无回的结局。经过这一重重的烘托、铺垫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最终上演了图穷匕见、绕柱逐秦王的一幕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让人看到荆轲悲剧形象的完成。这些都在文章前边做了铺垫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因此文章始终笼罩着一层悲剧色彩。</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荆轲的悲剧是以弱对强的悲剧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实际上也是时代的悲剧。结束长达数百年的诸侯割据纷争的局面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实现大一统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已是历史大趋势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而执行这一历史使命的恰恰是拥有雄图大略又极端残暴的秦王嬴政。</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120600482"/>
      </p:ext>
    </p:extLst>
  </p:cSld>
  <p:clrMapOvr>
    <a:masterClrMapping/>
  </p:clrMapOvr>
  <mc:AlternateContent xmlns:mc="http://schemas.openxmlformats.org/markup-compatibility/2006">
    <mc:Choice xmlns:p14="http://schemas.microsoft.com/office/powerpoint/2010/main" xmlns="" Requires="p14">
      <p:transition spd="slow" p14:dur="1300">
        <p:blinds dir="vert"/>
      </p:transition>
    </mc:Choice>
    <mc:Fallback>
      <p:transition spd="slow">
        <p:blinds dir="vert"/>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3" name="矩形 2">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5" action="ppaction://hlinksldjump"/>
          </p:cNvPr>
          <p:cNvSpPr/>
          <p:nvPr/>
        </p:nvSpPr>
        <p:spPr>
          <a:xfrm>
            <a:off x="3120672"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审美鉴赏</a:t>
            </a:r>
          </a:p>
        </p:txBody>
      </p:sp>
      <p:sp>
        <p:nvSpPr>
          <p:cNvPr id="8" name="矩形 7"/>
          <p:cNvSpPr>
            <a:spLocks noChangeAspect="1"/>
          </p:cNvSpPr>
          <p:nvPr/>
        </p:nvSpPr>
        <p:spPr>
          <a:xfrm>
            <a:off x="508000" y="1244447"/>
            <a:ext cx="8128000" cy="531985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据《史记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秦始皇本纪》记载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秦攻占赵国长平城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斩首十万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攻下赵都邯郸之后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秦王嬴政来到此地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凡是当年与其生母赵姬有仇怨的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皆坑之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等等。代表被欺凌的弱燕做拼死一搏的荆轲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的确反映了弱小者、被欺凌者反抗强暴的正义性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面对汹涌的统一大势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燕国仍想谋求分割、独立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这又是无望的挣扎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甚至是盲目地逆历史潮流而动。荆轲也认识到了这一点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他看到六国失败是大势所趋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所以听到太子的要求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认为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生劫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或刺杀秦王既不是容易的事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也不可能挽狂澜于既倒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不可能使燕国脱离险境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因此他曾婉言拒绝过太子丹的委托。然而禁不住太子丹的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固请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他终于还是答应下来。这也充分说明荆轲刺秦王是一个悲剧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一个时代的悲剧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一个性格的悲剧。士为知己者死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千百年来的传统思想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让荆轲明知难以成功也要以死报答知遇之恩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这是一个不能破解的怪圈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一个让人扼腕叹息的悲剧。</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526446042"/>
      </p:ext>
    </p:extLst>
  </p:cSld>
  <p:clrMapOvr>
    <a:masterClrMapping/>
  </p:clrMapOvr>
  <mc:AlternateContent xmlns:mc="http://schemas.openxmlformats.org/markup-compatibility/2006">
    <mc:Choice xmlns:p14="http://schemas.microsoft.com/office/powerpoint/2010/main" xmlns="" Requires="p14">
      <p:transition spd="slow" p14:dur="1300">
        <p:cover dir="d"/>
      </p:transition>
    </mc:Choice>
    <mc:Fallback>
      <p:transition spd="slow">
        <p:cover dir="d"/>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美文品读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素材积累</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80663"/>
            <a:ext cx="8128000" cy="4928657"/>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两千年前的闪击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王开岭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去西安的路上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突然想起了他。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两千年前那位著名的死士。</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漉漉雪雨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秦世恍兮。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眺望函谷关外那漫漶恣肆的黄土川壑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我竭力去模拟他当时该有的心情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结果除了彻骨的凉意和内心丝丝的坠痛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什么也说不出</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他是死士。他的生命就是去死。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活着的人根本不配与之攀交。</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咸阳宫的大殿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是你的刑场。而你成名的地方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则远在易水河畔。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我最深爱的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是你上路时的情景。</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428481823"/>
      </p:ext>
    </p:extLst>
  </p:cSld>
  <p:clrMapOvr>
    <a:masterClrMapping/>
  </p:clrMapOvr>
  <p:transition spd="slow">
    <p:pull dir="u"/>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a:t>
            </a:r>
            <a:r>
              <a:rPr lang="zh-CN" altLang="en-US" sz="1200" dirty="0" smtClean="0">
                <a:solidFill>
                  <a:schemeClr val="bg1"/>
                </a:solidFill>
                <a:latin typeface="微软雅黑" panose="020B0503020204020204" pitchFamily="34" charset="-122"/>
                <a:ea typeface="微软雅黑" panose="020B0503020204020204" pitchFamily="34" charset="-122"/>
              </a:rPr>
              <a:t>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素材积累</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251413"/>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那一天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荆轲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这个青铜般辉煌的名字作为一枚一去不复返的箭镞镇定地迈上弓弦。白幡猎猎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万马齐喑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谁都清楚这意味着什么。寒风中那屏息待发的剑匣已凝固到结冰的程度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还有那淡淡的血腥味</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你信心十足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可这是对死亡的信心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是对人格对诺言和友谊的信心。无人敢怀疑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连太子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这个只重胜负的家伙也不敢怀疑毫厘。你只是希望早一点离去</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再没有什么值得犹豫和留恋了吗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比如青春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比如江湖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比如故乡的桃花和爱情</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你摇摇头。你认准了那比生命更大的东西。一生只能干一件事。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士为知己者死。死亡的含义就是死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这远比做一名剑客更重要。再干一杯吧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为了沉重的托付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为了那群前仆后继、无怨无悔追随你的真正的死士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樊於期、田光先生、高渐离</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655098850"/>
      </p:ext>
    </p:extLst>
  </p:cSld>
  <p:clrMapOvr>
    <a:masterClrMapping/>
  </p:clrMapOvr>
  <p:transition spd="slow"/>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a:t>
            </a:r>
            <a:r>
              <a:rPr lang="zh-CN" altLang="en-US" sz="1200" dirty="0" smtClean="0">
                <a:solidFill>
                  <a:schemeClr val="bg1"/>
                </a:solidFill>
                <a:latin typeface="微软雅黑" panose="020B0503020204020204" pitchFamily="34" charset="-122"/>
                <a:ea typeface="微软雅黑" panose="020B0503020204020204" pitchFamily="34" charset="-122"/>
              </a:rPr>
              <a:t>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素材积累</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55464"/>
            <a:ext cx="8128000" cy="531985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太子丹不配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知己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的称号。他是政客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早晚死在谁的手里都一样。这是一个怕死的人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一个怕死的人也是濒死的人。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濒死的人却不一定怕死。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就让我做给你看</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你威仪的嘴唇浮起一丝苍白的微笑。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这不易觉察的绝世凄笑突然幻化出惊心动魄的美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比任何一位女子的微笑都要美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它足以赢得世间任何一种爱情。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风萧萧兮易水寒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壮士一去兮不复还</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高渐离的唱和是你一生最大的安慰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也是你最当之无愧的荣誉。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他的绝唱其实只是奏给你一个人听。其他人全是聋子。琴弦里埋藏着你们的秘密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只有死士间才敢问津的秘密。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遗嘱和友谊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这一刻他全部都给了你。如果你死了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他将成为第二个用才华去死的人。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066004390"/>
      </p:ext>
    </p:extLst>
  </p:cSld>
  <p:clrMapOvr>
    <a:masterClrMapping/>
  </p:clrMapOvr>
  <p:transition spd="slow">
    <p:zoom dir="in"/>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a:t>
            </a:r>
            <a:r>
              <a:rPr lang="zh-CN" altLang="en-US" sz="1200" dirty="0" smtClean="0">
                <a:solidFill>
                  <a:schemeClr val="bg1"/>
                </a:solidFill>
                <a:latin typeface="微软雅黑" panose="020B0503020204020204" pitchFamily="34" charset="-122"/>
                <a:ea typeface="微软雅黑" panose="020B0503020204020204" pitchFamily="34" charset="-122"/>
              </a:rPr>
              <a:t>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素材积累</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268760"/>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你凄冷地一笑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谢谢你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好兄弟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记住我们的相约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我在九泉之下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迎候你</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是时候了。是誓言启动的时候了。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你紧握剑柄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手掌结满霜花。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夕阳西下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缟绫飞卷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你修长的身影像一片苇叶在风中远去</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朝着那预先埋伏好的结局逼近。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黄土、白雪、枯草</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从易水河到咸阳宫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每一步都写满了乡愁和忧郁。那种无人能替代的横空出世的孤独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我不去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谁去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的剑客的自豪</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没有谁能比你的剑更快</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你是一条比蛇还疾的闪电</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闪电正一步步逼近黑夜的时刻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漆黑中的你后来什么也看不见了</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127224790"/>
      </p:ext>
    </p:extLst>
  </p:cSld>
  <p:clrMapOvr>
    <a:masterClrMapping/>
  </p:clrMapOvr>
  <p:transition spd="slow">
    <p:strips/>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a:t>
            </a:r>
            <a:r>
              <a:rPr lang="zh-CN" altLang="en-US" sz="1200" dirty="0" smtClean="0">
                <a:solidFill>
                  <a:schemeClr val="bg1"/>
                </a:solidFill>
                <a:latin typeface="微软雅黑" panose="020B0503020204020204" pitchFamily="34" charset="-122"/>
                <a:ea typeface="微软雅黑" panose="020B0503020204020204" pitchFamily="34" charset="-122"/>
              </a:rPr>
              <a:t>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素材积累</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513964"/>
            <a:ext cx="8128000" cy="450732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一声訇响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石破天惊的一声訇响。接着便是躯体重重摔地的沉闷。</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死士。他的荣誉就是死。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没有不死的死士。</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除了死亡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还有世人的感动和钦佩。</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那长剑已变成一柄人格的尺子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你的血只会使青铜平添一份英雄的光镍。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一个凭失败而成功的人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你是第一个。</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一个以承诺换生命的人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你是第一个。</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荆轲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这两个普通的汉字成为一个万世流芳的美学碑名</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西安城飘起了雪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站在荒无一人的城梁之上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我寂寞地走了几千米。</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289246133"/>
      </p:ext>
    </p:extLst>
  </p:cSld>
  <p:clrMapOvr>
    <a:masterClrMapping/>
  </p:clrMapOvr>
  <p:transition spd="slow">
    <p:split dir="in"/>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a:t>
            </a:r>
            <a:r>
              <a:rPr lang="zh-CN" altLang="en-US" sz="1200" dirty="0" smtClean="0">
                <a:solidFill>
                  <a:schemeClr val="bg1"/>
                </a:solidFill>
                <a:latin typeface="微软雅黑" panose="020B0503020204020204" pitchFamily="34" charset="-122"/>
                <a:ea typeface="微软雅黑" panose="020B0503020204020204" pitchFamily="34" charset="-122"/>
              </a:rPr>
              <a:t>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素材积累</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319672"/>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我寂寞地想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两千多年前的那一天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是否也像这样飘着雪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那个叫荆轲的青年是否也从这个方向进了城</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这个念头是否显得可笑</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我想起诗人的一句话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我将穿越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但永远不能抵达</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荆轲终于没能抵达。</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和你们一样</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也永远到不了咸阳。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艺黑简体" panose="03000509000000000000" pitchFamily="65" charset="-122"/>
                <a:cs typeface="Times New Roman" panose="02020603050405020304" pitchFamily="18" charset="0"/>
              </a:rPr>
              <a:t>品读提示</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这是一篇独特的随感类散文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深刻的思想和犀利的语言让我们折服。作者以诗化的语言讴歌了重承诺、轻生死的死士荆轲。几处语句堪称警句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没有不死的死士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那长剑已变成一柄人格的尺子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你的血只会使青铜平添一份英雄的光镍。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文章主要运用了第二人称的手法写作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使叙事、抒情更直接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更自然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更亲切。</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610319506"/>
      </p:ext>
    </p:extLst>
  </p:cSld>
  <p:clrMapOvr>
    <a:masterClrMapping/>
  </p:clrMapOvr>
  <p:transition spd="slow">
    <p:strips dir="ru"/>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美文品读</a:t>
            </a:r>
          </a:p>
        </p:txBody>
      </p:sp>
      <p:sp>
        <p:nvSpPr>
          <p:cNvPr id="13" name="矩形 12">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素材积累</a:t>
            </a:r>
          </a:p>
        </p:txBody>
      </p:sp>
      <p:sp>
        <p:nvSpPr>
          <p:cNvPr id="2" name="矩形 1"/>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荆轲刺秦王是历史上的著名事件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对于荆轲来说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这是一个悲剧性事件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但他却赢得了千百年来人们的尊敬。荆轲作为一个历史人物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给人们留下深刻印象的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是他人生中的两个重要瞬间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一是易水悲歌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二是廷刺秦王。这两个瞬间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让我们看到了一个不畏强暴、不避艰险、不怕牺牲、视死如归的荆轲。荆轲虽然失败了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但他牺牲自我、反抗强暴的侠义精神可歌可泣。他的勇于担当、为国赴死的英雄气概在历史的天空中熠熠生辉。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请积累下面以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担当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侠义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奉献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为中心的写作素材。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88165922"/>
      </p:ext>
    </p:extLst>
  </p:cSld>
  <p:clrMapOvr>
    <a:masterClrMapping/>
  </p:clrMapOvr>
  <p:transition spd="slow">
    <p:pull dir="ru"/>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美文品读</a:t>
            </a:r>
          </a:p>
        </p:txBody>
      </p:sp>
      <p:sp>
        <p:nvSpPr>
          <p:cNvPr id="13" name="矩形 12">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素材积累</a:t>
            </a:r>
          </a:p>
        </p:txBody>
      </p:sp>
      <p:sp>
        <p:nvSpPr>
          <p:cNvPr id="3" name="矩形 2"/>
          <p:cNvSpPr>
            <a:spLocks noChangeAspect="1"/>
          </p:cNvSpPr>
          <p:nvPr/>
        </p:nvSpPr>
        <p:spPr>
          <a:xfrm>
            <a:off x="508000" y="1911735"/>
            <a:ext cx="8128000" cy="328852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NEU-BZ-S9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我常常怀念远古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那是一个充满人格魅力的时代。那些君子翩翩风度的背后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是一个用诚实、信用、执着的信念支撑的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的结构。那别萧萧易水而去的壮士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难道他不留恋自己的家园故国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难道他不知道深入虎穴的险恶与危难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他义无反顾地去了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去得那样坚定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带着一腔对知己的忠诚和满怀对誓言的忠贞。那手执和氏璧在秦王殿上慷慨陈词的蔺相如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难道不知秦王的阴险与贪婪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他在出发前已经许下完璧归赵的诺言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他正是循着一条实践诺言的艰难道路在英勇地捍卫国家的利益和个人心灵深处那份不朽的契约。</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931024332"/>
      </p:ext>
    </p:extLst>
  </p:cSld>
  <p:clrMapOvr>
    <a:masterClrMapping/>
  </p:clrMapOvr>
  <p:transition spd="slow">
    <p:cut/>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76230"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新课助读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528927"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自主梳理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617129"/>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荆轲刺秦王的故事发生在战国末期。当时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秦已于公元前</a:t>
            </a:r>
            <a:r>
              <a:rPr lang="en-US" altLang="zh-CN" sz="2200" dirty="0">
                <a:solidFill>
                  <a:srgbClr val="000000"/>
                </a:solidFill>
                <a:latin typeface="Times New Roman" panose="02020603050405020304" pitchFamily="18" charset="0"/>
                <a:cs typeface="Times New Roman" panose="02020603050405020304" pitchFamily="18" charset="0"/>
              </a:rPr>
              <a:t>230</a:t>
            </a:r>
            <a:r>
              <a:rPr lang="zh-CN" altLang="zh-CN" sz="2200" dirty="0">
                <a:solidFill>
                  <a:srgbClr val="000000"/>
                </a:solidFill>
                <a:latin typeface="Times New Roman" panose="02020603050405020304" pitchFamily="18" charset="0"/>
                <a:cs typeface="Times New Roman" panose="02020603050405020304" pitchFamily="18" charset="0"/>
              </a:rPr>
              <a:t>年灭韩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又在公元前</a:t>
            </a:r>
            <a:r>
              <a:rPr lang="en-US" altLang="zh-CN" sz="2200" dirty="0">
                <a:solidFill>
                  <a:srgbClr val="000000"/>
                </a:solidFill>
                <a:latin typeface="Times New Roman" panose="02020603050405020304" pitchFamily="18" charset="0"/>
                <a:cs typeface="Times New Roman" panose="02020603050405020304" pitchFamily="18" charset="0"/>
              </a:rPr>
              <a:t>228</a:t>
            </a:r>
            <a:r>
              <a:rPr lang="zh-CN" altLang="zh-CN" sz="2200" dirty="0">
                <a:solidFill>
                  <a:srgbClr val="000000"/>
                </a:solidFill>
                <a:latin typeface="Times New Roman" panose="02020603050405020304" pitchFamily="18" charset="0"/>
                <a:cs typeface="Times New Roman" panose="02020603050405020304" pitchFamily="18" charset="0"/>
              </a:rPr>
              <a:t>年破赵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秦统一六国的大局已定。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荆轲是春秋战国时代有名的四大刺客之一。祖先是齐国人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后迁居卫国。原叫庄轲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到了燕国以后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才叫荆轲。他喜欢读书击剑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喜欢结交名人勇士。燕国是一个地处北方的小国。当初燕王为了讨好秦国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曾将太子丹交给秦国作人质。秦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遇之不善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太子丹于公元前</a:t>
            </a:r>
            <a:r>
              <a:rPr lang="en-US" altLang="zh-CN" sz="2200" dirty="0">
                <a:solidFill>
                  <a:srgbClr val="000000"/>
                </a:solidFill>
                <a:latin typeface="Times New Roman" panose="02020603050405020304" pitchFamily="18" charset="0"/>
                <a:cs typeface="Times New Roman" panose="02020603050405020304" pitchFamily="18" charset="0"/>
              </a:rPr>
              <a:t>232</a:t>
            </a:r>
            <a:r>
              <a:rPr lang="zh-CN" altLang="zh-CN" sz="2200" dirty="0">
                <a:solidFill>
                  <a:srgbClr val="000000"/>
                </a:solidFill>
                <a:latin typeface="Times New Roman" panose="02020603050405020304" pitchFamily="18" charset="0"/>
                <a:cs typeface="Times New Roman" panose="02020603050405020304" pitchFamily="18" charset="0"/>
              </a:rPr>
              <a:t>年逃回燕国。燕太子丹为了刺杀秦王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先找到智勇双全的燕国处士田光。田光觉得自己老了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无法完成太子丹的重托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便向太子丹推荐了荆轲。田光为了激励荆轲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便自杀了。荆轲接受了这一刺杀任务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太子丹高兴万分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封荆轲为上卿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精心侍奉。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602319192"/>
      </p:ext>
    </p:extLst>
  </p:cSld>
  <p:clrMapOvr>
    <a:masterClrMapping/>
  </p:clrMapOvr>
  <p:transition spd="slow">
    <p:checker dir="vert"/>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美文品读</a:t>
            </a:r>
          </a:p>
        </p:txBody>
      </p:sp>
      <p:sp>
        <p:nvSpPr>
          <p:cNvPr id="13" name="矩形 12">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素材积累</a:t>
            </a:r>
          </a:p>
        </p:txBody>
      </p:sp>
      <p:sp>
        <p:nvSpPr>
          <p:cNvPr id="2" name="矩形 1"/>
          <p:cNvSpPr>
            <a:spLocks noChangeAspect="1"/>
          </p:cNvSpPr>
          <p:nvPr/>
        </p:nvSpPr>
        <p:spPr>
          <a:xfrm>
            <a:off x="508000" y="1632197"/>
            <a:ext cx="8128000" cy="410105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NEU-BZ-S9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2014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25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为救</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名溺水青年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年过六旬的老汉陈忠贵先后两次入水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终因体力不支消失于江面。</a:t>
            </a:r>
            <a:r>
              <a:rPr lang="en-US" altLang="zh-CN" sz="2200" dirty="0">
                <a:solidFill>
                  <a:srgbClr val="000000"/>
                </a:solidFill>
                <a:latin typeface="Times New Roman" panose="02020603050405020304" pitchFamily="18" charset="0"/>
                <a:cs typeface="Times New Roman" panose="02020603050405020304" pitchFamily="18" charset="0"/>
              </a:rPr>
              <a:t>29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a:t>
            </a: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经过逾百人不懈搜寻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陈忠贵的遗体找到了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全城悲恸。</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2014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11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日上午</a:t>
            </a:r>
            <a:r>
              <a:rPr lang="en-US" altLang="zh-CN" sz="2200" dirty="0">
                <a:solidFill>
                  <a:srgbClr val="000000"/>
                </a:solidFill>
                <a:latin typeface="Times New Roman" panose="02020603050405020304" pitchFamily="18" charset="0"/>
                <a:cs typeface="Times New Roman" panose="02020603050405020304" pitchFamily="18" charset="0"/>
              </a:rPr>
              <a:t>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汉口殡仪馆内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素菊点缀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哀乐低回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社会各界数百人前来送别因救人而英勇献身的长江救援志愿队队员陈忠贵。</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长期默默无闻地坚守、奉献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无怨无悔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值得全社会学习。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追悼会现场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江汉区委书记说。在个人层面上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社会主义核心价值观提倡友善。陈忠贵不惜献出自己的生命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挽救他人的生命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这正是最高意义上的友善。</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801183278"/>
      </p:ext>
    </p:extLst>
  </p:cSld>
  <p:clrMapOvr>
    <a:masterClrMapping/>
  </p:clrMapOvr>
  <p:transition spd="slow">
    <p:pull dir="ld"/>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76230"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新课助读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528927"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自主梳理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2187852"/>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公元前</a:t>
            </a:r>
            <a:r>
              <a:rPr lang="en-US" altLang="zh-CN" sz="2200" dirty="0">
                <a:solidFill>
                  <a:srgbClr val="000000"/>
                </a:solidFill>
                <a:latin typeface="Times New Roman" panose="02020603050405020304" pitchFamily="18" charset="0"/>
                <a:cs typeface="Times New Roman" panose="02020603050405020304" pitchFamily="18" charset="0"/>
              </a:rPr>
              <a:t>228</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秦王嬴政派其大将王翦攻打赵国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杀掉赵葱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虏赵王迁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次年十月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邯郸并入秦。王翦随即奉命率兵驻扎中山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今河北定州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准备向燕国进攻。强敌压境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燕国危在旦夕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燕太子丹为了抵抗秦的大举进攻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同时也为了报当初在秦被凌辱之仇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决定派荆轲劫持秦王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想要挟秦王归还被秦侵占的土地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如果要挟不成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便刺杀秦王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内有大乱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君臣相疑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然后联合诸侯共同破秦。荆轲刺秦王的故事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就是在这样的背景下发生的。</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199638002"/>
      </p:ext>
    </p:extLst>
  </p:cSld>
  <p:clrMapOvr>
    <a:masterClrMapping/>
  </p:clrMapOvr>
  <p:transition spd="slow">
    <p:cove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76230"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新课助读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528927"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自主梳理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708603"/>
            <a:ext cx="8128000" cy="369479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NEU-BZ-S92"/>
                <a:ea typeface="NEU-BZ-S9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《战国策》是战国末年和秦汉间人编辑的一部重要的历史著作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也是一部重要的散文集。作者已不可考。最初有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国策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国事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短长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事语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长书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修书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等名称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经过汉代刘向整理编辑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始定名为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战国策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。全书共三十三篇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分国别编辑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依次是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西周一篇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东周一篇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秦五篇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齐六篇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楚四篇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赵四篇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魏四篇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韩三篇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燕三篇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宋、卫合一篇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中山一篇。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《战国策》主要记载了战国时期各国谋臣策士游说诸侯或进行谋议论辩时的政治主张和纵横捭阖、尔虞我诈的故事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也记述了一些义士豪侠不畏强暴、勇于斗争的行为。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112455067"/>
      </p:ext>
    </p:extLst>
  </p:cSld>
  <p:clrMapOvr>
    <a:masterClrMapping/>
  </p:clrMapOvr>
  <p:transition spd="slow">
    <p:cover dir="rd"/>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246726"/>
            <a:ext cx="1321196"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字音</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203836166"/>
              </p:ext>
            </p:extLst>
          </p:nvPr>
        </p:nvGraphicFramePr>
        <p:xfrm>
          <a:off x="508000" y="1735701"/>
          <a:ext cx="8128000" cy="5387741"/>
        </p:xfrm>
        <a:graphic>
          <a:graphicData uri="http://schemas.openxmlformats.org/presentationml/2006/ole">
            <p:oleObj spid="_x0000_s30730" name="文档" r:id="rId5" imgW="3893887" imgH="2581469" progId="Word.Document.12">
              <p:embed/>
            </p:oleObj>
          </a:graphicData>
        </a:graphic>
      </p:graphicFrame>
    </p:spTree>
    <p:extLst>
      <p:ext uri="{BB962C8B-B14F-4D97-AF65-F5344CB8AC3E}">
        <p14:creationId xmlns:p14="http://schemas.microsoft.com/office/powerpoint/2010/main" xmlns="" val="938876198"/>
      </p:ext>
    </p:extLst>
  </p:cSld>
  <p:clrMapOvr>
    <a:masterClrMapping/>
  </p:clrMapOvr>
  <p:transition spd="slow">
    <p:wipe dir="u"/>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716732"/>
            <a:ext cx="8128000" cy="167853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识通假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往而不反者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竖子也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返回</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燕王诚振怖大王之威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害怕</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卒起不意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尽失其度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突然</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4530845" y="3174019"/>
            <a:ext cx="256531"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5004048" y="3170310"/>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743308" y="3579820"/>
            <a:ext cx="256531"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5216511" y="3576111"/>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4514867" y="3985916"/>
            <a:ext cx="256531"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4988070" y="3982207"/>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994052892"/>
      </p:ext>
    </p:extLst>
  </p:cSld>
  <p:clrMapOvr>
    <a:masterClrMapping/>
  </p:clrMapOvr>
  <mc:AlternateContent xmlns:mc="http://schemas.openxmlformats.org/markup-compatibility/2006">
    <mc:Choice xmlns:p14="http://schemas.microsoft.com/office/powerpoint/2010/main" xmlns="" Requires="p14">
      <p:transition spd="slow" p14:dur="1100">
        <p:strips dir="ru"/>
      </p:transition>
    </mc:Choice>
    <mc:Fallback>
      <p:transition spd="slow">
        <p:strips dir="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1"/>
                                        </p:tgtEl>
                                      </p:cBhvr>
                                    </p:animEffect>
                                    <p:set>
                                      <p:cBhvr>
                                        <p:cTn id="27" dur="1" fill="hold">
                                          <p:stCondLst>
                                            <p:cond delay="499"/>
                                          </p:stCondLst>
                                        </p:cTn>
                                        <p:tgtEl>
                                          <p:spTgt spid="11"/>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2"/>
                                        </p:tgtEl>
                                      </p:cBhvr>
                                    </p:animEffect>
                                    <p:set>
                                      <p:cBhvr>
                                        <p:cTn id="32"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10" grpId="0" animBg="1"/>
      <p:bldP spid="11" grpId="0" animBg="1"/>
      <p:bldP spid="12"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196752"/>
            <a:ext cx="1591782" cy="498598"/>
          </a:xfrm>
          <a:prstGeom prst="rect">
            <a:avLst/>
          </a:prstGeom>
        </p:spPr>
        <p:txBody>
          <a:bodyPr wrap="none">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解多</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义</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552968469"/>
              </p:ext>
            </p:extLst>
          </p:nvPr>
        </p:nvGraphicFramePr>
        <p:xfrm>
          <a:off x="508000" y="1578826"/>
          <a:ext cx="8128000" cy="5259493"/>
        </p:xfrm>
        <a:graphic>
          <a:graphicData uri="http://schemas.openxmlformats.org/presentationml/2006/ole">
            <p:oleObj spid="_x0000_s31748" name="文档" r:id="rId5" imgW="3837032" imgH="2483192" progId="Word.Document.12">
              <p:embed/>
            </p:oleObj>
          </a:graphicData>
        </a:graphic>
      </p:graphicFrame>
      <p:sp>
        <p:nvSpPr>
          <p:cNvPr id="6" name="矩形 5"/>
          <p:cNvSpPr/>
          <p:nvPr/>
        </p:nvSpPr>
        <p:spPr>
          <a:xfrm>
            <a:off x="4294985" y="1644608"/>
            <a:ext cx="1173986"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741043" y="2190336"/>
            <a:ext cx="1173986"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165067" y="2736064"/>
            <a:ext cx="1173986"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4925578" y="3284984"/>
            <a:ext cx="3030797"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4007041" y="3712352"/>
            <a:ext cx="1173986"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3442879" y="4298660"/>
            <a:ext cx="1173986"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3431861" y="4851157"/>
            <a:ext cx="2037109"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4007041" y="5346096"/>
            <a:ext cx="2037109"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5768196" y="5841035"/>
            <a:ext cx="1173986"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4279858" y="6419915"/>
            <a:ext cx="1173986"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785805196"/>
      </p:ext>
    </p:extLst>
  </p:cSld>
  <p:clrMapOvr>
    <a:masterClrMapping/>
  </p:clrMapOvr>
  <mc:AlternateContent xmlns:mc="http://schemas.openxmlformats.org/markup-compatibility/2006">
    <mc:Choice xmlns:p14="http://schemas.microsoft.com/office/powerpoint/2010/main" xmlns="" Requires="p14">
      <p:transition spd="slow" p14:dur="1100">
        <p:pull dir="rd"/>
      </p:transition>
    </mc:Choice>
    <mc:Fallback>
      <p:transition spd="slow">
        <p:pull dir="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1"/>
                                        </p:tgtEl>
                                      </p:cBhvr>
                                    </p:animEffect>
                                    <p:set>
                                      <p:cBhvr>
                                        <p:cTn id="22" dur="1" fill="hold">
                                          <p:stCondLst>
                                            <p:cond delay="499"/>
                                          </p:stCondLst>
                                        </p:cTn>
                                        <p:tgtEl>
                                          <p:spTgt spid="11"/>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2"/>
                                        </p:tgtEl>
                                      </p:cBhvr>
                                    </p:animEffect>
                                    <p:set>
                                      <p:cBhvr>
                                        <p:cTn id="27" dur="1" fill="hold">
                                          <p:stCondLst>
                                            <p:cond delay="499"/>
                                          </p:stCondLst>
                                        </p:cTn>
                                        <p:tgtEl>
                                          <p:spTgt spid="12"/>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3"/>
                                        </p:tgtEl>
                                      </p:cBhvr>
                                    </p:animEffect>
                                    <p:set>
                                      <p:cBhvr>
                                        <p:cTn id="32" dur="1" fill="hold">
                                          <p:stCondLst>
                                            <p:cond delay="499"/>
                                          </p:stCondLst>
                                        </p:cTn>
                                        <p:tgtEl>
                                          <p:spTgt spid="13"/>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4"/>
                                        </p:tgtEl>
                                      </p:cBhvr>
                                    </p:animEffect>
                                    <p:set>
                                      <p:cBhvr>
                                        <p:cTn id="37" dur="1" fill="hold">
                                          <p:stCondLst>
                                            <p:cond delay="499"/>
                                          </p:stCondLst>
                                        </p:cTn>
                                        <p:tgtEl>
                                          <p:spTgt spid="14"/>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5"/>
                                        </p:tgtEl>
                                      </p:cBhvr>
                                    </p:animEffect>
                                    <p:set>
                                      <p:cBhvr>
                                        <p:cTn id="42" dur="1" fill="hold">
                                          <p:stCondLst>
                                            <p:cond delay="499"/>
                                          </p:stCondLst>
                                        </p:cTn>
                                        <p:tgtEl>
                                          <p:spTgt spid="15"/>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2" presetClass="exit" presetSubtype="4" fill="hold" grpId="0" nodeType="clickEffect">
                                  <p:stCondLst>
                                    <p:cond delay="0"/>
                                  </p:stCondLst>
                                  <p:childTnLst>
                                    <p:animEffect transition="out" filter="wipe(down)">
                                      <p:cBhvr>
                                        <p:cTn id="46" dur="500"/>
                                        <p:tgtEl>
                                          <p:spTgt spid="16"/>
                                        </p:tgtEl>
                                      </p:cBhvr>
                                    </p:animEffect>
                                    <p:set>
                                      <p:cBhvr>
                                        <p:cTn id="47" dur="1" fill="hold">
                                          <p:stCondLst>
                                            <p:cond delay="499"/>
                                          </p:stCondLst>
                                        </p:cTn>
                                        <p:tgtEl>
                                          <p:spTgt spid="16"/>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22" presetClass="exit" presetSubtype="4" fill="hold" grpId="0" nodeType="clickEffect">
                                  <p:stCondLst>
                                    <p:cond delay="0"/>
                                  </p:stCondLst>
                                  <p:childTnLst>
                                    <p:animEffect transition="out" filter="wipe(down)">
                                      <p:cBhvr>
                                        <p:cTn id="51" dur="500"/>
                                        <p:tgtEl>
                                          <p:spTgt spid="17"/>
                                        </p:tgtEl>
                                      </p:cBhvr>
                                    </p:animEffect>
                                    <p:set>
                                      <p:cBhvr>
                                        <p:cTn id="52" dur="1" fill="hold">
                                          <p:stCondLst>
                                            <p:cond delay="499"/>
                                          </p:stCondLst>
                                        </p:cTn>
                                        <p:tgtEl>
                                          <p:spTgt spid="1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10" grpId="0" animBg="1"/>
      <p:bldP spid="11" grpId="0" animBg="1"/>
      <p:bldP spid="12" grpId="0" animBg="1"/>
      <p:bldP spid="13" grpId="0" animBg="1"/>
      <p:bldP spid="14" grpId="0" animBg="1"/>
      <p:bldP spid="15" grpId="0" animBg="1"/>
      <p:bldP spid="16" grpId="0" animBg="1"/>
      <p:bldP spid="17"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1988570663"/>
              </p:ext>
            </p:extLst>
          </p:nvPr>
        </p:nvGraphicFramePr>
        <p:xfrm>
          <a:off x="508000" y="1242065"/>
          <a:ext cx="7808416" cy="5621285"/>
        </p:xfrm>
        <a:graphic>
          <a:graphicData uri="http://schemas.openxmlformats.org/presentationml/2006/ole">
            <p:oleObj spid="_x0000_s32772" name="文档" r:id="rId5" imgW="3837032" imgH="2761462" progId="Word.Document.12">
              <p:embed/>
            </p:oleObj>
          </a:graphicData>
        </a:graphic>
      </p:graphicFrame>
      <p:sp>
        <p:nvSpPr>
          <p:cNvPr id="5" name="矩形 4"/>
          <p:cNvSpPr/>
          <p:nvPr/>
        </p:nvSpPr>
        <p:spPr>
          <a:xfrm>
            <a:off x="4211960" y="1303857"/>
            <a:ext cx="1728192"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045003" y="1833807"/>
            <a:ext cx="867908"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574905" y="2349370"/>
            <a:ext cx="1173986"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858001" y="2861637"/>
            <a:ext cx="1495069"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325973" y="3394883"/>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4139864" y="3920408"/>
            <a:ext cx="867908"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3588358" y="4421763"/>
            <a:ext cx="867908"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5813058" y="4887334"/>
            <a:ext cx="1423237"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4128846" y="5422855"/>
            <a:ext cx="1429231"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4665070" y="5925818"/>
            <a:ext cx="1423237"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4735951" y="6423080"/>
            <a:ext cx="1423237"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056180347"/>
      </p:ext>
    </p:extLst>
  </p:cSld>
  <p:clrMapOvr>
    <a:masterClrMapping/>
  </p:clrMapOvr>
  <mc:AlternateContent xmlns:mc="http://schemas.openxmlformats.org/markup-compatibility/2006">
    <mc:Choice xmlns:p14="http://schemas.microsoft.com/office/powerpoint/2010/main" xmlns="" Requires="p14">
      <p:transition spd="slow" p14:dur="1100">
        <p:strips dir="ru"/>
      </p:transition>
    </mc:Choice>
    <mc:Fallback>
      <p:transition spd="slow">
        <p:strips dir="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1"/>
                                        </p:tgtEl>
                                      </p:cBhvr>
                                    </p:animEffect>
                                    <p:set>
                                      <p:cBhvr>
                                        <p:cTn id="27" dur="1" fill="hold">
                                          <p:stCondLst>
                                            <p:cond delay="499"/>
                                          </p:stCondLst>
                                        </p:cTn>
                                        <p:tgtEl>
                                          <p:spTgt spid="11"/>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2"/>
                                        </p:tgtEl>
                                      </p:cBhvr>
                                    </p:animEffect>
                                    <p:set>
                                      <p:cBhvr>
                                        <p:cTn id="32" dur="1" fill="hold">
                                          <p:stCondLst>
                                            <p:cond delay="499"/>
                                          </p:stCondLst>
                                        </p:cTn>
                                        <p:tgtEl>
                                          <p:spTgt spid="12"/>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3"/>
                                        </p:tgtEl>
                                      </p:cBhvr>
                                    </p:animEffect>
                                    <p:set>
                                      <p:cBhvr>
                                        <p:cTn id="37" dur="1" fill="hold">
                                          <p:stCondLst>
                                            <p:cond delay="499"/>
                                          </p:stCondLst>
                                        </p:cTn>
                                        <p:tgtEl>
                                          <p:spTgt spid="13"/>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4"/>
                                        </p:tgtEl>
                                      </p:cBhvr>
                                    </p:animEffect>
                                    <p:set>
                                      <p:cBhvr>
                                        <p:cTn id="42" dur="1" fill="hold">
                                          <p:stCondLst>
                                            <p:cond delay="499"/>
                                          </p:stCondLst>
                                        </p:cTn>
                                        <p:tgtEl>
                                          <p:spTgt spid="14"/>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2" presetClass="exit" presetSubtype="4" fill="hold" grpId="0" nodeType="clickEffect">
                                  <p:stCondLst>
                                    <p:cond delay="0"/>
                                  </p:stCondLst>
                                  <p:childTnLst>
                                    <p:animEffect transition="out" filter="wipe(down)">
                                      <p:cBhvr>
                                        <p:cTn id="46" dur="500"/>
                                        <p:tgtEl>
                                          <p:spTgt spid="15"/>
                                        </p:tgtEl>
                                      </p:cBhvr>
                                    </p:animEffect>
                                    <p:set>
                                      <p:cBhvr>
                                        <p:cTn id="47" dur="1" fill="hold">
                                          <p:stCondLst>
                                            <p:cond delay="499"/>
                                          </p:stCondLst>
                                        </p:cTn>
                                        <p:tgtEl>
                                          <p:spTgt spid="15"/>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22" presetClass="exit" presetSubtype="4" fill="hold" grpId="0" nodeType="clickEffect">
                                  <p:stCondLst>
                                    <p:cond delay="0"/>
                                  </p:stCondLst>
                                  <p:childTnLst>
                                    <p:animEffect transition="out" filter="wipe(down)">
                                      <p:cBhvr>
                                        <p:cTn id="51" dur="500"/>
                                        <p:tgtEl>
                                          <p:spTgt spid="16"/>
                                        </p:tgtEl>
                                      </p:cBhvr>
                                    </p:animEffect>
                                    <p:set>
                                      <p:cBhvr>
                                        <p:cTn id="52" dur="1" fill="hold">
                                          <p:stCondLst>
                                            <p:cond delay="499"/>
                                          </p:stCondLst>
                                        </p:cTn>
                                        <p:tgtEl>
                                          <p:spTgt spid="16"/>
                                        </p:tgtEl>
                                        <p:attrNameLst>
                                          <p:attrName>style.visibility</p:attrName>
                                        </p:attrNameLst>
                                      </p:cBhvr>
                                      <p:to>
                                        <p:strVal val="hidden"/>
                                      </p:to>
                                    </p:set>
                                  </p:childTnLst>
                                </p:cTn>
                              </p:par>
                            </p:childTnLst>
                          </p:cTn>
                        </p:par>
                      </p:childTnLst>
                    </p:cTn>
                  </p:par>
                  <p:par>
                    <p:cTn id="53" fill="hold">
                      <p:stCondLst>
                        <p:cond delay="indefinite"/>
                      </p:stCondLst>
                      <p:childTnLst>
                        <p:par>
                          <p:cTn id="54" fill="hold">
                            <p:stCondLst>
                              <p:cond delay="0"/>
                            </p:stCondLst>
                            <p:childTnLst>
                              <p:par>
                                <p:cTn id="55" presetID="22" presetClass="exit" presetSubtype="4" fill="hold" grpId="0" nodeType="clickEffect">
                                  <p:stCondLst>
                                    <p:cond delay="0"/>
                                  </p:stCondLst>
                                  <p:childTnLst>
                                    <p:animEffect transition="out" filter="wipe(down)">
                                      <p:cBhvr>
                                        <p:cTn id="56" dur="500"/>
                                        <p:tgtEl>
                                          <p:spTgt spid="17"/>
                                        </p:tgtEl>
                                      </p:cBhvr>
                                    </p:animEffect>
                                    <p:set>
                                      <p:cBhvr>
                                        <p:cTn id="57" dur="1" fill="hold">
                                          <p:stCondLst>
                                            <p:cond delay="499"/>
                                          </p:stCondLst>
                                        </p:cTn>
                                        <p:tgtEl>
                                          <p:spTgt spid="1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10" grpId="0" animBg="1"/>
      <p:bldP spid="11" grpId="0" animBg="1"/>
      <p:bldP spid="12" grpId="0" animBg="1"/>
      <p:bldP spid="13" grpId="0" animBg="1"/>
      <p:bldP spid="14" grpId="0" animBg="1"/>
      <p:bldP spid="15" grpId="0" animBg="1"/>
      <p:bldP spid="16" grpId="0" animBg="1"/>
      <p:bldP spid="17" grpId="0" animBg="1"/>
    </p:bld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260</TotalTime>
  <Words>4128</Words>
  <Application>Microsoft Office PowerPoint</Application>
  <PresentationFormat>全屏显示(4:3)</PresentationFormat>
  <Paragraphs>187</Paragraphs>
  <Slides>30</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30</vt:i4>
      </vt:variant>
    </vt:vector>
  </HeadingPairs>
  <TitlesOfParts>
    <vt:vector size="32" baseType="lpstr">
      <vt:lpstr>测控设计模板14新</vt:lpstr>
      <vt:lpstr>文档</vt:lpstr>
      <vt:lpstr>5　荆轲刺秦王</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vector>
  </TitlesOfParts>
  <Company>CHINA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subject>语文备课大师【全免费】</dc:subject>
  <dc:creator>语文备课大师【全免费】</dc:creator>
  <cp:keywords>语文备课大师【全免费】</cp:keywords>
  <dc:description>语文备课大师【全免费】</dc:description>
  <cp:lastModifiedBy>Administrator</cp:lastModifiedBy>
  <cp:revision>语文备课大师【全免费】</cp:revision>
  <dcterms:created xsi:type="dcterms:W3CDTF">2015-04-23T00:36:31Z</dcterms:created>
  <dcterms:modified xsi:type="dcterms:W3CDTF">2016-10-19T06:44:00Z</dcterms:modified>
  <cp:category>语文备课大师【全免费】</cp:category>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语文备课大师【全免费】</vt:lpwstr>
  </property>
</Properties>
</file>