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83" r:id="rId3"/>
    <p:sldId id="319" r:id="rId4"/>
    <p:sldId id="320" r:id="rId5"/>
    <p:sldId id="321" r:id="rId6"/>
    <p:sldId id="326" r:id="rId7"/>
    <p:sldId id="318" r:id="rId8"/>
    <p:sldId id="322" r:id="rId9"/>
    <p:sldId id="332" r:id="rId10"/>
    <p:sldId id="323" r:id="rId11"/>
    <p:sldId id="324" r:id="rId12"/>
    <p:sldId id="331" r:id="rId13"/>
    <p:sldId id="325" r:id="rId14"/>
    <p:sldId id="327" r:id="rId15"/>
    <p:sldId id="328" r:id="rId16"/>
    <p:sldId id="329" r:id="rId17"/>
    <p:sldId id="330" r:id="rId18"/>
    <p:sldId id="281" r:id="rId19"/>
    <p:sldId id="333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00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2AA8B-D94C-4355-84D0-316DF23E77F2}" type="datetimeFigureOut">
              <a:rPr lang="zh-CN" altLang="en-US" smtClean="0"/>
              <a:t>2021/3/11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4834D-F5AC-48FF-AEB3-336BDC375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1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200" b="1" dirty="0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200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0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200" b="1" dirty="0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200" b="1" dirty="0" smtClean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2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200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0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4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3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.xml"/><Relationship Id="rId7" Type="http://schemas.openxmlformats.org/officeDocument/2006/relationships/image" Target="../media/image2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43608" y="2492896"/>
            <a:ext cx="7128792" cy="136815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itchFamily="49" charset="-122"/>
                <a:ea typeface="黑体" pitchFamily="49" charset="-122"/>
              </a:rPr>
              <a:t>第四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单元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信息</a:t>
            </a:r>
            <a:r>
              <a:rPr lang="zh-CN" altLang="zh-CN" sz="3600" b="1" dirty="0">
                <a:latin typeface="黑体" pitchFamily="49" charset="-122"/>
                <a:ea typeface="黑体" pitchFamily="49" charset="-122"/>
              </a:rPr>
              <a:t>时代的语文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生活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一、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认识多媒介</a:t>
            </a:r>
            <a:endParaRPr lang="zh-CN" altLang="zh-CN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784976" cy="5711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搜集、分析优秀的活动宣传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方案（关注其在媒介运用方面的特点）</a:t>
            </a:r>
            <a:endParaRPr lang="en-US" altLang="zh-CN" sz="2800" dirty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）宣传方案中最吸引你的内容是什么？为什么？</a:t>
            </a:r>
            <a:endParaRPr lang="en-US" altLang="zh-CN" sz="2800" b="1" dirty="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）宣传方案中运用了哪几种媒介？是怎样互相配合的？</a:t>
            </a:r>
            <a:endParaRPr lang="en-US" altLang="zh-CN" sz="2800" b="1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）每种媒介的宣传素材有哪些？</a:t>
            </a:r>
            <a:endParaRPr lang="en-US" altLang="zh-CN" sz="2800" b="1" dirty="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）在宣传方案中，每种媒介分别发挥了什么作用？</a:t>
            </a:r>
            <a:endParaRPr lang="en-US" altLang="zh-CN" sz="2800" b="1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）宣传方案在媒介运用方面是否还有可以改进的地方？</a:t>
            </a:r>
            <a:endParaRPr lang="zh-CN" altLang="zh-CN" sz="2800" b="1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06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设计辩题，辨识信息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归纳不同媒介的传播特点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   媒介传播特点归纳表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316244"/>
              </p:ext>
            </p:extLst>
          </p:nvPr>
        </p:nvGraphicFramePr>
        <p:xfrm>
          <a:off x="254774" y="2780928"/>
          <a:ext cx="8781721" cy="3059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375"/>
                <a:gridCol w="1207611"/>
                <a:gridCol w="1152128"/>
                <a:gridCol w="1872208"/>
                <a:gridCol w="1728192"/>
                <a:gridCol w="1872207"/>
              </a:tblGrid>
              <a:tr h="604867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媒介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传播载体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感官渠道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传播时空跨度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受众群体特点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接受信息的限制条件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smtClean="0"/>
                        <a:t>报刊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文字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时间长，空间大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广播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听觉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文化层次不限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电视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时间受限</a:t>
                      </a:r>
                      <a:endParaRPr lang="zh-CN" altLang="en-US" b="1" dirty="0"/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网络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2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836712"/>
            <a:ext cx="812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最喜欢从哪个途径获取科技信息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小组讨论并说明理由。</a:t>
            </a:r>
            <a:endParaRPr lang="zh-CN" altLang="zh-CN" sz="36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3600" b="1" dirty="0" smtClean="0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因特网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快捷、方便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信息量大</a:t>
            </a:r>
            <a:r>
              <a:rPr lang="zh-CN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能进行立体感受。</a:t>
            </a:r>
            <a:endParaRPr lang="zh-CN" altLang="zh-CN" sz="36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设计宣传方案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媒介使用规划表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242166"/>
              </p:ext>
            </p:extLst>
          </p:nvPr>
        </p:nvGraphicFramePr>
        <p:xfrm>
          <a:off x="395536" y="2445278"/>
          <a:ext cx="8280920" cy="28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24136"/>
                <a:gridCol w="1296144"/>
                <a:gridCol w="1512168"/>
                <a:gridCol w="1512168"/>
                <a:gridCol w="151216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宣传时间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宣传目的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使用媒介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所需素材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面向受众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执行人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6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12872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根据宣传方案制作宣传素材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制作辩论赛宣传短片计划表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579866"/>
              </p:ext>
            </p:extLst>
          </p:nvPr>
        </p:nvGraphicFramePr>
        <p:xfrm>
          <a:off x="683568" y="2276872"/>
          <a:ext cx="8208912" cy="3816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224136"/>
                <a:gridCol w="1584177"/>
                <a:gridCol w="1320147"/>
                <a:gridCol w="1320147"/>
                <a:gridCol w="1608177"/>
              </a:tblGrid>
              <a:tr h="5542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时间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内容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人员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活动地点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待解决问题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准备素材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脚本创作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分镜头剧本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拍摄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加工整理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视频采集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整理剪辑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成片制作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制作片头片尾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字幕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配音和配乐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02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12872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根据宣传方案制作宣传素材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脚本制作格式表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181942"/>
              </p:ext>
            </p:extLst>
          </p:nvPr>
        </p:nvGraphicFramePr>
        <p:xfrm>
          <a:off x="467544" y="2636912"/>
          <a:ext cx="8208912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720080"/>
                <a:gridCol w="1224136"/>
                <a:gridCol w="648072"/>
                <a:gridCol w="1224136"/>
                <a:gridCol w="1728192"/>
                <a:gridCol w="1008112"/>
                <a:gridCol w="720080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镜头号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景别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镜头运动</a:t>
                      </a:r>
                      <a:endParaRPr lang="en-US" altLang="zh-CN" dirty="0" smtClean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（摄影法）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长度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画面内容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对白或解说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音响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音乐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4221088"/>
            <a:ext cx="799288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补充：镜头拍摄知识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别一般分为全景、中景、特写、近景、远景五种；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镜头的运动通常有推、拉、摇、移、升、降等方式；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不同的景别和镜头运动方式能营造出不同的视觉感受。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2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设计宣传方案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媒介使用规划表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545381"/>
              </p:ext>
            </p:extLst>
          </p:nvPr>
        </p:nvGraphicFramePr>
        <p:xfrm>
          <a:off x="395536" y="2445278"/>
          <a:ext cx="8280920" cy="28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24136"/>
                <a:gridCol w="1296144"/>
                <a:gridCol w="1512168"/>
                <a:gridCol w="1512168"/>
                <a:gridCol w="151216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宣传时间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宣传目的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使用媒介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所需素材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面向受众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执行人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76538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58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设计辩题，辨识信息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分良莠 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辨高下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明真伪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   辨识信息表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176824"/>
              </p:ext>
            </p:extLst>
          </p:nvPr>
        </p:nvGraphicFramePr>
        <p:xfrm>
          <a:off x="683568" y="2852936"/>
          <a:ext cx="7992888" cy="194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52"/>
                <a:gridCol w="5726936"/>
              </a:tblGrid>
              <a:tr h="377649"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What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（什么）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资料提供了哪些观点和事实？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4"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Who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（谁）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资料的作者是谁？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7649"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When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（时间）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资料什么时间发表？对辩题来说是否具有时效性？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23129"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Where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（地点）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资料的来源是哪里？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4"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Why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（为什么）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为何发布该资料？（统计、研究、盈利、娱乐等）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90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25180" y="2564904"/>
            <a:ext cx="8456613" cy="4763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TextBox 5"/>
          <p:cNvSpPr txBox="1"/>
          <p:nvPr/>
        </p:nvSpPr>
        <p:spPr>
          <a:xfrm>
            <a:off x="251520" y="2636912"/>
            <a:ext cx="8574709" cy="3260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本报讯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综合多家媒体报道，昨天傍晚六点半左右，本市西北上空出现不明飞行物，从出现到消失，持续了两分多钟，本报也收到了许多目击者发来的大量照片。某市民用所带的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Jason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品牌最新型号手机拍摄了一组照片（见本报），色彩自然，画面清晰，为“不明飞行物”的研究提供了素材。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请独立做出判断：是真的吗？说出自己的判断依据。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标题 1"/>
          <p:cNvSpPr txBox="1"/>
          <p:nvPr/>
        </p:nvSpPr>
        <p:spPr>
          <a:xfrm>
            <a:off x="1037518" y="-42095"/>
            <a:ext cx="7054676" cy="87880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跨媒介阅读与交流（案例）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0687"/>
            <a:ext cx="2630488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1"/>
          <p:cNvSpPr txBox="1"/>
          <p:nvPr/>
        </p:nvSpPr>
        <p:spPr>
          <a:xfrm>
            <a:off x="2933021" y="1193966"/>
            <a:ext cx="5973960" cy="87880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阅读下面这则新闻报道，分析新闻的真实性。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179512" y="-99392"/>
            <a:ext cx="8784976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案例分析判断</a:t>
            </a:r>
            <a:endParaRPr lang="en-US" altLang="zh-CN" sz="2800" dirty="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新闻真实性衡量表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18819"/>
              </p:ext>
            </p:extLst>
          </p:nvPr>
        </p:nvGraphicFramePr>
        <p:xfrm>
          <a:off x="539552" y="1484784"/>
          <a:ext cx="8352928" cy="51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936104"/>
                <a:gridCol w="2952328"/>
                <a:gridCol w="3096344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基本要素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细目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信息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评价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488798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报道来源的可靠性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来源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综合多家媒体报道，收到了许多目击者发来的大量照片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  <a:tr h="488798">
                <a:tc rowSpan="5">
                  <a:txBody>
                    <a:bodyPr/>
                    <a:lstStyle/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r>
                        <a:rPr lang="zh-CN" altLang="en-US" b="1" dirty="0" smtClean="0"/>
                        <a:t>报道内容的完整性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时间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r>
                        <a:rPr lang="en-US" altLang="zh-CN" b="1" baseline="0" dirty="0" smtClean="0"/>
                        <a:t>      </a:t>
                      </a:r>
                      <a:r>
                        <a:rPr lang="zh-CN" altLang="en-US" b="1" dirty="0" smtClean="0"/>
                        <a:t>内容相对完整</a:t>
                      </a:r>
                      <a:endParaRPr lang="zh-CN" altLang="en-US" b="1" dirty="0"/>
                    </a:p>
                  </a:txBody>
                  <a:tcPr/>
                </a:tc>
              </a:tr>
              <a:tr h="4887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地点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87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人物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87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原因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87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经过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8798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报道者证据的真实性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报道者提供的证据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  <a:tr h="488798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事件外的其他意图</a:t>
                      </a:r>
                      <a:endParaRPr lang="zh-CN" alt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b="1" dirty="0" smtClean="0"/>
                        <a:t>某市民用所带的</a:t>
                      </a:r>
                      <a:r>
                        <a:rPr lang="en-US" altLang="zh-CN" b="1" dirty="0" smtClean="0"/>
                        <a:t>Jason</a:t>
                      </a:r>
                      <a:r>
                        <a:rPr lang="zh-CN" altLang="en-US" b="1" dirty="0" smtClean="0"/>
                        <a:t>品牌最新型号手机拍摄了一组照片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96136" y="1988840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新闻并不是该报记者亲自采访、实地考察获得，可靠性不强</a:t>
            </a:r>
            <a:endParaRPr lang="zh-CN" altLang="en-US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2294" y="5229200"/>
            <a:ext cx="2770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新闻中并未体现对这些证据的检验或核实</a:t>
            </a:r>
            <a:endParaRPr lang="zh-CN" altLang="en-US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5817" y="5164743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收到了许多目击者发来的大量照片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5856" y="27275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傍晚六点半左右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8246" y="32379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本市西北上空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4725" y="360725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目击者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4885" y="414908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出现不明飞行物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5817" y="4518412"/>
            <a:ext cx="2850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从出现到消失，持续了两分多钟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4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5"/>
          <p:cNvSpPr/>
          <p:nvPr>
            <p:custDataLst>
              <p:tags r:id="rId1"/>
            </p:custDataLst>
          </p:nvPr>
        </p:nvSpPr>
        <p:spPr>
          <a:xfrm>
            <a:off x="323528" y="822419"/>
            <a:ext cx="8640960" cy="15365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有意识地关注信息时代多种传播媒介对人们学习、工作、生活的影响，通过调查，了解不同媒介的传播特点，更好地适应信息时代的生活。</a:t>
            </a:r>
            <a:r>
              <a:rPr lang="en-US" altLang="en-US" sz="2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en-US" sz="2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Pct val="100000"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3491880" y="332656"/>
            <a:ext cx="210145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</a:rPr>
              <a:t>单元目标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4"/>
            </p:custDataLst>
          </p:nvPr>
        </p:nvSpPr>
        <p:spPr>
          <a:xfrm>
            <a:off x="395536" y="2358930"/>
            <a:ext cx="849694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比较不同媒介的语言特征，能够撰写具有相应语言特征的文稿，提高信息时代背景下的语言文字运用能力。</a:t>
            </a:r>
            <a:endParaRPr lang="en-US" altLang="en-US" sz="2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578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19"/>
          <a:stretch>
            <a:fillRect/>
          </a:stretch>
        </p:blipFill>
        <p:spPr>
          <a:xfrm>
            <a:off x="-37628" y="4581128"/>
            <a:ext cx="2340769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49542" y="3422591"/>
            <a:ext cx="8388932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掌握运用报刊、广播、电视、网络等多种媒介传播信息的相关方法和注意点，并进行有效实践，不断提升媒介应用能力。</a:t>
            </a:r>
            <a:endParaRPr lang="en-US" altLang="en-US" sz="2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4597514"/>
            <a:ext cx="6786754" cy="1536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了解识媒介信息的基本知识、方法，并将其运用于生活之中，提升思维能力</a:t>
            </a:r>
            <a:r>
              <a:rPr lang="en-US" altLang="zh-CN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2200" b="1" dirty="0">
                <a:latin typeface="黑体" panose="02010609060101010101" pitchFamily="2" charset="-122"/>
                <a:ea typeface="黑体" panose="02010609060101010101" pitchFamily="2" charset="-122"/>
              </a:rPr>
              <a:t>学习判断媒介信息的良莠，树立正确的人生观、价值观，提升媒介素养。</a:t>
            </a:r>
            <a:endParaRPr lang="en-US" altLang="en-US" sz="2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62068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媒介信息被扭曲、夸大、隐瞒等情况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从个人与政府两个层面谈谈如何建立网络信息传播规范机制。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个人层面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杜绝谣言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传播事实。谣言捕风捉影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似是而非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带有很强的迷惑性。但谣言之所以成为谣言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就是因为它缺乏事实根据。因此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事实与真相是谣言的天敌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只有用事实才能击破谣言。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做有责任感的守法公民。在发言之前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应首先考虑自己的发言是否有确凿根据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是否会给他人和社会造成不良影响。不捏造事实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不传播缺乏事实根据的流言蜚语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是每一个有责任感的守法公民的应尽义务。</a:t>
            </a:r>
            <a:endParaRPr lang="zh-CN" altLang="zh-CN" sz="2400" b="1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5536" y="764704"/>
            <a:ext cx="8128000" cy="49086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政府层面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建构伦理原则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明确道德底线。在公布信息、发表言论时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要确定信息的真实性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避免信息的碎片化、片面化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不能盲目跟风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随心所欲地转发或评论公共事件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更不能未经他人的允许随意公开别人的隐私或诋毁他人的名誉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以免伤及无辜。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加强技术管理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行政立法并行。对网络使用者的言行进行约束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确保信息内容的安全性和无害性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以减少网络信息传播的伦理风险和政治风险。此外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我国已制定了一系列与网络有关的法律法规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对规范网络传播环境有一定的作用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但其法规内容仍有待细化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特别是有关信息传播方面的内容应当完善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6926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净化社会环境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提高网民素质。通过学校、媒体等开展道德宣传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从青少年开始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引导人们树立正确的价值观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倡导文明的语言行为。从个人、组织、行业入手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加强道德修养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构建符合传媒伦理道德的把关体系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扶正祛邪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使人们在精神和物质财富方面平衡发展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从源头上改变网络信息传播中的伦理失范现象。</a:t>
            </a:r>
            <a:endParaRPr lang="zh-CN" altLang="zh-CN" sz="24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5"/>
          <p:cNvSpPr/>
          <p:nvPr>
            <p:custDataLst>
              <p:tags r:id="rId1"/>
            </p:custDataLst>
          </p:nvPr>
        </p:nvSpPr>
        <p:spPr>
          <a:xfrm>
            <a:off x="323528" y="822419"/>
            <a:ext cx="8640960" cy="16158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了解常见媒介与语言辅助具的特点。掌握利用不同获取信息、处理信息、应用信息的能力。学习运用多种媒介展开有效的表达和交流。</a:t>
            </a:r>
            <a:endParaRPr lang="en-US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Pct val="100000"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907704" y="188640"/>
            <a:ext cx="4968552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</a:rPr>
              <a:t>  任务群的学习目标和内容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4"/>
            </p:custDataLst>
          </p:nvPr>
        </p:nvSpPr>
        <p:spPr>
          <a:xfrm>
            <a:off x="395536" y="2358930"/>
            <a:ext cx="849694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知道信息来源的多样性、真实性，识体立场，多角度分析问题，形成独立判断。</a:t>
            </a:r>
            <a:endParaRPr lang="en-US" altLang="en-US" sz="2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578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19"/>
          <a:stretch>
            <a:fillRect/>
          </a:stretch>
        </p:blipFill>
        <p:spPr>
          <a:xfrm>
            <a:off x="-37628" y="4581128"/>
            <a:ext cx="2340769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49542" y="3422591"/>
            <a:ext cx="83889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关注当代网络文学和网络文化，坚持正确的价值导向，辩证分析网络对语言、文学的影响，提高语言、文学的鉴赏能力。</a:t>
            </a:r>
            <a:endParaRPr lang="en-US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4597514"/>
            <a:ext cx="67867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建设跨介学习共同体，丰富语文学习的手段。</a:t>
            </a:r>
            <a:endParaRPr lang="en-US" altLang="en-US" sz="2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809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5"/>
          <p:cNvSpPr/>
          <p:nvPr>
            <p:custDataLst>
              <p:tags r:id="rId1"/>
            </p:custDataLst>
          </p:nvPr>
        </p:nvSpPr>
        <p:spPr>
          <a:xfrm>
            <a:off x="323528" y="620688"/>
            <a:ext cx="8640960" cy="21505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(1</a:t>
            </a:r>
            <a:r>
              <a:rPr lang="en-US" altLang="zh-CN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戏</a:t>
            </a:r>
            <a:r>
              <a:rPr lang="zh-CN" altLang="en-US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诸侯</a:t>
            </a:r>
            <a:endParaRPr lang="en-US" altLang="ja-JP" sz="2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褒姒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好笑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欲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其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笑万方，故不笑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王为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烽燧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寇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至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则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烽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。诸侯悉至，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至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寇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褒姒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乃大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笑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说之，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为数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。其后不信，诸侯益亦不至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ja-JP" sz="2200" b="1" dirty="0" smtClean="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                         (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史・周本纪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，中华书局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2013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9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Pct val="100000"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907704" y="188640"/>
            <a:ext cx="561662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dirty="0" smtClean="0">
                <a:latin typeface="黑体" panose="02010609060101010101" pitchFamily="2" charset="-122"/>
              </a:rPr>
              <a:t>古代“信息传播辨析”</a:t>
            </a:r>
            <a:r>
              <a:rPr lang="zh-CN" altLang="en-US" sz="3000" b="1" dirty="0">
                <a:latin typeface="黑体" panose="02010609060101010101" pitchFamily="2" charset="-122"/>
              </a:rPr>
              <a:t>案例四则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4"/>
            </p:custDataLst>
          </p:nvPr>
        </p:nvSpPr>
        <p:spPr>
          <a:xfrm>
            <a:off x="2461940" y="2718644"/>
            <a:ext cx="6638430" cy="40995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en-US" altLang="zh-CN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夔一足</a:t>
            </a:r>
            <a:endParaRPr lang="en-US" altLang="zh-CN" sz="2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凡闻言必熟论，其于人必验之以理。鲁哀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公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问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孔子曰</a:t>
            </a:r>
            <a:r>
              <a:rPr lang="en-US" altLang="ja-JP" sz="2200" b="1" dirty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乐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足，信乎</a:t>
            </a:r>
            <a:r>
              <a:rPr lang="en-US" altLang="ja-JP" sz="2200" b="1" dirty="0">
                <a:latin typeface="楷体" pitchFamily="49" charset="-122"/>
                <a:ea typeface="楷体" pitchFamily="49" charset="-122"/>
              </a:rPr>
              <a:t>?”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孔子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：“昔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舜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欲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以乐教于天下，乃令重黎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于草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莽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之中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进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之，舜以为乐正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于是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正六律，和五声，以通八风，而天下大服。重黎又欲益求人，舜曰</a:t>
            </a:r>
            <a:r>
              <a:rPr lang="en-US" altLang="ja-JP" sz="22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‘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夫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乐，天地之精也，得失之节也，故唯圣人为能和，乐之本也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能和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之，以平天下。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足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矣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’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曰‘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蘷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足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’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，非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‘一足’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 也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ja-JP" sz="2200" b="1" dirty="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吕氏春秋集释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卷ニ十三，中华书局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2009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19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 descr="C:\Users\dell\Desktop\1e9e9fe2bec84d73ba38f9ec4dd1989a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8" y="3908843"/>
            <a:ext cx="2464048" cy="29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189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5"/>
          <p:cNvSpPr/>
          <p:nvPr>
            <p:custDataLst>
              <p:tags r:id="rId1"/>
            </p:custDataLst>
          </p:nvPr>
        </p:nvSpPr>
        <p:spPr>
          <a:xfrm>
            <a:off x="0" y="608987"/>
            <a:ext cx="9036496" cy="29969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曾参杀人</a:t>
            </a:r>
            <a:endParaRPr lang="en-US" altLang="zh-CN" sz="2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昔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曾子处费，费人有与曾子同名族者而杀人。人告曾子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母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曾参杀人”曾子之母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：“吾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不杀人。”织自若。有顷焉，人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曾参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杀人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！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其母尚织自若也。顷之，一人又告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“曾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参杀人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！”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 其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母惧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投杼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逾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墙而走。夫以曾参之贤与母之信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三人疑之，则慈母不能信也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ja-JP" sz="2200" b="1" dirty="0" smtClean="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 (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dirty="0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9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dirty="0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900" b="1" dirty="0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900" b="1" dirty="0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9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900" b="1" dirty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 dirty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9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Pct val="100000"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907704" y="188640"/>
            <a:ext cx="561662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dirty="0" smtClean="0">
                <a:latin typeface="黑体" panose="02010609060101010101" pitchFamily="2" charset="-122"/>
              </a:rPr>
              <a:t>古代“信息传播辨析”</a:t>
            </a:r>
            <a:r>
              <a:rPr lang="zh-CN" altLang="en-US" sz="3000" b="1" dirty="0">
                <a:latin typeface="黑体" panose="02010609060101010101" pitchFamily="2" charset="-122"/>
              </a:rPr>
              <a:t>案例四则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4"/>
            </p:custDataLst>
          </p:nvPr>
        </p:nvSpPr>
        <p:spPr>
          <a:xfrm>
            <a:off x="2267743" y="3356992"/>
            <a:ext cx="6866641" cy="31947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三人成虎</a:t>
            </a:r>
            <a:endParaRPr lang="en-US" altLang="zh-CN" sz="2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庞葱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与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太子质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邯郸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谓魏王日</a:t>
            </a:r>
            <a:r>
              <a:rPr lang="en-US" altLang="ja-JP" sz="2200" b="1" dirty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 dirty="0">
                <a:latin typeface="楷体" pitchFamily="49" charset="-122"/>
                <a:ea typeface="楷体" pitchFamily="49" charset="-122"/>
              </a:rPr>
              <a:t>今ー人言市有虎，王信之乎</a:t>
            </a:r>
            <a:r>
              <a:rPr lang="en-US" altLang="ja-JP" sz="2200" b="1" dirty="0">
                <a:latin typeface="楷体" pitchFamily="49" charset="-122"/>
                <a:ea typeface="楷体" pitchFamily="49" charset="-122"/>
              </a:rPr>
              <a:t>?”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“否。”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 “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ja-JP" altLang="en-US" sz="2200" b="1" dirty="0" smtClean="0">
                <a:latin typeface="楷体" pitchFamily="49" charset="-122"/>
                <a:ea typeface="楷体" pitchFamily="49" charset="-122"/>
              </a:rPr>
              <a:t>人言市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有虎，王信之乎？”王曰：“寡人疑之矣。”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“三</a:t>
            </a:r>
            <a:r>
              <a:rPr lang="ja-JP" altLang="en-US" sz="2000" b="1" dirty="0" smtClean="0">
                <a:latin typeface="楷体" pitchFamily="49" charset="-122"/>
                <a:ea typeface="楷体" pitchFamily="49" charset="-122"/>
              </a:rPr>
              <a:t>人言</a:t>
            </a:r>
            <a:r>
              <a:rPr lang="ja-JP" altLang="en-US" sz="2000" b="1" dirty="0">
                <a:latin typeface="楷体" pitchFamily="49" charset="-122"/>
                <a:ea typeface="楷体" pitchFamily="49" charset="-122"/>
              </a:rPr>
              <a:t>市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有虎，王信之乎？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王曰：“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寡人信之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矣。”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庞葱曰：“夫市之无虎明矣，然而三人言而成虎。今邯郸去大梁也远于市，而议臣者过三人矣。愿王察之矣。”王曰：“寡人自为知。”于是辞行，而谗言先至。后太子罢质，果不得见。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6334" y="6419418"/>
            <a:ext cx="8496944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ja-JP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b="1" dirty="0" smtClean="0">
                <a:latin typeface="楷体" pitchFamily="49" charset="-122"/>
                <a:ea typeface="楷体" pitchFamily="49" charset="-122"/>
              </a:rPr>
              <a:t>战国策・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魏</a:t>
            </a:r>
            <a:r>
              <a:rPr lang="ja-JP" altLang="en-US" b="1" dirty="0" smtClean="0">
                <a:latin typeface="楷体" pitchFamily="49" charset="-122"/>
                <a:ea typeface="楷体" pitchFamily="49" charset="-122"/>
              </a:rPr>
              <a:t>策二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下</a:t>
            </a:r>
            <a:r>
              <a:rPr lang="ja-JP" altLang="en-US" b="1" dirty="0" smtClean="0">
                <a:latin typeface="楷体" pitchFamily="49" charset="-122"/>
                <a:ea typeface="楷体" pitchFamily="49" charset="-122"/>
              </a:rPr>
              <a:t>册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，上海古籍出版社</a:t>
            </a:r>
            <a:r>
              <a:rPr lang="en-US" altLang="ja-JP" b="1" dirty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b="1" dirty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b="1" dirty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3" name="Picture 3" descr="C:\Users\dell\Desktop\4d56a639cb05443691a8c636c93a00a6_th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3" y="3501953"/>
            <a:ext cx="2179960" cy="29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408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5"/>
          <p:cNvSpPr/>
          <p:nvPr>
            <p:custDataLst>
              <p:tags r:id="rId1"/>
            </p:custDataLst>
          </p:nvPr>
        </p:nvSpPr>
        <p:spPr>
          <a:xfrm>
            <a:off x="179716" y="1969874"/>
            <a:ext cx="9036496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曾参杀人</a:t>
            </a:r>
            <a:endParaRPr lang="en-US" altLang="zh-CN" sz="24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058466" y="1454569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Pct val="100000"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971600" y="128531"/>
            <a:ext cx="7632848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dirty="0" smtClean="0">
                <a:latin typeface="黑体" panose="02010609060101010101" pitchFamily="2" charset="-122"/>
              </a:rPr>
              <a:t>思考古代“信息传播辨析”案例的传播媒介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4"/>
            </p:custDataLst>
          </p:nvPr>
        </p:nvSpPr>
        <p:spPr>
          <a:xfrm>
            <a:off x="323528" y="2420888"/>
            <a:ext cx="6866641" cy="4766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三人成虎</a:t>
            </a:r>
            <a:endParaRPr lang="en-US" altLang="zh-CN" sz="24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C:\Users\dell\Desktop\1e9e9fe2bec84d73ba38f9ec4dd1989a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6" y="3429000"/>
            <a:ext cx="2464048" cy="29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15489" y="987065"/>
            <a:ext cx="296036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戏</a:t>
            </a:r>
            <a:r>
              <a:rPr lang="zh-CN" altLang="en-US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诸侯</a:t>
            </a:r>
            <a:endParaRPr lang="en-US" altLang="ja-JP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3" y="1478856"/>
            <a:ext cx="235192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(</a:t>
            </a:r>
            <a:r>
              <a:rPr lang="en-US" altLang="zh-CN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2)</a:t>
            </a:r>
            <a:r>
              <a:rPr lang="zh-CN" altLang="en-US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夔一足</a:t>
            </a:r>
            <a:endParaRPr lang="en-US" altLang="zh-CN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4" name="Picture 2" descr="C:\Users\dell\Desktop\4d56a639cb05443691a8c636c93a00a6_th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289" y="3032540"/>
            <a:ext cx="2808312" cy="37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ell\Desktop\v2-c74429f82046f879b697509b8f3bca44_r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973" y="3672798"/>
            <a:ext cx="3528392" cy="253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10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5"/>
          <p:cNvSpPr/>
          <p:nvPr>
            <p:custDataLst>
              <p:tags r:id="rId1"/>
            </p:custDataLst>
          </p:nvPr>
        </p:nvSpPr>
        <p:spPr>
          <a:xfrm>
            <a:off x="498500" y="692696"/>
            <a:ext cx="8105948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请围绕近期的某个新闻事件展开调查。</a:t>
            </a:r>
            <a:endParaRPr lang="en-US" altLang="zh-CN" sz="28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调查切入口：身边人获取信息的习惯</a:t>
            </a:r>
            <a:endParaRPr lang="en-US" altLang="zh-CN" sz="28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：选取的被调查对象要具有一定的代表性。</a:t>
            </a:r>
            <a:endParaRPr lang="zh-CN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5" name="内容占位符 2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3652242" y="116632"/>
            <a:ext cx="210145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活动导入</a:t>
            </a:r>
          </a:p>
        </p:txBody>
      </p:sp>
      <p:pic>
        <p:nvPicPr>
          <p:cNvPr id="74756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23928" y="4381699"/>
            <a:ext cx="2646759" cy="21550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627822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51520" y="31197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【学习活动一】了解不同媒介的传播特点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开展一次有关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获取科技信息的习惯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的调查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根据调查表得出结论。</a:t>
            </a:r>
            <a:endParaRPr lang="zh-CN" altLang="zh-CN" sz="2200" b="1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797496"/>
              </p:ext>
            </p:extLst>
          </p:nvPr>
        </p:nvGraphicFramePr>
        <p:xfrm>
          <a:off x="877358" y="2026475"/>
          <a:ext cx="7389091" cy="320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3" imgW="3843020" imgH="1495425" progId="Word.Document.12">
                  <p:embed/>
                </p:oleObj>
              </mc:Choice>
              <mc:Fallback>
                <p:oleObj name="文档" r:id="rId3" imgW="3843020" imgH="14954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358" y="2026475"/>
                        <a:ext cx="7389091" cy="320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7904" y="54452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b="1" dirty="0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我国公民获取科技信息的渠道趋于多元化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从电视、报纸、与人交谈等渠道获取科技信息的比例较大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而从一般杂志、图书、科学期刊等渠道获取科技信息的比例较小。</a:t>
            </a:r>
            <a:endParaRPr lang="zh-CN" altLang="zh-CN" sz="2200" b="1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0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8334" y="54868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学会</a:t>
            </a:r>
            <a:r>
              <a:rPr lang="zh-CN" altLang="zh-CN" sz="2200" b="1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分辨媒介信息真伪的方法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获取可靠信息。</a:t>
            </a:r>
            <a:endParaRPr lang="zh-CN" altLang="zh-CN" sz="2200" b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应该从哪些渠道获得可靠的信息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再列出一张真实信息源的表单。</a:t>
            </a:r>
            <a:endParaRPr lang="zh-CN" altLang="zh-CN" sz="2200" b="1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734505"/>
              </p:ext>
            </p:extLst>
          </p:nvPr>
        </p:nvGraphicFramePr>
        <p:xfrm>
          <a:off x="-204751" y="2204864"/>
          <a:ext cx="9494169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3" imgW="3907304" imgH="1479653" progId="Word.Document.12">
                  <p:embed/>
                </p:oleObj>
              </mc:Choice>
              <mc:Fallback>
                <p:oleObj name="文档" r:id="rId3" imgW="3907304" imgH="14796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04751" y="2204864"/>
                        <a:ext cx="9494169" cy="3312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463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1917</Words>
  <Application>Microsoft Office PowerPoint</Application>
  <PresentationFormat>全屏显示(4:3)</PresentationFormat>
  <Paragraphs>204</Paragraphs>
  <Slides>22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默认设计模板</vt:lpstr>
      <vt:lpstr>文档</vt:lpstr>
      <vt:lpstr>Microsoft Word 文档</vt:lpstr>
      <vt:lpstr>第四单元  信息时代的语文生活 一、认识多媒介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第四单元  信息时代的语文生活</dc:title>
  <dc:creator>Administrator</dc:creator>
  <cp:lastModifiedBy>dell</cp:lastModifiedBy>
  <cp:revision>46</cp:revision>
  <dcterms:created xsi:type="dcterms:W3CDTF">2020-04-15T10:26:00Z</dcterms:created>
  <dcterms:modified xsi:type="dcterms:W3CDTF">2021-03-11T04:36:57Z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