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926" r:id="rId2"/>
    <p:sldId id="417" r:id="rId3"/>
    <p:sldId id="330" r:id="rId4"/>
    <p:sldId id="343" r:id="rId5"/>
    <p:sldId id="643" r:id="rId6"/>
    <p:sldId id="796" r:id="rId7"/>
    <p:sldId id="797" r:id="rId8"/>
    <p:sldId id="938" r:id="rId9"/>
    <p:sldId id="935" r:id="rId10"/>
    <p:sldId id="936" r:id="rId11"/>
    <p:sldId id="491" r:id="rId12"/>
    <p:sldId id="494" r:id="rId13"/>
    <p:sldId id="495" r:id="rId14"/>
    <p:sldId id="939" r:id="rId15"/>
    <p:sldId id="851" r:id="rId16"/>
    <p:sldId id="852" r:id="rId17"/>
    <p:sldId id="934" r:id="rId18"/>
    <p:sldId id="937" r:id="rId19"/>
    <p:sldId id="940" r:id="rId20"/>
    <p:sldId id="853" r:id="rId21"/>
    <p:sldId id="919" r:id="rId22"/>
    <p:sldId id="925" r:id="rId23"/>
    <p:sldId id="927" r:id="rId24"/>
    <p:sldId id="941" r:id="rId25"/>
    <p:sldId id="492" r:id="rId26"/>
    <p:sldId id="528" r:id="rId27"/>
    <p:sldId id="942" r:id="rId28"/>
    <p:sldId id="738" r:id="rId29"/>
    <p:sldId id="943" r:id="rId3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663">
          <p15:clr>
            <a:srgbClr val="A4A3A4"/>
          </p15:clr>
        </p15:guide>
        <p15:guide id="2" pos="4059">
          <p15:clr>
            <a:srgbClr val="A4A3A4"/>
          </p15:clr>
        </p15:guide>
        <p15:guide id="3" pos="2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5E22"/>
    <a:srgbClr val="FFE389"/>
    <a:srgbClr val="CD242B"/>
    <a:srgbClr val="FFEDAB"/>
    <a:srgbClr val="E20000"/>
    <a:srgbClr val="DEB203"/>
    <a:srgbClr val="5FBA0F"/>
    <a:srgbClr val="FC922C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5550" autoAdjust="0"/>
  </p:normalViewPr>
  <p:slideViewPr>
    <p:cSldViewPr>
      <p:cViewPr varScale="1">
        <p:scale>
          <a:sx n="92" d="100"/>
          <a:sy n="92" d="100"/>
        </p:scale>
        <p:origin x="-882" y="-108"/>
      </p:cViewPr>
      <p:guideLst>
        <p:guide orient="horz" pos="663"/>
        <p:guide pos="4059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2017-6-17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1715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1094345" y="2852936"/>
            <a:ext cx="1656184" cy="1656184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361392" y="5160788"/>
            <a:ext cx="2082336" cy="89396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3600" b="1"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398404" y="5750834"/>
            <a:ext cx="2008312" cy="50405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72118" y="919230"/>
            <a:ext cx="2232248" cy="64905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2901635" y="2852936"/>
            <a:ext cx="1656184" cy="1656184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708925" y="2852936"/>
            <a:ext cx="1656184" cy="1656184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6516216" y="2852936"/>
            <a:ext cx="1656184" cy="1656184"/>
          </a:xfrm>
          <a:prstGeom prst="rect">
            <a:avLst/>
          </a:prstGeom>
          <a:solidFill>
            <a:srgbClr val="5FB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427" y="3138183"/>
            <a:ext cx="796021" cy="78938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0433" y="3140967"/>
            <a:ext cx="799519" cy="79285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00559" y="3128787"/>
            <a:ext cx="825857" cy="80503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32342" y="3167897"/>
            <a:ext cx="751520" cy="738995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129149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课堂教学流程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完美展示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309878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全书优质试题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随意编辑 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490607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独家研发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错题组卷系统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6892903" y="394573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志鸿优化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永远更新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 userDrawn="1"/>
        </p:nvSpPr>
        <p:spPr>
          <a:xfrm>
            <a:off x="0" y="-27384"/>
            <a:ext cx="9143999" cy="7200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 userDrawn="1"/>
        </p:nvSpPr>
        <p:spPr>
          <a:xfrm>
            <a:off x="0" y="6731788"/>
            <a:ext cx="9144000" cy="126212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 userDrawn="1"/>
        </p:nvSpPr>
        <p:spPr>
          <a:xfrm>
            <a:off x="1658382" y="1823052"/>
            <a:ext cx="58272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黑体" panose="02010600030101010101" pitchFamily="2" charset="-122"/>
                <a:ea typeface="黑体" panose="02010600030101010101" pitchFamily="2" charset="-122"/>
              </a:rPr>
              <a:t>高中总复习用书课件光盘</a:t>
            </a:r>
            <a:endParaRPr lang="zh-CN" altLang="en-US" sz="40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78881" y="5229200"/>
            <a:ext cx="2421511" cy="102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21805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animBg="1"/>
      <p:bldP spid="10" grpId="0" animBg="1"/>
      <p:bldP spid="11" grpId="0" animBg="1"/>
      <p:bldP spid="17" grpId="0"/>
      <p:bldP spid="18" grpId="0"/>
      <p:bldP spid="19" grpId="0"/>
      <p:bldP spid="20" grpId="0"/>
      <p:bldP spid="27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/>
          <p:cNvSpPr/>
          <p:nvPr userDrawn="1"/>
        </p:nvSpPr>
        <p:spPr>
          <a:xfrm>
            <a:off x="4625948" y="538157"/>
            <a:ext cx="849374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4740726" y="874706"/>
            <a:ext cx="63932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同侧圆角矩形 2"/>
          <p:cNvSpPr/>
          <p:nvPr userDrawn="1"/>
        </p:nvSpPr>
        <p:spPr>
          <a:xfrm>
            <a:off x="5530612" y="538157"/>
            <a:ext cx="849374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5645390" y="874706"/>
            <a:ext cx="63932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同侧圆角矩形 2"/>
          <p:cNvSpPr/>
          <p:nvPr userDrawn="1"/>
        </p:nvSpPr>
        <p:spPr>
          <a:xfrm>
            <a:off x="6438382" y="538157"/>
            <a:ext cx="849374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巩固演练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6553160" y="874706"/>
            <a:ext cx="639323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37115" y="1351654"/>
            <a:ext cx="7020272" cy="2016224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137115" y="3440763"/>
            <a:ext cx="7020272" cy="2016224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 userDrawn="1"/>
        </p:nvSpPr>
        <p:spPr>
          <a:xfrm>
            <a:off x="226603" y="275072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256739" y="3471391"/>
            <a:ext cx="153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0412" y="1996950"/>
            <a:ext cx="737932" cy="72563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0412" y="4086059"/>
            <a:ext cx="737932" cy="725633"/>
          </a:xfrm>
          <a:prstGeom prst="rect">
            <a:avLst/>
          </a:prstGeom>
        </p:spPr>
      </p:pic>
      <p:cxnSp>
        <p:nvCxnSpPr>
          <p:cNvPr id="26" name="直接连接符 25"/>
          <p:cNvCxnSpPr/>
          <p:nvPr userDrawn="1"/>
        </p:nvCxnSpPr>
        <p:spPr>
          <a:xfrm>
            <a:off x="6156176" y="1495670"/>
            <a:ext cx="0" cy="1728192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6156176" y="3584779"/>
            <a:ext cx="0" cy="1728192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8999182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目录版式二（目录内容多时用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37115" y="1351653"/>
            <a:ext cx="7020272" cy="4105333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 userDrawn="1"/>
        </p:nvSpPr>
        <p:spPr>
          <a:xfrm>
            <a:off x="226603" y="275072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256739" y="3471391"/>
            <a:ext cx="153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0412" y="3041503"/>
            <a:ext cx="737932" cy="725633"/>
          </a:xfrm>
          <a:prstGeom prst="rect">
            <a:avLst/>
          </a:prstGeom>
        </p:spPr>
      </p:pic>
      <p:cxnSp>
        <p:nvCxnSpPr>
          <p:cNvPr id="12" name="直接连接符 11"/>
          <p:cNvCxnSpPr/>
          <p:nvPr userDrawn="1"/>
        </p:nvCxnSpPr>
        <p:spPr>
          <a:xfrm>
            <a:off x="6012160" y="1604319"/>
            <a:ext cx="0" cy="360000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3158344" y="2844170"/>
            <a:ext cx="2709800" cy="1098122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6156176" y="1604319"/>
            <a:ext cx="2880320" cy="359999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2pPr>
            <a:lvl3pPr marL="9144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3pPr>
            <a:lvl4pPr marL="13716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4pPr>
            <a:lvl5pPr marL="1828800" indent="0">
              <a:lnSpc>
                <a:spcPct val="150000"/>
              </a:lnSpc>
              <a:buFontTx/>
              <a:buNone/>
              <a:defRPr sz="16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4939443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1340768"/>
            <a:ext cx="6983760" cy="108012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8" name="直接连接符 17"/>
          <p:cNvCxnSpPr/>
          <p:nvPr userDrawn="1"/>
        </p:nvCxnSpPr>
        <p:spPr>
          <a:xfrm>
            <a:off x="6422770" y="1901003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 userDrawn="1"/>
        </p:nvSpPr>
        <p:spPr>
          <a:xfrm>
            <a:off x="2160240" y="2476840"/>
            <a:ext cx="6983760" cy="108012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2" name="直接连接符 51"/>
          <p:cNvCxnSpPr/>
          <p:nvPr userDrawn="1"/>
        </p:nvCxnSpPr>
        <p:spPr>
          <a:xfrm>
            <a:off x="6422770" y="3037075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 userDrawn="1"/>
        </p:nvSpPr>
        <p:spPr>
          <a:xfrm>
            <a:off x="2160240" y="3631386"/>
            <a:ext cx="6983760" cy="1080120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9" name="直接连接符 58"/>
          <p:cNvCxnSpPr/>
          <p:nvPr userDrawn="1"/>
        </p:nvCxnSpPr>
        <p:spPr>
          <a:xfrm>
            <a:off x="6422770" y="4191621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/>
          <p:cNvSpPr/>
          <p:nvPr userDrawn="1"/>
        </p:nvSpPr>
        <p:spPr>
          <a:xfrm>
            <a:off x="2160240" y="4785932"/>
            <a:ext cx="6983760" cy="1080120"/>
          </a:xfrm>
          <a:prstGeom prst="rect">
            <a:avLst/>
          </a:prstGeom>
          <a:solidFill>
            <a:srgbClr val="5FB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6" name="直接连接符 65"/>
          <p:cNvCxnSpPr/>
          <p:nvPr userDrawn="1"/>
        </p:nvCxnSpPr>
        <p:spPr>
          <a:xfrm>
            <a:off x="6422770" y="5346167"/>
            <a:ext cx="2880000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椭圆 73"/>
          <p:cNvSpPr/>
          <p:nvPr userDrawn="1"/>
        </p:nvSpPr>
        <p:spPr>
          <a:xfrm flipH="1">
            <a:off x="3004067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</a:t>
            </a:r>
          </a:p>
        </p:txBody>
      </p:sp>
      <p:sp>
        <p:nvSpPr>
          <p:cNvPr id="75" name="椭圆 74"/>
          <p:cNvSpPr/>
          <p:nvPr userDrawn="1"/>
        </p:nvSpPr>
        <p:spPr>
          <a:xfrm flipH="1">
            <a:off x="3491956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76" name="椭圆 75"/>
          <p:cNvSpPr/>
          <p:nvPr userDrawn="1"/>
        </p:nvSpPr>
        <p:spPr>
          <a:xfrm flipH="1">
            <a:off x="3979845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</a:t>
            </a:r>
          </a:p>
        </p:txBody>
      </p:sp>
      <p:sp>
        <p:nvSpPr>
          <p:cNvPr id="77" name="椭圆 76"/>
          <p:cNvSpPr/>
          <p:nvPr userDrawn="1"/>
        </p:nvSpPr>
        <p:spPr>
          <a:xfrm flipH="1">
            <a:off x="4467734" y="1645053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CD24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</a:t>
            </a:r>
            <a:endParaRPr lang="zh-CN" altLang="en-US" sz="2400" dirty="0">
              <a:solidFill>
                <a:srgbClr val="CD24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Box 77"/>
          <p:cNvSpPr txBox="1"/>
          <p:nvPr userDrawn="1"/>
        </p:nvSpPr>
        <p:spPr>
          <a:xfrm>
            <a:off x="4902559" y="160085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i="0" dirty="0" smtClean="0">
                <a:solidFill>
                  <a:schemeClr val="bg1"/>
                </a:solidFill>
                <a:latin typeface="+mj-ea"/>
                <a:ea typeface="+mj-ea"/>
              </a:rPr>
              <a:t>明析考向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9" name="椭圆 78"/>
          <p:cNvSpPr/>
          <p:nvPr userDrawn="1"/>
        </p:nvSpPr>
        <p:spPr>
          <a:xfrm flipH="1">
            <a:off x="3004067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</a:t>
            </a:r>
          </a:p>
        </p:txBody>
      </p:sp>
      <p:sp>
        <p:nvSpPr>
          <p:cNvPr id="80" name="椭圆 79"/>
          <p:cNvSpPr/>
          <p:nvPr userDrawn="1"/>
        </p:nvSpPr>
        <p:spPr>
          <a:xfrm flipH="1">
            <a:off x="3491956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</a:p>
        </p:txBody>
      </p:sp>
      <p:sp>
        <p:nvSpPr>
          <p:cNvPr id="81" name="椭圆 80"/>
          <p:cNvSpPr/>
          <p:nvPr userDrawn="1"/>
        </p:nvSpPr>
        <p:spPr>
          <a:xfrm flipH="1">
            <a:off x="3979845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</a:t>
            </a:r>
            <a:endParaRPr lang="zh-CN" altLang="en-US" sz="2400" dirty="0">
              <a:solidFill>
                <a:srgbClr val="E75E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椭圆 81"/>
          <p:cNvSpPr/>
          <p:nvPr userDrawn="1"/>
        </p:nvSpPr>
        <p:spPr>
          <a:xfrm flipH="1">
            <a:off x="4467734" y="2782478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E75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焦</a:t>
            </a:r>
            <a:endParaRPr lang="zh-CN" altLang="en-US" sz="2400" dirty="0">
              <a:solidFill>
                <a:srgbClr val="E75E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TextBox 82"/>
          <p:cNvSpPr txBox="1"/>
          <p:nvPr userDrawn="1"/>
        </p:nvSpPr>
        <p:spPr>
          <a:xfrm>
            <a:off x="4902559" y="273828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归纳</a:t>
            </a: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拓展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4" name="椭圆 83"/>
          <p:cNvSpPr/>
          <p:nvPr userDrawn="1"/>
        </p:nvSpPr>
        <p:spPr>
          <a:xfrm flipH="1">
            <a:off x="3004067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典</a:t>
            </a:r>
          </a:p>
        </p:txBody>
      </p:sp>
      <p:sp>
        <p:nvSpPr>
          <p:cNvPr id="85" name="椭圆 84"/>
          <p:cNvSpPr/>
          <p:nvPr userDrawn="1"/>
        </p:nvSpPr>
        <p:spPr>
          <a:xfrm flipH="1">
            <a:off x="3491956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86" name="椭圆 85"/>
          <p:cNvSpPr/>
          <p:nvPr userDrawn="1"/>
        </p:nvSpPr>
        <p:spPr>
          <a:xfrm flipH="1">
            <a:off x="3979845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</a:p>
        </p:txBody>
      </p:sp>
      <p:sp>
        <p:nvSpPr>
          <p:cNvPr id="87" name="椭圆 86"/>
          <p:cNvSpPr/>
          <p:nvPr userDrawn="1"/>
        </p:nvSpPr>
        <p:spPr>
          <a:xfrm flipH="1">
            <a:off x="4467734" y="3942205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DEB2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</a:t>
            </a:r>
          </a:p>
        </p:txBody>
      </p:sp>
      <p:sp>
        <p:nvSpPr>
          <p:cNvPr id="88" name="TextBox 87"/>
          <p:cNvSpPr txBox="1"/>
          <p:nvPr userDrawn="1"/>
        </p:nvSpPr>
        <p:spPr>
          <a:xfrm>
            <a:off x="4902559" y="389800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评</a:t>
            </a:r>
            <a:r>
              <a:rPr lang="zh-CN" altLang="en-US" sz="2800" i="0" dirty="0" smtClean="0">
                <a:solidFill>
                  <a:schemeClr val="bg1"/>
                </a:solidFill>
                <a:latin typeface="+mj-ea"/>
                <a:ea typeface="+mj-ea"/>
              </a:rPr>
              <a:t>析指正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9" name="椭圆 88"/>
          <p:cNvSpPr/>
          <p:nvPr userDrawn="1"/>
        </p:nvSpPr>
        <p:spPr>
          <a:xfrm flipH="1">
            <a:off x="3004067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</a:t>
            </a:r>
          </a:p>
        </p:txBody>
      </p:sp>
      <p:sp>
        <p:nvSpPr>
          <p:cNvPr id="90" name="椭圆 89"/>
          <p:cNvSpPr/>
          <p:nvPr userDrawn="1"/>
        </p:nvSpPr>
        <p:spPr>
          <a:xfrm flipH="1">
            <a:off x="3491956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</a:p>
        </p:txBody>
      </p:sp>
      <p:sp>
        <p:nvSpPr>
          <p:cNvPr id="91" name="椭圆 90"/>
          <p:cNvSpPr/>
          <p:nvPr userDrawn="1"/>
        </p:nvSpPr>
        <p:spPr>
          <a:xfrm flipH="1">
            <a:off x="3979845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</a:p>
        </p:txBody>
      </p:sp>
      <p:sp>
        <p:nvSpPr>
          <p:cNvPr id="92" name="椭圆 91"/>
          <p:cNvSpPr/>
          <p:nvPr userDrawn="1"/>
        </p:nvSpPr>
        <p:spPr>
          <a:xfrm flipH="1">
            <a:off x="4467734" y="5090827"/>
            <a:ext cx="434825" cy="434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5FBA0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拟</a:t>
            </a:r>
            <a:endParaRPr lang="zh-CN" altLang="en-US" sz="2400" dirty="0">
              <a:solidFill>
                <a:srgbClr val="5FBA0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TextBox 92"/>
          <p:cNvSpPr txBox="1"/>
          <p:nvPr userDrawn="1"/>
        </p:nvSpPr>
        <p:spPr>
          <a:xfrm>
            <a:off x="4902559" y="504662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j-ea"/>
                <a:ea typeface="+mj-ea"/>
              </a:rPr>
              <a:t>预测</a:t>
            </a: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演练</a:t>
            </a:r>
            <a:endParaRPr lang="zh-CN" altLang="en-US" sz="2800" i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732668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7425" y="2994177"/>
            <a:ext cx="737932" cy="72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06614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同侧圆角矩形 10"/>
          <p:cNvSpPr/>
          <p:nvPr userDrawn="1"/>
        </p:nvSpPr>
        <p:spPr>
          <a:xfrm>
            <a:off x="3713134" y="538157"/>
            <a:ext cx="848592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本案目标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3801786" y="874706"/>
            <a:ext cx="688505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21" Type="http://schemas.openxmlformats.org/officeDocument/2006/relationships/slide" Target="../slides/slide25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20" Type="http://schemas.openxmlformats.org/officeDocument/2006/relationships/slide" Target="../slides/slide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" Target="../slides/slide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171825" y="467380"/>
            <a:ext cx="5000575" cy="44134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-1" y="6738378"/>
            <a:ext cx="9157036" cy="128253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8172400" y="467380"/>
            <a:ext cx="971600" cy="441340"/>
          </a:xfrm>
          <a:prstGeom prst="rect">
            <a:avLst/>
          </a:prstGeom>
          <a:solidFill>
            <a:srgbClr val="FC92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433638" y="0"/>
            <a:ext cx="1711621" cy="90872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0" y="6727668"/>
            <a:ext cx="9144000" cy="0"/>
          </a:xfrm>
          <a:prstGeom prst="line">
            <a:avLst/>
          </a:prstGeom>
          <a:ln w="12700">
            <a:solidFill>
              <a:srgbClr val="E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-1" y="937527"/>
            <a:ext cx="9144000" cy="36000"/>
          </a:xfrm>
          <a:prstGeom prst="rect">
            <a:avLst/>
          </a:prstGeom>
          <a:solidFill>
            <a:srgbClr val="E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5627" y="161189"/>
            <a:ext cx="628650" cy="619125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235833" y="75617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1800" b="1" dirty="0" smtClean="0">
                <a:solidFill>
                  <a:srgbClr val="C00000"/>
                </a:solidFill>
              </a:rPr>
              <a:t>学案</a:t>
            </a:r>
            <a:r>
              <a:rPr lang="en-US" altLang="zh-CN" sz="1800" b="1" dirty="0" smtClean="0">
                <a:solidFill>
                  <a:srgbClr val="C00000"/>
                </a:solidFill>
              </a:rPr>
              <a:t>16</a:t>
            </a:r>
            <a:r>
              <a:rPr lang="zh-CN" altLang="zh-CN" sz="1800" b="1" dirty="0" smtClean="0">
                <a:solidFill>
                  <a:srgbClr val="C00000"/>
                </a:solidFill>
              </a:rPr>
              <a:t>　让文章有创新</a:t>
            </a:r>
            <a:endParaRPr lang="zh-CN" altLang="en-US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374429" y="507713"/>
            <a:ext cx="66206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5" name="同侧圆角矩形 14">
            <a:hlinkClick r:id="rId18" action="ppaction://hlinksldjump" tooltip="点击进入"/>
          </p:cNvPr>
          <p:cNvSpPr/>
          <p:nvPr userDrawn="1"/>
        </p:nvSpPr>
        <p:spPr>
          <a:xfrm>
            <a:off x="3707904" y="607236"/>
            <a:ext cx="845180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本案目标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同侧圆角矩形 15">
            <a:hlinkClick r:id="rId19" action="ppaction://hlinksldjump" tooltip="点击进入"/>
          </p:cNvPr>
          <p:cNvSpPr/>
          <p:nvPr userDrawn="1"/>
        </p:nvSpPr>
        <p:spPr>
          <a:xfrm>
            <a:off x="4621738" y="607236"/>
            <a:ext cx="845180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同侧圆角矩形 13">
            <a:hlinkClick r:id="rId20" action="ppaction://hlinksldjump" tooltip="点击进入"/>
          </p:cNvPr>
          <p:cNvSpPr/>
          <p:nvPr userDrawn="1"/>
        </p:nvSpPr>
        <p:spPr>
          <a:xfrm>
            <a:off x="5537294" y="610414"/>
            <a:ext cx="845180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合作探究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同侧圆角矩形 17">
            <a:hlinkClick r:id="rId21" action="ppaction://hlinksldjump" tooltip="点击进入"/>
          </p:cNvPr>
          <p:cNvSpPr/>
          <p:nvPr userDrawn="1"/>
        </p:nvSpPr>
        <p:spPr>
          <a:xfrm>
            <a:off x="6442576" y="610414"/>
            <a:ext cx="845180" cy="294545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巩固演练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61" r:id="rId5"/>
    <p:sldLayoutId id="2147483662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2.docx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2.v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jpeg"/><Relationship Id="rId4" Type="http://schemas.openxmlformats.org/officeDocument/2006/relationships/slide" Target="slide2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2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jpeg"/><Relationship Id="rId4" Type="http://schemas.openxmlformats.org/officeDocument/2006/relationships/slide" Target="sl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187028" y="3064501"/>
            <a:ext cx="7137500" cy="669254"/>
          </a:xfrm>
        </p:spPr>
        <p:txBody>
          <a:bodyPr/>
          <a:lstStyle/>
          <a:p>
            <a:r>
              <a:rPr lang="zh-CN" altLang="zh-CN" sz="3200" dirty="0"/>
              <a:t>学案</a:t>
            </a:r>
            <a:r>
              <a:rPr lang="en-US" altLang="zh-CN" sz="3200" dirty="0"/>
              <a:t>16</a:t>
            </a:r>
            <a:r>
              <a:rPr lang="zh-CN" altLang="zh-CN" sz="3200" dirty="0"/>
              <a:t>　让文章有创新</a:t>
            </a:r>
          </a:p>
        </p:txBody>
      </p:sp>
    </p:spTree>
    <p:extLst>
      <p:ext uri="{BB962C8B-B14F-4D97-AF65-F5344CB8AC3E}">
        <p14:creationId xmlns:p14="http://schemas.microsoft.com/office/powerpoint/2010/main" xmlns="" val="2427548830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如何处理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创新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猎奇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创新不等于猎奇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也不等于只写新事物。创新要独辟蹊径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写人之所未写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发人之所未发。写作的创新具体表现在三个方面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一是思想新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二是材料新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三是表现形式新。猎奇是一种不正当的审美情趣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是我们极力反对的。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5689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77399150"/>
              </p:ext>
            </p:extLst>
          </p:nvPr>
        </p:nvGraphicFramePr>
        <p:xfrm>
          <a:off x="508000" y="1340768"/>
          <a:ext cx="8128000" cy="978590"/>
        </p:xfrm>
        <a:graphic>
          <a:graphicData uri="http://schemas.openxmlformats.org/presentationml/2006/ole">
            <p:oleObj spid="_x0000_s116762" name="文档" r:id="rId3" imgW="3837032" imgH="462224" progId="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1905161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见解求新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对同一事件或事物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要有自己独到的观点与看法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要能发掘其中最新、最有特色的内涵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要能挖掘出问题中隐含的更新、更有现实意义的观点。使文章见解新颖的常用手段有两种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反弹琵琶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杨柳新翻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别出心裁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独具一格。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材料求新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要尽量避免选用大家都熟知的材料、事例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要从现实生活中积极发现最富有时代特色的新材料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通过思考发现与新生活、新事物、新思想密切相关的新材料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材料中发掘出新精神、新意识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选用身边的那些活生生的材料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以真实、独特体现出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3227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表达求新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写作的个性化从某种意义上讲表现为语言的个性化。因为语言是作者思想、情感的载体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是作者生命体验的直接流露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好的内容只有通过富有个性化的语言才能表达出来。如临时启用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非常用词性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可以给人新颖之感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非常比喻法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拉大喻体与本体之间的跨度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也可产生新奇效果。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下面这些片段从某一角度上看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都给人新鲜之感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请简要分析其创新的手法和效果。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6212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980728"/>
            <a:ext cx="8128000" cy="58631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片段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难道举报违法行为还有什么不妥当吗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回答这个问题前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我们先说一个故事。春秋时期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孔子周游列国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遇到叶公。叶公对孔子说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我的家乡有一个直率坦白的人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父亲偷了羊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他便去告发父亲。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我的家乡直率坦白的人与你所说的不同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父亲为儿子隐瞒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儿子为父亲隐瞒。直率坦白就在这里面了。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父为子隐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子为父隐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这是孔子认为的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。汉律中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孔子的这一道德评价上升为法律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成为定罪量刑的一条原则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后世一直延续。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为什么亲亲相隐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很简单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社会是由一个个家庭组成的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家庭是以血缘为纽带的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家人之间理应亲密无间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如果亲人之间相互检举揭发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相互猜忌、防范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社会何来稳定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即使古代的亲亲相隐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也并非要隐瞒所有的问题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谋逆等重罪不包括在内。也就是说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重大原则问题之外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是鼓励亲亲相隐的。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课标全国卷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《给交警的一封信》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5957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【片段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赏评】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这段文字在见解上、材料上都给人耳目一新之感。一般考生都是写信给老陈或小陈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而这封信写给似乎无关的交警。在观点上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从社会稳定的角度指出交警公之于众的不当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发人之所未发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在用例上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举孔子与叶公之间的这段对话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少有人知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也给人新鲜之感。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2247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12776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片段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站在城市的邮筒旁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我们不知道该把自己的孤单寄往何方。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筷子在手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五指微拢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轻轻夹起五千年的芬芳。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阿谀是一种伪币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只有在虚荣心的领地才能流通。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卑鄙是卑鄙者的通行证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高尚是高尚者的墓志铭。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噙泪的朝拜中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母亲的每一缕白发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都成了一段我最沉痛的经文。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4316969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【片段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赏评】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这五句话表达新颖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富有诗意。前两句中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邮寄孤单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夹起芬芳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似乎不合语法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却让人耳目一新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非常用词法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后三句属于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非常比喻法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这种大跨度的比喻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既新奇又有诗意。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0621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969057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片段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皇上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臣妾近日闲来无事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加上这天又实在热得紧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心中甚感烦闷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昨儿便遣了槿汐去宫外打听近日是否有新鲜趣事。槿汐去了一日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回宫后跟臣妾说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骄阳如火之下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紫禁城外亦是一片肃静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百姓都待在家中避暑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所以并无趣事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只一间修船的小店热闹些。臣妾十分好奇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命槿汐细细说与臣妾听。那热闹事其实也是一桩小事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可臣妾听后颇有感触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想与四郎一同分享。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这家修船的小店有个工人素擅给船上漆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课标全国卷作文《给皇上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的信》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50628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【片段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赏评】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这篇带有穿越感的《给皇上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的信》的作文竟然获得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的高分。作者取材当时收视率颇高的《甄嬛传》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以甄嬛给雍正帝写信的形式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借甄嬛之口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人人想他人之所想急他人之所急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天地便一片祥和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新颖别致。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2302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包装求新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每年的高考作文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表现出来的体裁都非常丰富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各种文体应有尽有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除一般记叙文、议论文外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有研究型的小论文、小说、寓言、童话、剧本、相声、书信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以及病历、广告、证明题一类的杂文等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给人以耳目一新之感。也有很多作文依托名著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选取某一细节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加以嫁接移植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写出新意来。比如广为传诵的满分作文《赤兔之死》《贾环中举》《苏轼的赤壁》《庄子的智慧》等。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4239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00181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片段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汪曾祺先生写过《葡萄月令》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似乎只要缀上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便可以附庸先生的风雅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也能智慧一回。昨天是芒种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蚕老麦黄一伏时。庄稼人是要有智慧的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什么时候播种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什么时候收获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得有讲究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乱不得。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芒种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这个词真好听。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大约在六月份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草莓地里会莫名其妙地生出许多不知名的小虫子。这种发现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谈不上智慧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只是一种经验之谈。不要着急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也不必时不时去看。待到乌猪子过江了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躲的、藏的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虫们都会溜出来。用纸盒子小心翼翼地收好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放到远远的一处荒田里去。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踩死它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哪能呢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庄稼人讲求佛性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相信生死来去自然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打扰不得。奶奶年纪大了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却不忌惮生死。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七十二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八十四。阎王不请自己去。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耕作了一辈子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奶奶竟有些看淡生死的大智慧了。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江苏卷作文《农之月令》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7362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【片段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赏评】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这篇作文依托名篇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巧借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一词写智慧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也给读者以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措手不及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的感觉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也许正是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让这篇作文一下子进入了阅卷老师的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给了一个不可思议的高分。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1839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312299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了解高考作文对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有创新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的要求。　　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掌握作文创新的角度和技巧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学会作文创新的几种方法。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6363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pic>
        <p:nvPicPr>
          <p:cNvPr id="12" name="个性化小尝试.eps" descr="id:2147504287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1560" y="1412776"/>
            <a:ext cx="2456929" cy="398826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508000" y="1861224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年天津卷的一篇满分作文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阅读后请简要分析其获得满分的原因。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贾环中举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天津一考生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赵姨娘最近特别烦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不为别的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还不是为那个众人嫌的儿子贾环。自从亲闺女探春明着不认亲妈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赵姨娘把心思都放在这个宝贝儿子身上。谁料想贾环是个扶不起的阿斗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诗书礼义一样不会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吃喝嫖赌倒样样俱全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气得贾政一口一个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畜生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赵姨娘也跟着惹了一肚子闲气。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1440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00181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到底是亲妈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一日赵姨娘在淘宝上闲逛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发现了一个新奇的玩意儿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智慧芯片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有了它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就能古今中外无一不知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天文地理无所不能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。这太适合自己儿子了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赵姨娘有了一种飞上天的感觉。毫不犹豫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翻箱倒柜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搜罗净积攒多年的体己钱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订购了一个超级豪华加强版。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快递很给力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第二天天不亮就送到了荣国府。赵姨娘生怕别人看见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神秘兮兮地收了货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就迫不及待地唤来贾环。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儿子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为娘没能给你一个聪明的脑袋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心里一直不安。不过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这次好了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有了它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你就再也不用受宝玉那个浑小子的气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你爹也会高看你一眼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贾环揉着惺忪的睡眼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没好气地说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你发啥神经啊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大早起不睡觉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赵姨娘破天荒没破口骂娘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好脾气地安抚儿子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宝贝儿啊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这可是你的福音啊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你的病有救了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不容分说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就给贾环戴上了。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4543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两个黄鹂鸣翠柳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吃饭之前要洗手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贾环惊讶地捂住嘴巴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赵姨娘也激动地一蹦老高。谁说淘宝没正品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这不就见效了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儿子居然会说诗了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乐得娘俩在屋里密谋良久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静等翻身的机会。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果然机会是留给有准备的人的。没多久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贾政和幕僚在书房闲聊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忽然想起姽婳将军林四娘的事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于是提议作一首挽词。群人附和甚好。更有善察言观色之徒早已摸透贾政脾气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叫来诸位公子。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说话间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宝玉、贾环、贾兰俱看了题目。贾政命三人各作一首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谁先作成者赏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佳者额外加赏。贾兰初生牛犊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先成一首绝句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姽婳将军林四娘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玉为肌骨铁为肠。捐躯自报恒王后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此日青州土亦香。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众幕僚大赞家学渊源。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1327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15249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宝玉自恃天资甚高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大将押后阵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尚自出神。贾环一看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机会来了。默念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林四娘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脑中立刻出现了曹雪芹认为最好的宝玉写的《姽婳词》。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恒王好武兼好色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遂教美女习骑射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秾歌艳舞不成欢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列阵挽戈为自得。眼前不见尘沙起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将军俏影红灯里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叱咤时闻口舌香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霜矛雪剑娇难举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宝玉大吃一惊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难道竟真有心有灵犀不成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自己想好的诗被贾环抢了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一时又难以想出更好的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只能假托生病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灰溜溜地跑了。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贾环一举成名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贾政更是刮目相看。自觉平时亏待了儿子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特意延请名师善加引导。贾环也不负众望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轻而易举地考中了举人。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赵姨娘自此抖了起来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再也不惧怕王夫人。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听说薛姨妈前几天送了好几篮大闸蟹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想替薛蟠讨这个方子。赵姨娘百般推托。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我可是个聪明人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怎么会把芯片的事儿告诉别人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【我的评析】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u="dotted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4205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【评析参考】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这是一篇依托名著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选取某一情节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加以嫁接移植的创新作文。考生没有戏说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而是在尊重原著的基础上加工创造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基本保留了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赵姨娘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贾环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宝玉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等人的人物性格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人物与原著一脉相承。作者借用《红楼梦》的人物和情节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演绎了一场现实版的闹剧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故事新编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古典与现代结合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刻意地把宝玉和贾环的故事结局做了对调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看似信手拈来却别有深意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让人不得不思考这个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智慧芯片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到底是好还是坏。本文充满新意的同时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寓意又十分深刻。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838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50" y="508000"/>
            <a:ext cx="971550" cy="365125"/>
          </a:xfr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395536" y="1052512"/>
            <a:ext cx="47205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940427" y="1052512"/>
            <a:ext cx="4716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圆角矩形 14">
            <a:hlinkClick r:id="rId4" action="ppaction://hlinksldjump"/>
          </p:cNvPr>
          <p:cNvSpPr/>
          <p:nvPr/>
        </p:nvSpPr>
        <p:spPr>
          <a:xfrm>
            <a:off x="1488059" y="1052736"/>
            <a:ext cx="47205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0" name="对点训练.eps" descr="id:2147504317;FounderCES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95536" y="1906441"/>
            <a:ext cx="1877829" cy="360040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2410497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尝试采用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非常用词法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非常比喻法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写几句话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力求给人以新颖感、诗意感。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3277699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【参考示例】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静卧在清冷的寂寞里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洒落着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纷纷扬扬的叹息。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对着月光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买一面明镜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手掬一捧清辉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抚摸那凝脂般的肌肤。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劳动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这永远需要擦掉重做的习题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永远地摆在面前。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5273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50" y="508000"/>
            <a:ext cx="971550" cy="365125"/>
          </a:xfr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395536" y="1052512"/>
            <a:ext cx="47205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940427" y="1052512"/>
            <a:ext cx="4716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4" action="ppaction://hlinksldjump"/>
          </p:cNvPr>
          <p:cNvSpPr/>
          <p:nvPr/>
        </p:nvSpPr>
        <p:spPr>
          <a:xfrm>
            <a:off x="1488059" y="1052736"/>
            <a:ext cx="47205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日下午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重庆玉带山小学举行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民俗文化代代传　传统文化进校园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活动。学校专门从乡下买回两头年猪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请来村民讲述年猪习俗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同时还有专业的传统杀猪匠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宰杀年猪后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由科学老师为学生讲解年猪的身体结构。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　中新社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当着孩子们的面杀年猪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而且还要给孩子们讲解年猪的身体结构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这会不会有些太血腥了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对中小学生进行这样的民俗与传统文化教育有没有这个必要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不同的人有不同的看法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请谈谈你的看法。要力求观点正确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见解新颖。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7521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50" y="508000"/>
            <a:ext cx="971550" cy="365125"/>
          </a:xfr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395536" y="1052512"/>
            <a:ext cx="47205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940427" y="1052512"/>
            <a:ext cx="4716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4" action="ppaction://hlinksldjump"/>
          </p:cNvPr>
          <p:cNvSpPr/>
          <p:nvPr/>
        </p:nvSpPr>
        <p:spPr>
          <a:xfrm>
            <a:off x="1488059" y="1052736"/>
            <a:ext cx="47205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22438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【参考示例】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杀年猪教育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的价值与意义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是对孩子进行传统民俗文化的教育。把杀年猪这种传统民俗活动引入校园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有点送传统文化进校园的味道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不但有利于开阔孩子们的视野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增长他们的见识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同时也有利于传统民俗文化的继承与弘扬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可谓双赢之举。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杀猪宰羊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热热闹闹过新年是好多地方的习俗。但是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让一群天真烂漫的小学生看杀猪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究竟要让他们学习什么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是学习如何杀猪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还是欣赏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白刀子进红刀子出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血淋淋的场面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增加他们的英雄气、豹子胆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无论从哪个角度看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也无法让人把杀猪和对学生进行传统文化教育联系起来。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1653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50" y="508000"/>
            <a:ext cx="971550" cy="365125"/>
          </a:xfr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395536" y="1052512"/>
            <a:ext cx="47205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940427" y="1052512"/>
            <a:ext cx="4716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488059" y="1052736"/>
            <a:ext cx="47205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pic>
        <p:nvPicPr>
          <p:cNvPr id="8" name="押题篇章写作.eps" descr="id:2147504324;FounderCES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95536" y="1484784"/>
            <a:ext cx="2445296" cy="396937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508000" y="193094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根据要求写一篇不少于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字的文章。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宋朝人彭几看到范仲淹的画像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惊喜下拜。拜罢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仔细地看了看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有奇异品德的人一定有奇异的形貌。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于是引镜自照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大致像他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只是少了几根耳毛。年龄大一些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就应当足够像了。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到了庐山太平观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见到狄仁杰的雕像眉毛斜飞入鬓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自我介绍说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宋朝进士彭几恭谨地前来拜见。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又仔细看了很久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便喊人拿刀剪和镊子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让他们把自己的眉尾修成斜飞入鬓之状。家人见他这个样子笑了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彭几生气地说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笑什么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我从前见了范文正公的画像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只遗憾自己没有耳毛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如今见了狄梁公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怎敢不修眉呢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选好角度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自拟标题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不要脱离材料内容及含意的范围作文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不得抄袭。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7255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8172450" y="508000"/>
            <a:ext cx="971550" cy="365125"/>
          </a:xfrm>
        </p:spPr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395536" y="1052512"/>
            <a:ext cx="472053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940427" y="1052512"/>
            <a:ext cx="4716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488059" y="1052736"/>
            <a:ext cx="472053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89137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【写作提示】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这是一道叙事类材料作文。对于叙事类材料作文的审题立意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可以从故事的主要陈述对象和主要事件思考。材料的主要陈述对象是彭几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主要事件可以概括为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彭几看到范仲淹和狄仁杰之后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与自己比较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并学习和模仿他们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。对于材料中彭几的做法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可以从两个方面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肯定和否定来进行辩证分析。在立意时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可以从肯定彭几做法和否定彭几做法思考。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肯定彭几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见贤思齐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善自此始。崇拜模仿贤人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说明他有正确的价值观。其实从外在的崇敬走向内在的模仿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也许正是我们树立典型、导人向善的开端。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否定彭几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人的品德、才能与相貌没有必然联系。批评他不重本质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只重表面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盲目追星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自己成不了星。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3392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59408264"/>
              </p:ext>
            </p:extLst>
          </p:nvPr>
        </p:nvGraphicFramePr>
        <p:xfrm>
          <a:off x="508000" y="1268760"/>
          <a:ext cx="8128000" cy="978590"/>
        </p:xfrm>
        <a:graphic>
          <a:graphicData uri="http://schemas.openxmlformats.org/presentationml/2006/ole">
            <p:oleObj spid="_x0000_s115738" name="文档" r:id="rId3" imgW="3837032" imgH="462224" progId="">
              <p:embed/>
            </p:oleObj>
          </a:graphicData>
        </a:graphic>
      </p:graphicFrame>
      <p:sp>
        <p:nvSpPr>
          <p:cNvPr id="2" name="矩形 1"/>
          <p:cNvSpPr>
            <a:spLocks noChangeAspect="1"/>
          </p:cNvSpPr>
          <p:nvPr/>
        </p:nvSpPr>
        <p:spPr>
          <a:xfrm>
            <a:off x="508000" y="1905161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按要求作文。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北京过去有许多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老规矩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出门回家都要跟长辈打招呼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吃菜不许满盘子乱挑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不许管闲事儿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笑不露齿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话不高声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站有站相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坐有坐相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做客时不许随便动主人家的东西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忠厚传世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勤俭持家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这些从小就被要求遵守的准则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点点滴滴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影响了一辈辈北京人。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世易时移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老规矩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渐渐被人们淡忘了。不久前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有网友陆续把一些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老规矩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重新整理出来贴到网上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引发了一片热议。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老规矩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被重新提起并受到关注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这种现象引发了你哪些思考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请自选角度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自拟题目写一篇文章。文体不限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诗歌除外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3969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pic>
        <p:nvPicPr>
          <p:cNvPr id="5" name="考场佳作.eps" descr="id:2147504361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8000" y="1009365"/>
            <a:ext cx="1873682" cy="403411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1421514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老北京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逛新城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北京一考生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已经两百多岁的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老北京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突然活了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他老人家兴头不减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想要逛逛新城。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一下车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几个年轻人便让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老北京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吓了一跳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你是哪来的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是要参观新城吗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老人一愣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急忙点头。还没缓过神来又被吓了第二跳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这是参观者的名单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你自己勾出来吧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老人站到旁边勾出自己名字。他还未将花名册递给年轻人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其中一个年轻人的话着实让老人吓了第三跳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旁边等着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还有两个没来呢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心中满是不悦的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老北京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站到旁边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跟年轻人说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姑娘啊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你怎么这样说话呢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姑娘瞪大眼睛做出惊讶状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你知道我们有多累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个小时没合眼了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就为了接你们这些参观者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别挑毛病了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老人被这一连串的话噎得不知说啥好。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5847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57429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老北京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吓了四跳、五跳、更多跳的还远远不止这些呢。老人沿街而行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高楼林立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金碧辉煌的建筑让他老人家大开眼界。可是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老北京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发现无数男女竟无一人对他点头微笑或说声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吃了吗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。年轻人不管在何处只顾低头看手机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一群老头老太太跳广场舞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但相互间的神情都像不认识似的。中午时分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老北京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进了一家名小吃店。人已坐满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老人挤在一个圆桌旁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和数位食客共餐。只听左边这位吧唧嘴儿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右边这位一边吃一边哆嗦腿儿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还时不时拿出餐巾纸猛擤鼻涕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对面小孩则一边敲打空碗碟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一边扒拉着菜品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父母在旁则习以为常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一声不吭。这时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服务员上来给大家倒免费茶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老北京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恰恰是最后一位。服务员给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老北京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倒完后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壶嘴儿正对着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老北京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地一撂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这一举动着实吓了他一大跳。因为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老北京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的规矩里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壶嘴对人可是大不敬啊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8602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18414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吃罢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老北京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走出店门见一告示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说正举办全球语言论坛。他好奇就前去听之。但见你一言我一语好不热闹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老北京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也凑上来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把自己下车三跳经历说了出来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想提醒大家别忘记谦辞敬语。没有想到不少年轻人指责老者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我们是南方人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不会说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你是从哪来的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太远古了吧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我知道你过去的丑事儿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离了五次婚吧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老北京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好一顿呲叨和羞辱。情急之下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他把自己刚才的经历告诉了记者们。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老北京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一万个也没有想到的是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记者在采访新城负责人时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该负责人竟然说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我们没有邀请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老北京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到本新城参观。他老人家高兴可来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不高兴可去。别那么多老规矩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现代人不吃这一套。其余负责人一律做沉默状。最不能让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老北京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接受的是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旁边有一位年轻人问道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您多大岁数了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老糊涂了吧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老北京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年轻人哈哈大笑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你应该去掉两个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是两岁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4122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42088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老北京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在愤怒中飘然离去。他无论如何也不能明白的是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什么是二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这些老规矩怎么就成了二呢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他坚信人们在经历了浮躁喧哗和糊涂混沌时期后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还会怀念老规矩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会想它们。老规矩会回来的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4128642"/>
            <a:ext cx="2005677" cy="4446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【品悟】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u="dotted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sz="2200" u="dotted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0802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【品悟提示】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虚构成一个人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借由他的视角来审视当下人们对于规矩的缺失问题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可谓匠心独运。为了避免叙事时过于平淡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作者巧妙地制造出多出冲突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掀起不小的波澜。从说话时不懂礼貌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到吃饭不懂规矩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再到没有羞耻心等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一波接着一波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一环紧扣一环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使得故事高潮迭起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波澜起伏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让人读起来没有丝毫厌烦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久久不能释卷。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8964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960623"/>
            <a:ext cx="8128000" cy="58631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作文发展等级的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有创新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具体指的是什么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具体指五个方面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见解新颖。见解新颖是指要有新颖独到的见解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见人之所未见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发人之所未发。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材料新鲜。包括现实中的鲜活材料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精心比较后选出的典型材料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虽旧而有新意、赋予了新的时代精神的材料。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构思新巧。应该充分展开想象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以发散思维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求异思维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创新思维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选择新的角度、新的形式、新的体裁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构思出独具慧眼、极富个性、令人耳目一新的好文章。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推理想象有独到之处。能突破思维定式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推导出与一般人不同的原因或结果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想象奇特、独到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或新颖别致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或含意深长、耐人寻味。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有个性特征。文章能有自己的个性特征。能表现自己独特的人性感悟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能抒发自己真实的喜怒哀乐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不是千部一腔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千人一面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人云亦云。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466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高优14新制作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544</TotalTime>
  <Words>6293</Words>
  <Application>Microsoft Office PowerPoint</Application>
  <PresentationFormat>On-screen Show (4:3)</PresentationFormat>
  <Paragraphs>134</Paragraphs>
  <Slides>29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1" baseType="lpstr">
      <vt:lpstr>高优14新制作模板</vt:lpstr>
      <vt:lpstr>文档</vt:lpstr>
      <vt:lpstr>学案16　让文章有创新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xbany</cp:lastModifiedBy>
  <cp:revision>157</cp:revision>
  <dcterms:created xsi:type="dcterms:W3CDTF">2016-01-30T04:31:50Z</dcterms:created>
  <dcterms:modified xsi:type="dcterms:W3CDTF">2017-06-17T01:42:27Z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