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3"/>
    <p:sldId id="271" r:id="rId4"/>
    <p:sldId id="264" r:id="rId5"/>
    <p:sldId id="263" r:id="rId7"/>
    <p:sldId id="257" r:id="rId8"/>
    <p:sldId id="394" r:id="rId9"/>
    <p:sldId id="388" r:id="rId10"/>
    <p:sldId id="389" r:id="rId11"/>
    <p:sldId id="362" r:id="rId12"/>
    <p:sldId id="313" r:id="rId13"/>
    <p:sldId id="395" r:id="rId14"/>
    <p:sldId id="396" r:id="rId15"/>
    <p:sldId id="258" r:id="rId16"/>
    <p:sldId id="275" r:id="rId17"/>
    <p:sldId id="281" r:id="rId18"/>
    <p:sldId id="390" r:id="rId19"/>
    <p:sldId id="391" r:id="rId20"/>
    <p:sldId id="279" r:id="rId21"/>
    <p:sldId id="364" r:id="rId22"/>
    <p:sldId id="348" r:id="rId23"/>
    <p:sldId id="392" r:id="rId24"/>
    <p:sldId id="367" r:id="rId25"/>
    <p:sldId id="368" r:id="rId26"/>
    <p:sldId id="336" r:id="rId27"/>
    <p:sldId id="269" r:id="rId28"/>
    <p:sldId id="259" r:id="rId29"/>
    <p:sldId id="260" r:id="rId30"/>
    <p:sldId id="261" r:id="rId31"/>
    <p:sldId id="266" r:id="rId32"/>
    <p:sldId id="267" r:id="rId33"/>
    <p:sldId id="286" r:id="rId34"/>
    <p:sldId id="288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BB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1" autoAdjust="0"/>
    <p:restoredTop sz="94614" autoAdjust="0"/>
  </p:normalViewPr>
  <p:slideViewPr>
    <p:cSldViewPr>
      <p:cViewPr varScale="1">
        <p:scale>
          <a:sx n="85" d="100"/>
          <a:sy n="85" d="100"/>
        </p:scale>
        <p:origin x="-924" y="-90"/>
      </p:cViewPr>
      <p:guideLst>
        <p:guide orient="horz" pos="2245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9D5C-0580-480D-AA2E-5596DA47B7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1.xml"/><Relationship Id="rId2" Type="http://schemas.microsoft.com/office/2007/relationships/hdphoto" Target="../media/hdphoto1.wdp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hdphoto" Target="../media/hdphoto1.wdp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/>
          <p:nvPr/>
        </p:nvSpPr>
        <p:spPr>
          <a:xfrm>
            <a:off x="1907704" y="2947591"/>
            <a:ext cx="5724296" cy="815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三年级</a:t>
            </a:r>
            <a:r>
              <a:rPr lang="en-US" altLang="zh-CN" sz="4400" dirty="0" smtClean="0">
                <a:latin typeface="方正大标宋简体" pitchFamily="2" charset="-122"/>
                <a:ea typeface="方正大标宋简体" pitchFamily="2" charset="-122"/>
              </a:rPr>
              <a:t>  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语文 </a:t>
            </a:r>
            <a:r>
              <a:rPr lang="en-US" altLang="zh-CN" sz="4400" dirty="0" smtClean="0">
                <a:latin typeface="方正大标宋简体" pitchFamily="2" charset="-122"/>
                <a:ea typeface="方正大标宋简体" pitchFamily="2" charset="-122"/>
              </a:rPr>
              <a:t> 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上册</a:t>
            </a:r>
            <a:endParaRPr lang="zh-CN" altLang="en-US" sz="4400" dirty="0"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3347864" y="1844824"/>
            <a:ext cx="2286016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黑体"/>
                <a:ea typeface="黑体"/>
                <a:cs typeface="黑体"/>
              </a:rPr>
              <a:t>教科版</a:t>
            </a:r>
            <a:endParaRPr lang="zh-CN" altLang="en-US" sz="5400" b="1" dirty="0">
              <a:latin typeface="黑体"/>
              <a:ea typeface="黑体"/>
              <a:cs typeface="黑体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1512000" y="2852936"/>
            <a:ext cx="61200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pic>
        <p:nvPicPr>
          <p:cNvPr id="16" name="图片 15" descr="u=4259816425,3001510725&amp;fm=21&amp;gp=0"/>
          <p:cNvPicPr>
            <a:picLocks noChangeAspect="1"/>
          </p:cNvPicPr>
          <p:nvPr/>
        </p:nvPicPr>
        <p:blipFill>
          <a:blip r:embed="rId1" cstate="print"/>
          <a:srcRect l="2972" r="5634"/>
          <a:stretch>
            <a:fillRect/>
          </a:stretch>
        </p:blipFill>
        <p:spPr>
          <a:xfrm>
            <a:off x="1043608" y="3140968"/>
            <a:ext cx="6912768" cy="295084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987824" y="3429000"/>
            <a:ext cx="3393440" cy="229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数</a:t>
            </a:r>
            <a:r>
              <a:rPr lang="zh-CN" altLang="en-US" sz="3600" dirty="0"/>
              <a:t>不清  </a:t>
            </a:r>
            <a:r>
              <a:rPr lang="zh-CN" altLang="en-US" sz="3600" dirty="0" smtClean="0"/>
              <a:t>      诱</a:t>
            </a:r>
            <a:r>
              <a:rPr lang="zh-CN" altLang="en-US" sz="3600" dirty="0"/>
              <a:t>人</a:t>
            </a:r>
            <a:endParaRPr lang="zh-CN" altLang="en-US" sz="3600" dirty="0"/>
          </a:p>
          <a:p>
            <a:r>
              <a:rPr lang="zh-CN" altLang="en-US" sz="3600" dirty="0"/>
              <a:t>淙淙    葱葱茏茏飞舞    </a:t>
            </a:r>
            <a:r>
              <a:rPr lang="zh-CN" altLang="en-US" sz="3600" dirty="0" smtClean="0"/>
              <a:t>        树</a:t>
            </a:r>
            <a:r>
              <a:rPr lang="zh-CN" altLang="en-US" sz="3600" dirty="0"/>
              <a:t>梢 </a:t>
            </a:r>
            <a:endParaRPr lang="zh-CN" altLang="en-US" sz="3600" dirty="0"/>
          </a:p>
          <a:p>
            <a:r>
              <a:rPr lang="zh-CN" altLang="en-US" sz="3600" dirty="0"/>
              <a:t>献出    </a:t>
            </a:r>
            <a:r>
              <a:rPr lang="zh-CN" altLang="en-US" sz="3600" dirty="0" smtClean="0"/>
              <a:t>        名</a:t>
            </a:r>
            <a:r>
              <a:rPr lang="zh-CN" altLang="en-US" sz="3600" dirty="0"/>
              <a:t>贵</a:t>
            </a:r>
            <a:endParaRPr lang="zh-CN" altLang="en-US" sz="3600" dirty="0"/>
          </a:p>
        </p:txBody>
      </p:sp>
      <p:pic>
        <p:nvPicPr>
          <p:cNvPr id="5" name="图片 4" descr="apic9562_s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660515" y="764540"/>
            <a:ext cx="1771650" cy="2161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8596" y="2000240"/>
            <a:ext cx="807249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 </a:t>
            </a:r>
            <a:r>
              <a:rPr lang="zh-CN" altLang="en-US" sz="3600" dirty="0" smtClean="0"/>
              <a:t>数不清：</a:t>
            </a:r>
            <a:r>
              <a:rPr lang="zh-CN" altLang="en-US" sz="3600" dirty="0" smtClean="0">
                <a:solidFill>
                  <a:srgbClr val="FF0000"/>
                </a:solidFill>
              </a:rPr>
              <a:t>数量很多，无法数。  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r>
              <a:rPr lang="zh-CN" altLang="en-US" sz="3600" dirty="0" smtClean="0"/>
              <a:t> 诱人：</a:t>
            </a:r>
            <a:r>
              <a:rPr lang="zh-CN" altLang="en-US" sz="3600" dirty="0" smtClean="0">
                <a:solidFill>
                  <a:srgbClr val="FF0000"/>
                </a:solidFill>
              </a:rPr>
              <a:t>吸引人的。</a:t>
            </a:r>
            <a:endParaRPr lang="zh-CN" altLang="en-US" sz="3600" dirty="0">
              <a:solidFill>
                <a:srgbClr val="FF0000"/>
              </a:solidFill>
            </a:endParaRPr>
          </a:p>
          <a:p>
            <a:r>
              <a:rPr lang="zh-CN" altLang="en-US" sz="3600" dirty="0" smtClean="0"/>
              <a:t> 淙淙：</a:t>
            </a:r>
            <a:r>
              <a:rPr lang="zh-CN" altLang="en-US" sz="3600" dirty="0" smtClean="0">
                <a:solidFill>
                  <a:srgbClr val="FF0000"/>
                </a:solidFill>
              </a:rPr>
              <a:t>流水的声音。    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r>
              <a:rPr lang="zh-CN" altLang="en-US" sz="3600" dirty="0" smtClean="0"/>
              <a:t> 葱</a:t>
            </a:r>
            <a:r>
              <a:rPr lang="zh-CN" altLang="en-US" sz="3600" dirty="0"/>
              <a:t>葱茏</a:t>
            </a:r>
            <a:r>
              <a:rPr lang="zh-CN" altLang="en-US" sz="3600" dirty="0" smtClean="0"/>
              <a:t>茏：</a:t>
            </a:r>
            <a:r>
              <a:rPr lang="zh-CN" altLang="en-US" sz="3600" dirty="0" smtClean="0">
                <a:solidFill>
                  <a:srgbClr val="FF0000"/>
                </a:solidFill>
              </a:rPr>
              <a:t>形容（草木）青翠茂盛的样子。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r>
              <a:rPr lang="zh-CN" altLang="en-US" sz="3600" dirty="0" smtClean="0"/>
              <a:t>飞舞 ：</a:t>
            </a:r>
            <a:r>
              <a:rPr lang="zh-CN" altLang="en-US" sz="3600" dirty="0" smtClean="0">
                <a:solidFill>
                  <a:srgbClr val="FF0000"/>
                </a:solidFill>
              </a:rPr>
              <a:t>像跳舞似的在空中飞。   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r>
              <a:rPr lang="zh-CN" altLang="en-US" sz="3600" dirty="0" smtClean="0"/>
              <a:t> 树梢：</a:t>
            </a:r>
            <a:r>
              <a:rPr lang="zh-CN" altLang="en-US" sz="3600" dirty="0" smtClean="0">
                <a:solidFill>
                  <a:srgbClr val="FF0000"/>
                </a:solidFill>
              </a:rPr>
              <a:t>树的顶端。 </a:t>
            </a:r>
            <a:endParaRPr lang="zh-CN" altLang="en-US" sz="3600" dirty="0">
              <a:solidFill>
                <a:srgbClr val="FF0000"/>
              </a:solidFill>
            </a:endParaRPr>
          </a:p>
          <a:p>
            <a:endParaRPr lang="zh-CN" altLang="en-US" sz="3600" dirty="0"/>
          </a:p>
        </p:txBody>
      </p:sp>
      <p:pic>
        <p:nvPicPr>
          <p:cNvPr id="5" name="图片 4" descr="apic9562_s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6660515" y="764540"/>
            <a:ext cx="1771650" cy="2161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57224" y="2786058"/>
            <a:ext cx="72152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 献出：</a:t>
            </a:r>
            <a:r>
              <a:rPr lang="zh-CN" altLang="en-US" sz="3600" dirty="0" smtClean="0">
                <a:solidFill>
                  <a:srgbClr val="FF0000"/>
                </a:solidFill>
              </a:rPr>
              <a:t>拿出来给别人。    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r>
              <a:rPr lang="zh-CN" altLang="en-US" sz="3600" dirty="0" smtClean="0"/>
              <a:t> 名贵：</a:t>
            </a:r>
            <a:r>
              <a:rPr lang="zh-CN" altLang="en-US" sz="3600" dirty="0" smtClean="0">
                <a:solidFill>
                  <a:srgbClr val="FF0000"/>
                </a:solidFill>
              </a:rPr>
              <a:t>著名而珍贵。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5" name="图片 4" descr="apic9562_s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6660515" y="764540"/>
            <a:ext cx="1771650" cy="21615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548130" y="4219575"/>
            <a:ext cx="6122035" cy="2071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828040" y="3429000"/>
            <a:ext cx="7642860" cy="276987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同侧圆角矩形 4"/>
          <p:cNvSpPr/>
          <p:nvPr/>
        </p:nvSpPr>
        <p:spPr>
          <a:xfrm>
            <a:off x="467544" y="1124744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700808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699792" y="112474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一、导入新课</a:t>
            </a:r>
            <a:endParaRPr lang="zh-CN" altLang="en-US" sz="3600" dirty="0"/>
          </a:p>
        </p:txBody>
      </p:sp>
      <p:sp>
        <p:nvSpPr>
          <p:cNvPr id="3" name="文本框 2"/>
          <p:cNvSpPr txBox="1"/>
          <p:nvPr/>
        </p:nvSpPr>
        <p:spPr>
          <a:xfrm>
            <a:off x="755576" y="1988840"/>
            <a:ext cx="7576185" cy="229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dirty="0"/>
              <a:t>         </a:t>
            </a:r>
            <a:r>
              <a:rPr lang="en-US" altLang="zh-CN" sz="3600" dirty="0" err="1"/>
              <a:t>在祖国的东北有一座山脉叫小兴安岭</a:t>
            </a:r>
            <a:r>
              <a:rPr lang="zh-CN" altLang="en-US" sz="3600" dirty="0"/>
              <a:t>，</a:t>
            </a:r>
            <a:r>
              <a:rPr lang="en-US" altLang="zh-CN" sz="3600" dirty="0" err="1"/>
              <a:t>小兴安岭几百里全是森林，那真是美极了</a:t>
            </a:r>
            <a:r>
              <a:rPr lang="en-US" altLang="zh-CN" sz="3600" dirty="0"/>
              <a:t>。</a:t>
            </a:r>
            <a:r>
              <a:rPr lang="en-US" altLang="zh-CN" sz="3600" dirty="0" err="1"/>
              <a:t>你们想去那儿旅行吗</a:t>
            </a:r>
            <a:r>
              <a:rPr lang="en-US" altLang="zh-CN" sz="3600" dirty="0"/>
              <a:t>？</a:t>
            </a:r>
            <a:r>
              <a:rPr lang="zh-CN" altLang="en-US" sz="3600" dirty="0"/>
              <a:t>今天我们就一起走进美丽的</a:t>
            </a:r>
            <a:r>
              <a:rPr lang="en-US" altLang="zh-CN" sz="3600" dirty="0" err="1"/>
              <a:t>小兴安岭</a:t>
            </a:r>
            <a:r>
              <a:rPr lang="en-US" altLang="zh-CN" sz="3600" dirty="0"/>
              <a:t>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259632" y="3429000"/>
            <a:ext cx="5832648" cy="219977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00298" y="121442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3" name="文本框 2"/>
          <p:cNvSpPr txBox="1"/>
          <p:nvPr/>
        </p:nvSpPr>
        <p:spPr>
          <a:xfrm>
            <a:off x="683568" y="2204864"/>
            <a:ext cx="6985000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dirty="0" smtClean="0"/>
              <a:t>     1</a:t>
            </a:r>
            <a:r>
              <a:rPr lang="zh-CN" altLang="en-US" sz="3600" dirty="0"/>
              <a:t>、小兴安岭给你们什么感觉，那里你看到最多的是什么? 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1187624" y="5517232"/>
            <a:ext cx="65836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</a:rPr>
              <a:t>小兴安岭最大的特点就是树多。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539552" y="980728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539552" y="1556792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987824" y="980728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3" name="文本框 2"/>
          <p:cNvSpPr txBox="1"/>
          <p:nvPr/>
        </p:nvSpPr>
        <p:spPr>
          <a:xfrm>
            <a:off x="611560" y="1916832"/>
            <a:ext cx="76777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 smtClean="0"/>
              <a:t>      2</a:t>
            </a:r>
            <a:r>
              <a:rPr lang="zh-CN" altLang="en-US" sz="3600" dirty="0"/>
              <a:t>、自由读2~5段，思考：作者是按照什么顺序描写小兴安岭的四季的？</a:t>
            </a:r>
            <a:endParaRPr lang="zh-CN" altLang="en-US" sz="3600" dirty="0"/>
          </a:p>
        </p:txBody>
      </p:sp>
      <p:sp>
        <p:nvSpPr>
          <p:cNvPr id="7" name="文本框 6"/>
          <p:cNvSpPr txBox="1"/>
          <p:nvPr/>
        </p:nvSpPr>
        <p:spPr>
          <a:xfrm>
            <a:off x="611560" y="3645024"/>
            <a:ext cx="367240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FF0000"/>
                </a:solidFill>
              </a:rPr>
              <a:t>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时</a:t>
            </a:r>
            <a:r>
              <a:rPr lang="zh-CN" altLang="en-US" sz="3600" b="1" dirty="0">
                <a:solidFill>
                  <a:srgbClr val="FF0000"/>
                </a:solidFill>
              </a:rPr>
              <a:t>间的顺序。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rcRect b="18990"/>
          <a:stretch>
            <a:fillRect/>
          </a:stretch>
        </p:blipFill>
        <p:spPr>
          <a:xfrm>
            <a:off x="3995936" y="3501008"/>
            <a:ext cx="4495800" cy="238122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124744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700808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699792" y="105273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539552" y="4653136"/>
            <a:ext cx="7388225" cy="1193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不行，</a:t>
            </a:r>
            <a:r>
              <a:rPr lang="en-US" altLang="zh-CN" sz="3600" b="1" dirty="0" err="1" smtClean="0">
                <a:solidFill>
                  <a:srgbClr val="FF0000"/>
                </a:solidFill>
                <a:sym typeface="+mn-ea"/>
              </a:rPr>
              <a:t>用抽更能体现树木在春天生长</a:t>
            </a:r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得</a:t>
            </a:r>
            <a:r>
              <a:rPr lang="en-US" altLang="zh-CN" sz="3600" b="1" dirty="0" err="1" smtClean="0">
                <a:solidFill>
                  <a:srgbClr val="FF0000"/>
                </a:solidFill>
                <a:sym typeface="+mn-ea"/>
              </a:rPr>
              <a:t>非常快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。</a:t>
            </a:r>
            <a:endParaRPr lang="zh-CN" altLang="en-US" sz="36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552" y="2060848"/>
            <a:ext cx="79216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 smtClean="0"/>
              <a:t>         3</a:t>
            </a:r>
            <a:r>
              <a:rPr lang="zh-CN" altLang="en-US" sz="3600" dirty="0"/>
              <a:t>、默读第二自然段， </a:t>
            </a:r>
            <a:endParaRPr lang="zh-CN" altLang="en-US" sz="3600" dirty="0"/>
          </a:p>
          <a:p>
            <a:pPr algn="l"/>
            <a:r>
              <a:rPr lang="zh-CN" altLang="en-US" sz="3600" dirty="0"/>
              <a:t>“春天，树木抽出新的枝条，长出嫩绿的叶子”为什么用“抽”字，换一“长”行不行？</a:t>
            </a:r>
            <a:endParaRPr lang="zh-CN" altLang="en-US" sz="36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rcRect l="9626" t="6307" r="9203" b="21244"/>
          <a:stretch>
            <a:fillRect/>
          </a:stretch>
        </p:blipFill>
        <p:spPr>
          <a:xfrm>
            <a:off x="5796136" y="980728"/>
            <a:ext cx="3011813" cy="187220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 b="16330"/>
          <a:stretch>
            <a:fillRect/>
          </a:stretch>
        </p:blipFill>
        <p:spPr>
          <a:xfrm>
            <a:off x="5508104" y="1268760"/>
            <a:ext cx="3369310" cy="230425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00298" y="128586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611560" y="4221088"/>
            <a:ext cx="7388225" cy="1193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         </a:t>
            </a:r>
            <a:r>
              <a:rPr lang="en-US" altLang="zh-CN" sz="3600" b="1" dirty="0" err="1">
                <a:solidFill>
                  <a:srgbClr val="FF0000"/>
                </a:solidFill>
                <a:sym typeface="+mn-ea"/>
              </a:rPr>
              <a:t>溪水一下子都往一个方向流淌着，好像都动了起来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。</a:t>
            </a:r>
            <a:endParaRPr lang="zh-CN" altLang="en-US" sz="36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544" y="2492896"/>
            <a:ext cx="79216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 smtClean="0"/>
              <a:t> 4</a:t>
            </a:r>
            <a:r>
              <a:rPr lang="zh-CN" altLang="en-US" sz="3600" dirty="0"/>
              <a:t>、“雪水汇成了小溪。”</a:t>
            </a:r>
            <a:endParaRPr lang="zh-CN" altLang="en-US" sz="3600" dirty="0"/>
          </a:p>
          <a:p>
            <a:pPr algn="l"/>
            <a:r>
              <a:rPr lang="zh-CN" altLang="en-US" sz="3600" dirty="0"/>
              <a:t>“汇”字说明了什么？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 t="22038"/>
          <a:stretch>
            <a:fillRect/>
          </a:stretch>
        </p:blipFill>
        <p:spPr>
          <a:xfrm>
            <a:off x="1619672" y="4221088"/>
            <a:ext cx="5650963" cy="2024497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同侧圆角矩形 4"/>
          <p:cNvSpPr/>
          <p:nvPr/>
        </p:nvSpPr>
        <p:spPr>
          <a:xfrm>
            <a:off x="467544" y="1052736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39552" y="1988840"/>
            <a:ext cx="7340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   5</a:t>
            </a:r>
            <a:r>
              <a:rPr lang="zh-CN" altLang="en-US" sz="3600" dirty="0" smtClean="0">
                <a:latin typeface="+mn-ea"/>
              </a:rPr>
              <a:t>、阅读，圈出能表现夏天树木特点的词。通过这些树木你们感觉这些树木怎么样？ </a:t>
            </a:r>
            <a:endParaRPr lang="zh-CN" altLang="en-US" sz="36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3861048"/>
            <a:ext cx="732218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b="1" dirty="0" smtClean="0">
                <a:solidFill>
                  <a:srgbClr val="FF0000"/>
                </a:solidFill>
              </a:rPr>
              <a:t>         封、挡、遮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等，感觉树木茂盛。</a:t>
            </a:r>
            <a:endParaRPr lang="zh-CN" alt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71800" y="112474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-9464040" y="3108960"/>
            <a:ext cx="64008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 smtClean="0">
                <a:latin typeface="+mn-ea"/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rcRect b="11162"/>
          <a:stretch>
            <a:fillRect/>
          </a:stretch>
        </p:blipFill>
        <p:spPr>
          <a:xfrm>
            <a:off x="3923928" y="4581128"/>
            <a:ext cx="3960440" cy="1748189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同侧圆角矩形 4"/>
          <p:cNvSpPr/>
          <p:nvPr/>
        </p:nvSpPr>
        <p:spPr>
          <a:xfrm>
            <a:off x="451014" y="1035636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51014" y="162424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55576" y="1772816"/>
            <a:ext cx="7723505" cy="2286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   6</a:t>
            </a:r>
            <a:r>
              <a:rPr lang="zh-CN" altLang="en-US" sz="3600" dirty="0" smtClean="0">
                <a:latin typeface="+mn-ea"/>
              </a:rPr>
              <a:t>、“葱葱茏茏、密密层层、严严实实”，想象小兴安岭夏季森林枝叶的茂密。课文中用一个什么词进一步写出树木的繁茂？ </a:t>
            </a:r>
            <a:endParaRPr lang="zh-CN" altLang="en-US" sz="36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3568" y="4077072"/>
            <a:ext cx="7518400" cy="1193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b="1" dirty="0" smtClean="0">
                <a:solidFill>
                  <a:srgbClr val="FF0000"/>
                </a:solidFill>
              </a:rPr>
              <a:t>       “封”，一点不透气，一点不透风，没有一点空隙。</a:t>
            </a:r>
            <a:endParaRPr lang="zh-CN" alt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83768" y="105273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-9464040" y="3108960"/>
            <a:ext cx="64008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 smtClean="0">
                <a:latin typeface="+mn-ea"/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8130" y="1124585"/>
            <a:ext cx="619569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sz="4800" b="1" dirty="0" smtClean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14</a:t>
            </a:r>
            <a:r>
              <a:rPr kumimoji="1" lang="zh-CN" altLang="en-US" sz="4800" b="1" dirty="0" smtClean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、美丽的小兴安岭</a:t>
            </a:r>
            <a:endParaRPr kumimoji="1" lang="zh-CN" altLang="en-US" sz="4800" b="1" dirty="0" smtClean="0">
              <a:solidFill>
                <a:srgbClr val="00B0F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1763688" y="1988840"/>
            <a:ext cx="540060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4818" name="Picture 2" descr="http://i0.bbs.fd.zol-img.com.cn/t_s1200x5000/g1/M04/0C/0C/Cg-4jlL7qyKIFxK4AAUzYhQMXW8AAGy1gJhZwMABTN6366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3608" y="1988840"/>
            <a:ext cx="6768752" cy="4225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3203848" y="3861048"/>
            <a:ext cx="4536504" cy="23080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同侧圆角矩形 4"/>
          <p:cNvSpPr/>
          <p:nvPr/>
        </p:nvSpPr>
        <p:spPr>
          <a:xfrm>
            <a:off x="467142" y="105278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142" y="1628845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555776" y="105273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755650" y="2061210"/>
            <a:ext cx="75145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0070C0"/>
                </a:solidFill>
              </a:rPr>
              <a:t>         </a:t>
            </a:r>
            <a:endParaRPr lang="zh-CN" sz="3600" b="1" dirty="0">
              <a:solidFill>
                <a:srgbClr val="0070C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1916832"/>
            <a:ext cx="7992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70C0"/>
                </a:solidFill>
              </a:rPr>
              <a:t>       </a:t>
            </a:r>
            <a:r>
              <a:rPr lang="en-US" altLang="zh-CN" sz="3600" dirty="0" smtClean="0">
                <a:solidFill>
                  <a:srgbClr val="0070C0"/>
                </a:solidFill>
              </a:rPr>
              <a:t>7</a:t>
            </a:r>
            <a:r>
              <a:rPr lang="zh-CN" altLang="en-US" sz="3600" dirty="0" smtClean="0">
                <a:solidFill>
                  <a:srgbClr val="0070C0"/>
                </a:solidFill>
              </a:rPr>
              <a:t>、夏天的小兴安岭真是枝繁叶茂，让我感觉到了强大的生命力。可是，这么大的生命力，在秋天的时候，又是什么样子呢？</a:t>
            </a:r>
            <a:endParaRPr lang="zh-CN" altLang="en-US" sz="3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51014" y="963628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51014" y="1552232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55576" y="5013176"/>
            <a:ext cx="7518400" cy="1193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b="1" dirty="0" smtClean="0">
                <a:solidFill>
                  <a:srgbClr val="FF0000"/>
                </a:solidFill>
              </a:rPr>
              <a:t>         一串串山葡萄，一颗颗棒子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，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鲜嫩的蘑菇和木耳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等等。</a:t>
            </a:r>
            <a:endParaRPr lang="zh-CN" alt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83768" y="980728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-9464040" y="3108960"/>
            <a:ext cx="64008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 smtClean="0">
                <a:latin typeface="+mn-ea"/>
                <a:sym typeface="+mn-ea"/>
              </a:rPr>
              <a:t>。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547664" y="1772816"/>
            <a:ext cx="5446379" cy="316835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899592" y="4077072"/>
            <a:ext cx="7267654" cy="218138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同侧圆角矩形 4"/>
          <p:cNvSpPr/>
          <p:nvPr/>
        </p:nvSpPr>
        <p:spPr>
          <a:xfrm>
            <a:off x="451014" y="1035636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51014" y="162424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11560" y="1772816"/>
            <a:ext cx="77235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   8.</a:t>
            </a:r>
            <a:r>
              <a:rPr lang="zh-CN" altLang="en-US" sz="3600" dirty="0" smtClean="0">
                <a:latin typeface="+mn-ea"/>
              </a:rPr>
              <a:t>冬天，小兴安岭的雪怎样大？课文上用了哪些词语，又使你联想到哪些词语？ </a:t>
            </a:r>
            <a:endParaRPr lang="zh-CN" altLang="en-US" sz="36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9592" y="3645024"/>
            <a:ext cx="7518400" cy="1193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b="1" dirty="0" smtClean="0">
                <a:solidFill>
                  <a:srgbClr val="FF0000"/>
                </a:solidFill>
              </a:rPr>
              <a:t>         鹅毛般的、大雪封山、白皑皑、白茫茫、银色的世界......</a:t>
            </a:r>
            <a:endParaRPr lang="zh-CN" alt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83768" y="105273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-9464040" y="3108960"/>
            <a:ext cx="64008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 smtClean="0">
                <a:latin typeface="+mn-ea"/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595030" y="1035636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595030" y="162424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83568" y="1772816"/>
            <a:ext cx="772350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   9.</a:t>
            </a:r>
            <a:r>
              <a:rPr lang="zh-CN" altLang="en-US" sz="3600" dirty="0" smtClean="0">
                <a:latin typeface="+mn-ea"/>
              </a:rPr>
              <a:t>这数不清的树木在不同的季节呈现了不同的美，让我们一起来读读最后一个自然段，想一想为什么说小兴安岭是“美丽的大花园”和“巨大的宝库”？ </a:t>
            </a:r>
            <a:endParaRPr lang="zh-CN" altLang="en-US" sz="3600" dirty="0"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27784" y="105273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-9464040" y="3108960"/>
            <a:ext cx="64008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 smtClean="0">
                <a:latin typeface="+mn-ea"/>
                <a:sym typeface="+mn-ea"/>
              </a:rPr>
              <a:t>。</a:t>
            </a:r>
            <a:endParaRPr lang="zh-CN" altLang="en-US"/>
          </a:p>
        </p:txBody>
      </p:sp>
      <p:pic>
        <p:nvPicPr>
          <p:cNvPr id="11266" name="Picture 2" descr="http://gb.cri.cn/mmsource/images/2014/10/15/c753c294b31746d69eff35f5fee73f35.jpg"/>
          <p:cNvPicPr>
            <a:picLocks noChangeAspect="1" noChangeArrowheads="1"/>
          </p:cNvPicPr>
          <p:nvPr/>
        </p:nvPicPr>
        <p:blipFill>
          <a:blip r:embed="rId1" cstate="print"/>
          <a:srcRect b="17085"/>
          <a:stretch>
            <a:fillRect/>
          </a:stretch>
        </p:blipFill>
        <p:spPr bwMode="auto">
          <a:xfrm>
            <a:off x="4211960" y="4365104"/>
            <a:ext cx="3096345" cy="17106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500298" y="128586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539552" y="2276872"/>
            <a:ext cx="74002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</a:rPr>
              <a:t>         </a:t>
            </a:r>
            <a:r>
              <a:rPr lang="zh-CN" altLang="en-US" sz="3200" b="1" dirty="0">
                <a:solidFill>
                  <a:srgbClr val="FF0000"/>
                </a:solidFill>
              </a:rPr>
              <a:t>小兴安岭是“美丽的大花园”是因为小兴安岭一年四季景色美丽、诱人。“巨大的宝库”是小兴安岭的树木多，秋天物产丰富。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10242" name="Picture 2" descr="https://i03picsos.sogoucdn.com/deffc34e3061053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95936" y="4005064"/>
            <a:ext cx="3390408" cy="22560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图解结构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83895" y="2421255"/>
            <a:ext cx="1377315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美丽的小兴安岭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2268384" y="2421007"/>
            <a:ext cx="459312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600" dirty="0" smtClean="0"/>
              <a:t>总起：树多  景美</a:t>
            </a:r>
            <a:r>
              <a:rPr lang="zh-CN" altLang="en-US" sz="3600" dirty="0" smtClean="0"/>
              <a:t>      </a:t>
            </a:r>
            <a:endParaRPr lang="zh-CN" altLang="en-US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2195830" y="3501390"/>
            <a:ext cx="4032885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分述：春、夏、</a:t>
            </a:r>
            <a:endParaRPr lang="zh-CN" altLang="en-US" sz="3600" dirty="0" smtClean="0"/>
          </a:p>
          <a:p>
            <a:r>
              <a:rPr lang="zh-CN" altLang="en-US" sz="3600" dirty="0" smtClean="0"/>
              <a:t>              秋、冬。</a:t>
            </a:r>
            <a:endParaRPr lang="zh-CN" altLang="en-US" sz="3600" dirty="0" smtClean="0"/>
          </a:p>
          <a:p>
            <a:r>
              <a:rPr lang="zh-CN" altLang="en-US" sz="3600" dirty="0" smtClean="0"/>
              <a:t>总结：花园  宝库</a:t>
            </a:r>
            <a:endParaRPr lang="zh-CN" altLang="en-US" sz="3600" dirty="0" smtClean="0"/>
          </a:p>
          <a:p>
            <a:r>
              <a:rPr lang="zh-CN" altLang="en-US" sz="3600" dirty="0" smtClean="0"/>
              <a:t>             </a:t>
            </a:r>
            <a:endParaRPr lang="zh-CN" altLang="en-US" sz="36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6156325" y="3357245"/>
            <a:ext cx="229489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+mn-ea"/>
              </a:rPr>
              <a:t>景色美丽</a:t>
            </a:r>
            <a:endParaRPr lang="zh-CN" altLang="en-US" sz="3600" dirty="0">
              <a:latin typeface="+mn-ea"/>
            </a:endParaRPr>
          </a:p>
          <a:p>
            <a:r>
              <a:rPr lang="zh-CN" altLang="en-US" sz="3600" dirty="0">
                <a:latin typeface="+mn-ea"/>
              </a:rPr>
              <a:t>物产丰富</a:t>
            </a:r>
            <a:endParaRPr lang="zh-CN" altLang="en-US" sz="3600" dirty="0">
              <a:latin typeface="+mn-ea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1780540" y="2348865"/>
            <a:ext cx="287655" cy="2603500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 flipH="1">
            <a:off x="6052185" y="2650490"/>
            <a:ext cx="83185" cy="2586355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3419872" y="4005064"/>
            <a:ext cx="3928756" cy="223224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概括主题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83568" y="2132856"/>
            <a:ext cx="7369175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+mn-ea"/>
              </a:rPr>
              <a:t>    本文通过描述我国东北小兴安岭一年四季的美丽景色和丰富的物产， 表达了作者对祖国山河的热爱和赞美之情。</a:t>
            </a:r>
            <a:endParaRPr lang="zh-CN" altLang="en-US" sz="36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3203848" y="4653136"/>
            <a:ext cx="3960440" cy="163155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写法点拨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55650" y="1917065"/>
            <a:ext cx="7541895" cy="3388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         </a:t>
            </a:r>
            <a:r>
              <a:rPr lang="zh-CN" sz="3600" dirty="0" smtClean="0"/>
              <a:t>本文是一篇优美的写景文章</a:t>
            </a:r>
            <a:r>
              <a:rPr lang="zh-CN" altLang="en-US" sz="3600" dirty="0" smtClean="0"/>
              <a:t>。作者运用了总</a:t>
            </a:r>
            <a:r>
              <a:rPr lang="en-US" altLang="zh-CN" sz="3600" dirty="0" smtClean="0"/>
              <a:t>—</a:t>
            </a:r>
            <a:r>
              <a:rPr lang="zh-CN" altLang="en-US" sz="3600" dirty="0" smtClean="0"/>
              <a:t>分</a:t>
            </a:r>
            <a:r>
              <a:rPr lang="en-US" altLang="zh-CN" sz="3600" dirty="0" smtClean="0"/>
              <a:t>—</a:t>
            </a:r>
            <a:r>
              <a:rPr lang="zh-CN" altLang="en-US" sz="3600" dirty="0" smtClean="0"/>
              <a:t>总的方法来写作。开头简述小兴安岭的位置大小；然后按时间的顺序描写小兴安岭的四季；最后总写小兴安岭的特点</a:t>
            </a:r>
            <a:r>
              <a:rPr lang="en-US" altLang="zh-CN" sz="3600" dirty="0" smtClean="0"/>
              <a:t>—</a:t>
            </a:r>
            <a:r>
              <a:rPr lang="zh-CN" altLang="en-US" sz="3600" dirty="0" smtClean="0"/>
              <a:t>物产丰富，景色美丽。</a:t>
            </a:r>
            <a:endParaRPr lang="zh-CN" alt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052736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拓展提升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11560" y="2636912"/>
            <a:ext cx="7696835" cy="2834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+mn-ea"/>
              </a:rPr>
              <a:t>    红松又称海松，果松，是松科松属的常绿乔木。松籽是红松的种子，是红松树的果实，又称海松子。松子既是重要的中药，还可代植物油食用。松子油可食用，炒食、煮食为主。</a:t>
            </a:r>
            <a:endParaRPr lang="zh-CN" altLang="en-US" sz="3600" dirty="0" smtClean="0"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844824"/>
            <a:ext cx="3678555" cy="64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小兴安岭的红松</a:t>
            </a:r>
            <a:endParaRPr lang="zh-CN" altLang="en-US" sz="36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5687695" y="814070"/>
            <a:ext cx="2927985" cy="183324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 r="29641"/>
          <a:stretch>
            <a:fillRect/>
          </a:stretch>
        </p:blipFill>
        <p:spPr>
          <a:xfrm>
            <a:off x="3923928" y="4005064"/>
            <a:ext cx="3928415" cy="230425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同侧圆角矩形 2"/>
          <p:cNvSpPr/>
          <p:nvPr/>
        </p:nvSpPr>
        <p:spPr>
          <a:xfrm>
            <a:off x="467544" y="1052736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心灵</a:t>
            </a: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感悟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67544" y="1844824"/>
            <a:ext cx="7517765" cy="2839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          小兴安岭景色优美，物产丰富，每个季节都有不同的景物和特产。它是我们祖国的一部分，是一座美丽的大花园，也是巨大的宝库。我们要去爱护它，保护它  。</a:t>
            </a:r>
            <a:endParaRPr lang="zh-CN" alt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5293360" y="836930"/>
            <a:ext cx="3256915" cy="1450340"/>
          </a:xfrm>
          <a:prstGeom prst="rect">
            <a:avLst/>
          </a:prstGeom>
          <a:effectLst>
            <a:softEdge rad="317500"/>
          </a:effectLst>
        </p:spPr>
      </p:pic>
      <p:grpSp>
        <p:nvGrpSpPr>
          <p:cNvPr id="11" name="组合 10"/>
          <p:cNvGrpSpPr/>
          <p:nvPr/>
        </p:nvGrpSpPr>
        <p:grpSpPr>
          <a:xfrm>
            <a:off x="267839" y="1124744"/>
            <a:ext cx="2256668" cy="571008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itchFamily="2" charset="-122"/>
                  <a:ea typeface="华文新魏" pitchFamily="2" charset="-122"/>
                  <a:cs typeface="黑体"/>
                </a:rPr>
                <a:t>资料宝袋</a:t>
              </a: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39552" y="2060848"/>
            <a:ext cx="8070850" cy="3388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         东北的</a:t>
            </a:r>
            <a:r>
              <a:rPr lang="zh-CN" altLang="en-US" sz="3600" dirty="0" smtClean="0">
                <a:solidFill>
                  <a:srgbClr val="FF0000"/>
                </a:solidFill>
              </a:rPr>
              <a:t>小兴安岭</a:t>
            </a:r>
            <a:r>
              <a:rPr lang="zh-CN" altLang="en-US" sz="3600" dirty="0" smtClean="0"/>
              <a:t>是我们国家的绿色宝库、重点林区。那里有丰富的动植物资源，广袤的原始森林，几乎不加修饰就是一个迤逦无比的天然大公园。它的植物种类在数量上仅次于云南的热带雨林。</a:t>
            </a:r>
            <a:endParaRPr lang="zh-CN" alt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499992" y="3284984"/>
            <a:ext cx="140970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抽出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39752" y="4149080"/>
            <a:ext cx="157162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</a:rPr>
              <a:t>长出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7584" y="2348880"/>
            <a:ext cx="6925310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+mn-ea"/>
              </a:rPr>
              <a:t> </a:t>
            </a:r>
            <a:r>
              <a:rPr lang="en-US" altLang="zh-CN" sz="3600" dirty="0" smtClean="0">
                <a:latin typeface="+mn-ea"/>
              </a:rPr>
              <a:t>1</a:t>
            </a:r>
            <a:r>
              <a:rPr lang="zh-CN" altLang="en-US" sz="3600" dirty="0" smtClean="0">
                <a:latin typeface="+mn-ea"/>
              </a:rPr>
              <a:t>．填上合适的动词。</a:t>
            </a:r>
            <a:endParaRPr lang="zh-CN" altLang="en-US" sz="36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+mn-ea"/>
              </a:rPr>
              <a:t>    春天，树木（     ）新的枝条，（     ）嫩绿的叶子。</a:t>
            </a:r>
            <a:endParaRPr lang="zh-CN" altLang="en-US" sz="36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11505" y="2132964"/>
            <a:ext cx="712884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2</a:t>
            </a:r>
            <a:r>
              <a:rPr lang="zh-CN" altLang="en-US" sz="3600" dirty="0" smtClean="0">
                <a:latin typeface="+mn-ea"/>
              </a:rPr>
              <a:t>、本文生动地描写了小兴安岭（        ）的美，同时写了小兴安岭的富饶。所以课文最后说“小兴安岭是一座美丽的（       ），也是一座巨大的（     ）”。       </a:t>
            </a:r>
            <a:endParaRPr lang="en-US" altLang="zh-CN" sz="3600" dirty="0" smtClean="0"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27984" y="4368133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</a:rPr>
              <a:t>宝库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43911" y="2637158"/>
            <a:ext cx="20116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</a:rPr>
              <a:t>一年四季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05397" y="3788730"/>
            <a:ext cx="15544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</a:rPr>
              <a:t>大花园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22" grpId="0"/>
      <p:bldP spid="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c:\users\administrator\appdata\roaming\360se6\User Data\temp\330881-1409101K6074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19872" y="2348880"/>
            <a:ext cx="5328592" cy="3996444"/>
          </a:xfrm>
          <a:prstGeom prst="rect">
            <a:avLst/>
          </a:prstGeom>
          <a:noFill/>
        </p:spPr>
      </p:pic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作业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071538" y="242886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1</a:t>
            </a:r>
            <a:r>
              <a:rPr lang="zh-CN" altLang="en-US" sz="3600" dirty="0" smtClean="0">
                <a:latin typeface="+mn-ea"/>
              </a:rPr>
              <a:t>．熟读课文。</a:t>
            </a:r>
            <a:br>
              <a:rPr lang="zh-CN" altLang="en-US" sz="3600" dirty="0" smtClean="0">
                <a:latin typeface="+mn-ea"/>
              </a:rPr>
            </a:br>
            <a:r>
              <a:rPr lang="en-US" altLang="zh-CN" sz="3600" dirty="0" smtClean="0">
                <a:latin typeface="+mn-ea"/>
              </a:rPr>
              <a:t>2</a:t>
            </a:r>
            <a:r>
              <a:rPr lang="zh-CN" altLang="en-US" sz="3600" dirty="0" smtClean="0">
                <a:latin typeface="+mn-ea"/>
              </a:rPr>
              <a:t>．抄写生字和词语。</a:t>
            </a:r>
            <a:endParaRPr lang="zh-CN" altLang="en-US" sz="36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980728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预习检查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63678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115616" y="1916832"/>
            <a:ext cx="7294880" cy="1188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1</a:t>
            </a:r>
            <a:r>
              <a:rPr lang="zh-CN" altLang="en-US" sz="3600" dirty="0" smtClean="0">
                <a:latin typeface="+mn-ea"/>
              </a:rPr>
              <a:t>、指名朗读</a:t>
            </a:r>
            <a:r>
              <a:rPr lang="en-US" altLang="zh-CN" sz="3600" dirty="0" smtClean="0">
                <a:latin typeface="+mn-ea"/>
              </a:rPr>
              <a:t>《</a:t>
            </a:r>
            <a:r>
              <a:rPr lang="zh-CN" altLang="en-US" sz="3600" dirty="0" smtClean="0">
                <a:latin typeface="+mn-ea"/>
              </a:rPr>
              <a:t>美丽的小兴安岭</a:t>
            </a:r>
            <a:r>
              <a:rPr lang="en-US" altLang="zh-CN" sz="3600" dirty="0" smtClean="0">
                <a:latin typeface="+mn-ea"/>
              </a:rPr>
              <a:t>》</a:t>
            </a:r>
            <a:r>
              <a:rPr lang="zh-CN" altLang="en-US" sz="3600" dirty="0" smtClean="0">
                <a:latin typeface="+mn-ea"/>
              </a:rPr>
              <a:t>。</a:t>
            </a:r>
            <a:endParaRPr lang="en-US" altLang="zh-CN" sz="3600" dirty="0" smtClean="0">
              <a:latin typeface="+mn-ea"/>
            </a:endParaRPr>
          </a:p>
          <a:p>
            <a:r>
              <a:rPr lang="en-US" altLang="zh-CN" sz="3600" dirty="0" smtClean="0">
                <a:latin typeface="+mn-ea"/>
              </a:rPr>
              <a:t>2</a:t>
            </a:r>
            <a:r>
              <a:rPr lang="zh-CN" altLang="en-US" sz="3600" dirty="0" smtClean="0">
                <a:latin typeface="+mn-ea"/>
              </a:rPr>
              <a:t>、指名认读生字和词语。</a:t>
            </a:r>
            <a:endParaRPr lang="en-US" altLang="zh-CN" sz="3600" dirty="0" smtClean="0">
              <a:latin typeface="+mn-ea"/>
            </a:endParaRPr>
          </a:p>
        </p:txBody>
      </p:sp>
      <p:pic>
        <p:nvPicPr>
          <p:cNvPr id="31746" name="Picture 2" descr="http://y1.ifengimg.com/648b17624b263bb1/2014/0705/rdn_53b764ae4989c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07704" y="3140968"/>
            <a:ext cx="4824536" cy="3074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790" b="89685" l="4167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459" b="23184"/>
          <a:stretch>
            <a:fillRect/>
          </a:stretch>
        </p:blipFill>
        <p:spPr>
          <a:xfrm>
            <a:off x="500033" y="1916430"/>
            <a:ext cx="8072495" cy="429704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123728" y="4221088"/>
            <a:ext cx="46324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   桦</a:t>
            </a:r>
            <a:r>
              <a:rPr lang="zh-CN" sz="3600" dirty="0" smtClean="0"/>
              <a:t>    </a:t>
            </a:r>
            <a:r>
              <a:rPr lang="zh-CN" altLang="en-US" sz="3600" dirty="0" smtClean="0"/>
              <a:t>抽    </a:t>
            </a:r>
            <a:r>
              <a:rPr lang="zh-CN" sz="3600" dirty="0" smtClean="0"/>
              <a:t>积 </a:t>
            </a:r>
            <a:r>
              <a:rPr lang="en-US" altLang="zh-CN" sz="3600" dirty="0" smtClean="0"/>
              <a:t>  </a:t>
            </a:r>
            <a:r>
              <a:rPr lang="zh-CN" sz="3600" dirty="0" smtClean="0"/>
              <a:t>夏   </a:t>
            </a:r>
            <a:r>
              <a:rPr lang="zh-CN" sz="3600" dirty="0"/>
              <a:t>晨</a:t>
            </a:r>
            <a:endParaRPr lang="zh-CN" sz="3600" dirty="0"/>
          </a:p>
          <a:p>
            <a:r>
              <a:rPr lang="zh-CN" sz="3600" dirty="0"/>
              <a:t>雾   </a:t>
            </a:r>
            <a:r>
              <a:rPr lang="zh-CN" sz="3600" dirty="0" smtClean="0"/>
              <a:t>乳    </a:t>
            </a:r>
            <a:r>
              <a:rPr lang="zh-CN" sz="3600" dirty="0"/>
              <a:t>射  </a:t>
            </a:r>
            <a:r>
              <a:rPr lang="en-US" altLang="zh-CN" sz="3600" dirty="0" smtClean="0"/>
              <a:t> </a:t>
            </a:r>
            <a:r>
              <a:rPr lang="zh-CN" sz="3600" dirty="0" smtClean="0"/>
              <a:t> </a:t>
            </a:r>
            <a:r>
              <a:rPr lang="zh-CN" sz="3600" dirty="0"/>
              <a:t>颜   </a:t>
            </a:r>
            <a:r>
              <a:rPr lang="zh-CN" altLang="en-US" sz="3600" dirty="0" smtClean="0"/>
              <a:t>坛  舞       </a:t>
            </a:r>
            <a:endParaRPr lang="en-US" altLang="zh-CN" sz="3600" dirty="0" smtClean="0"/>
          </a:p>
          <a:p>
            <a:r>
              <a:rPr lang="en-US" altLang="zh-CN" sz="3600" dirty="0" smtClean="0"/>
              <a:t>   </a:t>
            </a:r>
            <a:r>
              <a:rPr lang="zh-CN" sz="3600" dirty="0" smtClean="0"/>
              <a:t>献   洞  </a:t>
            </a:r>
            <a:r>
              <a:rPr lang="en-US" altLang="zh-CN" sz="3600" dirty="0" smtClean="0"/>
              <a:t>  </a:t>
            </a:r>
            <a:r>
              <a:rPr lang="zh-CN" altLang="en-US" sz="3600" dirty="0" smtClean="0"/>
              <a:t>兔   </a:t>
            </a:r>
            <a:r>
              <a:rPr lang="zh-CN" sz="3600" dirty="0" smtClean="0"/>
              <a:t>肥</a:t>
            </a:r>
            <a:r>
              <a:rPr lang="en-US" altLang="zh-CN" sz="3600" dirty="0" smtClean="0"/>
              <a:t>    </a:t>
            </a:r>
            <a:r>
              <a:rPr lang="zh-CN" sz="3600" dirty="0" smtClean="0"/>
              <a:t>靠</a:t>
            </a:r>
            <a:endParaRPr lang="en-US" altLang="zh-CN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790" b="89685" l="4167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459" b="23184"/>
          <a:stretch>
            <a:fillRect/>
          </a:stretch>
        </p:blipFill>
        <p:spPr>
          <a:xfrm>
            <a:off x="785786" y="2143116"/>
            <a:ext cx="7500990" cy="407035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483768" y="4293096"/>
            <a:ext cx="5040560" cy="1659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汇   溪   侧   舰  葱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乳  梢    坛   药  兔  库</a:t>
            </a:r>
            <a:endParaRPr lang="zh-CN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980728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968199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15616" y="2780928"/>
            <a:ext cx="1511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欣赏</a:t>
            </a: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1115616" y="3501008"/>
            <a:ext cx="1511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融化</a:t>
            </a: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2627784" y="2780928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观赏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55776" y="3501008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溶化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5536" y="2060848"/>
            <a:ext cx="20116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近义词：</a:t>
            </a:r>
            <a:endParaRPr lang="zh-CN" altLang="en-US" sz="3600" dirty="0"/>
          </a:p>
        </p:txBody>
      </p:sp>
      <p:sp>
        <p:nvSpPr>
          <p:cNvPr id="31" name="TextBox 30"/>
          <p:cNvSpPr txBox="1"/>
          <p:nvPr/>
        </p:nvSpPr>
        <p:spPr>
          <a:xfrm>
            <a:off x="5076056" y="2852936"/>
            <a:ext cx="1511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遮住</a:t>
            </a: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sp>
        <p:nvSpPr>
          <p:cNvPr id="32" name="TextBox 31"/>
          <p:cNvSpPr txBox="1"/>
          <p:nvPr/>
        </p:nvSpPr>
        <p:spPr>
          <a:xfrm>
            <a:off x="5076056" y="3501008"/>
            <a:ext cx="1526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诱人</a:t>
            </a: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sp>
        <p:nvSpPr>
          <p:cNvPr id="33" name="TextBox 32"/>
          <p:cNvSpPr txBox="1"/>
          <p:nvPr/>
        </p:nvSpPr>
        <p:spPr>
          <a:xfrm>
            <a:off x="6444208" y="2852936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挡住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444714" y="3501643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迷人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22530" name="Picture 2" descr="http://cdn.t01.pic.sogou.com/3c6da706a2c988f8-a67775518f10dc82-32c4a774ee8b5bb80d9f3bc363d3d3f9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59632" y="4221088"/>
            <a:ext cx="6768752" cy="2066925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3613" y="2780293"/>
            <a:ext cx="10541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嫩</a:t>
            </a: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1043613" y="3500373"/>
            <a:ext cx="10541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浓</a:t>
            </a: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2195736" y="2780928"/>
            <a:ext cx="6400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老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67873" y="3501008"/>
            <a:ext cx="6400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淡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5536" y="206084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反义词：</a:t>
            </a:r>
            <a:endParaRPr lang="zh-CN" altLang="en-US" sz="3600" dirty="0"/>
          </a:p>
        </p:txBody>
      </p:sp>
      <p:sp>
        <p:nvSpPr>
          <p:cNvPr id="31" name="TextBox 30"/>
          <p:cNvSpPr txBox="1"/>
          <p:nvPr/>
        </p:nvSpPr>
        <p:spPr>
          <a:xfrm>
            <a:off x="3923928" y="2852936"/>
            <a:ext cx="1511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前进</a:t>
            </a: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sp>
        <p:nvSpPr>
          <p:cNvPr id="32" name="TextBox 31"/>
          <p:cNvSpPr txBox="1"/>
          <p:nvPr/>
        </p:nvSpPr>
        <p:spPr>
          <a:xfrm>
            <a:off x="3923928" y="3501008"/>
            <a:ext cx="24390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严严实实</a:t>
            </a: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sp>
        <p:nvSpPr>
          <p:cNvPr id="33" name="TextBox 32"/>
          <p:cNvSpPr txBox="1"/>
          <p:nvPr/>
        </p:nvSpPr>
        <p:spPr>
          <a:xfrm>
            <a:off x="5364470" y="2852936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后退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228184" y="3501008"/>
            <a:ext cx="20116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松松散散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22530" name="Picture 2" descr="http://cdn.t01.pic.sogou.com/3c6da706a2c988f8-a67775518f10dc82-32c4a774ee8b5bb80d9f3bc363d3d3f9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59632" y="4221088"/>
            <a:ext cx="6768752" cy="2066925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5"/>
          <p:cNvGrpSpPr/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23563" name="TextBox 28"/>
          <p:cNvSpPr txBox="1">
            <a:spLocks noChangeArrowheads="1"/>
          </p:cNvSpPr>
          <p:nvPr/>
        </p:nvSpPr>
        <p:spPr bwMode="auto">
          <a:xfrm>
            <a:off x="3712468" y="3785047"/>
            <a:ext cx="64008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sz="3600"/>
              <a:t>涨</a:t>
            </a:r>
            <a:endParaRPr lang="zh-CN" sz="3600"/>
          </a:p>
        </p:txBody>
      </p:sp>
      <p:sp>
        <p:nvSpPr>
          <p:cNvPr id="30" name="左大括号 29"/>
          <p:cNvSpPr/>
          <p:nvPr/>
        </p:nvSpPr>
        <p:spPr>
          <a:xfrm>
            <a:off x="4283968" y="3284984"/>
            <a:ext cx="214312" cy="1571625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65" name="TextBox 30"/>
          <p:cNvSpPr txBox="1">
            <a:spLocks noChangeArrowheads="1"/>
          </p:cNvSpPr>
          <p:nvPr/>
        </p:nvSpPr>
        <p:spPr bwMode="auto">
          <a:xfrm>
            <a:off x="4569718" y="3142109"/>
            <a:ext cx="131254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3600"/>
              <a:t>zh</a:t>
            </a:r>
            <a:r>
              <a:rPr lang="zh-CN" altLang="en-US" sz="3600"/>
              <a:t>ǎ</a:t>
            </a:r>
            <a:r>
              <a:rPr lang="en-US" sz="3600"/>
              <a:t>ng</a:t>
            </a:r>
            <a:endParaRPr lang="en-US" sz="3600"/>
          </a:p>
        </p:txBody>
      </p:sp>
      <p:sp>
        <p:nvSpPr>
          <p:cNvPr id="23566" name="TextBox 31"/>
          <p:cNvSpPr txBox="1">
            <a:spLocks noChangeArrowheads="1"/>
          </p:cNvSpPr>
          <p:nvPr/>
        </p:nvSpPr>
        <p:spPr bwMode="auto">
          <a:xfrm>
            <a:off x="4499233" y="4280347"/>
            <a:ext cx="127762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3600"/>
              <a:t>zh</a:t>
            </a:r>
            <a:r>
              <a:rPr lang="zh-CN" altLang="en-US" sz="3600"/>
              <a:t>à</a:t>
            </a:r>
            <a:r>
              <a:rPr lang="en-US" sz="3600"/>
              <a:t>ng</a:t>
            </a:r>
            <a:endParaRPr lang="en-US" sz="3600"/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939730" y="3128139"/>
            <a:ext cx="109728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</a:rPr>
              <a:t>涨落</a:t>
            </a:r>
            <a:endParaRPr lang="zh-CN" sz="3600" b="1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939730" y="4352419"/>
            <a:ext cx="201168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</a:rPr>
              <a:t>头昏脑涨</a:t>
            </a:r>
            <a:endParaRPr lang="zh-CN" sz="3600" b="1">
              <a:solidFill>
                <a:srgbClr val="FF0000"/>
              </a:solidFill>
            </a:endParaRPr>
          </a:p>
        </p:txBody>
      </p:sp>
      <p:sp>
        <p:nvSpPr>
          <p:cNvPr id="23569" name="TextBox 34"/>
          <p:cNvSpPr txBox="1">
            <a:spLocks noChangeArrowheads="1"/>
          </p:cNvSpPr>
          <p:nvPr/>
        </p:nvSpPr>
        <p:spPr bwMode="auto">
          <a:xfrm>
            <a:off x="899478" y="2204720"/>
            <a:ext cx="203041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多音字：</a:t>
            </a:r>
            <a:endParaRPr lang="zh-CN" altLang="en-US" sz="3600">
              <a:latin typeface="Calibri" pitchFamily="34" charset="0"/>
            </a:endParaRPr>
          </a:p>
        </p:txBody>
      </p:sp>
      <p:pic>
        <p:nvPicPr>
          <p:cNvPr id="2" name="图片 1" descr="u=1217660558,747937936&amp;fm=21&amp;gp=0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756920" y="3934460"/>
            <a:ext cx="2936875" cy="2190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2030</Words>
  <Application>WPS 演示</Application>
  <PresentationFormat>全屏显示(4:3)</PresentationFormat>
  <Paragraphs>256</Paragraphs>
  <Slides>32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134</cp:revision>
  <dcterms:created xsi:type="dcterms:W3CDTF">2015-12-02T11:41:00Z</dcterms:created>
  <dcterms:modified xsi:type="dcterms:W3CDTF">2018-09-03T07:53:15Z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