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324" r:id="rId5"/>
    <p:sldId id="470" r:id="rId6"/>
    <p:sldId id="490" r:id="rId7"/>
    <p:sldId id="536" r:id="rId8"/>
    <p:sldId id="538" r:id="rId9"/>
    <p:sldId id="537" r:id="rId10"/>
    <p:sldId id="491" r:id="rId11"/>
    <p:sldId id="539" r:id="rId12"/>
    <p:sldId id="492" r:id="rId13"/>
    <p:sldId id="424" r:id="rId14"/>
    <p:sldId id="468" r:id="rId15"/>
    <p:sldId id="425" r:id="rId16"/>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2E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044"/>
    <p:restoredTop sz="83025"/>
  </p:normalViewPr>
  <p:slideViewPr>
    <p:cSldViewPr showGuides="1">
      <p:cViewPr varScale="1">
        <p:scale>
          <a:sx n="54" d="100"/>
          <a:sy n="54" d="100"/>
        </p:scale>
        <p:origin x="-1776" y="-90"/>
      </p:cViewPr>
      <p:guideLst>
        <p:guide orient="horz" pos="2218"/>
        <p:guide pos="2762"/>
      </p:guideLst>
    </p:cSldViewPr>
  </p:slideViewPr>
  <p:notesTextViewPr>
    <p:cViewPr>
      <p:scale>
        <a:sx n="1" d="1"/>
        <a:sy n="1" d="1"/>
      </p:scale>
      <p:origin x="0" y="0"/>
    </p:cViewPr>
  </p:notesTextViewPr>
  <p:sorterViewPr showFormatting="0">
    <p:cViewPr>
      <p:scale>
        <a:sx n="80" d="100"/>
        <a:sy n="80" d="100"/>
      </p:scale>
      <p:origin x="0" y="111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kumimoji="1" sz="1200">
                <a:latin typeface="Calibri" panose="020F0502020204030204" pitchFamily="34" charset="0"/>
                <a:ea typeface="宋体" panose="02010600030101010101" pitchFamily="2" charset="-122"/>
                <a:cs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宋体" panose="02010600030101010101" pitchFamily="2" charset="-122"/>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a:buFontTx/>
              <a:buNone/>
              <a:defRPr kumimoji="1"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4572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lstStyle/>
          <a:p>
            <a:pPr marL="0" marR="0" lvl="0"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Tx/>
              <a:buNone/>
              <a:defRPr kumimoji="1" sz="1200">
                <a:latin typeface="Calibri" panose="020F0502020204030204" pitchFamily="34" charset="0"/>
                <a:ea typeface="宋体" panose="02010600030101010101" pitchFamily="2" charset="-122"/>
                <a:cs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宋体" panose="02010600030101010101" pitchFamily="2" charset="-122"/>
            </a:endParaRPr>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ChangeAspect="1" noTextEdit="1"/>
          </p:cNvSpPr>
          <p:nvPr>
            <p:ph type="sldImg"/>
          </p:nvPr>
        </p:nvSpPr>
        <p:spPr>
          <a:ln>
            <a:solidFill>
              <a:srgbClr val="000000">
                <a:alpha val="100000"/>
              </a:srgbClr>
            </a:solidFill>
            <a:miter lim="800000"/>
          </a:ln>
        </p:spPr>
      </p:sp>
      <p:sp>
        <p:nvSpPr>
          <p:cNvPr id="25603"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25604" name="幻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幻灯片图像占位符 1"/>
          <p:cNvSpPr>
            <a:spLocks noGrp="1" noRot="1" noChangeAspect="1" noTextEdit="1"/>
          </p:cNvSpPr>
          <p:nvPr>
            <p:ph type="sldImg"/>
          </p:nvPr>
        </p:nvSpPr>
        <p:spPr>
          <a:ln>
            <a:solidFill>
              <a:srgbClr val="000000">
                <a:alpha val="100000"/>
              </a:srgbClr>
            </a:solidFill>
            <a:miter lim="800000"/>
          </a:ln>
        </p:spPr>
      </p:sp>
      <p:sp>
        <p:nvSpPr>
          <p:cNvPr id="26627"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2662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幻灯片图像占位符 1"/>
          <p:cNvSpPr>
            <a:spLocks noGrp="1" noRot="1" noChangeAspect="1" noTextEdit="1"/>
          </p:cNvSpPr>
          <p:nvPr>
            <p:ph type="sldImg"/>
          </p:nvPr>
        </p:nvSpPr>
        <p:spPr>
          <a:ln>
            <a:solidFill>
              <a:srgbClr val="000000">
                <a:alpha val="100000"/>
              </a:srgbClr>
            </a:solidFill>
            <a:miter lim="800000"/>
          </a:ln>
        </p:spPr>
      </p:sp>
      <p:sp>
        <p:nvSpPr>
          <p:cNvPr id="39939"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399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幻灯片图像占位符 1"/>
          <p:cNvSpPr>
            <a:spLocks noGrp="1" noRot="1" noChangeAspect="1" noTextEdit="1"/>
          </p:cNvSpPr>
          <p:nvPr>
            <p:ph type="sldImg"/>
          </p:nvPr>
        </p:nvSpPr>
        <p:spPr>
          <a:ln>
            <a:solidFill>
              <a:srgbClr val="000000">
                <a:alpha val="100000"/>
              </a:srgbClr>
            </a:solidFill>
            <a:miter lim="800000"/>
          </a:ln>
        </p:spPr>
      </p:sp>
      <p:sp>
        <p:nvSpPr>
          <p:cNvPr id="40963"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4096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微软雅黑" panose="020B0503020204020204" pitchFamily="34"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2" descr="C:\Documents and Settings\Administrator\桌面\34.jpg"/>
          <p:cNvPicPr>
            <a:picLocks noChangeAspect="1"/>
          </p:cNvPicPr>
          <p:nvPr userDrawn="1"/>
        </p:nvPicPr>
        <p:blipFill>
          <a:blip r:embed="rId12"/>
          <a:srcRect l="3905"/>
          <a:stretch>
            <a:fillRect/>
          </a:stretch>
        </p:blipFill>
        <p:spPr>
          <a:xfrm>
            <a:off x="0" y="0"/>
            <a:ext cx="9144000" cy="6858000"/>
          </a:xfrm>
          <a:prstGeom prst="rect">
            <a:avLst/>
          </a:prstGeom>
          <a:noFill/>
          <a:ln w="9525">
            <a:noFill/>
          </a:ln>
        </p:spPr>
      </p:pic>
      <p:sp>
        <p:nvSpPr>
          <p:cNvPr id="1027"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8" name="文本占位符 2"/>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en-US" altLang="zh-CN" dirty="0"/>
          </a:p>
          <a:p>
            <a:pPr lvl="1"/>
            <a:r>
              <a:rPr lang="zh-CN" altLang="en-US" dirty="0"/>
              <a:t>第二级</a:t>
            </a:r>
            <a:endParaRPr lang="en-US" altLang="zh-CN" dirty="0"/>
          </a:p>
          <a:p>
            <a:pPr lvl="2"/>
            <a:r>
              <a:rPr lang="zh-CN" altLang="en-US" dirty="0"/>
              <a:t>第三级</a:t>
            </a:r>
            <a:endParaRPr lang="en-US" altLang="zh-CN" dirty="0"/>
          </a:p>
          <a:p>
            <a:pPr lvl="3"/>
            <a:r>
              <a:rPr lang="zh-CN" altLang="en-US" dirty="0"/>
              <a:t>第四级</a:t>
            </a:r>
            <a:endParaRPr lang="en-US" altLang="zh-CN" dirty="0"/>
          </a:p>
          <a:p>
            <a:pPr lvl="4"/>
            <a:r>
              <a:rPr lang="zh-CN" altLang="en-US" dirty="0"/>
              <a:t>第五级</a:t>
            </a:r>
            <a:endParaRPr lang="zh-CN" altLang="en-US" dirty="0"/>
          </a:p>
        </p:txBody>
      </p:sp>
      <p:sp>
        <p:nvSpPr>
          <p:cNvPr id="1029"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a:buFontTx/>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a:buFontTx/>
              <a:buNone/>
              <a:defRPr sz="1200">
                <a:solidFill>
                  <a:srgbClr val="898989"/>
                </a:solidFill>
                <a:latin typeface="Calibri" panose="020F0502020204030204" pitchFamily="34" charset="0"/>
                <a:ea typeface="宋体" panose="02010600030101010101" pitchFamily="2" charset="-122"/>
                <a:cs typeface="+mn-cs"/>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1"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2800">
          <a:solidFill>
            <a:srgbClr val="602E04"/>
          </a:solidFill>
          <a:latin typeface="+mj-lt"/>
          <a:ea typeface="+mj-ea"/>
          <a:cs typeface="+mj-cs"/>
        </a:defRPr>
      </a:lvl1pPr>
      <a:lvl2pPr algn="ctr" rtl="0" eaLnBrk="0" fontAlgn="base" hangingPunct="0">
        <a:spcBef>
          <a:spcPct val="0"/>
        </a:spcBef>
        <a:spcAft>
          <a:spcPct val="0"/>
        </a:spcAft>
        <a:defRPr sz="2800">
          <a:solidFill>
            <a:srgbClr val="602E04"/>
          </a:solidFill>
          <a:latin typeface="时尚中黑简体"/>
          <a:ea typeface="时尚中黑简体"/>
          <a:cs typeface="时尚中黑简体"/>
        </a:defRPr>
      </a:lvl2pPr>
      <a:lvl3pPr algn="ctr" rtl="0" eaLnBrk="0" fontAlgn="base" hangingPunct="0">
        <a:spcBef>
          <a:spcPct val="0"/>
        </a:spcBef>
        <a:spcAft>
          <a:spcPct val="0"/>
        </a:spcAft>
        <a:defRPr sz="2800">
          <a:solidFill>
            <a:srgbClr val="602E04"/>
          </a:solidFill>
          <a:latin typeface="时尚中黑简体"/>
          <a:ea typeface="时尚中黑简体"/>
          <a:cs typeface="时尚中黑简体"/>
        </a:defRPr>
      </a:lvl3pPr>
      <a:lvl4pPr algn="ctr" rtl="0" eaLnBrk="0" fontAlgn="base" hangingPunct="0">
        <a:spcBef>
          <a:spcPct val="0"/>
        </a:spcBef>
        <a:spcAft>
          <a:spcPct val="0"/>
        </a:spcAft>
        <a:defRPr sz="2800">
          <a:solidFill>
            <a:srgbClr val="602E04"/>
          </a:solidFill>
          <a:latin typeface="时尚中黑简体"/>
          <a:ea typeface="时尚中黑简体"/>
          <a:cs typeface="时尚中黑简体"/>
        </a:defRPr>
      </a:lvl4pPr>
      <a:lvl5pPr algn="ctr" rtl="0" eaLnBrk="0" fontAlgn="base" hangingPunct="0">
        <a:spcBef>
          <a:spcPct val="0"/>
        </a:spcBef>
        <a:spcAft>
          <a:spcPct val="0"/>
        </a:spcAft>
        <a:defRPr sz="2800">
          <a:solidFill>
            <a:srgbClr val="602E04"/>
          </a:solidFill>
          <a:latin typeface="时尚中黑简体"/>
          <a:ea typeface="时尚中黑简体"/>
          <a:cs typeface="时尚中黑简体"/>
        </a:defRPr>
      </a:lvl5pPr>
      <a:lvl6pPr marL="457200" algn="ctr" rtl="0" eaLnBrk="0" fontAlgn="base" hangingPunct="0">
        <a:spcBef>
          <a:spcPct val="0"/>
        </a:spcBef>
        <a:spcAft>
          <a:spcPct val="0"/>
        </a:spcAft>
        <a:defRPr sz="2800">
          <a:solidFill>
            <a:srgbClr val="602E04"/>
          </a:solidFill>
          <a:latin typeface="时尚中黑简体"/>
          <a:ea typeface="时尚中黑简体"/>
          <a:cs typeface="时尚中黑简体"/>
        </a:defRPr>
      </a:lvl6pPr>
      <a:lvl7pPr marL="914400" algn="ctr" rtl="0" eaLnBrk="0" fontAlgn="base" hangingPunct="0">
        <a:spcBef>
          <a:spcPct val="0"/>
        </a:spcBef>
        <a:spcAft>
          <a:spcPct val="0"/>
        </a:spcAft>
        <a:defRPr sz="2800">
          <a:solidFill>
            <a:srgbClr val="602E04"/>
          </a:solidFill>
          <a:latin typeface="时尚中黑简体"/>
          <a:ea typeface="时尚中黑简体"/>
          <a:cs typeface="时尚中黑简体"/>
        </a:defRPr>
      </a:lvl7pPr>
      <a:lvl8pPr marL="1371600" algn="ctr" rtl="0" eaLnBrk="0" fontAlgn="base" hangingPunct="0">
        <a:spcBef>
          <a:spcPct val="0"/>
        </a:spcBef>
        <a:spcAft>
          <a:spcPct val="0"/>
        </a:spcAft>
        <a:defRPr sz="2800">
          <a:solidFill>
            <a:srgbClr val="602E04"/>
          </a:solidFill>
          <a:latin typeface="时尚中黑简体"/>
          <a:ea typeface="时尚中黑简体"/>
          <a:cs typeface="时尚中黑简体"/>
        </a:defRPr>
      </a:lvl8pPr>
      <a:lvl9pPr marL="1828800" algn="ctr" rtl="0" eaLnBrk="0" fontAlgn="base" hangingPunct="0">
        <a:spcBef>
          <a:spcPct val="0"/>
        </a:spcBef>
        <a:spcAft>
          <a:spcPct val="0"/>
        </a:spcAft>
        <a:defRPr sz="2800">
          <a:solidFill>
            <a:srgbClr val="602E04"/>
          </a:solidFill>
          <a:latin typeface="时尚中黑简体"/>
          <a:ea typeface="时尚中黑简体"/>
          <a:cs typeface="时尚中黑简体"/>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cs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微软雅黑" panose="020B0503020204020204" pitchFamily="34" charset="-122"/>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2" name="TextBox 5"/>
          <p:cNvSpPr txBox="1">
            <a:spLocks noChangeArrowheads="1"/>
          </p:cNvSpPr>
          <p:nvPr/>
        </p:nvSpPr>
        <p:spPr bwMode="auto">
          <a:xfrm>
            <a:off x="1562735" y="3998595"/>
            <a:ext cx="6018530" cy="706755"/>
          </a:xfrm>
          <a:prstGeom prst="rect">
            <a:avLst/>
          </a:prstGeom>
          <a:noFill/>
          <a:ln>
            <a:noFill/>
          </a:ln>
        </p:spPr>
        <p:txBody>
          <a:bodyPr wrap="square">
            <a:spAutoFit/>
          </a:bodyPr>
          <a:lstStyle>
            <a:lvl1pPr eaLnBrk="0" hangingPunct="0">
              <a:spcBef>
                <a:spcPct val="20000"/>
              </a:spcBef>
              <a:buFont typeface="Arial" panose="020B0604020202020204" pitchFamily="34" charset="0"/>
              <a:buChar char="•"/>
              <a:defRPr kumimoji="1" sz="3200">
                <a:solidFill>
                  <a:schemeClr val="tx1"/>
                </a:solidFill>
                <a:latin typeface="微软雅黑" panose="020B0503020204020204" pitchFamily="34" charset="-122"/>
                <a:ea typeface="微软雅黑" panose="020B0503020204020204" pitchFamily="34" charset="-122"/>
              </a:defRPr>
            </a:lvl1pPr>
            <a:lvl2pPr marL="742950" indent="-285750" eaLnBrk="0" hangingPunct="0">
              <a:spcBef>
                <a:spcPct val="20000"/>
              </a:spcBef>
              <a:buFont typeface="Arial" panose="020B0604020202020204" pitchFamily="34" charset="0"/>
              <a:buChar char="–"/>
              <a:defRPr kumimoji="1" sz="2800">
                <a:solidFill>
                  <a:schemeClr val="tx1"/>
                </a:solidFill>
                <a:latin typeface="微软雅黑" panose="020B0503020204020204" pitchFamily="34" charset="-122"/>
                <a:ea typeface="微软雅黑" panose="020B0503020204020204" pitchFamily="34" charset="-122"/>
              </a:defRPr>
            </a:lvl2pPr>
            <a:lvl3pPr marL="1143000" indent="-228600" eaLnBrk="0" hangingPunct="0">
              <a:spcBef>
                <a:spcPct val="20000"/>
              </a:spcBef>
              <a:buFont typeface="Arial" panose="020B0604020202020204" pitchFamily="34" charset="0"/>
              <a:buChar char="•"/>
              <a:defRPr kumimoji="1" sz="2400">
                <a:solidFill>
                  <a:schemeClr val="tx1"/>
                </a:solidFill>
                <a:latin typeface="微软雅黑" panose="020B0503020204020204" pitchFamily="34" charset="-122"/>
                <a:ea typeface="微软雅黑" panose="020B0503020204020204" pitchFamily="34" charset="-122"/>
              </a:defRPr>
            </a:lvl3pPr>
            <a:lvl4pPr marL="1600200" indent="-228600" eaLnBrk="0" hangingPunct="0">
              <a:spcBef>
                <a:spcPct val="20000"/>
              </a:spcBef>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4pPr>
            <a:lvl5pPr marL="2057400" indent="-228600" eaLnBrk="0" hangingPunct="0">
              <a:spcBef>
                <a:spcPct val="20000"/>
              </a:spcBef>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smtClean="0">
                <a:ln>
                  <a:noFill/>
                </a:ln>
                <a:solidFill>
                  <a:srgbClr val="602E04"/>
                </a:solidFill>
                <a:effectLst/>
                <a:uLnTx/>
                <a:uFillTx/>
                <a:latin typeface="+mn-ea"/>
                <a:ea typeface="+mn-ea"/>
                <a:cs typeface="+mn-cs"/>
              </a:rPr>
              <a:t>课件制作： 李保春           手机：</a:t>
            </a:r>
            <a:r>
              <a:rPr kumimoji="0" lang="en-US" altLang="zh-CN" sz="2000" b="0" i="0" u="none" strike="noStrike" kern="1200" cap="none" spc="0" normalizeH="0" baseline="0" noProof="0" dirty="0" smtClean="0">
                <a:ln>
                  <a:noFill/>
                </a:ln>
                <a:solidFill>
                  <a:srgbClr val="602E04"/>
                </a:solidFill>
                <a:effectLst/>
                <a:uLnTx/>
                <a:uFillTx/>
                <a:latin typeface="+mn-ea"/>
                <a:ea typeface="+mn-ea"/>
                <a:cs typeface="+mn-cs"/>
              </a:rPr>
              <a:t>15343940186 </a:t>
            </a:r>
            <a:endParaRPr kumimoji="0" lang="en-US" altLang="zh-CN" sz="2000" b="0" i="0" u="none" strike="noStrike" kern="1200" cap="none" spc="0" normalizeH="0" baseline="0" noProof="0" dirty="0" smtClean="0">
              <a:ln>
                <a:noFill/>
              </a:ln>
              <a:solidFill>
                <a:srgbClr val="602E04"/>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smtClean="0">
                <a:ln>
                  <a:noFill/>
                </a:ln>
                <a:solidFill>
                  <a:srgbClr val="602E04"/>
                </a:solidFill>
                <a:effectLst/>
                <a:uLnTx/>
                <a:uFillTx/>
                <a:latin typeface="+mn-ea"/>
                <a:ea typeface="+mn-ea"/>
                <a:cs typeface="+mn-cs"/>
              </a:rPr>
              <a:t>                                       QQ</a:t>
            </a:r>
            <a:r>
              <a:rPr kumimoji="0" lang="zh-CN" altLang="en-US" sz="2000" b="0" i="0" u="none" strike="noStrike" kern="1200" cap="none" spc="0" normalizeH="0" baseline="0" noProof="0" dirty="0" smtClean="0">
                <a:ln>
                  <a:noFill/>
                </a:ln>
                <a:solidFill>
                  <a:srgbClr val="602E04"/>
                </a:solidFill>
                <a:effectLst/>
                <a:uLnTx/>
                <a:uFillTx/>
                <a:latin typeface="+mn-ea"/>
                <a:ea typeface="+mn-ea"/>
                <a:cs typeface="+mn-cs"/>
              </a:rPr>
              <a:t>群：</a:t>
            </a:r>
            <a:r>
              <a:rPr kumimoji="0" lang="en-US" altLang="zh-CN" sz="2000" b="0" i="0" u="none" strike="noStrike" kern="1200" cap="none" spc="0" normalizeH="0" baseline="0" noProof="0" dirty="0" smtClean="0">
                <a:ln>
                  <a:noFill/>
                </a:ln>
                <a:solidFill>
                  <a:srgbClr val="602E04"/>
                </a:solidFill>
                <a:effectLst/>
                <a:uLnTx/>
                <a:uFillTx/>
                <a:latin typeface="+mn-ea"/>
                <a:ea typeface="+mn-ea"/>
                <a:cs typeface="+mn-cs"/>
              </a:rPr>
              <a:t>654677190</a:t>
            </a:r>
            <a:endParaRPr kumimoji="0" lang="en-US" altLang="zh-CN" sz="2000" b="0" i="0" u="none" strike="noStrike" kern="1200" cap="none" spc="0" normalizeH="0" baseline="0" noProof="0" dirty="0" smtClean="0">
              <a:ln>
                <a:noFill/>
              </a:ln>
              <a:solidFill>
                <a:srgbClr val="602E04"/>
              </a:solidFill>
              <a:effectLst/>
              <a:uLnTx/>
              <a:uFillTx/>
              <a:latin typeface="+mn-ea"/>
              <a:ea typeface="+mn-ea"/>
              <a:cs typeface="+mn-cs"/>
            </a:endParaRPr>
          </a:p>
        </p:txBody>
      </p:sp>
      <p:sp>
        <p:nvSpPr>
          <p:cNvPr id="2051" name="TextBox 4"/>
          <p:cNvSpPr txBox="1"/>
          <p:nvPr/>
        </p:nvSpPr>
        <p:spPr>
          <a:xfrm>
            <a:off x="97790" y="1998345"/>
            <a:ext cx="8648065" cy="2306955"/>
          </a:xfrm>
          <a:prstGeom prst="rect">
            <a:avLst/>
          </a:prstGeom>
          <a:noFill/>
          <a:ln w="9525">
            <a:noFill/>
          </a:ln>
        </p:spPr>
        <p:txBody>
          <a:bodyPr wrap="square">
            <a:spAutoFit/>
          </a:bodyPr>
          <a:p>
            <a:pPr algn="l"/>
            <a:r>
              <a:rPr lang="zh-CN" altLang="en-US" sz="3600" dirty="0">
                <a:solidFill>
                  <a:schemeClr val="tx1"/>
                </a:solidFill>
                <a:latin typeface="微软雅黑" panose="020B0503020204020204" pitchFamily="34" charset="-122"/>
                <a:ea typeface="微软雅黑" panose="020B0503020204020204" pitchFamily="34" charset="-122"/>
              </a:rPr>
              <a:t>逻辑至上</a:t>
            </a:r>
            <a:r>
              <a:rPr lang="zh-CN" altLang="en-US" sz="3600" dirty="0">
                <a:solidFill>
                  <a:schemeClr val="tx1"/>
                </a:solidFill>
                <a:latin typeface="微软雅黑" panose="020B0503020204020204" pitchFamily="34" charset="-122"/>
                <a:ea typeface="微软雅黑" panose="020B0503020204020204" pitchFamily="34" charset="-122"/>
                <a:sym typeface="+mn-ea"/>
              </a:rPr>
              <a:t>（三）</a:t>
            </a:r>
            <a:endParaRPr lang="zh-CN" altLang="en-US" sz="3600" dirty="0">
              <a:solidFill>
                <a:schemeClr val="tx1"/>
              </a:solidFill>
              <a:latin typeface="微软雅黑" panose="020B0503020204020204" pitchFamily="34" charset="-122"/>
              <a:ea typeface="微软雅黑" panose="020B0503020204020204" pitchFamily="34" charset="-122"/>
            </a:endParaRPr>
          </a:p>
          <a:p>
            <a:pPr algn="ctr"/>
            <a:r>
              <a:rPr lang="en-US" altLang="zh-CN" sz="3600" dirty="0">
                <a:solidFill>
                  <a:schemeClr val="tx1"/>
                </a:solidFill>
                <a:latin typeface="微软雅黑" panose="020B0503020204020204" pitchFamily="34" charset="-122"/>
                <a:ea typeface="微软雅黑" panose="020B0503020204020204" pitchFamily="34" charset="-122"/>
              </a:rPr>
              <a:t>                  —— </a:t>
            </a:r>
            <a:r>
              <a:rPr lang="zh-CN" altLang="en-US" sz="3600" dirty="0">
                <a:solidFill>
                  <a:schemeClr val="tx1"/>
                </a:solidFill>
                <a:latin typeface="微软雅黑" panose="020B0503020204020204" pitchFamily="34" charset="-122"/>
                <a:ea typeface="微软雅黑" panose="020B0503020204020204" pitchFamily="34" charset="-122"/>
              </a:rPr>
              <a:t>一个话题</a:t>
            </a:r>
            <a:r>
              <a:rPr sz="3600" b="1">
                <a:solidFill>
                  <a:schemeClr val="tx1"/>
                </a:solidFill>
                <a:latin typeface="楷体" panose="02010609060101010101" charset="-122"/>
                <a:sym typeface="+mn-ea"/>
              </a:rPr>
              <a:t>“引议联结式”</a:t>
            </a:r>
            <a:r>
              <a:rPr lang="zh-CN" sz="3600" b="1">
                <a:solidFill>
                  <a:schemeClr val="tx1"/>
                </a:solidFill>
                <a:latin typeface="楷体" panose="02010609060101010101" charset="-122"/>
                <a:sym typeface="+mn-ea"/>
              </a:rPr>
              <a:t>议论思路写作</a:t>
            </a:r>
            <a:endParaRPr lang="zh-CN" altLang="en-US" sz="3600" dirty="0">
              <a:solidFill>
                <a:srgbClr val="FF0000"/>
              </a:solidFill>
              <a:latin typeface="微软雅黑" panose="020B0503020204020204" pitchFamily="34" charset="-122"/>
              <a:ea typeface="微软雅黑" panose="020B0503020204020204" pitchFamily="34" charset="-122"/>
            </a:endParaRPr>
          </a:p>
          <a:p>
            <a:pPr algn="ctr"/>
            <a:endParaRPr lang="en-US" altLang="zh-CN" sz="3600" dirty="0">
              <a:solidFill>
                <a:srgbClr val="602E04"/>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0190" y="982980"/>
            <a:ext cx="8268970" cy="5077460"/>
          </a:xfrm>
          <a:prstGeom prst="rect">
            <a:avLst/>
          </a:prstGeom>
          <a:noFill/>
          <a:ln w="9525">
            <a:noFill/>
          </a:ln>
        </p:spPr>
        <p:txBody>
          <a:bodyPr wrap="square">
            <a:spAutoFit/>
          </a:bodyPr>
          <a:p>
            <a:pPr indent="266700">
              <a:lnSpc>
                <a:spcPct val="150000"/>
              </a:lnSpc>
            </a:pPr>
            <a:r>
              <a:rPr lang="en-US" sz="2400" b="1">
                <a:solidFill>
                  <a:srgbClr val="FF0000"/>
                </a:solidFill>
                <a:latin typeface="楷体" panose="02010609060101010101" charset="-122"/>
                <a:ea typeface="宋体" panose="02010600030101010101" pitchFamily="2" charset="-122"/>
              </a:rPr>
              <a:t> </a:t>
            </a:r>
            <a:r>
              <a:rPr lang="en-US" sz="2400" b="1">
                <a:solidFill>
                  <a:srgbClr val="FF0000"/>
                </a:solidFill>
                <a:uFillTx/>
                <a:latin typeface="楷体" panose="02010609060101010101" charset="-122"/>
                <a:ea typeface="宋体" panose="02010600030101010101" pitchFamily="2" charset="-122"/>
              </a:rPr>
              <a:t> </a:t>
            </a:r>
            <a:r>
              <a:rPr sz="2400" b="1">
                <a:uFillTx/>
                <a:latin typeface="楷体" panose="02010609060101010101" charset="-122"/>
                <a:ea typeface="宋体" panose="02010600030101010101" pitchFamily="2" charset="-122"/>
              </a:rPr>
              <a:t>诚信是品质的基石，是道德的根本，也是社会主义核心价值观的重要组成部分。提倡什么，反对什么，是为价值导向。“凡抄袭者皆黜落”， 给22名学生零分，使投机取巧者得不偿失，让诚信成为诚信者的通行证，可有效防止“劣币驱逐良币”，彰显公平正义，倒逼大学生自觉加强品德修养，认真学习专业知识，不断提升自身能力。同时对学风乃至社会风气也可起到积极的引导作用。</a:t>
            </a:r>
            <a:endParaRPr sz="2400" b="1">
              <a:uFillTx/>
              <a:latin typeface="楷体" panose="02010609060101010101" charset="-122"/>
              <a:ea typeface="宋体" panose="02010600030101010101" pitchFamily="2" charset="-122"/>
            </a:endParaRPr>
          </a:p>
          <a:p>
            <a:pPr indent="266700">
              <a:lnSpc>
                <a:spcPct val="150000"/>
              </a:lnSpc>
            </a:pPr>
            <a:r>
              <a:rPr sz="2400" b="1">
                <a:solidFill>
                  <a:srgbClr val="C00000"/>
                </a:solidFill>
                <a:uFillTx/>
                <a:latin typeface="楷体" panose="02010609060101010101" charset="-122"/>
                <a:ea typeface="宋体" panose="02010600030101010101" pitchFamily="2" charset="-122"/>
              </a:rPr>
              <a:t>（</a:t>
            </a:r>
            <a:r>
              <a:rPr lang="zh-CN" sz="2400" b="1">
                <a:solidFill>
                  <a:srgbClr val="C00000"/>
                </a:solidFill>
                <a:uFillTx/>
                <a:latin typeface="楷体" panose="02010609060101010101" charset="-122"/>
                <a:ea typeface="宋体" panose="02010600030101010101" pitchFamily="2" charset="-122"/>
              </a:rPr>
              <a:t>深化中心</a:t>
            </a:r>
            <a:r>
              <a:rPr sz="2400" b="1">
                <a:solidFill>
                  <a:srgbClr val="C00000"/>
                </a:solidFill>
                <a:uFillTx/>
                <a:latin typeface="楷体" panose="02010609060101010101" charset="-122"/>
                <a:ea typeface="宋体" panose="02010600030101010101" pitchFamily="2" charset="-122"/>
              </a:rPr>
              <a:t>）</a:t>
            </a:r>
            <a:r>
              <a:rPr sz="2400" b="1">
                <a:solidFill>
                  <a:srgbClr val="FF0000"/>
                </a:solidFill>
                <a:uFillTx/>
                <a:latin typeface="楷体" panose="02010609060101010101" charset="-122"/>
                <a:ea typeface="宋体" panose="02010600030101010101" pitchFamily="2" charset="-122"/>
              </a:rPr>
              <a:t>（笔者评点：一个话题写作，引、叙、议、拓展，</a:t>
            </a:r>
            <a:r>
              <a:rPr lang="zh-CN" sz="2400" b="1">
                <a:solidFill>
                  <a:srgbClr val="FF0000"/>
                </a:solidFill>
                <a:uFillTx/>
                <a:latin typeface="楷体" panose="02010609060101010101" charset="-122"/>
                <a:ea typeface="宋体" panose="02010600030101010101" pitchFamily="2" charset="-122"/>
              </a:rPr>
              <a:t>有难度。</a:t>
            </a:r>
            <a:endParaRPr lang="zh-CN" sz="2400" b="1">
              <a:solidFill>
                <a:srgbClr val="FF0000"/>
              </a:solidFill>
              <a:uFillTx/>
              <a:latin typeface="楷体" panose="02010609060101010101" charset="-122"/>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1"/>
          <p:cNvSpPr>
            <a:spLocks noChangeArrowheads="1"/>
          </p:cNvSpPr>
          <p:nvPr/>
        </p:nvSpPr>
        <p:spPr bwMode="auto">
          <a:xfrm>
            <a:off x="342900" y="405130"/>
            <a:ext cx="8702675" cy="7016115"/>
          </a:xfrm>
          <a:prstGeom prst="rect">
            <a:avLst/>
          </a:prstGeom>
          <a:noFill/>
          <a:ln>
            <a:noFill/>
          </a:ln>
        </p:spPr>
        <p:txBody>
          <a:bodyPr wrap="square">
            <a:spAutoFit/>
          </a:bodyPr>
          <a:lstStyle/>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800" b="1" i="0" u="none" strike="noStrike" kern="100" cap="none" spc="0" normalizeH="0" baseline="0" noProof="0" dirty="0">
                <a:ln>
                  <a:noFill/>
                </a:ln>
                <a:solidFill>
                  <a:schemeClr val="tx1"/>
                </a:solidFill>
                <a:effectLst/>
                <a:uLnTx/>
                <a:uFillTx/>
                <a:latin typeface="+mn-ea"/>
                <a:ea typeface="+mn-ea"/>
                <a:cs typeface="Times New Roman" panose="02020603050405020304"/>
              </a:rPr>
              <a:t>结语</a:t>
            </a:r>
            <a:endParaRPr kumimoji="0" lang="zh-CN" altLang="zh-CN" sz="28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800" b="1" i="0" u="none" strike="noStrike" kern="100" cap="none" spc="0" normalizeH="0" baseline="0" noProof="0" dirty="0">
                <a:ln>
                  <a:noFill/>
                </a:ln>
                <a:solidFill>
                  <a:schemeClr val="tx1"/>
                </a:solidFill>
                <a:effectLst/>
                <a:uLnTx/>
                <a:uFillTx/>
                <a:latin typeface="+mn-ea"/>
                <a:ea typeface="+mn-ea"/>
                <a:cs typeface="Times New Roman" panose="02020603050405020304"/>
              </a:rPr>
              <a:t>高分作文</a:t>
            </a:r>
            <a:r>
              <a:rPr kumimoji="0" lang="zh-CN" altLang="zh-CN" sz="2800" b="1" i="0" u="none" strike="noStrike" kern="100" cap="none" spc="0" normalizeH="0" baseline="0" noProof="0" dirty="0">
                <a:ln>
                  <a:noFill/>
                </a:ln>
                <a:solidFill>
                  <a:srgbClr val="C00000"/>
                </a:solidFill>
                <a:effectLst/>
                <a:uLnTx/>
                <a:uFillTx/>
                <a:latin typeface="+mn-ea"/>
                <a:ea typeface="+mn-ea"/>
                <a:cs typeface="Times New Roman" panose="02020603050405020304"/>
              </a:rPr>
              <a:t>=审题立意+结构合理+文采与深度</a:t>
            </a:r>
            <a:endParaRPr kumimoji="0" lang="zh-CN" altLang="zh-CN" sz="2800" b="1" i="0" u="none" strike="noStrike" kern="100" cap="none" spc="0" normalizeH="0" baseline="0" noProof="0" dirty="0">
              <a:ln>
                <a:noFill/>
              </a:ln>
              <a:solidFill>
                <a:srgbClr val="C00000"/>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800" b="1" i="0" u="none" strike="noStrike" kern="100" cap="none" spc="0" normalizeH="0" baseline="0" noProof="0" dirty="0">
                <a:ln>
                  <a:noFill/>
                </a:ln>
                <a:solidFill>
                  <a:srgbClr val="C00000"/>
                </a:solidFill>
                <a:effectLst/>
                <a:uLnTx/>
                <a:uFillTx/>
                <a:latin typeface="+mn-ea"/>
                <a:ea typeface="+mn-ea"/>
                <a:cs typeface="Times New Roman" panose="02020603050405020304"/>
              </a:rPr>
              <a:t>+卷面整洁=全都是套路</a:t>
            </a:r>
            <a:endParaRPr kumimoji="0" lang="zh-CN" altLang="zh-CN" sz="2800" b="1" i="0" u="none" strike="noStrike" kern="100" cap="none" spc="0" normalizeH="0" baseline="0" noProof="0" dirty="0">
              <a:ln>
                <a:noFill/>
              </a:ln>
              <a:solidFill>
                <a:srgbClr val="C00000"/>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r>
              <a:rPr kumimoji="0" lang="zh-CN" altLang="zh-CN" sz="2800" b="1" i="0" u="none" strike="noStrike" kern="100" cap="none" spc="0" normalizeH="0" baseline="0" noProof="0" dirty="0">
                <a:ln>
                  <a:noFill/>
                </a:ln>
                <a:solidFill>
                  <a:srgbClr val="C00000"/>
                </a:solidFill>
                <a:effectLst/>
                <a:uLnTx/>
                <a:uFillTx/>
                <a:latin typeface="+mn-ea"/>
                <a:ea typeface="+mn-ea"/>
                <a:cs typeface="Times New Roman" panose="02020603050405020304"/>
              </a:rPr>
              <a:t>   </a:t>
            </a:r>
            <a:r>
              <a:rPr lang="zh-CN" altLang="zh-CN" sz="2800" b="1" kern="100" noProof="0" dirty="0">
                <a:ln>
                  <a:noFill/>
                </a:ln>
                <a:solidFill>
                  <a:schemeClr val="tx1"/>
                </a:solidFill>
                <a:effectLst/>
                <a:uLnTx/>
                <a:uFillTx/>
                <a:latin typeface="+mn-ea"/>
                <a:ea typeface="+mn-ea"/>
                <a:cs typeface="Times New Roman" panose="02020603050405020304"/>
                <a:sym typeface="+mn-ea"/>
              </a:rPr>
              <a:t>合理</a:t>
            </a:r>
            <a:r>
              <a:rPr kumimoji="0" lang="zh-CN" altLang="zh-CN" sz="2800" b="1" i="0" u="none" strike="noStrike" kern="100" cap="none" spc="0" normalizeH="0" baseline="0" noProof="0" dirty="0">
                <a:ln>
                  <a:noFill/>
                </a:ln>
                <a:solidFill>
                  <a:schemeClr val="tx1"/>
                </a:solidFill>
                <a:effectLst/>
                <a:uLnTx/>
                <a:uFillTx/>
                <a:latin typeface="+mn-ea"/>
                <a:ea typeface="+mn-ea"/>
                <a:cs typeface="Times New Roman" panose="02020603050405020304"/>
              </a:rPr>
              <a:t>结构即为逻辑，考场上储备几种熟悉的逻辑结构，便成为套路。 </a:t>
            </a:r>
            <a:r>
              <a:rPr kumimoji="0" lang="zh-CN" altLang="zh-CN" sz="2800" b="1" i="0" u="none" strike="noStrike" kern="100" cap="none" spc="0" normalizeH="0" baseline="0" noProof="0" dirty="0">
                <a:ln>
                  <a:noFill/>
                </a:ln>
                <a:solidFill>
                  <a:srgbClr val="C00000"/>
                </a:solidFill>
                <a:effectLst/>
                <a:uLnTx/>
                <a:uFillTx/>
                <a:latin typeface="+mn-ea"/>
                <a:ea typeface="+mn-ea"/>
                <a:cs typeface="Times New Roman" panose="02020603050405020304"/>
              </a:rPr>
              <a:t> 一个话题写作的</a:t>
            </a:r>
            <a:r>
              <a:rPr kumimoji="0" lang="en-US" altLang="zh-CN" sz="2800" b="1" i="0" u="none" strike="noStrike" kern="100" cap="none" spc="0" normalizeH="0" baseline="0" noProof="0" dirty="0">
                <a:ln>
                  <a:noFill/>
                </a:ln>
                <a:solidFill>
                  <a:srgbClr val="C00000"/>
                </a:solidFill>
                <a:effectLst/>
                <a:uLnTx/>
                <a:uFillTx/>
                <a:latin typeface="+mn-ea"/>
                <a:ea typeface="+mn-ea"/>
                <a:cs typeface="Times New Roman" panose="02020603050405020304"/>
              </a:rPr>
              <a:t>“</a:t>
            </a:r>
            <a:r>
              <a:rPr kumimoji="0" lang="zh-CN" altLang="en-US" sz="2800" b="1" i="0" u="none" strike="noStrike" kern="100" cap="none" spc="0" normalizeH="0" baseline="0" noProof="0" dirty="0">
                <a:ln>
                  <a:noFill/>
                </a:ln>
                <a:solidFill>
                  <a:srgbClr val="C00000"/>
                </a:solidFill>
                <a:effectLst/>
                <a:uLnTx/>
                <a:uFillTx/>
                <a:latin typeface="+mn-ea"/>
                <a:ea typeface="+mn-ea"/>
                <a:cs typeface="Times New Roman" panose="02020603050405020304"/>
              </a:rPr>
              <a:t>引议论结</a:t>
            </a:r>
            <a:r>
              <a:rPr kumimoji="0" lang="en-US" altLang="zh-CN" sz="2800" b="1" i="0" u="none" strike="noStrike" kern="100" cap="none" spc="0" normalizeH="0" baseline="0" noProof="0" dirty="0">
                <a:ln>
                  <a:noFill/>
                </a:ln>
                <a:solidFill>
                  <a:srgbClr val="C00000"/>
                </a:solidFill>
                <a:effectLst/>
                <a:uLnTx/>
                <a:uFillTx/>
                <a:latin typeface="+mn-ea"/>
                <a:ea typeface="+mn-ea"/>
                <a:cs typeface="Times New Roman" panose="02020603050405020304"/>
              </a:rPr>
              <a:t>”</a:t>
            </a:r>
            <a:r>
              <a:rPr kumimoji="0" lang="zh-CN" altLang="en-US" sz="2800" b="1" i="0" u="none" strike="noStrike" kern="100" cap="none" spc="0" normalizeH="0" baseline="0" noProof="0" dirty="0">
                <a:ln>
                  <a:noFill/>
                </a:ln>
                <a:solidFill>
                  <a:srgbClr val="C00000"/>
                </a:solidFill>
                <a:effectLst/>
                <a:uLnTx/>
                <a:uFillTx/>
                <a:latin typeface="+mn-ea"/>
                <a:ea typeface="+mn-ea"/>
                <a:cs typeface="Times New Roman" panose="02020603050405020304"/>
              </a:rPr>
              <a:t>结构模式最有难度，也最有力度。</a:t>
            </a:r>
            <a:endParaRPr kumimoji="0" lang="zh-CN" altLang="zh-CN" sz="2800" b="1" i="0" u="none" strike="noStrike" kern="100" cap="none" spc="0" normalizeH="0" baseline="0" noProof="0" dirty="0">
              <a:ln>
                <a:noFill/>
              </a:ln>
              <a:solidFill>
                <a:srgbClr val="C00000"/>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r>
              <a:rPr kumimoji="0" lang="zh-CN" altLang="zh-CN" sz="2800" b="0" i="0" u="none" strike="noStrike" kern="100" cap="none" spc="0" normalizeH="0" baseline="0" noProof="0" dirty="0">
                <a:ln>
                  <a:noFill/>
                </a:ln>
                <a:solidFill>
                  <a:schemeClr val="tx1"/>
                </a:solidFill>
                <a:effectLst/>
                <a:uLnTx/>
                <a:uFillTx/>
                <a:latin typeface="+mn-ea"/>
                <a:ea typeface="+mn-ea"/>
                <a:cs typeface="Times New Roman" panose="02020603050405020304"/>
              </a:rPr>
              <a:t>   当这种写作套路，成为我们日常练习的写作习惯，那么，考场写作对我们来说，依然是一种训练有素的套路，驾轻就熟，任意而为。</a:t>
            </a:r>
            <a:endParaRPr kumimoji="0" lang="zh-CN" altLang="zh-CN" sz="28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r>
              <a:rPr kumimoji="0" lang="zh-CN" altLang="zh-CN" sz="2800" b="0" i="0" u="none" strike="noStrike" kern="100" cap="none" spc="0" normalizeH="0" baseline="0" noProof="0" dirty="0">
                <a:ln>
                  <a:noFill/>
                </a:ln>
                <a:solidFill>
                  <a:schemeClr val="tx1"/>
                </a:solidFill>
                <a:effectLst/>
                <a:uLnTx/>
                <a:uFillTx/>
                <a:latin typeface="+mn-ea"/>
                <a:ea typeface="+mn-ea"/>
                <a:cs typeface="Times New Roman" panose="02020603050405020304"/>
              </a:rPr>
              <a:t>                   </a:t>
            </a:r>
            <a:endParaRPr kumimoji="0" lang="zh-CN" altLang="en-US"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endParaRPr kumimoji="0" lang="zh-CN" altLang="en-US"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2" name="图片 1" descr="书籍图片_WPS图片"/>
          <p:cNvPicPr>
            <a:picLocks noChangeAspect="1"/>
          </p:cNvPicPr>
          <p:nvPr/>
        </p:nvPicPr>
        <p:blipFill>
          <a:blip r:embed="rId2"/>
          <a:stretch>
            <a:fillRect/>
          </a:stretch>
        </p:blipFill>
        <p:spPr>
          <a:xfrm>
            <a:off x="-1587500" y="-1128395"/>
            <a:ext cx="9810750" cy="100584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1"/>
          <p:cNvSpPr>
            <a:spLocks noChangeArrowheads="1"/>
          </p:cNvSpPr>
          <p:nvPr/>
        </p:nvSpPr>
        <p:spPr bwMode="auto">
          <a:xfrm>
            <a:off x="273050" y="2630488"/>
            <a:ext cx="8424863" cy="2306955"/>
          </a:xfrm>
          <a:prstGeom prst="rect">
            <a:avLst/>
          </a:prstGeom>
          <a:noFill/>
          <a:ln>
            <a:noFill/>
          </a:ln>
        </p:spPr>
        <p:txBody>
          <a:bodyPr>
            <a:spAutoFit/>
          </a:bodyPr>
          <a:lstStyle/>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3600" b="0" i="0" u="none" strike="noStrike" kern="100" cap="none" spc="0" normalizeH="0" baseline="0" noProof="0" dirty="0">
                <a:ln>
                  <a:noFill/>
                </a:ln>
                <a:solidFill>
                  <a:schemeClr val="tx1"/>
                </a:solidFill>
                <a:effectLst/>
                <a:uLnTx/>
                <a:uFillTx/>
                <a:latin typeface="+mn-ea"/>
                <a:ea typeface="+mn-ea"/>
                <a:cs typeface="Times New Roman" panose="02020603050405020304"/>
              </a:rPr>
              <a:t>谢谢！</a:t>
            </a:r>
            <a:r>
              <a:rPr lang="zh-CN" altLang="en-US" sz="3600" kern="100" noProof="0" dirty="0">
                <a:ln>
                  <a:noFill/>
                </a:ln>
                <a:effectLst/>
                <a:uLnTx/>
                <a:uFillTx/>
                <a:latin typeface="+mn-ea"/>
                <a:ea typeface="+mn-ea"/>
                <a:cs typeface="Times New Roman" panose="02020603050405020304"/>
                <a:sym typeface="+mn-ea"/>
              </a:rPr>
              <a:t>欢迎交流！</a:t>
            </a:r>
            <a:endParaRPr kumimoji="0" lang="zh-CN" altLang="zh-CN" sz="36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en-US" sz="3600" b="0" i="0" u="none" strike="noStrike" kern="100" cap="none" spc="0" normalizeH="0" baseline="0" noProof="0" dirty="0">
                <a:ln>
                  <a:noFill/>
                </a:ln>
                <a:solidFill>
                  <a:schemeClr val="tx1"/>
                </a:solidFill>
                <a:effectLst/>
                <a:uLnTx/>
                <a:uFillTx/>
                <a:latin typeface="+mn-ea"/>
                <a:ea typeface="+mn-ea"/>
                <a:cs typeface="Times New Roman" panose="02020603050405020304"/>
              </a:rPr>
              <a:t>期盼您提供学生案例。</a:t>
            </a:r>
            <a:endParaRPr kumimoji="0" lang="zh-CN" altLang="en-US" sz="36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en-US" sz="2400" b="0" i="0" u="none" strike="noStrike" kern="100" cap="none" spc="0" normalizeH="0" baseline="0" noProof="0" dirty="0">
                <a:ln>
                  <a:noFill/>
                </a:ln>
                <a:solidFill>
                  <a:srgbClr val="FF0000"/>
                </a:solidFill>
                <a:effectLst/>
                <a:uLnTx/>
                <a:uFillTx/>
                <a:latin typeface="+mn-ea"/>
                <a:ea typeface="+mn-ea"/>
                <a:cs typeface="Times New Roman" panose="02020603050405020304"/>
              </a:rPr>
              <a:t>李保春  </a:t>
            </a:r>
            <a:r>
              <a:rPr kumimoji="0" lang="en-US" altLang="zh-CN" sz="2400" b="0" i="0" u="none" strike="noStrike" kern="100" cap="none" spc="0" normalizeH="0" baseline="0" noProof="0" dirty="0">
                <a:ln>
                  <a:noFill/>
                </a:ln>
                <a:solidFill>
                  <a:srgbClr val="FF0000"/>
                </a:solidFill>
                <a:effectLst/>
                <a:uLnTx/>
                <a:uFillTx/>
                <a:latin typeface="+mn-ea"/>
                <a:ea typeface="+mn-ea"/>
                <a:cs typeface="Times New Roman" panose="02020603050405020304"/>
              </a:rPr>
              <a:t>15343940186</a:t>
            </a:r>
            <a:endParaRPr kumimoji="0" lang="en-US" altLang="zh-CN" sz="2400" b="0" i="0" u="none" strike="noStrike" kern="100" cap="none" spc="0" normalizeH="0" baseline="0" noProof="0" dirty="0">
              <a:ln>
                <a:noFill/>
              </a:ln>
              <a:solidFill>
                <a:srgbClr val="FF0000"/>
              </a:solidFill>
              <a:effectLst/>
              <a:uLnTx/>
              <a:uFillTx/>
              <a:latin typeface="+mn-ea"/>
              <a:ea typeface="+mn-ea"/>
              <a:cs typeface="Times New Roman" panose="02020603050405020304"/>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矩形 1"/>
          <p:cNvSpPr/>
          <p:nvPr/>
        </p:nvSpPr>
        <p:spPr>
          <a:xfrm>
            <a:off x="1331278" y="569595"/>
            <a:ext cx="6480175" cy="1198880"/>
          </a:xfrm>
          <a:prstGeom prst="rect">
            <a:avLst/>
          </a:prstGeom>
          <a:noFill/>
          <a:ln w="9525">
            <a:noFill/>
          </a:ln>
        </p:spPr>
        <p:txBody>
          <a:bodyPr>
            <a:spAutoFit/>
          </a:bodyPr>
          <a:p>
            <a:pPr algn="ctr">
              <a:lnSpc>
                <a:spcPct val="200000"/>
              </a:lnSpc>
            </a:pPr>
            <a:r>
              <a:rPr lang="zh-CN" altLang="en-US" sz="3600" dirty="0">
                <a:latin typeface="微软雅黑" panose="020B0503020204020204" pitchFamily="34" charset="-122"/>
                <a:ea typeface="微软雅黑" panose="020B0503020204020204" pitchFamily="34" charset="-122"/>
              </a:rPr>
              <a:t>本课内容</a:t>
            </a:r>
            <a:endParaRPr lang="zh-CN" altLang="en-US" sz="3600" dirty="0">
              <a:latin typeface="微软雅黑" panose="020B0503020204020204" pitchFamily="34" charset="-122"/>
              <a:ea typeface="微软雅黑" panose="020B0503020204020204" pitchFamily="34" charset="-122"/>
            </a:endParaRPr>
          </a:p>
        </p:txBody>
      </p:sp>
      <p:sp>
        <p:nvSpPr>
          <p:cNvPr id="3075" name="矩形 1"/>
          <p:cNvSpPr/>
          <p:nvPr/>
        </p:nvSpPr>
        <p:spPr>
          <a:xfrm>
            <a:off x="-47625" y="1912620"/>
            <a:ext cx="8559165" cy="4030980"/>
          </a:xfrm>
          <a:prstGeom prst="rect">
            <a:avLst/>
          </a:prstGeom>
          <a:noFill/>
          <a:ln w="9525">
            <a:noFill/>
          </a:ln>
        </p:spPr>
        <p:txBody>
          <a:bodyPr wrap="square">
            <a:spAutoFit/>
          </a:bodyPr>
          <a:p>
            <a:pPr>
              <a:lnSpc>
                <a:spcPct val="200000"/>
              </a:lnSpc>
            </a:pPr>
            <a:r>
              <a:rPr lang="zh-CN" altLang="en-US" sz="3200" dirty="0">
                <a:solidFill>
                  <a:srgbClr val="FF0000"/>
                </a:solidFill>
                <a:latin typeface="微软雅黑" panose="020B0503020204020204" pitchFamily="34" charset="-122"/>
                <a:ea typeface="微软雅黑" panose="020B0503020204020204" pitchFamily="34" charset="-122"/>
                <a:sym typeface="+mn-ea"/>
              </a:rPr>
              <a:t>一、</a:t>
            </a:r>
            <a:r>
              <a:rPr sz="3200" b="1">
                <a:solidFill>
                  <a:srgbClr val="FF0000"/>
                </a:solidFill>
                <a:latin typeface="楷体" panose="02010609060101010101" charset="-122"/>
                <a:sym typeface="+mn-ea"/>
              </a:rPr>
              <a:t>“引议联结式”</a:t>
            </a:r>
            <a:r>
              <a:rPr lang="zh-CN" sz="3200" b="1">
                <a:solidFill>
                  <a:srgbClr val="FF0000"/>
                </a:solidFill>
                <a:latin typeface="楷体" panose="02010609060101010101" charset="-122"/>
                <a:sym typeface="+mn-ea"/>
              </a:rPr>
              <a:t>议论思路写作特点</a:t>
            </a:r>
            <a:endParaRPr lang="zh-CN" sz="3200" b="1">
              <a:solidFill>
                <a:srgbClr val="FF0000"/>
              </a:solidFill>
              <a:latin typeface="楷体" panose="02010609060101010101" charset="-122"/>
              <a:sym typeface="+mn-ea"/>
            </a:endParaRPr>
          </a:p>
          <a:p>
            <a:pPr>
              <a:lnSpc>
                <a:spcPct val="200000"/>
              </a:lnSpc>
            </a:pPr>
            <a:r>
              <a:rPr lang="zh-CN" altLang="en-US" sz="3200" dirty="0">
                <a:solidFill>
                  <a:srgbClr val="FF0000"/>
                </a:solidFill>
                <a:latin typeface="微软雅黑" panose="020B0503020204020204" pitchFamily="34" charset="-122"/>
                <a:ea typeface="微软雅黑" panose="020B0503020204020204" pitchFamily="34" charset="-122"/>
              </a:rPr>
              <a:t>二、</a:t>
            </a:r>
            <a:r>
              <a:rPr sz="3200" b="1">
                <a:solidFill>
                  <a:srgbClr val="FF0000"/>
                </a:solidFill>
                <a:latin typeface="楷体" panose="02010609060101010101" charset="-122"/>
                <a:sym typeface="+mn-ea"/>
              </a:rPr>
              <a:t>“引议联结式”</a:t>
            </a:r>
            <a:r>
              <a:rPr lang="zh-CN" sz="3200" b="1">
                <a:solidFill>
                  <a:srgbClr val="FF0000"/>
                </a:solidFill>
                <a:latin typeface="楷体" panose="02010609060101010101" charset="-122"/>
                <a:sym typeface="+mn-ea"/>
              </a:rPr>
              <a:t>写作案例分析</a:t>
            </a:r>
            <a:endParaRPr lang="zh-CN" altLang="en-US" sz="3200" dirty="0">
              <a:solidFill>
                <a:srgbClr val="FF0000"/>
              </a:solidFill>
              <a:latin typeface="微软雅黑" panose="020B0503020204020204" pitchFamily="34" charset="-122"/>
              <a:ea typeface="微软雅黑" panose="020B0503020204020204" pitchFamily="34" charset="-122"/>
            </a:endParaRPr>
          </a:p>
          <a:p>
            <a:pPr>
              <a:lnSpc>
                <a:spcPct val="200000"/>
              </a:lnSpc>
            </a:pPr>
            <a:endParaRPr lang="zh-CN" altLang="en-US" sz="3200" dirty="0">
              <a:solidFill>
                <a:srgbClr val="FF0000"/>
              </a:solidFill>
              <a:latin typeface="微软雅黑" panose="020B0503020204020204" pitchFamily="34" charset="-122"/>
              <a:ea typeface="微软雅黑" panose="020B0503020204020204" pitchFamily="34" charset="-122"/>
              <a:sym typeface="+mn-ea"/>
            </a:endParaRPr>
          </a:p>
          <a:p>
            <a:pPr>
              <a:lnSpc>
                <a:spcPct val="200000"/>
              </a:lnSpc>
            </a:pPr>
            <a:endParaRPr lang="zh-CN" altLang="en-US" sz="3200" dirty="0">
              <a:solidFill>
                <a:srgbClr val="FF0000"/>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1"/>
          <p:cNvSpPr>
            <a:spLocks noChangeArrowheads="1"/>
          </p:cNvSpPr>
          <p:nvPr/>
        </p:nvSpPr>
        <p:spPr bwMode="auto">
          <a:xfrm>
            <a:off x="314960" y="964565"/>
            <a:ext cx="7786370" cy="8770620"/>
          </a:xfrm>
          <a:prstGeom prst="rect">
            <a:avLst/>
          </a:prstGeom>
          <a:noFill/>
          <a:ln>
            <a:noFill/>
          </a:ln>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800" i="0" u="none" strike="noStrike" kern="1200" cap="none" spc="0" normalizeH="0" baseline="0" noProof="0" dirty="0">
                <a:ln>
                  <a:noFill/>
                </a:ln>
                <a:effectLst/>
                <a:uLnTx/>
                <a:uFillTx/>
                <a:latin typeface="+mn-ea"/>
                <a:ea typeface="+mn-ea"/>
                <a:cs typeface="+mn-cs"/>
              </a:rPr>
              <a:t>       </a:t>
            </a:r>
            <a:r>
              <a:rPr lang="zh-CN" altLang="en-US" sz="2800" dirty="0">
                <a:solidFill>
                  <a:srgbClr val="FF0000"/>
                </a:solidFill>
                <a:latin typeface="微软雅黑" panose="020B0503020204020204" pitchFamily="34" charset="-122"/>
                <a:ea typeface="微软雅黑" panose="020B0503020204020204" pitchFamily="34" charset="-122"/>
                <a:sym typeface="+mn-ea"/>
              </a:rPr>
              <a:t>一、</a:t>
            </a:r>
            <a:r>
              <a:rPr sz="2800" b="1">
                <a:solidFill>
                  <a:srgbClr val="FF0000"/>
                </a:solidFill>
                <a:latin typeface="楷体" panose="02010609060101010101" charset="-122"/>
                <a:sym typeface="+mn-ea"/>
              </a:rPr>
              <a:t>“引议联结式”</a:t>
            </a:r>
            <a:r>
              <a:rPr lang="zh-CN" sz="2800" b="1">
                <a:solidFill>
                  <a:srgbClr val="FF0000"/>
                </a:solidFill>
                <a:latin typeface="楷体" panose="02010609060101010101" charset="-122"/>
                <a:sym typeface="+mn-ea"/>
              </a:rPr>
              <a:t>议论思路写作特点</a:t>
            </a:r>
            <a:endParaRPr lang="zh-CN" sz="2800" b="1">
              <a:solidFill>
                <a:srgbClr val="FF0000"/>
              </a:solidFill>
              <a:latin typeface="楷体" panose="02010609060101010101" charset="-122"/>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endParaRPr lang="zh-CN" sz="2800" b="1">
              <a:solidFill>
                <a:srgbClr val="FF0000"/>
              </a:solidFill>
              <a:latin typeface="楷体" panose="02010609060101010101" charset="-122"/>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sz="2800" b="1">
                <a:solidFill>
                  <a:srgbClr val="C00000"/>
                </a:solidFill>
                <a:latin typeface="楷体" panose="02010609060101010101" charset="-122"/>
                <a:sym typeface="+mn-ea"/>
              </a:rPr>
              <a:t>    要点是：引述材料+分析材料，表明观点+联系现实，分析论证+强化论点，总结全文。</a:t>
            </a:r>
            <a:endParaRPr sz="2800" b="1">
              <a:solidFill>
                <a:schemeClr val="tx1"/>
              </a:solidFill>
              <a:latin typeface="楷体" panose="02010609060101010101" charset="-122"/>
              <a:ea typeface="宋体" panose="02010600030101010101" pitchFamily="2" charset="-122"/>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lang="zh-CN" sz="2800" b="1">
                <a:solidFill>
                  <a:schemeClr val="tx1"/>
                </a:solidFill>
                <a:latin typeface="楷体" panose="02010609060101010101" charset="-122"/>
                <a:sym typeface="+mn-ea"/>
              </a:rPr>
              <a:t>    优点：从现象到本质  层层深入  说理深刻</a:t>
            </a:r>
            <a:endParaRPr lang="zh-CN" sz="2800" b="1">
              <a:solidFill>
                <a:schemeClr val="tx1"/>
              </a:solidFill>
              <a:latin typeface="楷体" panose="02010609060101010101" charset="-122"/>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lang="zh-CN" sz="2800" b="1">
                <a:solidFill>
                  <a:schemeClr val="tx1"/>
                </a:solidFill>
                <a:latin typeface="楷体" panose="02010609060101010101" charset="-122"/>
                <a:sym typeface="+mn-ea"/>
              </a:rPr>
              <a:t>    难点：难度较大  学生吃力  </a:t>
            </a:r>
            <a:endParaRPr lang="zh-CN" sz="2800" b="1">
              <a:solidFill>
                <a:schemeClr val="tx1"/>
              </a:solidFill>
              <a:latin typeface="楷体" panose="02010609060101010101" charset="-122"/>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lang="zh-CN" sz="2800" b="1">
                <a:solidFill>
                  <a:schemeClr val="tx1"/>
                </a:solidFill>
                <a:latin typeface="楷体" panose="02010609060101010101" charset="-122"/>
                <a:sym typeface="+mn-ea"/>
              </a:rPr>
              <a:t>    评价：这是真正的写作，言之有物。</a:t>
            </a:r>
            <a:endParaRPr lang="zh-CN" sz="2800" b="1">
              <a:solidFill>
                <a:schemeClr val="tx1"/>
              </a:solidFill>
              <a:latin typeface="楷体" panose="02010609060101010101" charset="-122"/>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endParaRPr lang="zh-CN" sz="2800" b="1">
              <a:solidFill>
                <a:schemeClr val="tx1"/>
              </a:solidFill>
              <a:latin typeface="楷体" panose="02010609060101010101" charset="-122"/>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endParaRPr lang="zh-CN" sz="2800" b="1">
              <a:solidFill>
                <a:schemeClr val="tx1"/>
              </a:solidFill>
              <a:latin typeface="楷体" panose="02010609060101010101" charset="-122"/>
              <a:ea typeface="宋体" panose="02010600030101010101" pitchFamily="2" charset="-122"/>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endParaRPr sz="2800" b="1">
              <a:solidFill>
                <a:schemeClr val="tx1"/>
              </a:solidFill>
              <a:latin typeface="楷体" panose="02010609060101010101" charset="-122"/>
              <a:ea typeface="宋体" panose="02010600030101010101" pitchFamily="2" charset="-122"/>
            </a:endParaRPr>
          </a:p>
          <a:p>
            <a:pPr marL="0" marR="0" lvl="0" indent="0" algn="l" defTabSz="914400" rtl="0" eaLnBrk="1" fontAlgn="base" latinLnBrk="0" hangingPunct="1">
              <a:lnSpc>
                <a:spcPct val="150000"/>
              </a:lnSpc>
              <a:spcBef>
                <a:spcPct val="0"/>
              </a:spcBef>
              <a:spcAft>
                <a:spcPct val="0"/>
              </a:spcAft>
              <a:buClrTx/>
              <a:buSzTx/>
              <a:buFontTx/>
              <a:buNone/>
              <a:defRPr/>
            </a:pPr>
            <a:endParaRPr lang="zh-CN" sz="2800" b="1">
              <a:solidFill>
                <a:srgbClr val="FF0000"/>
              </a:solidFill>
              <a:latin typeface="楷体" panose="02010609060101010101" charset="-122"/>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sz="2800" b="1" i="0" u="none" strike="noStrike" kern="1200" cap="none" spc="0" normalizeH="0" baseline="0" noProof="0" dirty="0">
              <a:ln>
                <a:noFill/>
              </a:ln>
              <a:solidFill>
                <a:srgbClr val="FF0000"/>
              </a:solidFill>
              <a:effectLst/>
              <a:uLnTx/>
              <a:uFillTx/>
              <a:latin typeface="楷体" panose="02010609060101010101" charset="-122"/>
              <a:ea typeface="+mn-ea"/>
              <a:cs typeface="+mn-cs"/>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sz="2000" i="0" u="none" strike="noStrike" kern="1200" cap="none" spc="0" normalizeH="0" baseline="0" noProof="0" dirty="0">
              <a:ln>
                <a:noFill/>
              </a:ln>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sz="2000" i="0" u="none" strike="noStrike" kern="1200" cap="none" spc="0" normalizeH="0" baseline="0" noProof="0" dirty="0">
                <a:ln>
                  <a:noFill/>
                </a:ln>
                <a:effectLst/>
                <a:uLnTx/>
                <a:uFillTx/>
                <a:latin typeface="+mn-ea"/>
                <a:ea typeface="+mn-ea"/>
                <a:cs typeface="+mn-cs"/>
              </a:rPr>
              <a:t>  </a:t>
            </a:r>
            <a:endParaRPr kumimoji="0" sz="2000" i="0" u="none" strike="noStrike" kern="1200" cap="none" spc="0" normalizeH="0" baseline="0" noProof="0" dirty="0">
              <a:ln>
                <a:noFill/>
              </a:ln>
              <a:effectLst/>
              <a:uLnTx/>
              <a:uFillTx/>
              <a:latin typeface="+mn-ea"/>
              <a:ea typeface="+mn-ea"/>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01955" y="626745"/>
            <a:ext cx="8340090" cy="5631180"/>
          </a:xfrm>
          <a:prstGeom prst="rect">
            <a:avLst/>
          </a:prstGeom>
          <a:noFill/>
          <a:ln w="9525">
            <a:noFill/>
          </a:ln>
        </p:spPr>
        <p:txBody>
          <a:bodyPr wrap="square">
            <a:spAutoFit/>
          </a:bodyPr>
          <a:p>
            <a:pPr indent="267970" algn="l">
              <a:lnSpc>
                <a:spcPct val="150000"/>
              </a:lnSpc>
            </a:pPr>
            <a:r>
              <a:rPr lang="en-US" sz="2000" b="1">
                <a:solidFill>
                  <a:srgbClr val="FF0000"/>
                </a:solidFill>
                <a:latin typeface="楷体" panose="02010609060101010101" charset="-122"/>
                <a:ea typeface="宋体" panose="02010600030101010101" pitchFamily="2" charset="-122"/>
              </a:rPr>
              <a:t> </a:t>
            </a:r>
            <a:r>
              <a:rPr sz="2000" b="1">
                <a:solidFill>
                  <a:srgbClr val="FF0000"/>
                </a:solidFill>
                <a:latin typeface="楷体" panose="02010609060101010101" charset="-122"/>
                <a:ea typeface="宋体" panose="02010600030101010101" pitchFamily="2" charset="-122"/>
              </a:rPr>
              <a:t>一、引议式。又称“引议联结式”，要点是：引述材料+分析材料，表明观点+联系现实，分析论证+强化论点，总结全文。</a:t>
            </a:r>
            <a:endParaRPr sz="2000" b="1">
              <a:solidFill>
                <a:schemeClr val="tx1"/>
              </a:solidFill>
              <a:latin typeface="楷体" panose="02010609060101010101" charset="-122"/>
              <a:ea typeface="宋体" panose="02010600030101010101" pitchFamily="2" charset="-122"/>
            </a:endParaRPr>
          </a:p>
          <a:p>
            <a:pPr indent="267970" algn="l">
              <a:lnSpc>
                <a:spcPct val="150000"/>
              </a:lnSpc>
            </a:pPr>
            <a:r>
              <a:rPr sz="2000" b="1">
                <a:solidFill>
                  <a:schemeClr val="tx1"/>
                </a:solidFill>
                <a:latin typeface="楷体" panose="02010609060101010101" charset="-122"/>
                <a:ea typeface="宋体" panose="02010600030101010101" pitchFamily="2" charset="-122"/>
              </a:rPr>
              <a:t>二、并列式 。要点是：引述材料，提出论点+三个分论点+深化总结。若分论点之间有对比关系，可变为对照式文章。</a:t>
            </a:r>
            <a:endParaRPr sz="2000" b="1">
              <a:solidFill>
                <a:schemeClr val="tx1"/>
              </a:solidFill>
              <a:latin typeface="楷体" panose="02010609060101010101" charset="-122"/>
              <a:ea typeface="宋体" panose="02010600030101010101" pitchFamily="2" charset="-122"/>
            </a:endParaRPr>
          </a:p>
          <a:p>
            <a:pPr indent="267970" algn="l">
              <a:lnSpc>
                <a:spcPct val="150000"/>
              </a:lnSpc>
            </a:pPr>
            <a:r>
              <a:rPr sz="2000" b="1">
                <a:solidFill>
                  <a:schemeClr val="tx1"/>
                </a:solidFill>
                <a:latin typeface="楷体" panose="02010609060101010101" charset="-122"/>
                <a:ea typeface="宋体" panose="02010600030101010101" pitchFamily="2" charset="-122"/>
              </a:rPr>
              <a:t>三、递进式。要点是：引出论点+三个分论点（三者间是递进关系，层层深入）+深化总结。</a:t>
            </a:r>
            <a:endParaRPr sz="2000" b="1">
              <a:solidFill>
                <a:schemeClr val="tx1"/>
              </a:solidFill>
              <a:latin typeface="楷体" panose="02010609060101010101" charset="-122"/>
              <a:ea typeface="宋体" panose="02010600030101010101" pitchFamily="2" charset="-122"/>
            </a:endParaRPr>
          </a:p>
          <a:p>
            <a:pPr indent="267970" algn="l">
              <a:lnSpc>
                <a:spcPct val="150000"/>
              </a:lnSpc>
            </a:pPr>
            <a:r>
              <a:rPr sz="2000" b="1">
                <a:solidFill>
                  <a:schemeClr val="tx1"/>
                </a:solidFill>
                <a:latin typeface="楷体" panose="02010609060101010101" charset="-122"/>
                <a:ea typeface="宋体" panose="02010600030101010101" pitchFamily="2" charset="-122"/>
              </a:rPr>
              <a:t>四、辩证思维式。要点是：引出论点+三个分论点（正方+反方+正反辩证结合）+深化总结。</a:t>
            </a:r>
            <a:endParaRPr sz="2000" b="1">
              <a:solidFill>
                <a:schemeClr val="tx1"/>
              </a:solidFill>
              <a:latin typeface="楷体" panose="02010609060101010101" charset="-122"/>
              <a:ea typeface="宋体" panose="02010600030101010101" pitchFamily="2" charset="-122"/>
            </a:endParaRPr>
          </a:p>
          <a:p>
            <a:pPr indent="267970" algn="l">
              <a:lnSpc>
                <a:spcPct val="150000"/>
              </a:lnSpc>
            </a:pPr>
            <a:r>
              <a:rPr sz="2000" b="1">
                <a:solidFill>
                  <a:schemeClr val="tx1"/>
                </a:solidFill>
                <a:latin typeface="楷体" panose="02010609060101010101" charset="-122"/>
                <a:ea typeface="宋体" panose="02010600030101010101" pitchFamily="2" charset="-122"/>
              </a:rPr>
              <a:t>比较四种议论模式，引议式最为常见，也最易操作（但对学生来说，写出有深度作品不易，写够字数也不易），后三者可视为一个逻辑，只不过辩证思维式较为严谨，难度也最大，同时，也最具有理论的万能操作性，因为纷繁的现象，总有两极，二者是相对的，又是相互转化的。</a:t>
            </a:r>
            <a:endParaRPr sz="2000" b="1">
              <a:solidFill>
                <a:schemeClr val="tx1"/>
              </a:solidFill>
              <a:latin typeface="楷体" panose="02010609060101010101" charset="-122"/>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01955" y="626745"/>
            <a:ext cx="8340090" cy="5723890"/>
          </a:xfrm>
          <a:prstGeom prst="rect">
            <a:avLst/>
          </a:prstGeom>
          <a:noFill/>
          <a:ln w="9525">
            <a:noFill/>
          </a:ln>
        </p:spPr>
        <p:txBody>
          <a:bodyPr wrap="square">
            <a:spAutoFit/>
          </a:bodyPr>
          <a:p>
            <a:pPr indent="267970" algn="l">
              <a:lnSpc>
                <a:spcPct val="150000"/>
              </a:lnSpc>
            </a:pPr>
            <a:r>
              <a:rPr lang="en-US" sz="2800" b="1">
                <a:solidFill>
                  <a:schemeClr val="tx1"/>
                </a:solidFill>
                <a:latin typeface="楷体" panose="02010609060101010101" charset="-122"/>
                <a:ea typeface="宋体" panose="02010600030101010101" pitchFamily="2" charset="-122"/>
              </a:rPr>
              <a:t> </a:t>
            </a:r>
            <a:r>
              <a:rPr lang="zh-CN" altLang="en-US" sz="2800" dirty="0">
                <a:solidFill>
                  <a:srgbClr val="FF0000"/>
                </a:solidFill>
                <a:latin typeface="微软雅黑" panose="020B0503020204020204" pitchFamily="34" charset="-122"/>
                <a:ea typeface="微软雅黑" panose="020B0503020204020204" pitchFamily="34" charset="-122"/>
                <a:sym typeface="+mn-ea"/>
              </a:rPr>
              <a:t>二、</a:t>
            </a:r>
            <a:r>
              <a:rPr sz="2800" b="1">
                <a:solidFill>
                  <a:srgbClr val="FF0000"/>
                </a:solidFill>
                <a:latin typeface="楷体" panose="02010609060101010101" charset="-122"/>
                <a:sym typeface="+mn-ea"/>
              </a:rPr>
              <a:t>“引议联结式”</a:t>
            </a:r>
            <a:r>
              <a:rPr lang="zh-CN" sz="2800" b="1">
                <a:solidFill>
                  <a:srgbClr val="FF0000"/>
                </a:solidFill>
                <a:latin typeface="楷体" panose="02010609060101010101" charset="-122"/>
                <a:sym typeface="+mn-ea"/>
              </a:rPr>
              <a:t>写作案例分析</a:t>
            </a:r>
            <a:endParaRPr lang="zh-CN" sz="2800" b="1">
              <a:solidFill>
                <a:srgbClr val="FF0000"/>
              </a:solidFill>
              <a:latin typeface="楷体" panose="02010609060101010101" charset="-122"/>
              <a:ea typeface="宋体" panose="02010600030101010101" pitchFamily="2" charset="-122"/>
              <a:sym typeface="+mn-ea"/>
            </a:endParaRPr>
          </a:p>
          <a:p>
            <a:pPr indent="267970" algn="l">
              <a:lnSpc>
                <a:spcPct val="150000"/>
              </a:lnSpc>
            </a:pPr>
            <a:r>
              <a:rPr lang="zh-CN" sz="2400" b="1">
                <a:solidFill>
                  <a:schemeClr val="tx1"/>
                </a:solidFill>
                <a:latin typeface="楷体" panose="02010609060101010101" charset="-122"/>
                <a:ea typeface="宋体" panose="02010600030101010101" pitchFamily="2" charset="-122"/>
              </a:rPr>
              <a:t>   写作素材：</a:t>
            </a:r>
            <a:endParaRPr lang="zh-CN" sz="2400" b="1">
              <a:solidFill>
                <a:schemeClr val="tx1"/>
              </a:solidFill>
              <a:latin typeface="楷体" panose="02010609060101010101" charset="-122"/>
              <a:ea typeface="宋体" panose="02010600030101010101" pitchFamily="2" charset="-122"/>
            </a:endParaRPr>
          </a:p>
          <a:p>
            <a:pPr indent="267970" algn="l">
              <a:lnSpc>
                <a:spcPct val="150000"/>
              </a:lnSpc>
            </a:pPr>
            <a:r>
              <a:rPr lang="zh-CN" sz="2400" b="1">
                <a:solidFill>
                  <a:schemeClr val="tx1"/>
                </a:solidFill>
                <a:latin typeface="楷体" panose="02010609060101010101" charset="-122"/>
                <a:ea typeface="宋体" panose="02010600030101010101" pitchFamily="2" charset="-122"/>
              </a:rPr>
              <a:t>　近日，中国科学院大学科幻文学与影视创作系列讲座课授课教师苏湛给学生发的一封邮件火了。邮件中写道：“凡今抄袭者，一经查实，不问考勤，皆黜落，以儆效尤。”</a:t>
            </a:r>
            <a:endParaRPr lang="zh-CN" sz="2400" b="1">
              <a:solidFill>
                <a:schemeClr val="tx1"/>
              </a:solidFill>
              <a:latin typeface="楷体" panose="02010609060101010101" charset="-122"/>
              <a:ea typeface="宋体" panose="02010600030101010101" pitchFamily="2" charset="-122"/>
            </a:endParaRPr>
          </a:p>
          <a:p>
            <a:pPr indent="267970" algn="l">
              <a:lnSpc>
                <a:spcPct val="150000"/>
              </a:lnSpc>
            </a:pPr>
            <a:r>
              <a:rPr lang="zh-CN" sz="2400" b="1">
                <a:solidFill>
                  <a:schemeClr val="tx1"/>
                </a:solidFill>
                <a:latin typeface="楷体" panose="02010609060101010101" charset="-122"/>
                <a:ea typeface="宋体" panose="02010600030101010101" pitchFamily="2" charset="-122"/>
              </a:rPr>
              <a:t>  上学期，苏湛通过网上搜索比对，发现有学生的作业涉嫌大段抄袭，甚至是整篇照搬，并给出了确凿证据。最终，22名学生得了零分，苏湛表示发这封邮件就是要强调“此分不可改”。</a:t>
            </a:r>
            <a:endParaRPr lang="zh-CN" sz="2400" b="1">
              <a:solidFill>
                <a:schemeClr val="tx1"/>
              </a:solidFill>
              <a:latin typeface="楷体" panose="02010609060101010101" charset="-122"/>
              <a:ea typeface="宋体" panose="02010600030101010101" pitchFamily="2" charset="-122"/>
            </a:endParaRPr>
          </a:p>
          <a:p>
            <a:pPr indent="267970" algn="l">
              <a:lnSpc>
                <a:spcPct val="150000"/>
              </a:lnSpc>
            </a:pPr>
            <a:r>
              <a:rPr lang="zh-CN" sz="2400" b="1">
                <a:solidFill>
                  <a:srgbClr val="FF0000"/>
                </a:solidFill>
                <a:latin typeface="楷体" panose="02010609060101010101" charset="-122"/>
                <a:ea typeface="宋体" panose="02010600030101010101" pitchFamily="2" charset="-122"/>
              </a:rPr>
              <a:t>对此现象，说出你的看法和思考。</a:t>
            </a:r>
            <a:endParaRPr lang="zh-CN" sz="2400" b="1">
              <a:solidFill>
                <a:srgbClr val="FF0000"/>
              </a:solidFill>
              <a:latin typeface="楷体" panose="02010609060101010101" charset="-122"/>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01955" y="626745"/>
            <a:ext cx="8340090" cy="5446395"/>
          </a:xfrm>
          <a:prstGeom prst="rect">
            <a:avLst/>
          </a:prstGeom>
          <a:noFill/>
          <a:ln w="9525">
            <a:noFill/>
          </a:ln>
        </p:spPr>
        <p:txBody>
          <a:bodyPr wrap="square">
            <a:spAutoFit/>
          </a:bodyPr>
          <a:p>
            <a:pPr indent="267970" algn="ctr">
              <a:lnSpc>
                <a:spcPct val="150000"/>
              </a:lnSpc>
            </a:pPr>
            <a:r>
              <a:rPr sz="2400" b="1">
                <a:solidFill>
                  <a:srgbClr val="FF0000"/>
                </a:solidFill>
                <a:latin typeface="楷体" panose="02010609060101010101" charset="-122"/>
                <a:ea typeface="宋体" panose="02010600030101010101" pitchFamily="2" charset="-122"/>
              </a:rPr>
              <a:t>  “凡抄袭者皆黜落” 看似无情却有情</a:t>
            </a:r>
            <a:endParaRPr sz="2400" b="1">
              <a:solidFill>
                <a:srgbClr val="FF0000"/>
              </a:solidFill>
              <a:latin typeface="楷体" panose="02010609060101010101" charset="-122"/>
              <a:ea typeface="宋体" panose="02010600030101010101" pitchFamily="2" charset="-122"/>
            </a:endParaRPr>
          </a:p>
          <a:p>
            <a:pPr indent="267970" algn="ctr">
              <a:lnSpc>
                <a:spcPct val="150000"/>
              </a:lnSpc>
            </a:pPr>
            <a:r>
              <a:rPr sz="2400" b="1">
                <a:solidFill>
                  <a:srgbClr val="FF0000"/>
                </a:solidFill>
                <a:latin typeface="楷体" panose="02010609060101010101" charset="-122"/>
                <a:ea typeface="宋体" panose="02010600030101010101" pitchFamily="2" charset="-122"/>
              </a:rPr>
              <a:t>光明网</a:t>
            </a:r>
            <a:endParaRPr sz="2400" b="1">
              <a:solidFill>
                <a:srgbClr val="FF0000"/>
              </a:solidFill>
              <a:latin typeface="楷体" panose="02010609060101010101" charset="-122"/>
              <a:ea typeface="宋体" panose="02010600030101010101" pitchFamily="2" charset="-122"/>
            </a:endParaRPr>
          </a:p>
          <a:p>
            <a:pPr indent="267970" algn="l">
              <a:lnSpc>
                <a:spcPct val="150000"/>
              </a:lnSpc>
            </a:pPr>
            <a:r>
              <a:rPr sz="2400" b="1">
                <a:solidFill>
                  <a:schemeClr val="tx1"/>
                </a:solidFill>
                <a:latin typeface="楷体" panose="02010609060101010101" charset="-122"/>
                <a:ea typeface="宋体" panose="02010600030101010101" pitchFamily="2" charset="-122"/>
              </a:rPr>
              <a:t>  “凡今抄袭者，一经查实，不问考勤，皆黜落，以儆效尤。”近日，选修了中国科学院大学科幻文学与影视创作系列讲座课的学生，都收到了一封由授课老师苏湛发来的邮件。邮件由文言文写就，言辞犀利。苏湛给了22名学生零分，因为他们的期末文章被判定为抄袭。发邮件，就是要强调，“此分不可改”。</a:t>
            </a:r>
            <a:r>
              <a:rPr sz="2400" b="1">
                <a:solidFill>
                  <a:srgbClr val="FF0000"/>
                </a:solidFill>
                <a:latin typeface="楷体" panose="02010609060101010101" charset="-122"/>
                <a:ea typeface="宋体" panose="02010600030101010101" pitchFamily="2" charset="-122"/>
              </a:rPr>
              <a:t>（9月14日《科技日报》）（叙述</a:t>
            </a:r>
            <a:r>
              <a:rPr lang="zh-CN" sz="2400" b="1">
                <a:solidFill>
                  <a:srgbClr val="FF0000"/>
                </a:solidFill>
                <a:latin typeface="楷体" panose="02010609060101010101" charset="-122"/>
                <a:ea typeface="宋体" panose="02010600030101010101" pitchFamily="2" charset="-122"/>
              </a:rPr>
              <a:t>材料</a:t>
            </a:r>
            <a:r>
              <a:rPr sz="2400" b="1">
                <a:solidFill>
                  <a:srgbClr val="FF0000"/>
                </a:solidFill>
                <a:latin typeface="楷体" panose="02010609060101010101" charset="-122"/>
                <a:ea typeface="宋体" panose="02010600030101010101" pitchFamily="2" charset="-122"/>
              </a:rPr>
              <a:t>）</a:t>
            </a:r>
            <a:endParaRPr sz="2400" b="1">
              <a:solidFill>
                <a:srgbClr val="FF0000"/>
              </a:solidFill>
              <a:latin typeface="楷体" panose="02010609060101010101" charset="-122"/>
              <a:ea typeface="宋体" panose="02010600030101010101" pitchFamily="2" charset="-122"/>
            </a:endParaRPr>
          </a:p>
          <a:p>
            <a:pPr indent="267970" algn="l">
              <a:lnSpc>
                <a:spcPct val="150000"/>
              </a:lnSpc>
            </a:pPr>
            <a:r>
              <a:rPr lang="zh-CN" sz="2000" b="1">
                <a:solidFill>
                  <a:srgbClr val="FF0000"/>
                </a:solidFill>
                <a:latin typeface="楷体" panose="02010609060101010101" charset="-122"/>
                <a:ea typeface="宋体" panose="02010600030101010101" pitchFamily="2" charset="-122"/>
              </a:rPr>
              <a:t>注：这是文学写法，入题慢，后文写好了，才能拖住这个开头。否则，前功尽弃。</a:t>
            </a:r>
            <a:endParaRPr lang="zh-CN" sz="2000" b="1">
              <a:solidFill>
                <a:srgbClr val="FF0000"/>
              </a:solidFill>
              <a:latin typeface="楷体" panose="02010609060101010101" charset="-122"/>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01955" y="626745"/>
            <a:ext cx="8340090" cy="3322955"/>
          </a:xfrm>
          <a:prstGeom prst="rect">
            <a:avLst/>
          </a:prstGeom>
          <a:noFill/>
          <a:ln w="9525">
            <a:noFill/>
          </a:ln>
        </p:spPr>
        <p:txBody>
          <a:bodyPr wrap="square">
            <a:spAutoFit/>
          </a:bodyPr>
          <a:p>
            <a:pPr indent="267970" algn="l">
              <a:lnSpc>
                <a:spcPct val="150000"/>
              </a:lnSpc>
            </a:pPr>
            <a:r>
              <a:rPr lang="en-US" altLang="zh-CN" sz="2800" b="1">
                <a:solidFill>
                  <a:srgbClr val="FF0000"/>
                </a:solidFill>
                <a:latin typeface="楷体" panose="02010609060101010101" charset="-122"/>
                <a:ea typeface="宋体" panose="02010600030101010101" pitchFamily="2" charset="-122"/>
              </a:rPr>
              <a:t>  </a:t>
            </a:r>
            <a:r>
              <a:rPr sz="2800" b="1">
                <a:latin typeface="楷体" panose="02010609060101010101" charset="-122"/>
                <a:ea typeface="宋体" panose="02010600030101010101" pitchFamily="2" charset="-122"/>
              </a:rPr>
              <a:t>虽然是一门选修课，苏湛老师却坚持“凡抄袭者皆黜落”，断然给22名学生零分，生动体现了一名教育工作者求真务实的工作作风和对教育事业高度负责的态度，值得肯定，也值得其他老师学习借鉴。</a:t>
            </a:r>
            <a:endParaRPr sz="2800" b="1">
              <a:latin typeface="楷体" panose="02010609060101010101" charset="-122"/>
              <a:ea typeface="宋体" panose="02010600030101010101" pitchFamily="2" charset="-122"/>
            </a:endParaRPr>
          </a:p>
          <a:p>
            <a:pPr indent="267970" algn="l">
              <a:lnSpc>
                <a:spcPct val="150000"/>
              </a:lnSpc>
            </a:pPr>
            <a:r>
              <a:rPr sz="2800" b="1">
                <a:solidFill>
                  <a:srgbClr val="C00000"/>
                </a:solidFill>
                <a:latin typeface="楷体" panose="02010609060101010101" charset="-122"/>
                <a:ea typeface="宋体" panose="02010600030101010101" pitchFamily="2" charset="-122"/>
              </a:rPr>
              <a:t>（观点）</a:t>
            </a:r>
            <a:endParaRPr sz="2800" b="1">
              <a:solidFill>
                <a:srgbClr val="C00000"/>
              </a:solidFill>
              <a:latin typeface="楷体" panose="02010609060101010101" charset="-122"/>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92735" y="575945"/>
            <a:ext cx="8188325" cy="4523105"/>
          </a:xfrm>
          <a:prstGeom prst="rect">
            <a:avLst/>
          </a:prstGeom>
          <a:noFill/>
          <a:ln w="9525">
            <a:noFill/>
          </a:ln>
        </p:spPr>
        <p:txBody>
          <a:bodyPr wrap="square">
            <a:spAutoFit/>
          </a:bodyPr>
          <a:p>
            <a:pPr indent="266700" algn="l">
              <a:lnSpc>
                <a:spcPct val="150000"/>
              </a:lnSpc>
            </a:pPr>
            <a:r>
              <a:rPr sz="2400" b="1">
                <a:solidFill>
                  <a:srgbClr val="C00000"/>
                </a:solidFill>
                <a:latin typeface="楷体" panose="02010609060101010101" charset="-122"/>
                <a:ea typeface="宋体" panose="02010600030101010101" pitchFamily="2" charset="-122"/>
              </a:rPr>
              <a:t>   </a:t>
            </a:r>
            <a:r>
              <a:rPr sz="2400" b="1">
                <a:solidFill>
                  <a:schemeClr val="tx1"/>
                </a:solidFill>
                <a:effectLst>
                  <a:outerShdw blurRad="38100" dist="19050" dir="2700000" algn="tl" rotWithShape="0">
                    <a:schemeClr val="dk1">
                      <a:alpha val="40000"/>
                    </a:schemeClr>
                  </a:outerShdw>
                </a:effectLst>
                <a:latin typeface="楷体" panose="02010609060101010101" charset="-122"/>
                <a:ea typeface="宋体" panose="02010600030101010101" pitchFamily="2" charset="-122"/>
              </a:rPr>
              <a:t>近年来，大学生考试作弊、代考替考、作业抄袭、论文造假等现象屡见不鲜、屡禁不止。但另一方面，一些高校对此总是“心太软”，或姑息迁就，放任自流，或睁一只眼闭一只眼，无原则的“一团和气”，悄无声息的“淡化处理”。惩治失之于宽、失之于松、失之于软，不利于学生健康成长，而且容易助长失信现象。</a:t>
            </a:r>
            <a:endParaRPr sz="2400" b="1">
              <a:solidFill>
                <a:schemeClr val="tx1"/>
              </a:solidFill>
              <a:effectLst>
                <a:outerShdw blurRad="38100" dist="19050" dir="2700000" algn="tl" rotWithShape="0">
                  <a:schemeClr val="dk1">
                    <a:alpha val="40000"/>
                  </a:schemeClr>
                </a:outerShdw>
              </a:effectLst>
              <a:latin typeface="楷体" panose="02010609060101010101" charset="-122"/>
              <a:ea typeface="宋体" panose="02010600030101010101" pitchFamily="2" charset="-122"/>
            </a:endParaRPr>
          </a:p>
          <a:p>
            <a:pPr indent="266700" algn="l">
              <a:lnSpc>
                <a:spcPct val="150000"/>
              </a:lnSpc>
            </a:pPr>
            <a:r>
              <a:rPr lang="zh-CN" sz="2400" b="1">
                <a:solidFill>
                  <a:srgbClr val="C00000"/>
                </a:solidFill>
                <a:effectLst>
                  <a:outerShdw blurRad="38100" dist="19050" dir="2700000" algn="tl" rotWithShape="0">
                    <a:schemeClr val="dk1">
                      <a:alpha val="40000"/>
                    </a:schemeClr>
                  </a:outerShdw>
                </a:effectLst>
                <a:latin typeface="楷体" panose="02010609060101010101" charset="-122"/>
                <a:ea typeface="宋体" panose="02010600030101010101" pitchFamily="2" charset="-122"/>
              </a:rPr>
              <a:t>（分析危害）</a:t>
            </a:r>
            <a:endParaRPr sz="2400" b="1">
              <a:solidFill>
                <a:schemeClr val="tx1"/>
              </a:solidFill>
              <a:effectLst>
                <a:outerShdw blurRad="38100" dist="19050" dir="2700000" algn="tl" rotWithShape="0">
                  <a:schemeClr val="dk1">
                    <a:alpha val="40000"/>
                  </a:schemeClr>
                </a:outerShdw>
              </a:effectLst>
              <a:latin typeface="楷体" panose="02010609060101010101" charset="-122"/>
              <a:ea typeface="宋体" panose="02010600030101010101" pitchFamily="2" charset="-122"/>
            </a:endParaRPr>
          </a:p>
          <a:p>
            <a:pPr indent="266700" algn="l">
              <a:lnSpc>
                <a:spcPct val="150000"/>
              </a:lnSpc>
            </a:pPr>
            <a:endParaRPr sz="2400" b="1">
              <a:solidFill>
                <a:schemeClr val="tx1"/>
              </a:solidFill>
              <a:effectLst>
                <a:outerShdw blurRad="38100" dist="19050" dir="2700000" algn="tl" rotWithShape="0">
                  <a:schemeClr val="dk1">
                    <a:alpha val="40000"/>
                  </a:schemeClr>
                </a:outerShdw>
              </a:effectLst>
              <a:latin typeface="楷体" panose="02010609060101010101" charset="-122"/>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92735" y="575945"/>
            <a:ext cx="8188325" cy="5631180"/>
          </a:xfrm>
          <a:prstGeom prst="rect">
            <a:avLst/>
          </a:prstGeom>
          <a:noFill/>
          <a:ln w="9525">
            <a:noFill/>
          </a:ln>
        </p:spPr>
        <p:txBody>
          <a:bodyPr wrap="square">
            <a:spAutoFit/>
          </a:bodyPr>
          <a:p>
            <a:pPr indent="266700" algn="l">
              <a:lnSpc>
                <a:spcPct val="150000"/>
              </a:lnSpc>
            </a:pPr>
            <a:r>
              <a:rPr lang="en-US" sz="2400" b="1">
                <a:effectLst>
                  <a:outerShdw blurRad="38100" dist="19050" dir="2700000" algn="tl" rotWithShape="0">
                    <a:schemeClr val="dk1">
                      <a:alpha val="40000"/>
                    </a:schemeClr>
                  </a:outerShdw>
                </a:effectLst>
                <a:latin typeface="楷体" panose="02010609060101010101" charset="-122"/>
                <a:sym typeface="+mn-ea"/>
              </a:rPr>
              <a:t>  </a:t>
            </a:r>
            <a:r>
              <a:rPr sz="2400" b="1">
                <a:effectLst>
                  <a:outerShdw blurRad="38100" dist="19050" dir="2700000" algn="tl" rotWithShape="0">
                    <a:schemeClr val="dk1">
                      <a:alpha val="40000"/>
                    </a:schemeClr>
                  </a:outerShdw>
                </a:effectLst>
                <a:latin typeface="楷体" panose="02010609060101010101" charset="-122"/>
                <a:sym typeface="+mn-ea"/>
              </a:rPr>
              <a:t>“严是爱，松是害。”苏湛老师说：“我是想告诉学生，别道歉，别申诉，别求情。你抄袭又不影响我，不用向我道歉；不要申诉，因为证据确凿；不要求情，你有任何困难，都跟我没关系，成年人做了事就要承担后果。所以，改分在我这里是没戏的。”其实，“凡抄袭者皆黜落”仅是一种手段，并不是想“为难”这些学生，目的在于帮助当事人正视失信问题，纠正不足，引导他们树立正确的价值观念。“道是无情却有情。”倘若广大教育工作者都能有如此严肃认真的态度，有多少学生在学业上胆敢投机取巧靠蒙骗过关呢？</a:t>
            </a:r>
            <a:endParaRPr sz="2400" b="1">
              <a:effectLst>
                <a:outerShdw blurRad="38100" dist="19050" dir="2700000" algn="tl" rotWithShape="0">
                  <a:schemeClr val="dk1">
                    <a:alpha val="40000"/>
                  </a:schemeClr>
                </a:outerShdw>
              </a:effectLst>
              <a:latin typeface="楷体" panose="02010609060101010101" charset="-122"/>
              <a:sym typeface="+mn-ea"/>
            </a:endParaRPr>
          </a:p>
          <a:p>
            <a:pPr indent="266700" algn="l">
              <a:lnSpc>
                <a:spcPct val="150000"/>
              </a:lnSpc>
            </a:pPr>
            <a:r>
              <a:rPr sz="2400" b="1">
                <a:solidFill>
                  <a:srgbClr val="C00000"/>
                </a:solidFill>
                <a:effectLst>
                  <a:outerShdw blurRad="38100" dist="19050" dir="2700000" algn="tl" rotWithShape="0">
                    <a:schemeClr val="dk1">
                      <a:alpha val="40000"/>
                    </a:schemeClr>
                  </a:outerShdw>
                </a:effectLst>
                <a:latin typeface="楷体" panose="02010609060101010101" charset="-122"/>
                <a:sym typeface="+mn-ea"/>
              </a:rPr>
              <a:t>（联系生活）</a:t>
            </a:r>
            <a:endParaRPr sz="2400" b="1">
              <a:solidFill>
                <a:srgbClr val="C00000"/>
              </a:solidFill>
              <a:effectLst>
                <a:outerShdw blurRad="38100" dist="19050" dir="2700000" algn="tl" rotWithShape="0">
                  <a:schemeClr val="dk1">
                    <a:alpha val="40000"/>
                  </a:schemeClr>
                </a:outerShdw>
              </a:effectLst>
              <a:latin typeface="楷体" panose="02010609060101010101" charset="-122"/>
              <a:ea typeface="宋体" panose="02010600030101010101" pitchFamily="2" charset="-122"/>
              <a:sym typeface="+mn-ea"/>
            </a:endParaRPr>
          </a:p>
        </p:txBody>
      </p:sp>
    </p:spTree>
  </p:cSld>
  <p:clrMapOvr>
    <a:masterClrMapping/>
  </p:clrMapOvr>
</p:sld>
</file>

<file path=ppt/theme/theme1.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时尚中黑简体"/>
        <a:ea typeface="时尚中黑简体"/>
        <a:cs typeface="时尚中黑简体"/>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1933</Words>
  <Application>WPS 演示</Application>
  <PresentationFormat>全屏显示(4:3)</PresentationFormat>
  <Paragraphs>70</Paragraphs>
  <Slides>13</Slides>
  <Notes>22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13</vt:i4>
      </vt:variant>
    </vt:vector>
  </HeadingPairs>
  <TitlesOfParts>
    <vt:vector size="24" baseType="lpstr">
      <vt:lpstr>Arial</vt:lpstr>
      <vt:lpstr>宋体</vt:lpstr>
      <vt:lpstr>Wingdings</vt:lpstr>
      <vt:lpstr>Calibri</vt:lpstr>
      <vt:lpstr>时尚中黑简体</vt:lpstr>
      <vt:lpstr>微软雅黑</vt:lpstr>
      <vt:lpstr>楷体</vt:lpstr>
      <vt:lpstr>Times New Roman</vt:lpstr>
      <vt:lpstr>Arial Unicode MS</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dddd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西瓜</cp:lastModifiedBy>
  <cp:revision>237</cp:revision>
  <dcterms:created xsi:type="dcterms:W3CDTF">2011-09-22T23:42:00Z</dcterms:created>
  <dcterms:modified xsi:type="dcterms:W3CDTF">2019-06-18T02:47:16Z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