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917" r:id="rId2"/>
    <p:sldId id="926" r:id="rId3"/>
    <p:sldId id="417" r:id="rId4"/>
    <p:sldId id="330" r:id="rId5"/>
    <p:sldId id="343" r:id="rId6"/>
    <p:sldId id="643" r:id="rId7"/>
    <p:sldId id="796" r:id="rId8"/>
    <p:sldId id="797" r:id="rId9"/>
    <p:sldId id="932" r:id="rId10"/>
    <p:sldId id="798" r:id="rId11"/>
    <p:sldId id="491" r:id="rId12"/>
    <p:sldId id="494" r:id="rId13"/>
    <p:sldId id="495" r:id="rId14"/>
    <p:sldId id="933" r:id="rId15"/>
    <p:sldId id="851" r:id="rId16"/>
    <p:sldId id="934" r:id="rId17"/>
    <p:sldId id="852" r:id="rId18"/>
    <p:sldId id="935" r:id="rId19"/>
    <p:sldId id="853" r:id="rId20"/>
    <p:sldId id="919" r:id="rId21"/>
    <p:sldId id="925" r:id="rId22"/>
    <p:sldId id="927" r:id="rId23"/>
    <p:sldId id="928" r:id="rId24"/>
    <p:sldId id="929" r:id="rId25"/>
    <p:sldId id="930" r:id="rId26"/>
    <p:sldId id="931" r:id="rId27"/>
    <p:sldId id="936" r:id="rId28"/>
    <p:sldId id="492" r:id="rId29"/>
    <p:sldId id="937" r:id="rId30"/>
    <p:sldId id="528" r:id="rId31"/>
    <p:sldId id="738" r:id="rId32"/>
    <p:sldId id="938"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625948"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740726"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061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4539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3838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5316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713134" y="538157"/>
            <a:ext cx="848592"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801786" y="874706"/>
            <a:ext cx="6885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3.xml"/><Relationship Id="rId3" Type="http://schemas.openxmlformats.org/officeDocument/2006/relationships/slideLayout" Target="../slideLayouts/slideLayout3.xml"/><Relationship Id="rId21" Type="http://schemas.openxmlformats.org/officeDocument/2006/relationships/slide" Target="../slides/slide28.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492990" cy="369332"/>
          </a:xfrm>
          <a:prstGeom prst="rect">
            <a:avLst/>
          </a:prstGeom>
          <a:noFill/>
        </p:spPr>
        <p:txBody>
          <a:bodyPr wrap="none" rtlCol="0">
            <a:spAutoFit/>
          </a:bodyPr>
          <a:lstStyle/>
          <a:p>
            <a:r>
              <a:rPr lang="zh-CN" altLang="zh-CN" sz="1800" b="1" dirty="0" smtClean="0">
                <a:solidFill>
                  <a:srgbClr val="C00000"/>
                </a:solidFill>
              </a:rPr>
              <a:t>学案</a:t>
            </a:r>
            <a:r>
              <a:rPr lang="en-US" altLang="zh-CN" sz="1800" b="1" dirty="0" smtClean="0">
                <a:solidFill>
                  <a:srgbClr val="C00000"/>
                </a:solidFill>
              </a:rPr>
              <a:t>13</a:t>
            </a:r>
            <a:r>
              <a:rPr lang="zh-CN" altLang="zh-CN" sz="1800" b="1" dirty="0" smtClean="0">
                <a:solidFill>
                  <a:srgbClr val="C00000"/>
                </a:solidFill>
              </a:rPr>
              <a:t>　让见解更深刻</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707904"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621738"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537294"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6442576"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11.xml"/><Relationship Id="rId1" Type="http://schemas.openxmlformats.org/officeDocument/2006/relationships/vmlDrawing" Target="../drawings/vmlDrawing3.vml"/><Relationship Id="rId4" Type="http://schemas.openxmlformats.org/officeDocument/2006/relationships/package" Target="../embeddings/Microsoft_Word___33.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__44.docx"/><Relationship Id="rId2" Type="http://schemas.openxmlformats.org/officeDocument/2006/relationships/slideLayout" Target="../slideLayouts/slideLayout11.xml"/><Relationship Id="rId1" Type="http://schemas.openxmlformats.org/officeDocument/2006/relationships/vmlDrawing" Target="../drawings/vmlDrawing4.v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__55.docx"/><Relationship Id="rId2" Type="http://schemas.openxmlformats.org/officeDocument/2006/relationships/slideLayout" Target="../slideLayouts/slideLayout11.xml"/><Relationship Id="rId1" Type="http://schemas.openxmlformats.org/officeDocument/2006/relationships/vmlDrawing" Target="../drawings/vmlDrawing5.v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__66.docx"/><Relationship Id="rId2" Type="http://schemas.openxmlformats.org/officeDocument/2006/relationships/slideLayout" Target="../slideLayouts/slideLayout11.xml"/><Relationship Id="rId1" Type="http://schemas.openxmlformats.org/officeDocument/2006/relationships/vmlDrawing" Target="../drawings/vmlDrawing6.v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__77.docx"/><Relationship Id="rId2" Type="http://schemas.openxmlformats.org/officeDocument/2006/relationships/slideLayout" Target="../slideLayouts/slideLayout11.xml"/><Relationship Id="rId1" Type="http://schemas.openxmlformats.org/officeDocument/2006/relationships/vmlDrawing" Target="../drawings/vmlDrawing7.v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Word___88.docx"/><Relationship Id="rId2" Type="http://schemas.openxmlformats.org/officeDocument/2006/relationships/slideLayout" Target="../slideLayouts/slideLayout11.xml"/><Relationship Id="rId1" Type="http://schemas.openxmlformats.org/officeDocument/2006/relationships/vmlDrawing" Target="../drawings/vmlDrawing8.vml"/></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Word___99.docx"/><Relationship Id="rId2" Type="http://schemas.openxmlformats.org/officeDocument/2006/relationships/slideLayout" Target="../slideLayouts/slideLayout11.xml"/><Relationship Id="rId1" Type="http://schemas.openxmlformats.org/officeDocument/2006/relationships/vmlDrawing" Target="../drawings/vmlDrawing9.v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Word___1010.docx"/><Relationship Id="rId2" Type="http://schemas.openxmlformats.org/officeDocument/2006/relationships/slideLayout" Target="../slideLayouts/slideLayout11.xml"/><Relationship Id="rId1" Type="http://schemas.openxmlformats.org/officeDocument/2006/relationships/vmlDrawing" Target="../drawings/vmlDrawing10.v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12.xml"/><Relationship Id="rId5" Type="http://schemas.openxmlformats.org/officeDocument/2006/relationships/image" Target="../media/image23.jpeg"/><Relationship Id="rId4" Type="http://schemas.openxmlformats.org/officeDocument/2006/relationships/slide" Target="slide31.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12.xml"/><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12.xml"/><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1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slide" Target="slide31.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12.xml"/><Relationship Id="rId4" Type="http://schemas.openxmlformats.org/officeDocument/2006/relationships/slide" Target="slide31.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专题三　发展等级培养</a:t>
            </a:r>
          </a:p>
        </p:txBody>
      </p:sp>
    </p:spTree>
    <p:extLst>
      <p:ext uri="{BB962C8B-B14F-4D97-AF65-F5344CB8AC3E}">
        <p14:creationId xmlns:p14="http://schemas.microsoft.com/office/powerpoint/2010/main" xmlns="" val="1883813192"/>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098147"/>
            <a:ext cx="8128000" cy="5478423"/>
          </a:xfrm>
          <a:prstGeom prst="rect">
            <a:avLst/>
          </a:prstGeom>
        </p:spPr>
        <p:txBody>
          <a:bodyPr>
            <a:spAutoFit/>
          </a:bodyPr>
          <a:lstStyle/>
          <a:p>
            <a:pPr indent="267970">
              <a:lnSpc>
                <a:spcPts val="28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《高考考纲》对作文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的要求是什么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是作文发展等级的第一点。《考纲》的具体要求是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透过现象深入本质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揭示事物内在的因果关系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观点具有启发性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8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深刻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高考作文对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这一发展等级的认同是包含社会流行的正确观点与自己深切体会这两个方面的。议论性文章是说理透彻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论点深刻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记叙性文章是形象生动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思想深刻。具体应做到如下三点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一要从社会生活的现象出发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透过现象洞察本质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挖掘现象背后隐含的比较深刻的有社会意义和价值的东西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在观点上能给人以启发作用。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二是对问题的认识应有自己的思想和观点。这就要求学生在发表见解时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有自己的思考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能找到一个更新的角度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能有自己独到的见解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能比一般的认识更上一个层次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要避免人云亦云。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三要有自己的思考和感受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恰当地辩证分析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要能给人以思辨的力量和气势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使文章脱颖而出。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1463512"/>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4219097718"/>
              </p:ext>
            </p:extLst>
          </p:nvPr>
        </p:nvGraphicFramePr>
        <p:xfrm>
          <a:off x="508000" y="1011901"/>
          <a:ext cx="8128000" cy="978590"/>
        </p:xfrm>
        <a:graphic>
          <a:graphicData uri="http://schemas.openxmlformats.org/presentationml/2006/ole">
            <p:oleObj spid="_x0000_s116754" name="文档" r:id="rId3" imgW="3837032" imgH="462224" progId="">
              <p:embed/>
            </p:oleObj>
          </a:graphicData>
        </a:graphic>
      </p:graphicFrame>
      <p:sp>
        <p:nvSpPr>
          <p:cNvPr id="5" name="矩形 4"/>
          <p:cNvSpPr>
            <a:spLocks noChangeAspect="1"/>
          </p:cNvSpPr>
          <p:nvPr/>
        </p:nvSpPr>
        <p:spPr>
          <a:xfrm>
            <a:off x="508000" y="147845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摒弃立意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立意公式化是作文的通病。有些立意简直成了颠扑不破的铁公式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写蜡烛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燃烧了自己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照亮了别人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写蜜蜂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得到的少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付出的多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束缚了考生的创造性思维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扼杀了作文的个性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给文章的立意带来了严重的负面影响。因此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立意要深刻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首先应冲出公式化的羁绊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寻找独特的心灵感悟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言人之所未言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发人之所未发。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关注平凡生活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在日常生活中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也许缺乏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血染的风采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但绝不缺少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平凡的风情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说空话、假话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倒不如为平凡的生活说真话、实话。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常回家看看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是平凡的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但它蕴含的亲情却是感人至深的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一缕缕炊烟是很平常的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但通过它来反映农家生活的日新月异却是不同凡响的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应从司空见惯的平凡生活中开掘文章的深度。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突破常规思维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作文的立意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应让读者从你的文章中感受到生命活力的张扬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感受到揭示事理的深邃与笔力。尤其写议论文要敢于反叛和否定固有观念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近墨者未必黑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敢于好高骛远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不知足者常乐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沉默未必是金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都是对惯常观念的突破。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4" name="矩形 3"/>
          <p:cNvSpPr>
            <a:spLocks noChangeAspect="1"/>
          </p:cNvSpPr>
          <p:nvPr/>
        </p:nvSpPr>
        <p:spPr>
          <a:xfrm>
            <a:off x="508000" y="125171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有人不惜花费近十倍于乘公交车的钱坐出租车去与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自己的公交车司机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缘由。这样做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时间、精力与金钱的付出与得到的回报并不成正比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可当事人却认为值得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行动也引起许多市民的共鸣。他们认为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世界上怕就怕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两个字。做人就要这样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该认真的就绝不儿戏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也不容许被别人儿戏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但也有市民表示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有更多的精力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干吗不去做更有意义的事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除非真是合法权益受侵犯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否则无理较真等同野蛮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一个成熟的公民社会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应当是一个法治化、人性化与宽容度并重的社会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才谈得上最真切最纯净的人道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才能最大限度地实现人际融洽。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【我的立意】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1844824"/>
            <a:ext cx="8128000" cy="3342453"/>
          </a:xfrm>
          <a:prstGeom prst="rect">
            <a:avLst/>
          </a:prstGeom>
        </p:spPr>
        <p:txBody>
          <a:bodyPr>
            <a:spAutoFit/>
          </a:bodyPr>
          <a:lstStyle/>
          <a:p>
            <a:pPr indent="2794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这</a:t>
            </a:r>
            <a:r>
              <a:rPr lang="zh-CN" altLang="zh-CN" sz="2200" dirty="0">
                <a:solidFill>
                  <a:srgbClr val="000000"/>
                </a:solidFill>
                <a:latin typeface="Times New Roman" panose="02020603050405020304" pitchFamily="18" charset="0"/>
                <a:cs typeface="Times New Roman" panose="02020603050405020304" pitchFamily="18" charset="0"/>
              </a:rPr>
              <a:t>则材料起提示作用的关键句子有第二段的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做人就要这样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该认真的就绝不儿戏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也不容许被别人儿戏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除非真是合法权益受侵犯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否则无理较真等同野蛮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但不能选其一来立意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一定要结合二者才是最深刻的立意。这类立意有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有条件的认真或该认真时才认真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有原则的宽容或不能凡事都宽容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也须有宽容之心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纵容不等于宽容等。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38478749"/>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560189"/>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下面是一篇题为《不识》的文章中的一段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看看这段文字深刻在哪里。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我于我父亲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想来也是如此无知无识。他的悲喜、他的起落、他的得意与哀伤、他的憾恨与自足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我哪能都一一探知、一一感同身受呢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蒲公英的散蓬能叙述花托吗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它只知道自己在一阵风后身不由己地和花托相失相散了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它只记得叶嫩花初之际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被轻轻托住的安全的感觉。它只知道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就一切都散了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胜利的也许是生命本身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草原上的某处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会有新的蒲公英冒出来。我终于明白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我还是不能明白父亲。至亲如父女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也只能如此。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621760"/>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2204864"/>
            <a:ext cx="8128000" cy="44467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【我的理解】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640343"/>
            <a:ext cx="8128000" cy="208480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这段文字情感细腻、真实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体贴入微。作者把自己与父亲之间的关系比喻成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蒲公英的散蓬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准确恰切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蒲公英的散蓬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不可能全部知道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的身世与情感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也不可能全部认识父亲。这段文字深刻地写出了女儿对父亲的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正是对人生际遇的深刻认识啊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5221382"/>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1388031"/>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右面是两幅图片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如果没有前面对应的一张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你能想到后面那张图片的深刻含意吗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写写其深刻含意</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Picture 152"/>
          <p:cNvPicPr/>
          <p:nvPr/>
        </p:nvPicPr>
        <p:blipFill>
          <a:blip r:embed="rId2" cstate="print"/>
          <a:stretch>
            <a:fillRect/>
          </a:stretch>
        </p:blipFill>
        <p:spPr>
          <a:xfrm>
            <a:off x="1979712" y="2324135"/>
            <a:ext cx="4968552" cy="2903114"/>
          </a:xfrm>
          <a:prstGeom prst="rect">
            <a:avLst/>
          </a:prstGeom>
        </p:spPr>
      </p:pic>
    </p:spTree>
    <p:extLst>
      <p:ext uri="{BB962C8B-B14F-4D97-AF65-F5344CB8AC3E}">
        <p14:creationId xmlns:p14="http://schemas.microsoft.com/office/powerpoint/2010/main" xmlns="" val="3392302812"/>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2509223"/>
            <a:ext cx="8128000" cy="44467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【我的理解】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020825"/>
            <a:ext cx="8128000" cy="127227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如果没有前面的这张图片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后面的这张很有可能理解为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正是因为有了前面这张的映衬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我们才能想到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雕琢自己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塑造自己的美丽形象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。这正是需要我们突破惯性思维的地方。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0586058"/>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pic>
        <p:nvPicPr>
          <p:cNvPr id="12" name="个性化小尝试.eps" descr="id:2147504287;FounderCES"/>
          <p:cNvPicPr/>
          <p:nvPr/>
        </p:nvPicPr>
        <p:blipFill>
          <a:blip r:embed="rId3" cstate="print"/>
          <a:stretch>
            <a:fillRect/>
          </a:stretch>
        </p:blipFill>
        <p:spPr>
          <a:xfrm>
            <a:off x="818927" y="1021563"/>
            <a:ext cx="2456929" cy="398826"/>
          </a:xfrm>
          <a:prstGeom prst="rect">
            <a:avLst/>
          </a:prstGeom>
        </p:spPr>
      </p:pic>
      <p:sp>
        <p:nvSpPr>
          <p:cNvPr id="4" name="矩形 3"/>
          <p:cNvSpPr>
            <a:spLocks noChangeAspect="1"/>
          </p:cNvSpPr>
          <p:nvPr/>
        </p:nvSpPr>
        <p:spPr>
          <a:xfrm>
            <a:off x="508000" y="1412776"/>
            <a:ext cx="8128000" cy="769441"/>
          </a:xfrm>
          <a:prstGeom prst="rect">
            <a:avLst/>
          </a:prstGeom>
        </p:spPr>
        <p:txBody>
          <a:bodyPr>
            <a:spAutoFit/>
          </a:bodyPr>
          <a:lstStyle/>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下面是一篇高考作文升格前与升格后的对比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请阅读后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根据升格前的问题写写升格后的变化。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51904032"/>
              </p:ext>
            </p:extLst>
          </p:nvPr>
        </p:nvGraphicFramePr>
        <p:xfrm>
          <a:off x="508000" y="2183556"/>
          <a:ext cx="8128000" cy="5010642"/>
        </p:xfrm>
        <a:graphic>
          <a:graphicData uri="http://schemas.openxmlformats.org/presentationml/2006/ole">
            <p:oleObj spid="_x0000_s117766" name="文档" r:id="rId4" imgW="3837032" imgH="2364756" progId="">
              <p:embed/>
            </p:oleObj>
          </a:graphicData>
        </a:graphic>
      </p:graphicFrame>
    </p:spTree>
    <p:extLst>
      <p:ext uri="{BB962C8B-B14F-4D97-AF65-F5344CB8AC3E}">
        <p14:creationId xmlns:p14="http://schemas.microsoft.com/office/powerpoint/2010/main" xmlns="" val="1771440867"/>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学案</a:t>
            </a:r>
            <a:r>
              <a:rPr lang="en-US" altLang="zh-CN" sz="3200" dirty="0"/>
              <a:t>13</a:t>
            </a:r>
            <a:r>
              <a:rPr lang="zh-CN" altLang="zh-CN" sz="3200" dirty="0"/>
              <a:t>　让见解更深刻</a:t>
            </a:r>
          </a:p>
        </p:txBody>
      </p:sp>
    </p:spTree>
    <p:extLst>
      <p:ext uri="{BB962C8B-B14F-4D97-AF65-F5344CB8AC3E}">
        <p14:creationId xmlns:p14="http://schemas.microsoft.com/office/powerpoint/2010/main" xmlns="" val="2427548830"/>
      </p:ext>
    </p:extLst>
  </p:cSld>
  <p:clrMapOvr>
    <a:masterClrMapping/>
  </p:clrMapOvr>
  <p:transition spd="slow">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166973251"/>
              </p:ext>
            </p:extLst>
          </p:nvPr>
        </p:nvGraphicFramePr>
        <p:xfrm>
          <a:off x="508000" y="1280709"/>
          <a:ext cx="8128000" cy="5481441"/>
        </p:xfrm>
        <a:graphic>
          <a:graphicData uri="http://schemas.openxmlformats.org/presentationml/2006/ole">
            <p:oleObj spid="_x0000_s118790" name="文档" r:id="rId3" imgW="3837032" imgH="2587949" progId="">
              <p:embed/>
            </p:oleObj>
          </a:graphicData>
        </a:graphic>
      </p:graphicFrame>
    </p:spTree>
    <p:extLst>
      <p:ext uri="{BB962C8B-B14F-4D97-AF65-F5344CB8AC3E}">
        <p14:creationId xmlns:p14="http://schemas.microsoft.com/office/powerpoint/2010/main" xmlns="" val="4264543393"/>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472976076"/>
              </p:ext>
            </p:extLst>
          </p:nvPr>
        </p:nvGraphicFramePr>
        <p:xfrm>
          <a:off x="508000" y="1945889"/>
          <a:ext cx="8128000" cy="3571343"/>
        </p:xfrm>
        <a:graphic>
          <a:graphicData uri="http://schemas.openxmlformats.org/presentationml/2006/ole">
            <p:oleObj spid="_x0000_s119814" name="文档" r:id="rId3" imgW="3837032" imgH="1685460" progId="">
              <p:embed/>
            </p:oleObj>
          </a:graphicData>
        </a:graphic>
      </p:graphicFrame>
    </p:spTree>
    <p:extLst>
      <p:ext uri="{BB962C8B-B14F-4D97-AF65-F5344CB8AC3E}">
        <p14:creationId xmlns:p14="http://schemas.microsoft.com/office/powerpoint/2010/main" xmlns="" val="3651327786"/>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950471690"/>
              </p:ext>
            </p:extLst>
          </p:nvPr>
        </p:nvGraphicFramePr>
        <p:xfrm>
          <a:off x="508000" y="1190108"/>
          <a:ext cx="8128000" cy="5767284"/>
        </p:xfrm>
        <a:graphic>
          <a:graphicData uri="http://schemas.openxmlformats.org/presentationml/2006/ole">
            <p:oleObj spid="_x0000_s120838" name="文档" r:id="rId3" imgW="3837032" imgH="2723304" progId="">
              <p:embed/>
            </p:oleObj>
          </a:graphicData>
        </a:graphic>
      </p:graphicFrame>
    </p:spTree>
    <p:extLst>
      <p:ext uri="{BB962C8B-B14F-4D97-AF65-F5344CB8AC3E}">
        <p14:creationId xmlns:p14="http://schemas.microsoft.com/office/powerpoint/2010/main" xmlns="" val="504205558"/>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4130080454"/>
              </p:ext>
            </p:extLst>
          </p:nvPr>
        </p:nvGraphicFramePr>
        <p:xfrm>
          <a:off x="645161" y="1000781"/>
          <a:ext cx="7743263" cy="6192688"/>
        </p:xfrm>
        <a:graphic>
          <a:graphicData uri="http://schemas.openxmlformats.org/presentationml/2006/ole">
            <p:oleObj spid="_x0000_s121862" name="文档" r:id="rId3" imgW="3837032" imgH="3069251" progId="">
              <p:embed/>
            </p:oleObj>
          </a:graphicData>
        </a:graphic>
      </p:graphicFrame>
    </p:spTree>
    <p:extLst>
      <p:ext uri="{BB962C8B-B14F-4D97-AF65-F5344CB8AC3E}">
        <p14:creationId xmlns:p14="http://schemas.microsoft.com/office/powerpoint/2010/main" xmlns="" val="278452299"/>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124539673"/>
              </p:ext>
            </p:extLst>
          </p:nvPr>
        </p:nvGraphicFramePr>
        <p:xfrm>
          <a:off x="508000" y="1494311"/>
          <a:ext cx="8128000" cy="4670993"/>
        </p:xfrm>
        <a:graphic>
          <a:graphicData uri="http://schemas.openxmlformats.org/presentationml/2006/ole">
            <p:oleObj spid="_x0000_s122886" name="文档" r:id="rId3" imgW="3837032" imgH="2204562" progId="">
              <p:embed/>
            </p:oleObj>
          </a:graphicData>
        </a:graphic>
      </p:graphicFrame>
    </p:spTree>
    <p:extLst>
      <p:ext uri="{BB962C8B-B14F-4D97-AF65-F5344CB8AC3E}">
        <p14:creationId xmlns:p14="http://schemas.microsoft.com/office/powerpoint/2010/main" xmlns="" val="2175106574"/>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3746816388"/>
              </p:ext>
            </p:extLst>
          </p:nvPr>
        </p:nvGraphicFramePr>
        <p:xfrm>
          <a:off x="508000" y="1415791"/>
          <a:ext cx="8128000" cy="5037545"/>
        </p:xfrm>
        <a:graphic>
          <a:graphicData uri="http://schemas.openxmlformats.org/presentationml/2006/ole">
            <p:oleObj spid="_x0000_s123909" name="文档" r:id="rId3" imgW="3837032" imgH="2377356" progId="">
              <p:embed/>
            </p:oleObj>
          </a:graphicData>
        </a:graphic>
      </p:graphicFrame>
    </p:spTree>
    <p:extLst>
      <p:ext uri="{BB962C8B-B14F-4D97-AF65-F5344CB8AC3E}">
        <p14:creationId xmlns:p14="http://schemas.microsoft.com/office/powerpoint/2010/main" xmlns="" val="1211979902"/>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462559398"/>
              </p:ext>
            </p:extLst>
          </p:nvPr>
        </p:nvGraphicFramePr>
        <p:xfrm>
          <a:off x="508000" y="1295531"/>
          <a:ext cx="8128000" cy="5373829"/>
        </p:xfrm>
        <a:graphic>
          <a:graphicData uri="http://schemas.openxmlformats.org/presentationml/2006/ole">
            <p:oleObj spid="_x0000_s124933" name="文档" r:id="rId3" imgW="3837032" imgH="2537550" progId="">
              <p:embed/>
            </p:oleObj>
          </a:graphicData>
        </a:graphic>
      </p:graphicFrame>
    </p:spTree>
    <p:extLst>
      <p:ext uri="{BB962C8B-B14F-4D97-AF65-F5344CB8AC3E}">
        <p14:creationId xmlns:p14="http://schemas.microsoft.com/office/powerpoint/2010/main" xmlns="" val="1575216914"/>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4" name="矩形 3"/>
          <p:cNvSpPr>
            <a:spLocks noChangeAspect="1"/>
          </p:cNvSpPr>
          <p:nvPr/>
        </p:nvSpPr>
        <p:spPr>
          <a:xfrm>
            <a:off x="508000" y="1700808"/>
            <a:ext cx="8128000" cy="3748719"/>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升格后</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zh-CN" altLang="en-US" sz="2200" dirty="0" smtClean="0">
                <a:solidFill>
                  <a:srgbClr val="000000"/>
                </a:solidFill>
                <a:latin typeface="Times New Roman" panose="02020603050405020304" pitchFamily="18" charset="0"/>
                <a:cs typeface="Times New Roman" panose="02020603050405020304" pitchFamily="18" charset="0"/>
              </a:rPr>
              <a:t>变化</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升格</a:t>
            </a:r>
            <a:r>
              <a:rPr lang="zh-CN" altLang="zh-CN" sz="2200" dirty="0">
                <a:solidFill>
                  <a:srgbClr val="000000"/>
                </a:solidFill>
                <a:latin typeface="Times New Roman" panose="02020603050405020304" pitchFamily="18" charset="0"/>
                <a:cs typeface="Times New Roman" panose="02020603050405020304" pitchFamily="18" charset="0"/>
              </a:rPr>
              <a:t>后的作文更为切合题意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文章紧紧围绕同学关系这一话题组织内容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通过对同学关系中存在的一些现象的分析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充分表现出写作中心。尤其是主题部分运用的两则热点素材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一是复旦大学投毒案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一是地震中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中国好舍友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黄昱舟。两个事例对比鲜明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充分表现出对同学关系的理解。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详略得当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剪裁合理。开头结尾的分析部分只作简单分析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而主体部分则以充分的论述表达了自己的观点和看法。这种剪裁方式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使文章显得错落有致。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446375"/>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10" name="对点训练.eps" descr="id:2147504317;FounderCES"/>
          <p:cNvPicPr/>
          <p:nvPr/>
        </p:nvPicPr>
        <p:blipFill>
          <a:blip r:embed="rId5" cstate="print"/>
          <a:stretch>
            <a:fillRect/>
          </a:stretch>
        </p:blipFill>
        <p:spPr>
          <a:xfrm>
            <a:off x="395536" y="1772816"/>
            <a:ext cx="1877829" cy="360040"/>
          </a:xfrm>
          <a:prstGeom prst="rect">
            <a:avLst/>
          </a:prstGeom>
        </p:spPr>
      </p:pic>
      <p:sp>
        <p:nvSpPr>
          <p:cNvPr id="4" name="矩形 3"/>
          <p:cNvSpPr>
            <a:spLocks noChangeAspect="1"/>
          </p:cNvSpPr>
          <p:nvPr/>
        </p:nvSpPr>
        <p:spPr>
          <a:xfrm>
            <a:off x="508000" y="2192233"/>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写写审题立意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近段时间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网络上出现了个别人怀疑和虚构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狼牙山五壮士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抗日斗争情节的奇谈怪论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混淆了视听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抹黑了英雄。葛振林回忆在山上拔萝卜吃的故事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有的人引申到八路军的纪律作风问题。无独有偶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网络上也有对英雄邱少云事迹真实性的诋毁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用振振有词的所谓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生理学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说辞诠释这种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诋毁说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引爆了一直以来引而不发的思想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颠覆观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背后的历史虚无主义以及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过度反思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所掩盖的文化不自信和价值观危机。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材料表述的主要内容是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现在的网络对之前国家的英雄有着这样、那样的怀疑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然后分析了这种怀疑的本质是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历史虚无主义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过度反思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并解释了其危害。材料的表述过程是由现象到本质的分析过程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从有些人对英雄的怀疑到揭示这种怀疑的本质和危害。材料的立意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历史虚无主义不可要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还原历史要客观公正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不能有信仰危机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革命先烈永远是我们的楷模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历史岂容随意抹黑等。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6651843"/>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了解高考作文对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的要求。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掌握使考场作文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56792"/>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根据自己的理解写写你的立意。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为早日拿到工钱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女保姆何天带毒杀</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岁雇主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还供称自己以类似方式在</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年半内作案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事件令人震惊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何天带亦被称为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蛇蝎毒保姆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保姆何天带从</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月到</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月做保姆期间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另有</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名老人在她上岗没多久就突然暴毙。何天带承认杀害了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毒保姆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事件甫一公布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旋即引发舆论哗然。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029277"/>
            <a:ext cx="8128000" cy="208480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毒保姆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不能仅仅止于围观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更要对此做出深刻反思。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毒保姆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事件是一面镜子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不仅照出了保姆行业的丑与恶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还映射出践行孝道的真与诚。同时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也折射出当下家政服务行业所做的工作并非完美无缺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保姆行业的准入门槛有必要筑起一道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防毒墙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pic>
        <p:nvPicPr>
          <p:cNvPr id="8" name="押题篇章写作.eps" descr="id:2147504324;FounderCES"/>
          <p:cNvPicPr/>
          <p:nvPr/>
        </p:nvPicPr>
        <p:blipFill>
          <a:blip r:embed="rId5" cstate="print"/>
          <a:stretch>
            <a:fillRect/>
          </a:stretch>
        </p:blipFill>
        <p:spPr>
          <a:xfrm>
            <a:off x="395536" y="1484784"/>
            <a:ext cx="2445296" cy="396937"/>
          </a:xfrm>
          <a:prstGeom prst="rect">
            <a:avLst/>
          </a:prstGeom>
        </p:spPr>
      </p:pic>
      <p:sp>
        <p:nvSpPr>
          <p:cNvPr id="3" name="矩形 2"/>
          <p:cNvSpPr>
            <a:spLocks noChangeAspect="1"/>
          </p:cNvSpPr>
          <p:nvPr/>
        </p:nvSpPr>
        <p:spPr>
          <a:xfrm>
            <a:off x="508000" y="206084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观察右面的漫画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要求选择一个角度构思作文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自主确定立意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M38.eps" descr="id:2147505746;FounderCES"/>
          <p:cNvPicPr/>
          <p:nvPr/>
        </p:nvPicPr>
        <p:blipFill>
          <a:blip r:embed="rId6" cstate="print"/>
          <a:stretch>
            <a:fillRect/>
          </a:stretch>
        </p:blipFill>
        <p:spPr>
          <a:xfrm>
            <a:off x="3059832" y="2564903"/>
            <a:ext cx="2808312" cy="2769801"/>
          </a:xfrm>
          <a:prstGeom prst="rect">
            <a:avLst/>
          </a:prstGeom>
        </p:spPr>
      </p:pic>
    </p:spTree>
    <p:extLst>
      <p:ext uri="{BB962C8B-B14F-4D97-AF65-F5344CB8AC3E}">
        <p14:creationId xmlns:p14="http://schemas.microsoft.com/office/powerpoint/2010/main" xmlns="" val="1917255937"/>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漫画画面的主体是一只被囚禁在鸟笼里的小鸟。需要关注的细节就是鸟笼是坏掉的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文字则提示我们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禁锢就是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你以为你做不到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。其中关键词语是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我们在观察漫画时必须注意到这一提示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同时必须清楚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更强调了鸟之所以如此是由于自己的主观意识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而非客观现实。我们不妨将画面上的小鸟看成人的替身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联系社会实际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我们便可以确定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作者的创作意图是告诉我们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世上很多事情是可以通过努力做到的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但由于固守自己的传统理念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不去尝试突破现状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寻找新的机会。文章的立意角度可以是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勇于冲破精神的牢笼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打破惯性思维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打破思维定式。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3806763"/>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267322571"/>
              </p:ext>
            </p:extLst>
          </p:nvPr>
        </p:nvGraphicFramePr>
        <p:xfrm>
          <a:off x="508000" y="2080631"/>
          <a:ext cx="8128000" cy="978590"/>
        </p:xfrm>
        <a:graphic>
          <a:graphicData uri="http://schemas.openxmlformats.org/presentationml/2006/ole">
            <p:oleObj spid="_x0000_s115730" name="文档" r:id="rId3" imgW="3837032" imgH="462224" progId="">
              <p:embed/>
            </p:oleObj>
          </a:graphicData>
        </a:graphic>
      </p:graphicFrame>
      <p:sp>
        <p:nvSpPr>
          <p:cNvPr id="4" name="矩形 3"/>
          <p:cNvSpPr>
            <a:spLocks noChangeAspect="1"/>
          </p:cNvSpPr>
          <p:nvPr/>
        </p:nvSpPr>
        <p:spPr>
          <a:xfrm>
            <a:off x="508000" y="2655410"/>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只有在自己站起来之后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这个世界才能属于他。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这句话引发了你哪些思考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请自选角度写一篇不少于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题目自拟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用规范汉字书写。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pic>
        <p:nvPicPr>
          <p:cNvPr id="5" name="考场佳作.eps" descr="id:2147504361;FounderCES"/>
          <p:cNvPicPr/>
          <p:nvPr/>
        </p:nvPicPr>
        <p:blipFill>
          <a:blip r:embed="rId2" cstate="print"/>
          <a:stretch>
            <a:fillRect/>
          </a:stretch>
        </p:blipFill>
        <p:spPr>
          <a:xfrm>
            <a:off x="508000" y="1052736"/>
            <a:ext cx="1873682" cy="403411"/>
          </a:xfrm>
          <a:prstGeom prst="rect">
            <a:avLst/>
          </a:prstGeom>
        </p:spPr>
      </p:pic>
      <p:sp>
        <p:nvSpPr>
          <p:cNvPr id="4" name="矩形 3"/>
          <p:cNvSpPr>
            <a:spLocks noChangeAspect="1"/>
          </p:cNvSpPr>
          <p:nvPr/>
        </p:nvSpPr>
        <p:spPr>
          <a:xfrm>
            <a:off x="508000" y="1493522"/>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世界为立心者鼓掌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四川考生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张横渠说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为天地立心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为生民立命。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禅宗里有立在菩提树下之说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孔夫子有让三千弟子立身修德的记录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苏武有持旄节立于北海之上的历史。我总是在想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人立在这个世界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当以何种姿态面对这个世界。叩经问史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朝山谒水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回答的声音说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世界属于站着的人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世界为立心者鼓掌。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立的是一颗饱受苦难却坚强的心。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摩西与他的子民受尽苦难坚定站起来走出埃及时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耶和华白天以云柱夜晚以火柱指引他们抵达乐土时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我始终相信世界上是存在那样纯洁自若的光的。因为妄念虽如脱缰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灾难又常接踵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而世界上的光明如约而至。这期间是心生希望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心有坚强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心已经有了站起来的力量。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史公在牢狱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屈子被放逐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勾践卧薪尝胆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嗣同在抗诉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鲁迅在呐喊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觉民在与妻书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金在演讲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甘地在印度救赎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特蕾莎嬷嬷在炮火里施与爱与恩赐。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这些人在路阻且长时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站起来怀着殒身之志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在天命赫赫时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站起来心生坚强和希望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在众人无助时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将小情怀染成了大悲悯。他们立了心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世界为之鼓掌。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立的是一颗举世浑浊却清纯的心。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在这不断被分心的社会大剧场里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辛辣、奇突如电影般刷刷掠过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却使人总记起川端康成凌晨四点看海棠花未眠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加缪垒山不止的幸福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梭罗在瓦尔登湖垂钓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仓央嘉措白鹿踏雪的淡然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汪曾祺的花花瓶瓶罐罐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周国平的煮豆撒盐给人吃之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莎翁的飞鸽与海涛相遇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爱默生透明的眼球譬喻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苏子的一蓑烟雨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王维的清泉石上流。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8602703"/>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这些人即使在缤纷花瓣过时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依旧掸衣故清辉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如清露晨流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新桐初引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即使在乱世纷纭中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依旧立着清朗之心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如明月松间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菩提微暖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即使在举世欲举时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依旧立着修禅之心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如阳光清风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和光同尘。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他们立了心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世界为之鼓掌。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立心之高洁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得世之清欢。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梁漱溟说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情贵淡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气贵和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唯淡唯和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乃得其养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苟得其养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无物不长。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清和也是立心之要义与必需。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立的是一颗平平凡凡却高昂的心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清和之心。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千万人已过去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芸芸众生多为普通人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我们只需保持清和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亦可有长久的岁月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只需立着高昂的精神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亦可有光辉的人生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只需立着淡泊的心灵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世界也为之鼓掌。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世界才属于他。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4122820"/>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6" name="矩形 5"/>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世界为立心者鼓掌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为先哲立心鼓掌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亦为凡人立心鼓掌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贵者肯掷通灵宝玉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贫者亦有自强之心。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世界为立心者鼓掌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为气节高尚守本心者鼓掌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也为油盐柴米守平常心者鼓掌。只有你立着心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才能站在世上。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世界为立心者鼓掌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为我们鼓掌。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0802374"/>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本文是</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年高考四川卷难得的一篇满分作文。通读全文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让人倍感神清气爽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文气、才气、灵气和生气洋溢其间。立意新颖独特是本文在几十万考场作文中脱颖而出的关键。本文没有人云亦云地对励志、奋斗之类的主题高谈阔论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而是独辟蹊径地展示了自己的立意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世界属于站着的人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世界为立心者鼓掌。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紧扣主题从三个角度展开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层层深入地进行论述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论据不回避经典素材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更不乏新颖独特的典型事例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丰富的材料犹如诗歌密集的意象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让人不得不叹服考生厚积薄发的功力、旁征博引的智慧、见解深刻的思想。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8730349"/>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501</TotalTime>
  <Words>4543</Words>
  <Application>Microsoft Office PowerPoint</Application>
  <PresentationFormat>On-screen Show (4:3)</PresentationFormat>
  <Paragraphs>131</Paragraphs>
  <Slides>32</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34" baseType="lpstr">
      <vt:lpstr>高优14新制作模板</vt:lpstr>
      <vt:lpstr>文档</vt:lpstr>
      <vt:lpstr>专题三　发展等级培养</vt:lpstr>
      <vt:lpstr>学案13　让见解更深刻</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149</cp:revision>
  <dcterms:created xsi:type="dcterms:W3CDTF">2016-01-30T04:31:50Z</dcterms:created>
  <dcterms:modified xsi:type="dcterms:W3CDTF">2017-06-17T01:43:50Z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