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61" r:id="rId2"/>
    <p:sldId id="288" r:id="rId3"/>
    <p:sldId id="425" r:id="rId4"/>
    <p:sldId id="426" r:id="rId5"/>
    <p:sldId id="427" r:id="rId6"/>
    <p:sldId id="428" r:id="rId7"/>
    <p:sldId id="429" r:id="rId8"/>
    <p:sldId id="430" r:id="rId9"/>
    <p:sldId id="431" r:id="rId10"/>
    <p:sldId id="432" r:id="rId11"/>
    <p:sldId id="333" r:id="rId12"/>
    <p:sldId id="334" r:id="rId13"/>
    <p:sldId id="433" r:id="rId14"/>
    <p:sldId id="434" r:id="rId15"/>
    <p:sldId id="435" r:id="rId16"/>
    <p:sldId id="436" r:id="rId17"/>
    <p:sldId id="437" r:id="rId18"/>
    <p:sldId id="438" r:id="rId19"/>
    <p:sldId id="439" r:id="rId20"/>
    <p:sldId id="440" r:id="rId21"/>
    <p:sldId id="330" r:id="rId22"/>
    <p:sldId id="380" r:id="rId23"/>
    <p:sldId id="381" r:id="rId24"/>
    <p:sldId id="382" r:id="rId25"/>
    <p:sldId id="412" r:id="rId26"/>
    <p:sldId id="343" r:id="rId27"/>
    <p:sldId id="344" r:id="rId28"/>
    <p:sldId id="378" r:id="rId29"/>
    <p:sldId id="414" r:id="rId30"/>
    <p:sldId id="441"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784295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921222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134983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690249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720665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274584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2216001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35073758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专题五</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801314" cy="369332"/>
          </a:xfrm>
          <a:prstGeom prst="rect">
            <a:avLst/>
          </a:prstGeom>
          <a:noFill/>
        </p:spPr>
        <p:txBody>
          <a:bodyPr wrap="none" rtlCol="0">
            <a:spAutoFit/>
          </a:bodyPr>
          <a:lstStyle/>
          <a:p>
            <a:r>
              <a:rPr lang="zh-CN" altLang="zh-CN" sz="1800" b="1" dirty="0" smtClean="0">
                <a:solidFill>
                  <a:srgbClr val="C00000"/>
                </a:solidFill>
              </a:rPr>
              <a:t>第三讲　探究时代精神、人文价值和创作意图</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2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5" Type="http://schemas.openxmlformats.org/officeDocument/2006/relationships/slide" Target="slide29.xml"/><Relationship Id="rId4" Type="http://schemas.openxmlformats.org/officeDocument/2006/relationships/slide" Target="slide28.xml"/></Relationships>
</file>

<file path=ppt/slides/_rels/slide2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5" Type="http://schemas.openxmlformats.org/officeDocument/2006/relationships/slide" Target="slide29.xml"/><Relationship Id="rId4" Type="http://schemas.openxmlformats.org/officeDocument/2006/relationships/slide" Target="slide28.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5" Type="http://schemas.openxmlformats.org/officeDocument/2006/relationships/slide" Target="slide29.xml"/><Relationship Id="rId4" Type="http://schemas.openxmlformats.org/officeDocument/2006/relationships/slide" Target="slide28.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5" Type="http://schemas.openxmlformats.org/officeDocument/2006/relationships/slide" Target="slide29.xml"/><Relationship Id="rId4" Type="http://schemas.openxmlformats.org/officeDocument/2006/relationships/slide" Target="slide28.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5" Type="http://schemas.openxmlformats.org/officeDocument/2006/relationships/slide" Target="slide29.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5" Type="http://schemas.openxmlformats.org/officeDocument/2006/relationships/slide" Target="slide29.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5" Type="http://schemas.openxmlformats.org/officeDocument/2006/relationships/slide" Target="slide29.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5" Type="http://schemas.openxmlformats.org/officeDocument/2006/relationships/slide" Target="slide29.xml"/><Relationship Id="rId4"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5" Type="http://schemas.openxmlformats.org/officeDocument/2006/relationships/slide" Target="slide29.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0.xml"/><Relationship Id="rId5" Type="http://schemas.openxmlformats.org/officeDocument/2006/relationships/slide" Target="slide29.xml"/><Relationship Id="rId4" Type="http://schemas.openxmlformats.org/officeDocument/2006/relationships/slide" Target="slide28.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23728" y="2834246"/>
            <a:ext cx="7128792" cy="1077841"/>
          </a:xfrm>
        </p:spPr>
        <p:txBody>
          <a:bodyPr/>
          <a:lstStyle/>
          <a:p>
            <a:r>
              <a:rPr lang="zh-CN" altLang="zh-CN" sz="3200" dirty="0"/>
              <a:t>第三讲　探究时代精神、人文</a:t>
            </a:r>
            <a:r>
              <a:rPr lang="zh-CN" altLang="zh-CN" sz="3200" dirty="0" smtClean="0"/>
              <a:t>价值</a:t>
            </a:r>
            <a:r>
              <a:rPr lang="en-US" altLang="zh-CN" sz="3200" dirty="0" smtClean="0"/>
              <a:t/>
            </a:r>
            <a:br>
              <a:rPr lang="en-US" altLang="zh-CN" sz="3200" dirty="0" smtClean="0"/>
            </a:br>
            <a:r>
              <a:rPr lang="en-US" altLang="zh-CN" sz="3200" dirty="0"/>
              <a:t> </a:t>
            </a:r>
            <a:r>
              <a:rPr lang="en-US" altLang="zh-CN" sz="3200" dirty="0" smtClean="0"/>
              <a:t>       </a:t>
            </a:r>
            <a:r>
              <a:rPr lang="zh-CN" altLang="zh-CN" sz="3200" dirty="0" smtClean="0"/>
              <a:t>和</a:t>
            </a:r>
            <a:r>
              <a:rPr lang="zh-CN" altLang="zh-CN" sz="3200" dirty="0"/>
              <a:t>创作意图</a:t>
            </a:r>
          </a:p>
        </p:txBody>
      </p:sp>
    </p:spTree>
    <p:extLst>
      <p:ext uri="{BB962C8B-B14F-4D97-AF65-F5344CB8AC3E}">
        <p14:creationId xmlns:p14="http://schemas.microsoft.com/office/powerpoint/2010/main" xmlns="" val="1474908043"/>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457348"/>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这篇采访录紧紧围绕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寂寞出学问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展开。采访从复旦大学党委书记秦绍德教授向全体教师发出的致谢和倡议开始谈起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接着谈做学问要有甘坐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冷板凳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并说这种精神也是复旦重要的精神遗产之一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继而谈现在的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著作等身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是不符合学术规律的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之后话题进一步深入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谈到怎样才能真正耐得住寂寞的问题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针对这一问题秦绍德教授说首要的是有兴趣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最后谈了学者和媒体之间应形成良性关系的问题。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作答此题先要理解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代指的是什么。联系语境看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就是指倡导一种甘坐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冷板凳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的治学精神。接着理解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关乎复旦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又不止于复旦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关乎教师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也不止于教师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的含义。结合整个采访内容看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虽是针对复旦和复旦教师而言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但推而广之也是对所有学术界同仁和各行各业的学者的一种倡导。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0365632"/>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探究新闻类文章人文价值和时代精神的两个切入点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尽量从多角度揭示文本的深层内容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挖掘探究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文本所反映的人生价值和时代精神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。对文本深层意蕴的探究既要结合文本所处的时代背景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又要结合文本的具体要素深入分析。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分析归纳报道的新闻人物与访谈对象的人生价值和时代精神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探讨其价值观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揭示这种价值观反映了怎样的时代精神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在当前社会有怎样的积极意义。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本报记者徐瑞哲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从新文化运动算起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现代意义上的语文教育已走过百年。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走到当下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有什么教得太多了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又有什么教得太少了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上海市语文教育教学研究基地主办的首届语文教育论坛在华东师大落幕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不少名家一针见血、针砭时弊。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但绝不同于美术课。甚至有时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借助视图的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反而限制了学生对语文文本本身的理解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无助于语言文字能力培养。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中小学校语文课堂上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多媒体课件的使用频率与其他科目一样多。北京大学中文系教授、北大语文教育研究所所长温儒敏表示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滥用多媒体已成为语文教学的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毒药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有些中学语文课堂已经不用黑板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只靠多媒体屏幕上课。比如教曹操的《观沧海》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作者介绍、作品背景、字词注释、思想意义、艺术手法等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全是网上下载、拼凑而成的。他认为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这样虽然很直观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文本解读却被切割得零碎了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学生阅读兴趣与经验也被挤压了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对文字的感受与想象被干扰了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语文课非常看重的语感也被放逐了。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23809673"/>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语文课少了一个重要的口语教育功能。与外语课相比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语文课几乎与口语表达训练没什么关系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听说读写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中嘴巴似乎最用不上。在新一轮高考改革过程中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上海等地的外语科目考试都加入了听说测试。而语文科目考试从来都是笔试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既然高考不考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就几乎没人关注语文也应当培养口头能力。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中国文艺理论学会副会长、福建师范大学文学院教授孙绍振表示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眼下很多政府官员、企业家、明星等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头面人物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在公开场合露面时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似乎离开讲稿就不会讲话。专家认为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这种现象其实与语文课过于单一的书面语教育不无关系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这也与学生过多依赖多媒体网络有关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其口头交际需求受到一定程度抑制。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日《解放日报》</a:t>
            </a:r>
            <a:r>
              <a:rPr lang="en-US" altLang="zh-CN" sz="2200" dirty="0">
                <a:solidFill>
                  <a:srgbClr val="000000"/>
                </a:solidFill>
                <a:latin typeface="Times New Roman" panose="02020603050405020304" pitchFamily="18" charset="0"/>
                <a:cs typeface="Times New Roman" panose="02020603050405020304" pitchFamily="18" charset="0"/>
              </a:rPr>
              <a:t>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185666"/>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美国教育联合会驻华代表处主任孙连成为吉林大学附属中学小学部的老师、部分家长做了一场关于中美教育的报告。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当天的报告会上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一直致力于中美基础教育领域交流工作的孙连成一再强调母语教育的重要性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母语教育就是语文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我们的语文课不是太多而是太少了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不过相信在</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年高考改革后这一状况将得到改观。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孙连成说。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孙连成介绍说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美国很重视母语教育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美国高考考三科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第一科大家知道肯定是数学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第二科是什么呢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大家可能说是语文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那第三科呢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我告诉你还是语文。美国高考有三科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数学、阅读和写作。数学多少分呢</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那两科呢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每一门也是</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1477937"/>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再看看美国小学的课程表。相当于我们语文课的英文课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一年级每天的教学时间大概</a:t>
            </a:r>
            <a:r>
              <a:rPr lang="en-US" altLang="zh-CN" sz="2200" dirty="0">
                <a:solidFill>
                  <a:srgbClr val="000000"/>
                </a:solidFill>
                <a:latin typeface="Times New Roman" panose="02020603050405020304" pitchFamily="18" charset="0"/>
                <a:cs typeface="Times New Roman" panose="02020603050405020304" pitchFamily="18" charset="0"/>
              </a:rPr>
              <a:t>190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二年级</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其他年级和二年级都一样。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我曾做过统计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美国人对母语教学的时间一周是</a:t>
            </a:r>
            <a:r>
              <a:rPr lang="en-US" altLang="zh-CN" sz="2200" dirty="0">
                <a:solidFill>
                  <a:srgbClr val="000000"/>
                </a:solidFill>
                <a:latin typeface="Times New Roman" panose="02020603050405020304" pitchFamily="18" charset="0"/>
                <a:cs typeface="Times New Roman" panose="02020603050405020304" pitchFamily="18" charset="0"/>
              </a:rPr>
              <a:t>950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拿非常重视母语教育的清华附小来说是</a:t>
            </a:r>
            <a:r>
              <a:rPr lang="en-US" altLang="zh-CN" sz="2200" dirty="0">
                <a:solidFill>
                  <a:srgbClr val="000000"/>
                </a:solidFill>
                <a:latin typeface="Times New Roman" panose="02020603050405020304" pitchFamily="18" charset="0"/>
                <a:cs typeface="Times New Roman" panose="02020603050405020304" pitchFamily="18" charset="0"/>
              </a:rPr>
              <a:t>320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孙连成认为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语文教育的重要性应该排在各科之首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因为无论你走到人生的哪一个阶段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你有再多的思想也没有用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你需要语言的表达。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孙连成分析说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起始于</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年高考的这轮改革方案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最大的变化就是增强了语文的重要性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语文学科的分值增加几乎已成定局。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0897998"/>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我们这次高考改革不是学习美国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而是借鉴了西方教育的一些方法。比如对母语的重视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比如强调语文教学与音乐、美术、思品等学科的融合教学。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孙连成说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学校不能给学生们更多的空间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因为有些课程体系课表是由教育部门决定的。家长要给孩子更多的时间去补回这些东西。数学很重要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但孩子的语文一定要重视。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美国学校的课程种类少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但注重演讲和辩论以及小组学习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尤其强调细致观察。老师会经常让学生仔细观察一幅图或者一个画面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然后说自己观察到什么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再进行小组讨论或辩论。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摘自长春广播网</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23609362"/>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中考总分相同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优先比较语文成绩。日前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北京市教委详细解读中考招生政策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这一条特别引人关注。往年单科成绩参考录取顺序是数学、语文、外语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今年则将语文调到首位。从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更注重数学成绩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调整为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更注重语文成绩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的导向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值得点赞。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人是传播的动物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语言是人类传播活动的工具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语文是重要的人文社会学科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语文能力是学习其他学科和科学的基础。对学生来说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学好语文的确重要。因为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无论学习什么都需要借助语文的力量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在语文上多下点功夫没有亏吃。希望中小学生、家长和学校都能重视语文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采取多种措施强化语文素养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加强学生语文能力的培养。这样做不但在中考时不吃亏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更有益长远。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日《北京日报》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87604332"/>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何怀宏说自己曾做过一次试验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让孩子朗读一个学期的语文课本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多分钟就读完了。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作为母语的中文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整整一个学期在学校学一本课本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每天几堂语文课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回来还有课后作业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就翻来覆去学这点东西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考试还不怎样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真是觉得太奇怪了。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何怀宏说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他认为只有大量阅读好书和勤于写作才是培养好的语言能力的关键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而好的语言能力则又是好的思考乃至好的创意的关键。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日腾讯教育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针对材料中提到的当前我国语文教育存在的问题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你认为应采取哪些措施予以解决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89982572"/>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寂寞出学问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《解放周末》对话复旦大学党委书记秦绍德教授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昨天是第</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个教师节。复旦大学向全体教师发出致谢和倡议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感谢在学术领域中默默耕耘多年的教师们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并倡导一种甘坐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冷板凳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的治学精神。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这种倡导</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关乎复旦</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又不止于复旦</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关乎教师</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也不止于教师。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下面是记者对复旦大学党委书记秦绍德教授的专访。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要充分认识语文对工作生活的重要性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重视语文教育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增加语文课的教学时间及其在考试中所占的分值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课堂教学要合理使用多媒体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要加强对学生语言文字能力的培养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重视口语训练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经常举行演讲与辩论会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将口语表达纳入考试的范畴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突破课本的限制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加大学生的阅读与写作量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树立大语文观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拓宽语文学习的渠道。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57126639"/>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陈丹青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六十岁的自画像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张莹琦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总是不愿意承认自己是作家的陈丹青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一直没有淡出过公众的视野。无论是出书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还是论事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无论他如何自嘲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陈丹青的文字依然充满了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陈丹青一连在广西师范大学出版社推出《草草集》《谈话的泥沼》《无知的游历》这三本新作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同时也迎来了自己的花甲之期。他的心态有何变化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生活和工作的重点是否转移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张莹琦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您曾自嘲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画得太少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《草草集》序言中也写到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多数碎稿是应酬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。这次暌违</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年才出书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是有意减少写作、放慢写作吗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并没一肚子学问憋着要说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只靠不同稿约才能写作。近年确实有意怠慢媒体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可是美术界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或别的什么界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不断有人要我写点什么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逝者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其中深交浅交都有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或并不认识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但家眷熟友辗转恳求。我婉拒了不少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凡接了的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零碎时间就被榨光了。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张莹琦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写作是您的爱好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您对写作也很认真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但书的篇章几乎是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命题作文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是否感到厌倦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倒没厌倦。前面说了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我几乎就不写作。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360221"/>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张莹琦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出于难于申说的理由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中年后几乎丧失了阅读小说的兴味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反复阅读的只有俄罗斯文学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特别是《战争与和平》《复活》等。能具体谈谈吗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比如它们对您写作或者画画的影响。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那是客气话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诸位听不出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丧失兴味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只因当今好小说太少太少了。另一问题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是你十几岁死心塌地读过的书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会影响一辈子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说难听点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是偏食症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说好听点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是口味刁。但我读书并不为了绘画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只因喜欢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你掉进一部好作品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什么念头都没了。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小学时读到英国小说《流浪儿》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哭得直打嗝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后来读肖洛霍夫《静静的顿河》之前所写的短篇集《顿河故事》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毛发直竖。</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岁借到托尔斯泰长篇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根本忘了这是小说。你要知道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孩子看艺术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全部是当真的。日后我记住了故事与人物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也一句一句记住了作者的笔法。童年记忆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等于下载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成年后复读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逐渐明白哪句是修辞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哪里是匠心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和理论完全无关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但和写作有关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多一字或少一句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段与段的排布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用词的分寸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还有轻重与节奏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张莹琦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每个人初出道的作品此后不可超越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您至今画不过您的初作。那您会因此有失落感吗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现在画画的状态是怎样呢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我比年轻时画得不知好多少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这才羡慕少年时。画画的心态则一点没变。画画、写作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不必在意心态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那是让你自动安静的勾当。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张莹琦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看自己</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岁时的自画像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您形容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装大人、扮成熟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脸上分明有野心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。现在再看您</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岁时的自画像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有什么野心是已完成或者淡泊的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还有什么是未完成的、感到遗憾的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半数野心其实是妄想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我从未停止妄想。一切艺术都是热情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都是痕迹。不要听信艺术家说自己淡泊。真的淡泊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别弄艺术。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张莹琦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您日常的一天一般怎样度过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最近忙些什么呢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写稿子。当事人很安静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旁观者很乏味。你去裁缝铺或厨房看看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就是我每天的样子。最近我在忙木心故居纪念馆的无数杂事。年初偷空画了六十岁的自画像。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张莹琦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艺术家都是虚荣家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在得到了名声、身份、拥趸过后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现在的您更看重的是什么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看重什么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干活儿。从小一路到今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都是独自安静干活儿。给弄成有点名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又活在电子媒体时代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露脸两三回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网上又能搜着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好像天天人堆里混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其实我一年四季宅在家里、画室里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出差时也猫在宾馆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干活儿。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7" name="椭圆 16">
            <a:hlinkClick r:id="rId2"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在公众眼中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陈丹青是一个作家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他的文字里充满了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存在感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他总是不愿意承认自己是一个作家。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暌违</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陈丹青才推出了三本新作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而且大多为应酬之作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这说明他现在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写得太多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画得太少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有意放慢写作。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写作是陈丹青的爱好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他在写作上的态度积极、认真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不过他因为有意减少写作而怠慢了媒体。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陈丹青现在的画比年轻时要好得多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心态也一点没有改变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没有了年轻时画画的安静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因此会感到失落。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艺术家都是虚荣家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的意思是艺术家也需要名声、身份、拥趸等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不过陈丹青更看重的是一个人安静地干自己应该干的事情。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4" name="五边形 3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5" name="五边形 34"/>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6" name="组合 35"/>
          <p:cNvGrpSpPr/>
          <p:nvPr/>
        </p:nvGrpSpPr>
        <p:grpSpPr>
          <a:xfrm>
            <a:off x="251520" y="3140968"/>
            <a:ext cx="8640960" cy="3528392"/>
            <a:chOff x="251520" y="937695"/>
            <a:chExt cx="8640960" cy="3528392"/>
          </a:xfrm>
        </p:grpSpPr>
        <p:grpSp>
          <p:nvGrpSpPr>
            <p:cNvPr id="37" name="组合 36"/>
            <p:cNvGrpSpPr/>
            <p:nvPr/>
          </p:nvGrpSpPr>
          <p:grpSpPr>
            <a:xfrm>
              <a:off x="251520" y="937695"/>
              <a:ext cx="8640960" cy="3528392"/>
              <a:chOff x="251520" y="-1107504"/>
              <a:chExt cx="8640960" cy="3528392"/>
            </a:xfrm>
          </p:grpSpPr>
          <p:sp>
            <p:nvSpPr>
              <p:cNvPr id="40" name="五边形 3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2" name="组合 41"/>
              <p:cNvGrpSpPr/>
              <p:nvPr/>
            </p:nvGrpSpPr>
            <p:grpSpPr>
              <a:xfrm>
                <a:off x="251520" y="-1107504"/>
                <a:ext cx="8640960" cy="3211385"/>
                <a:chOff x="251520" y="-1107504"/>
                <a:chExt cx="8640960" cy="3211385"/>
              </a:xfrm>
            </p:grpSpPr>
            <p:sp>
              <p:nvSpPr>
                <p:cNvPr id="43" name="矩形 42"/>
                <p:cNvSpPr/>
                <p:nvPr/>
              </p:nvSpPr>
              <p:spPr>
                <a:xfrm>
                  <a:off x="251520" y="-1107504"/>
                  <a:ext cx="8640960" cy="321138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28"/>
                <p:cNvSpPr txBox="1"/>
                <p:nvPr/>
              </p:nvSpPr>
              <p:spPr>
                <a:xfrm>
                  <a:off x="8371094" y="-110750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8" name="矩形 37"/>
            <p:cNvSpPr>
              <a:spLocks noChangeAspect="1"/>
            </p:cNvSpPr>
            <p:nvPr/>
          </p:nvSpPr>
          <p:spPr>
            <a:xfrm>
              <a:off x="508000" y="1256171"/>
              <a:ext cx="8128000" cy="2862322"/>
            </a:xfrm>
            <a:prstGeom prst="rect">
              <a:avLst/>
            </a:prstGeom>
          </p:spPr>
          <p:txBody>
            <a:bodyPr>
              <a:spAutoFit/>
            </a:bodyPr>
            <a:lstStyle/>
            <a:p>
              <a:pPr>
                <a:lnSpc>
                  <a:spcPct val="150000"/>
                </a:lnSpc>
              </a:pPr>
              <a:r>
                <a:rPr lang="zh-CN" altLang="zh-CN" sz="2000" dirty="0"/>
                <a:t>本题考查理解文章内容的能力。</a:t>
              </a:r>
              <a:r>
                <a:rPr lang="en-US" altLang="zh-CN" sz="2000" dirty="0"/>
                <a:t>B</a:t>
              </a:r>
              <a:r>
                <a:rPr lang="zh-CN" altLang="zh-CN" sz="2000" dirty="0"/>
                <a:t>项</a:t>
              </a:r>
              <a:r>
                <a:rPr lang="en-US" altLang="zh-CN" sz="2000" dirty="0"/>
                <a:t>,“</a:t>
              </a:r>
              <a:r>
                <a:rPr lang="zh-CN" altLang="zh-CN" sz="2000" dirty="0"/>
                <a:t>有意放慢写作</a:t>
              </a:r>
              <a:r>
                <a:rPr lang="en-US" altLang="zh-CN" sz="2000" dirty="0"/>
                <a:t>”</a:t>
              </a:r>
              <a:r>
                <a:rPr lang="zh-CN" altLang="zh-CN" sz="2000" dirty="0"/>
                <a:t>是作者说的话</a:t>
              </a:r>
              <a:r>
                <a:rPr lang="en-US" altLang="zh-CN" sz="2000" dirty="0"/>
                <a:t>,“</a:t>
              </a:r>
              <a:r>
                <a:rPr lang="zh-CN" altLang="zh-CN" sz="2000" dirty="0"/>
                <a:t>写得太多</a:t>
              </a:r>
              <a:r>
                <a:rPr lang="en-US" altLang="zh-CN" sz="2000" dirty="0"/>
                <a:t>,</a:t>
              </a:r>
              <a:r>
                <a:rPr lang="zh-CN" altLang="zh-CN" sz="2000" dirty="0"/>
                <a:t>画得太少</a:t>
              </a:r>
              <a:r>
                <a:rPr lang="en-US" altLang="zh-CN" sz="2000" dirty="0"/>
                <a:t>”</a:t>
              </a:r>
              <a:r>
                <a:rPr lang="zh-CN" altLang="zh-CN" sz="2000" dirty="0"/>
                <a:t>是自嘲</a:t>
              </a:r>
              <a:r>
                <a:rPr lang="en-US" altLang="zh-CN" sz="2000" dirty="0"/>
                <a:t>,</a:t>
              </a:r>
              <a:r>
                <a:rPr lang="zh-CN" altLang="zh-CN" sz="2000" dirty="0"/>
                <a:t>而且</a:t>
              </a:r>
              <a:r>
                <a:rPr lang="en-US" altLang="zh-CN" sz="2000" dirty="0"/>
                <a:t>“</a:t>
              </a:r>
              <a:r>
                <a:rPr lang="zh-CN" altLang="zh-CN" sz="2000" dirty="0"/>
                <a:t>大多为应酬之作</a:t>
              </a:r>
              <a:r>
                <a:rPr lang="en-US" altLang="zh-CN" sz="2000" dirty="0"/>
                <a:t>”</a:t>
              </a:r>
              <a:r>
                <a:rPr lang="zh-CN" altLang="zh-CN" sz="2000" dirty="0"/>
                <a:t>也不严密。</a:t>
              </a:r>
              <a:r>
                <a:rPr lang="en-US" altLang="zh-CN" sz="2000" dirty="0"/>
                <a:t>C</a:t>
              </a:r>
              <a:r>
                <a:rPr lang="zh-CN" altLang="zh-CN" sz="2000" dirty="0"/>
                <a:t>项</a:t>
              </a:r>
              <a:r>
                <a:rPr lang="en-US" altLang="zh-CN" sz="2000" dirty="0"/>
                <a:t>,“</a:t>
              </a:r>
              <a:r>
                <a:rPr lang="zh-CN" altLang="zh-CN" sz="2000" dirty="0"/>
                <a:t>不过他因为有意减少写作而怠慢了媒体</a:t>
              </a:r>
              <a:r>
                <a:rPr lang="en-US" altLang="zh-CN" sz="2000" dirty="0"/>
                <a:t>”</a:t>
              </a:r>
              <a:r>
                <a:rPr lang="zh-CN" altLang="zh-CN" sz="2000" dirty="0"/>
                <a:t>因果关系于文无据</a:t>
              </a:r>
              <a:r>
                <a:rPr lang="en-US" altLang="zh-CN" sz="2000" dirty="0"/>
                <a:t>,</a:t>
              </a:r>
              <a:r>
                <a:rPr lang="zh-CN" altLang="zh-CN" sz="2000" dirty="0"/>
                <a:t>文中说</a:t>
              </a:r>
              <a:r>
                <a:rPr lang="en-US" altLang="zh-CN" sz="2000" dirty="0"/>
                <a:t>“</a:t>
              </a:r>
              <a:r>
                <a:rPr lang="zh-CN" altLang="zh-CN" sz="2000" dirty="0"/>
                <a:t>近年确实有意怠慢媒体</a:t>
              </a:r>
              <a:r>
                <a:rPr lang="en-US" altLang="zh-CN" sz="2000" dirty="0"/>
                <a:t>,‘</a:t>
              </a:r>
              <a:r>
                <a:rPr lang="zh-CN" altLang="zh-CN" sz="2000" dirty="0"/>
                <a:t>减少写作</a:t>
              </a:r>
              <a:r>
                <a:rPr lang="en-US" altLang="zh-CN" sz="2000" dirty="0"/>
                <a:t>’,</a:t>
              </a:r>
              <a:r>
                <a:rPr lang="zh-CN" altLang="zh-CN" sz="2000" dirty="0"/>
                <a:t>可是美术界</a:t>
              </a:r>
              <a:r>
                <a:rPr lang="en-US" altLang="zh-CN" sz="2000" dirty="0"/>
                <a:t>……</a:t>
              </a:r>
              <a:r>
                <a:rPr lang="zh-CN" altLang="zh-CN" sz="2000" dirty="0"/>
                <a:t>就被榨光了</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没有了年轻时画画的安静</a:t>
              </a:r>
              <a:r>
                <a:rPr lang="en-US" altLang="zh-CN" sz="2000" dirty="0"/>
                <a:t>”</a:t>
              </a:r>
              <a:r>
                <a:rPr lang="zh-CN" altLang="zh-CN" sz="2000" dirty="0"/>
                <a:t>错</a:t>
              </a:r>
              <a:r>
                <a:rPr lang="en-US" altLang="zh-CN" sz="2000" dirty="0"/>
                <a:t>,</a:t>
              </a:r>
              <a:r>
                <a:rPr lang="zh-CN" altLang="zh-CN" sz="2000" dirty="0"/>
                <a:t>文中陈丹青认为</a:t>
              </a:r>
              <a:r>
                <a:rPr lang="en-US" altLang="zh-CN" sz="2000" dirty="0"/>
                <a:t>“</a:t>
              </a:r>
              <a:r>
                <a:rPr lang="zh-CN" altLang="zh-CN" sz="2000" dirty="0"/>
                <a:t>不必在意心态</a:t>
              </a:r>
              <a:r>
                <a:rPr lang="en-US" altLang="zh-CN" sz="2000" dirty="0"/>
                <a:t>,</a:t>
              </a:r>
              <a:r>
                <a:rPr lang="zh-CN" altLang="zh-CN" sz="2000" dirty="0"/>
                <a:t>那是让你自动安静的勾当</a:t>
              </a:r>
              <a:r>
                <a:rPr lang="en-US" altLang="zh-CN" sz="2000" dirty="0"/>
                <a:t>”</a:t>
              </a:r>
              <a:r>
                <a:rPr lang="zh-CN" altLang="zh-CN" sz="2000" dirty="0"/>
                <a:t>。</a:t>
              </a:r>
            </a:p>
          </p:txBody>
        </p:sp>
      </p:grpSp>
      <p:grpSp>
        <p:nvGrpSpPr>
          <p:cNvPr id="45" name="组合 44"/>
          <p:cNvGrpSpPr/>
          <p:nvPr/>
        </p:nvGrpSpPr>
        <p:grpSpPr>
          <a:xfrm>
            <a:off x="251520" y="5633844"/>
            <a:ext cx="8640960" cy="1035516"/>
            <a:chOff x="251520" y="4869160"/>
            <a:chExt cx="8640960" cy="1035516"/>
          </a:xfrm>
        </p:grpSpPr>
        <p:grpSp>
          <p:nvGrpSpPr>
            <p:cNvPr id="46" name="组合 45"/>
            <p:cNvGrpSpPr/>
            <p:nvPr/>
          </p:nvGrpSpPr>
          <p:grpSpPr>
            <a:xfrm>
              <a:off x="251520" y="4869160"/>
              <a:ext cx="8640960" cy="1035516"/>
              <a:chOff x="251520" y="3872081"/>
              <a:chExt cx="8640960" cy="1035516"/>
            </a:xfrm>
          </p:grpSpPr>
          <p:sp>
            <p:nvSpPr>
              <p:cNvPr id="48" name="五边形 4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0" name="燕尾形 4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矩形 50"/>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7" name="矩形 46"/>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E</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C</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B</a:t>
              </a:r>
              <a:r>
                <a:rPr lang="zh-CN" altLang="zh-CN" sz="2000" dirty="0"/>
                <a:t>、</a:t>
              </a:r>
              <a:r>
                <a:rPr lang="en-US" altLang="zh-CN" sz="2000" dirty="0"/>
                <a:t>D</a:t>
              </a:r>
              <a:r>
                <a:rPr lang="zh-CN" altLang="zh-CN" sz="2000" dirty="0"/>
                <a:t>不给分</a:t>
              </a:r>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nextCondLst>
                <p:cond evt="onClick" delay="0">
                  <p:tgtEl>
                    <p:spTgt spid="35"/>
                  </p:tgtEl>
                </p:cond>
              </p:nextCondLst>
            </p:seq>
            <p:seq concurrent="1" nextAc="seek">
              <p:cTn id="8" restart="whenNotActive" fill="hold" evtFilter="cancelBubble" nodeType="interactiveSeq">
                <p:stCondLst>
                  <p:cond evt="onClick" delay="0">
                    <p:tgtEl>
                      <p:spTgt spid="3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6"/>
                                        </p:tgtEl>
                                      </p:cBhvr>
                                    </p:animEffect>
                                    <p:set>
                                      <p:cBhvr>
                                        <p:cTn id="13"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4" restart="whenNotActive" fill="hold" evtFilter="cancelBubble" nodeType="interactiveSeq">
                <p:stCondLst>
                  <p:cond evt="onClick" delay="0">
                    <p:tgtEl>
                      <p:spTgt spid="3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childTnLst>
                          </p:cTn>
                        </p:par>
                      </p:childTnLst>
                    </p:cTn>
                  </p:par>
                </p:childTnLst>
              </p:cTn>
              <p:nextCondLst>
                <p:cond evt="onClick" delay="0">
                  <p:tgtEl>
                    <p:spTgt spid="34"/>
                  </p:tgtEl>
                </p:cond>
              </p:nextCondLst>
            </p:seq>
            <p:seq concurrent="1" nextAc="seek">
              <p:cTn id="20" restart="whenNotActive" fill="hold" evtFilter="cancelBubble" nodeType="interactiveSeq">
                <p:stCondLst>
                  <p:cond evt="onClick" delay="0">
                    <p:tgtEl>
                      <p:spTgt spid="4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5"/>
                                        </p:tgtEl>
                                      </p:cBhvr>
                                    </p:animEffect>
                                    <p:set>
                                      <p:cBhvr>
                                        <p:cTn id="25"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椭圆 10">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700808"/>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在阅读小说方面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陈丹青有怎样的理解和认识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请结合文中内容简要概括。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554513"/>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当今好小说太少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让人丧失阅读小说的兴味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曾经认真读过的小说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会影响人的一辈子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读小说会一句一句记住作者的笔法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成年后逐渐明白这些笔法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这和理论完全无关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但和写作有关。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本题考查归纳内容要点的能力。题目要求概括陈丹青在阅读小说方面的理解和认识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答案应该在与之相关的访谈内容里寻找。对于作者的这个问题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陈丹青给了很细致的回答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也让我们清楚地体会到陈丹青在阅读时认真的态度。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4"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2880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陈丹青回答作者问题时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表明了自己哪三个方面的观点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70494"/>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对写作的认识。谈自己出版的三本新作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没有别人的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几乎不写作。</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对小说阅读的看法。丧失兴味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当今好小说太少。</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对艺术家境界的看法。谈自己的生活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独自干活儿。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本题考查筛选并整合文中信息的能力。解答本题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要注意分析陈丹青的回答涉及的具体内容。比如文章前面陈丹青告诉作者说没有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命题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他几乎不写作等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可以概括为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陈丹青对写作的认识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或者是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陈丹青对自己文章的看法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3" name="矩形 2"/>
          <p:cNvSpPr>
            <a:spLocks noChangeAspect="1"/>
          </p:cNvSpPr>
          <p:nvPr/>
        </p:nvSpPr>
        <p:spPr>
          <a:xfrm>
            <a:off x="508000" y="1700808"/>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陈丹青在阅读方面的理解给了我们怎样的启示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结合文本简要探究。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88743"/>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读自己喜欢的书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并全身心地投入。陈丹青读书不是为了绘画什么的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主要来自于自己的兴趣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并且在阅读过程中很投入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体会书中的内容。</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青少年时期要认真读书、多读书。青少年时期读书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情感真挚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记忆深刻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掌握的东西多。</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同一本书可以反复读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体会写作手法等。对于一些书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要反复读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明白书中使用的修辞和写作手法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体会作者的匠心等。</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要一直坚持读书。陈丹青中年之后还在读书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不过因为他认为当今的好小说少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反复阅读的只有俄罗斯文学。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在教师节这一天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复旦大学为何向全体教师发出这样的致谢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我们向辛勤工作一年的教师致敬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不仅尊重教师的一般性劳动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还特别强调一个重点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不能遗忘在学术领域耕耘多年、默默无闻的教师们。这些教师没有受到媒体的过分关注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被媒体过分关注恰恰做不出学问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容易被遗忘。在这一时刻表达对他们的由衷感谢和深深敬意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是非常必要的。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7016304"/>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本题考查从不同的角度和层面发掘文本所反映的人生价值和时代精神的能力。回答问题要注意把握陈丹青对阅读小说的具体看法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由他的看法概括、转化为他对阅读的看法。比如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但我读书并不为了绘画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只因喜欢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你掉进一部好作品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什么念头都没了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作者表达了两层意思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一是读书是因为喜欢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二是阅读要投入。再如陈丹青谈自己青少年时期的阅读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这些可以概括为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青少年的阅读十分重要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要多读书、读好书等。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15780632"/>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钱穆先生说过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做好学问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潜心十年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类似的说法不少。</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南京大学韩儒林先生就把范文澜先生的治学精神概括为两句话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板凳需坐十年冷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文章不写半句空。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这种甘坐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冷板凳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就是坚守学术的精神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无论外面发生了如何翻天覆地的变化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在攀登学术高峰的路途中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一定要坚守学术。在这个方面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我颇为自豪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因为在复旦大学的历史上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不乏甘坐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冷板凳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、做出卓越成就的学者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是复旦重要的精神遗产之一。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13747"/>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这种精神的确是宝贵的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是否非得寂寞才能出学问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不甘寂寞就不能出学问吗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这个疑问可能来自于现在一种有目共睹的现象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学术考核时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不少教师拿出了一大摞成果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十几篇论文、好几部大书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都是在有限的几年内写成的。但是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真正在学术界的人都知道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即使是一篇有真知灼见的论文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恐怕也不是一年半载就可以完成的。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著作等身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只有在个别天才身上才能发生。我认为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在现行的考评体制下出现了那么多的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硕果累累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著作等身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是不符合学术规律的。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6075065"/>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做学问来不得半点浮躁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必须静心求实。其实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寂寞出学问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也是中国学界长期以来形成的优秀传统。那么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您认为怎样才能真正耐得住寂寞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很多学者都有经验和教诲。做学问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首要的是要有兴趣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要有对学问的热爱。比如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陈尚君教授用了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年的功夫做了《全唐文补编》《全唐诗补编》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他做的工作大部分是辑录、校勘、订正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是非常细致认真的学问。当年陈先生住房不宽裕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在出版社借了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平方米的房间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夏天没有空调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但他又不敢开电风扇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怕吹乱纸页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只能打着赤膊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挥汗如雨地工作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多少年如一日地坚持下来。很多人说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这多苦啊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我才不吃这个苦呢。实际上陈先生是苦中有乐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是别人难以体会的。真正热爱学问的人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即使是在艰苦和寂寞的环境中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内心也并不孤单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很幸福。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23780972"/>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您倡导学者要甘坐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冷板凳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显然与当前浮躁的学术环境和文化氛围有关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这不仅仅是学术问题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而且是整个文化和社会的问题。在这其中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媒体似乎也起了不小的作用。那么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在当今的时代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学者和媒体之间应形成一种什么样的关系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应形成良性关系。媒体要着重宣传学者的学术精神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恰当宣传他们取得的学术成果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而不要去追逐学者的私人生活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不要过度把学者放置在社会热点中。媒体的过度关注会损害学者。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7317918"/>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有不少学者甘心埋首做学问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也有学者以走出象牙塔、主动参与公共空间为己任。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确实有好多真正做学问的学者是不发言的。我们的态度是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鼓励学者利用自己的研究成果和学识在媒体上讲点话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关键是要有真知灼见。知识分子提出一些意见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对守住社会的良心、主张社会公正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绝对是有好处的。但是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学者在和媒体互动中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要守住学术界限。学者可以通过媒体适当传播学术成果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但一定不要把名利和传播挂起钩来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不要使自己成为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媒体学者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。学者不要以为通过在媒体上的频频亮相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自己就可以变成无所不知、无所不能、对任何事情都能发表看法的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。这实际上是在降低学术的影响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也是在暴露自身的不足。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原载《解放日报》</a:t>
            </a:r>
            <a:r>
              <a:rPr lang="en-US" altLang="zh-CN" sz="2200" dirty="0">
                <a:solidFill>
                  <a:srgbClr val="000000"/>
                </a:solidFill>
                <a:latin typeface="Times New Roman" panose="02020603050405020304" pitchFamily="18" charset="0"/>
                <a:cs typeface="Times New Roman" panose="02020603050405020304" pitchFamily="18" charset="0"/>
              </a:rPr>
              <a:t>2009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日第</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6877808"/>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762425"/>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如何理解文中所说的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关乎复旦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又不止于复旦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关乎教师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也不止于教师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请谈谈你的理由。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619900"/>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秦绍德针对目前学界普遍存在的浮躁学风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寂寞出学问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的传统治学精神。这个倡议不仅适用于复旦大学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也适用于其他高校乃至整个高等教育领域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关乎复旦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又不止于复旦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文中提到的浮躁现象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不仅是学术界存在的问题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也是整个社会都普遍存在而应重视的问题。静心求实的作风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不仅是教师应具备的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也是社会其他领域的从业者应学习的。所以说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关乎教师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也不止于教师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02115622"/>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170</TotalTime>
  <Words>7206</Words>
  <Application>Microsoft Office PowerPoint</Application>
  <PresentationFormat>On-screen Show (4:3)</PresentationFormat>
  <Paragraphs>230</Paragraphs>
  <Slides>30</Slides>
  <Notes>9</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高优14新制作模板</vt:lpstr>
      <vt:lpstr>第三讲　探究时代精神、人文价值         和创作意图</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2017-06-18T02:25:44Z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