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slideLayouts/slideLayout16.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77"/>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 id="581" r:id="rId23"/>
    <p:sldId id="582" r:id="rId24"/>
    <p:sldId id="583" r:id="rId25"/>
    <p:sldId id="584" r:id="rId26"/>
    <p:sldId id="585" r:id="rId27"/>
    <p:sldId id="586" r:id="rId28"/>
    <p:sldId id="587" r:id="rId29"/>
    <p:sldId id="588" r:id="rId30"/>
    <p:sldId id="589" r:id="rId31"/>
    <p:sldId id="590" r:id="rId32"/>
    <p:sldId id="591" r:id="rId33"/>
    <p:sldId id="592" r:id="rId34"/>
    <p:sldId id="593" r:id="rId35"/>
    <p:sldId id="594" r:id="rId36"/>
    <p:sldId id="595" r:id="rId37"/>
    <p:sldId id="596" r:id="rId38"/>
    <p:sldId id="597" r:id="rId39"/>
    <p:sldId id="598" r:id="rId40"/>
    <p:sldId id="599" r:id="rId41"/>
    <p:sldId id="600" r:id="rId42"/>
    <p:sldId id="601" r:id="rId43"/>
    <p:sldId id="602" r:id="rId44"/>
    <p:sldId id="603" r:id="rId45"/>
    <p:sldId id="604" r:id="rId46"/>
    <p:sldId id="605" r:id="rId47"/>
    <p:sldId id="606" r:id="rId48"/>
    <p:sldId id="607" r:id="rId49"/>
    <p:sldId id="608" r:id="rId50"/>
    <p:sldId id="609" r:id="rId51"/>
    <p:sldId id="610" r:id="rId52"/>
    <p:sldId id="611" r:id="rId53"/>
    <p:sldId id="612" r:id="rId54"/>
    <p:sldId id="613" r:id="rId55"/>
    <p:sldId id="614" r:id="rId56"/>
    <p:sldId id="615" r:id="rId57"/>
    <p:sldId id="616" r:id="rId58"/>
    <p:sldId id="617" r:id="rId59"/>
    <p:sldId id="618" r:id="rId60"/>
    <p:sldId id="619" r:id="rId61"/>
    <p:sldId id="620" r:id="rId62"/>
    <p:sldId id="621" r:id="rId63"/>
    <p:sldId id="622" r:id="rId64"/>
    <p:sldId id="623" r:id="rId65"/>
    <p:sldId id="624" r:id="rId66"/>
    <p:sldId id="625" r:id="rId67"/>
    <p:sldId id="626" r:id="rId68"/>
    <p:sldId id="627" r:id="rId69"/>
    <p:sldId id="628" r:id="rId70"/>
    <p:sldId id="629" r:id="rId71"/>
    <p:sldId id="630" r:id="rId72"/>
    <p:sldId id="631" r:id="rId73"/>
    <p:sldId id="632" r:id="rId74"/>
    <p:sldId id="633" r:id="rId75"/>
    <p:sldId id="634" r:id="rId7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77" autoAdjust="0"/>
    <p:restoredTop sz="95550" autoAdjust="0"/>
  </p:normalViewPr>
  <p:slideViewPr>
    <p:cSldViewPr>
      <p:cViewPr varScale="1">
        <p:scale>
          <a:sx n="90" d="100"/>
          <a:sy n="90" d="100"/>
        </p:scale>
        <p:origin x="-996" y="-108"/>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36797020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13771892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42752778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41780994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6966574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7340950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7310490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13573668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8306843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1930553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9508541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1771802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4257239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33447221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1583944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39398924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18210335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35192748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9739501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24898270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633592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17503901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19742214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22360893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415376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37651086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38813947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15553839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30691736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33986414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33492585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2460343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2608293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3580453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325396292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13635704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p14="http://schemas.microsoft.com/office/powerpoint/2010/main" xmlns="" val="15984968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45</a:t>
            </a:fld>
            <a:endParaRPr lang="zh-CN" altLang="en-US"/>
          </a:p>
        </p:txBody>
      </p:sp>
    </p:spTree>
    <p:extLst>
      <p:ext uri="{BB962C8B-B14F-4D97-AF65-F5344CB8AC3E}">
        <p14:creationId xmlns:p14="http://schemas.microsoft.com/office/powerpoint/2010/main" xmlns="" val="401406511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46</a:t>
            </a:fld>
            <a:endParaRPr lang="zh-CN" altLang="en-US"/>
          </a:p>
        </p:txBody>
      </p:sp>
    </p:spTree>
    <p:extLst>
      <p:ext uri="{BB962C8B-B14F-4D97-AF65-F5344CB8AC3E}">
        <p14:creationId xmlns:p14="http://schemas.microsoft.com/office/powerpoint/2010/main" xmlns="" val="17736322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47</a:t>
            </a:fld>
            <a:endParaRPr lang="zh-CN" altLang="en-US"/>
          </a:p>
        </p:txBody>
      </p:sp>
    </p:spTree>
    <p:extLst>
      <p:ext uri="{BB962C8B-B14F-4D97-AF65-F5344CB8AC3E}">
        <p14:creationId xmlns:p14="http://schemas.microsoft.com/office/powerpoint/2010/main" xmlns="" val="32369600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48</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49</a:t>
            </a:fld>
            <a:endParaRPr lang="zh-CN" altLang="en-US"/>
          </a:p>
        </p:txBody>
      </p:sp>
    </p:spTree>
    <p:extLst>
      <p:ext uri="{BB962C8B-B14F-4D97-AF65-F5344CB8AC3E}">
        <p14:creationId xmlns:p14="http://schemas.microsoft.com/office/powerpoint/2010/main" xmlns="" val="28212754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50</a:t>
            </a:fld>
            <a:endParaRPr lang="zh-CN" altLang="en-US"/>
          </a:p>
        </p:txBody>
      </p:sp>
    </p:spTree>
    <p:extLst>
      <p:ext uri="{BB962C8B-B14F-4D97-AF65-F5344CB8AC3E}">
        <p14:creationId xmlns:p14="http://schemas.microsoft.com/office/powerpoint/2010/main" xmlns="" val="2560000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3433271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51</a:t>
            </a:fld>
            <a:endParaRPr lang="zh-CN" altLang="en-US"/>
          </a:p>
        </p:txBody>
      </p:sp>
    </p:spTree>
    <p:extLst>
      <p:ext uri="{BB962C8B-B14F-4D97-AF65-F5344CB8AC3E}">
        <p14:creationId xmlns:p14="http://schemas.microsoft.com/office/powerpoint/2010/main" xmlns="" val="287478978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52</a:t>
            </a:fld>
            <a:endParaRPr lang="zh-CN" altLang="en-US"/>
          </a:p>
        </p:txBody>
      </p:sp>
    </p:spTree>
    <p:extLst>
      <p:ext uri="{BB962C8B-B14F-4D97-AF65-F5344CB8AC3E}">
        <p14:creationId xmlns:p14="http://schemas.microsoft.com/office/powerpoint/2010/main" xmlns="" val="33654579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53</a:t>
            </a:fld>
            <a:endParaRPr lang="zh-CN" altLang="en-US"/>
          </a:p>
        </p:txBody>
      </p:sp>
    </p:spTree>
    <p:extLst>
      <p:ext uri="{BB962C8B-B14F-4D97-AF65-F5344CB8AC3E}">
        <p14:creationId xmlns:p14="http://schemas.microsoft.com/office/powerpoint/2010/main" xmlns="" val="126683971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54</a:t>
            </a:fld>
            <a:endParaRPr lang="zh-CN" altLang="en-US"/>
          </a:p>
        </p:txBody>
      </p:sp>
    </p:spTree>
    <p:extLst>
      <p:ext uri="{BB962C8B-B14F-4D97-AF65-F5344CB8AC3E}">
        <p14:creationId xmlns:p14="http://schemas.microsoft.com/office/powerpoint/2010/main" xmlns="" val="181709075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55</a:t>
            </a:fld>
            <a:endParaRPr lang="zh-CN" altLang="en-US"/>
          </a:p>
        </p:txBody>
      </p:sp>
    </p:spTree>
    <p:extLst>
      <p:ext uri="{BB962C8B-B14F-4D97-AF65-F5344CB8AC3E}">
        <p14:creationId xmlns:p14="http://schemas.microsoft.com/office/powerpoint/2010/main" xmlns="" val="11496811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56</a:t>
            </a:fld>
            <a:endParaRPr lang="zh-CN" altLang="en-US"/>
          </a:p>
        </p:txBody>
      </p:sp>
    </p:spTree>
    <p:extLst>
      <p:ext uri="{BB962C8B-B14F-4D97-AF65-F5344CB8AC3E}">
        <p14:creationId xmlns:p14="http://schemas.microsoft.com/office/powerpoint/2010/main" xmlns="" val="126086606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57</a:t>
            </a:fld>
            <a:endParaRPr lang="zh-CN" altLang="en-US"/>
          </a:p>
        </p:txBody>
      </p:sp>
    </p:spTree>
    <p:extLst>
      <p:ext uri="{BB962C8B-B14F-4D97-AF65-F5344CB8AC3E}">
        <p14:creationId xmlns:p14="http://schemas.microsoft.com/office/powerpoint/2010/main" xmlns="" val="292021418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58</a:t>
            </a:fld>
            <a:endParaRPr lang="zh-CN" altLang="en-US"/>
          </a:p>
        </p:txBody>
      </p:sp>
    </p:spTree>
    <p:extLst>
      <p:ext uri="{BB962C8B-B14F-4D97-AF65-F5344CB8AC3E}">
        <p14:creationId xmlns:p14="http://schemas.microsoft.com/office/powerpoint/2010/main" xmlns="" val="333359072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59</a:t>
            </a:fld>
            <a:endParaRPr lang="zh-CN" altLang="en-US"/>
          </a:p>
        </p:txBody>
      </p:sp>
    </p:spTree>
    <p:extLst>
      <p:ext uri="{BB962C8B-B14F-4D97-AF65-F5344CB8AC3E}">
        <p14:creationId xmlns:p14="http://schemas.microsoft.com/office/powerpoint/2010/main" xmlns="" val="41605348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60</a:t>
            </a:fld>
            <a:endParaRPr lang="zh-CN" altLang="en-US"/>
          </a:p>
        </p:txBody>
      </p:sp>
    </p:spTree>
    <p:extLst>
      <p:ext uri="{BB962C8B-B14F-4D97-AF65-F5344CB8AC3E}">
        <p14:creationId xmlns:p14="http://schemas.microsoft.com/office/powerpoint/2010/main" xmlns="" val="633977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28978258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61</a:t>
            </a:fld>
            <a:endParaRPr lang="zh-CN" altLang="en-US"/>
          </a:p>
        </p:txBody>
      </p:sp>
    </p:spTree>
    <p:extLst>
      <p:ext uri="{BB962C8B-B14F-4D97-AF65-F5344CB8AC3E}">
        <p14:creationId xmlns:p14="http://schemas.microsoft.com/office/powerpoint/2010/main" xmlns="" val="108660346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62</a:t>
            </a:fld>
            <a:endParaRPr lang="zh-CN" altLang="en-US"/>
          </a:p>
        </p:txBody>
      </p:sp>
    </p:spTree>
    <p:extLst>
      <p:ext uri="{BB962C8B-B14F-4D97-AF65-F5344CB8AC3E}">
        <p14:creationId xmlns:p14="http://schemas.microsoft.com/office/powerpoint/2010/main" xmlns="" val="3123025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63</a:t>
            </a:fld>
            <a:endParaRPr lang="zh-CN" altLang="en-US"/>
          </a:p>
        </p:txBody>
      </p:sp>
    </p:spTree>
    <p:extLst>
      <p:ext uri="{BB962C8B-B14F-4D97-AF65-F5344CB8AC3E}">
        <p14:creationId xmlns:p14="http://schemas.microsoft.com/office/powerpoint/2010/main" xmlns="" val="82990401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64</a:t>
            </a:fld>
            <a:endParaRPr lang="zh-CN" altLang="en-US"/>
          </a:p>
        </p:txBody>
      </p:sp>
    </p:spTree>
    <p:extLst>
      <p:ext uri="{BB962C8B-B14F-4D97-AF65-F5344CB8AC3E}">
        <p14:creationId xmlns:p14="http://schemas.microsoft.com/office/powerpoint/2010/main" xmlns="" val="411164026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65</a:t>
            </a:fld>
            <a:endParaRPr lang="zh-CN" altLang="en-US"/>
          </a:p>
        </p:txBody>
      </p:sp>
    </p:spTree>
    <p:extLst>
      <p:ext uri="{BB962C8B-B14F-4D97-AF65-F5344CB8AC3E}">
        <p14:creationId xmlns:p14="http://schemas.microsoft.com/office/powerpoint/2010/main" xmlns="" val="267025288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66</a:t>
            </a:fld>
            <a:endParaRPr lang="zh-CN" altLang="en-US"/>
          </a:p>
        </p:txBody>
      </p:sp>
    </p:spTree>
    <p:extLst>
      <p:ext uri="{BB962C8B-B14F-4D97-AF65-F5344CB8AC3E}">
        <p14:creationId xmlns:p14="http://schemas.microsoft.com/office/powerpoint/2010/main" xmlns="" val="21557427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67</a:t>
            </a:fld>
            <a:endParaRPr lang="zh-CN" altLang="en-US"/>
          </a:p>
        </p:txBody>
      </p:sp>
    </p:spTree>
    <p:extLst>
      <p:ext uri="{BB962C8B-B14F-4D97-AF65-F5344CB8AC3E}">
        <p14:creationId xmlns:p14="http://schemas.microsoft.com/office/powerpoint/2010/main" xmlns="" val="51992359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68</a:t>
            </a:fld>
            <a:endParaRPr lang="zh-CN" altLang="en-US"/>
          </a:p>
        </p:txBody>
      </p:sp>
    </p:spTree>
    <p:extLst>
      <p:ext uri="{BB962C8B-B14F-4D97-AF65-F5344CB8AC3E}">
        <p14:creationId xmlns:p14="http://schemas.microsoft.com/office/powerpoint/2010/main" xmlns="" val="127120381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69</a:t>
            </a:fld>
            <a:endParaRPr lang="zh-CN" altLang="en-US"/>
          </a:p>
        </p:txBody>
      </p:sp>
    </p:spTree>
    <p:extLst>
      <p:ext uri="{BB962C8B-B14F-4D97-AF65-F5344CB8AC3E}">
        <p14:creationId xmlns:p14="http://schemas.microsoft.com/office/powerpoint/2010/main" xmlns="" val="193029807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70</a:t>
            </a:fld>
            <a:endParaRPr lang="zh-CN" altLang="en-US"/>
          </a:p>
        </p:txBody>
      </p:sp>
    </p:spTree>
    <p:extLst>
      <p:ext uri="{BB962C8B-B14F-4D97-AF65-F5344CB8AC3E}">
        <p14:creationId xmlns:p14="http://schemas.microsoft.com/office/powerpoint/2010/main" xmlns="" val="33029608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110761206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71</a:t>
            </a:fld>
            <a:endParaRPr lang="zh-CN" altLang="en-US"/>
          </a:p>
        </p:txBody>
      </p:sp>
    </p:spTree>
    <p:extLst>
      <p:ext uri="{BB962C8B-B14F-4D97-AF65-F5344CB8AC3E}">
        <p14:creationId xmlns:p14="http://schemas.microsoft.com/office/powerpoint/2010/main" xmlns="" val="308757346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72</a:t>
            </a:fld>
            <a:endParaRPr lang="zh-CN" altLang="en-US"/>
          </a:p>
        </p:txBody>
      </p:sp>
    </p:spTree>
    <p:extLst>
      <p:ext uri="{BB962C8B-B14F-4D97-AF65-F5344CB8AC3E}">
        <p14:creationId xmlns:p14="http://schemas.microsoft.com/office/powerpoint/2010/main" xmlns="" val="223349788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73</a:t>
            </a:fld>
            <a:endParaRPr lang="zh-CN" altLang="en-US"/>
          </a:p>
        </p:txBody>
      </p:sp>
    </p:spTree>
    <p:extLst>
      <p:ext uri="{BB962C8B-B14F-4D97-AF65-F5344CB8AC3E}">
        <p14:creationId xmlns:p14="http://schemas.microsoft.com/office/powerpoint/2010/main" xmlns="" val="365115764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74</a:t>
            </a:fld>
            <a:endParaRPr lang="zh-CN" altLang="en-US"/>
          </a:p>
        </p:txBody>
      </p:sp>
    </p:spTree>
    <p:extLst>
      <p:ext uri="{BB962C8B-B14F-4D97-AF65-F5344CB8AC3E}">
        <p14:creationId xmlns:p14="http://schemas.microsoft.com/office/powerpoint/2010/main" xmlns="" val="289765502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75</a:t>
            </a:fld>
            <a:endParaRPr lang="zh-CN" altLang="en-US"/>
          </a:p>
        </p:txBody>
      </p:sp>
    </p:spTree>
    <p:extLst>
      <p:ext uri="{BB962C8B-B14F-4D97-AF65-F5344CB8AC3E}">
        <p14:creationId xmlns:p14="http://schemas.microsoft.com/office/powerpoint/2010/main" xmlns="" val="39373090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19747370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1851435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7" name="Date Placeholder 6"/>
          <p:cNvSpPr>
            <a:spLocks noGrp="1"/>
          </p:cNvSpPr>
          <p:nvPr>
            <p:ph type="dt" sz="half" idx="10"/>
          </p:nvPr>
        </p:nvSpPr>
        <p:spPr/>
        <p:txBody>
          <a:bodyPr/>
          <a:lstStyle/>
          <a:p>
            <a:fld id="{216C5678-EE20-4FA5-88E2-6E0BD67A2E26}" type="datetime1">
              <a:rPr lang="en-US" smtClean="0"/>
              <a:pPr/>
              <a:t>3/15/2019</a:t>
            </a:fld>
            <a:endParaRPr lang="en-US" dirty="0"/>
          </a:p>
        </p:txBody>
      </p:sp>
      <p:sp>
        <p:nvSpPr>
          <p:cNvPr id="8" name="Slide Number Placeholder 7"/>
          <p:cNvSpPr>
            <a:spLocks noGrp="1"/>
          </p:cNvSpPr>
          <p:nvPr>
            <p:ph type="sldNum" sz="quarter" idx="11"/>
          </p:nvPr>
        </p:nvSpPr>
        <p:spPr/>
        <p:txBody>
          <a:bodyPr/>
          <a:lstStyle/>
          <a:p>
            <a:fld id="{BA9B540C-44DA-4F69-89C9-7C84606640D3}" type="slidenum">
              <a:rPr lang="en-US" smtClean="0"/>
              <a:pPr/>
              <a:t>‹#›</a:t>
            </a:fld>
            <a:endParaRPr lang="en-US" dirty="0"/>
          </a:p>
        </p:txBody>
      </p:sp>
      <p:sp>
        <p:nvSpPr>
          <p:cNvPr id="9" name="Footer Placeholder 8"/>
          <p:cNvSpPr>
            <a:spLocks noGrp="1"/>
          </p:cNvSpPr>
          <p:nvPr>
            <p:ph type="ftr" sz="quarter" idx="12"/>
          </p:nvPr>
        </p:nvSpPr>
        <p:spPr/>
        <p:txBody>
          <a:bodyPr/>
          <a:lstStyle/>
          <a:p>
            <a:r>
              <a:rPr lang="en-US" smtClean="0"/>
              <a:t>Footer Text</a:t>
            </a:r>
            <a:endParaRPr lang="en-US" dirty="0"/>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EA051B39-B140-43FE-96DB-472A2B59CE7C}"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Date Placeholder 3"/>
          <p:cNvSpPr>
            <a:spLocks noGrp="1"/>
          </p:cNvSpPr>
          <p:nvPr>
            <p:ph type="dt" sz="half" idx="10"/>
          </p:nvPr>
        </p:nvSpPr>
        <p:spPr/>
        <p:txBody>
          <a:bodyPr/>
          <a:lstStyle/>
          <a:p>
            <a:fld id="{DA600BB2-27C5-458B-ABCE-839C88CF47CE}"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31641" y="538157"/>
            <a:ext cx="14455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核心考点分层突破</a:t>
            </a:r>
            <a:endParaRPr lang="zh-CN" altLang="en-US" sz="11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235822" y="864432"/>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52480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体系构建</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随堂演练</a:t>
            </a:r>
          </a:p>
        </p:txBody>
      </p:sp>
      <p:cxnSp>
        <p:nvCxnSpPr>
          <p:cNvPr id="8" name="直接连接符 7"/>
          <p:cNvCxnSpPr/>
          <p:nvPr userDrawn="1"/>
        </p:nvCxnSpPr>
        <p:spPr>
          <a:xfrm>
            <a:off x="573830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10"/>
          </p:nvPr>
        </p:nvSpPr>
        <p:spPr/>
        <p:txBody>
          <a:bodyPr/>
          <a:lstStyle/>
          <a:p>
            <a:fld id="{B11D738E-8962-435F-8C43-147B8DD7E819}"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9CAEA93-55E7-4DA9-90C2-089A26EEFEC4}" type="datetime1">
              <a:rPr lang="en-US" smtClean="0"/>
              <a:pPr/>
              <a:t>3/15/2019</a:t>
            </a:fld>
            <a:endParaRPr lang="en-US"/>
          </a:p>
        </p:txBody>
      </p:sp>
      <p:sp>
        <p:nvSpPr>
          <p:cNvPr id="5" name="Footer Placeholder 4"/>
          <p:cNvSpPr>
            <a:spLocks noGrp="1"/>
          </p:cNvSpPr>
          <p:nvPr>
            <p:ph type="ftr" sz="quarter" idx="11"/>
          </p:nvPr>
        </p:nvSpPr>
        <p:spPr/>
        <p:txBody>
          <a:bodyPr/>
          <a:lstStyle/>
          <a:p>
            <a:r>
              <a:rPr lang="en-US" smtClean="0"/>
              <a:t>Footer Text</a:t>
            </a:r>
            <a:endParaRPr lang="en-US"/>
          </a:p>
        </p:txBody>
      </p:sp>
      <p:sp>
        <p:nvSpPr>
          <p:cNvPr id="6" name="Slide Number Placeholder 5"/>
          <p:cNvSpPr>
            <a:spLocks noGrp="1"/>
          </p:cNvSpPr>
          <p:nvPr>
            <p:ph type="sldNum" sz="quarter" idx="12"/>
          </p:nvPr>
        </p:nvSpPr>
        <p:spPr/>
        <p:txBody>
          <a:bodyPr/>
          <a:lstStyle/>
          <a:p>
            <a:fld id="{BA9B540C-44DA-4F69-89C9-7C84606640D3}" type="slidenum">
              <a:rPr lang="en-US" smtClean="0"/>
              <a:pPr/>
              <a:t>‹#›</a:t>
            </a:fld>
            <a:endParaRPr lang="en-US"/>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5" name="Date Placeholder 4"/>
          <p:cNvSpPr>
            <a:spLocks noGrp="1"/>
          </p:cNvSpPr>
          <p:nvPr>
            <p:ph type="dt" sz="half" idx="10"/>
          </p:nvPr>
        </p:nvSpPr>
        <p:spPr/>
        <p:txBody>
          <a:bodyPr/>
          <a:lstStyle/>
          <a:p>
            <a:fld id="{E34CF3C7-6809-4F39-BD67-A75817BDDE0A}"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
        <p:nvSpPr>
          <p:cNvPr id="9" name="Content Placeholder 8"/>
          <p:cNvSpPr>
            <a:spLocks noGrp="1"/>
          </p:cNvSpPr>
          <p:nvPr>
            <p:ph sz="quarter" idx="13"/>
          </p:nvPr>
        </p:nvSpPr>
        <p:spPr>
          <a:xfrm>
            <a:off x="365760" y="1600200"/>
            <a:ext cx="4041648" cy="452628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7" name="Date Placeholder 6"/>
          <p:cNvSpPr>
            <a:spLocks noGrp="1"/>
          </p:cNvSpPr>
          <p:nvPr>
            <p:ph type="dt" sz="half" idx="10"/>
          </p:nvPr>
        </p:nvSpPr>
        <p:spPr/>
        <p:txBody>
          <a:bodyPr/>
          <a:lstStyle/>
          <a:p>
            <a:fld id="{F7EAEB24-CE78-465C-A726-91D0868FA48F}" type="datetime1">
              <a:rPr lang="en-US" smtClean="0"/>
              <a:pPr/>
              <a:t>3/15/2019</a:t>
            </a:fld>
            <a:endParaRPr lang="en-US"/>
          </a:p>
        </p:txBody>
      </p:sp>
      <p:sp>
        <p:nvSpPr>
          <p:cNvPr id="8" name="Footer Placeholder 7"/>
          <p:cNvSpPr>
            <a:spLocks noGrp="1"/>
          </p:cNvSpPr>
          <p:nvPr>
            <p:ph type="ftr" sz="quarter" idx="11"/>
          </p:nvPr>
        </p:nvSpPr>
        <p:spPr/>
        <p:txBody>
          <a:bodyPr/>
          <a:lstStyle/>
          <a:p>
            <a:r>
              <a:rPr lang="en-US" smtClean="0"/>
              <a:t>Footer Text</a:t>
            </a:r>
            <a:endParaRPr lang="en-US"/>
          </a:p>
        </p:txBody>
      </p:sp>
      <p:sp>
        <p:nvSpPr>
          <p:cNvPr id="9" name="Slide Number Placeholder 8"/>
          <p:cNvSpPr>
            <a:spLocks noGrp="1"/>
          </p:cNvSpPr>
          <p:nvPr>
            <p:ph type="sldNum" sz="quarter" idx="12"/>
          </p:nvPr>
        </p:nvSpPr>
        <p:spPr/>
        <p:txBody>
          <a:bodyPr/>
          <a:lstStyle/>
          <a:p>
            <a:fld id="{BA9B540C-44DA-4F69-89C9-7C84606640D3}" type="slidenum">
              <a:rPr lang="en-US" smtClean="0"/>
              <a:pPr/>
              <a:t>‹#›</a:t>
            </a:fld>
            <a:endParaRPr lang="en-US"/>
          </a:p>
        </p:txBody>
      </p:sp>
      <p:sp>
        <p:nvSpPr>
          <p:cNvPr id="11" name="Content Placeholder 10"/>
          <p:cNvSpPr>
            <a:spLocks noGrp="1"/>
          </p:cNvSpPr>
          <p:nvPr>
            <p:ph sz="quarter" idx="13"/>
          </p:nvPr>
        </p:nvSpPr>
        <p:spPr>
          <a:xfrm>
            <a:off x="457200" y="2212848"/>
            <a:ext cx="4041648" cy="3913632"/>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0BAADF0-1749-4E8B-9691-B44A5F8C0895}" type="datetime1">
              <a:rPr lang="en-US" smtClean="0"/>
              <a:pPr/>
              <a:t>3/15/2019</a:t>
            </a:fld>
            <a:endParaRPr lang="en-US"/>
          </a:p>
        </p:txBody>
      </p:sp>
      <p:sp>
        <p:nvSpPr>
          <p:cNvPr id="4" name="Footer Placeholder 3"/>
          <p:cNvSpPr>
            <a:spLocks noGrp="1"/>
          </p:cNvSpPr>
          <p:nvPr>
            <p:ph type="ftr" sz="quarter" idx="11"/>
          </p:nvPr>
        </p:nvSpPr>
        <p:spPr/>
        <p:txBody>
          <a:bodyPr/>
          <a:lstStyle/>
          <a:p>
            <a:r>
              <a:rPr lang="en-US" smtClean="0"/>
              <a:t>Footer Text</a:t>
            </a:r>
            <a:endParaRPr lang="en-US"/>
          </a:p>
        </p:txBody>
      </p:sp>
      <p:sp>
        <p:nvSpPr>
          <p:cNvPr id="5" name="Slide Number Placeholder 4"/>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8AF628A-A867-4937-BBE5-207DB6F9C51A}" type="datetime1">
              <a:rPr lang="en-US" smtClean="0"/>
              <a:pPr/>
              <a:t>3/15/2019</a:t>
            </a:fld>
            <a:endParaRPr lang="en-US"/>
          </a:p>
        </p:txBody>
      </p:sp>
      <p:sp>
        <p:nvSpPr>
          <p:cNvPr id="3" name="Footer Placeholder 2"/>
          <p:cNvSpPr>
            <a:spLocks noGrp="1"/>
          </p:cNvSpPr>
          <p:nvPr>
            <p:ph type="ftr" sz="quarter" idx="11"/>
          </p:nvPr>
        </p:nvSpPr>
        <p:spPr/>
        <p:txBody>
          <a:bodyPr/>
          <a:lstStyle/>
          <a:p>
            <a:r>
              <a:rPr lang="en-US" smtClean="0"/>
              <a:t>Footer Text</a:t>
            </a:r>
            <a:endParaRPr lang="en-US"/>
          </a:p>
        </p:txBody>
      </p:sp>
      <p:sp>
        <p:nvSpPr>
          <p:cNvPr id="4" name="Slide Number Placeholder 3"/>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18BBB94-68E6-4675-A946-F1C5994EDBD7}"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zh-CN" altLang="en-US" smtClean="0"/>
              <a:t>单击此处编辑母版标题样式</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DC3B8377-21E3-4835-B75D-4E2847E2750F}" type="datetime1">
              <a:rPr lang="en-US" smtClean="0"/>
              <a:pPr/>
              <a:t>3/15/2019</a:t>
            </a:fld>
            <a:endParaRPr lang="en-US"/>
          </a:p>
        </p:txBody>
      </p:sp>
      <p:sp>
        <p:nvSpPr>
          <p:cNvPr id="6" name="Footer Placeholder 5"/>
          <p:cNvSpPr>
            <a:spLocks noGrp="1"/>
          </p:cNvSpPr>
          <p:nvPr>
            <p:ph type="ftr" sz="quarter" idx="11"/>
          </p:nvPr>
        </p:nvSpPr>
        <p:spPr/>
        <p:txBody>
          <a:bodyPr/>
          <a:lstStyle/>
          <a:p>
            <a:r>
              <a:rPr lang="en-US" smtClean="0"/>
              <a:t>Footer Text</a:t>
            </a:r>
            <a:endParaRPr lang="en-US"/>
          </a:p>
        </p:txBody>
      </p:sp>
      <p:sp>
        <p:nvSpPr>
          <p:cNvPr id="7" name="Slide Number Placeholder 6"/>
          <p:cNvSpPr>
            <a:spLocks noGrp="1"/>
          </p:cNvSpPr>
          <p:nvPr>
            <p:ph type="sldNum" sz="quarter" idx="12"/>
          </p:nvPr>
        </p:nvSpPr>
        <p:spPr/>
        <p:txBody>
          <a:bodyPr/>
          <a:lstStyle/>
          <a:p>
            <a:fld id="{BA9B540C-44DA-4F69-89C9-7C84606640D3}" type="slidenum">
              <a:rPr lang="en-US" smtClean="0"/>
              <a:pPr/>
              <a:t>‹#›</a:t>
            </a:fld>
            <a:endParaRPr 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jpe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6">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3/15/2019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2" r:id="rId13"/>
    <p:sldLayoutId id="2147483683" r:id="rId14"/>
    <p:sldLayoutId id="2147483661" r:id="rId15"/>
    <p:sldLayoutId id="2147483664" r:id="rId16"/>
    <p:sldLayoutId id="2147483665" r:id="rId17"/>
    <p:sldLayoutId id="2147483666" r:id="rId18"/>
    <p:sldLayoutId id="2147483667" r:id="rId19"/>
    <p:sldLayoutId id="2147483654" r:id="rId20"/>
    <p:sldLayoutId id="2147483656" r:id="rId21"/>
    <p:sldLayoutId id="2147483657" r:id="rId22"/>
    <p:sldLayoutId id="2147483658" r:id="rId23"/>
    <p:sldLayoutId id="2147483659" r:id="rId24"/>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1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1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1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2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2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2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2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2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3.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2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2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2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2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2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3.xml.rels><?xml version="1.0" encoding="UTF-8" standalone="yes"?>
<Relationships xmlns="http://schemas.openxmlformats.org/package/2006/relationships"><Relationship Id="rId8" Type="http://schemas.openxmlformats.org/officeDocument/2006/relationships/package" Target="../embeddings/Microsoft_Office_Word___1.docx"/><Relationship Id="rId3" Type="http://schemas.openxmlformats.org/officeDocument/2006/relationships/notesSlide" Target="../notesSlides/notesSlide2.xml"/><Relationship Id="rId7" Type="http://schemas.openxmlformats.org/officeDocument/2006/relationships/slide" Target="slide33.xml"/><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slide" Target="slide25.xml"/><Relationship Id="rId5" Type="http://schemas.openxmlformats.org/officeDocument/2006/relationships/slide" Target="slide11.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3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3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3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3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3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4.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3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5.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3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3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8.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Office_Word___2.docx"/><Relationship Id="rId3" Type="http://schemas.openxmlformats.org/officeDocument/2006/relationships/notesSlide" Target="../notesSlides/notesSlide3.xml"/><Relationship Id="rId7" Type="http://schemas.openxmlformats.org/officeDocument/2006/relationships/slide" Target="slide33.xml"/><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slide" Target="slide25.xml"/><Relationship Id="rId5" Type="http://schemas.openxmlformats.org/officeDocument/2006/relationships/slide" Target="slide11.xml"/><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4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0.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4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1.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4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2.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4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3.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4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4.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4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5.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4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6.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48.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47.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4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48.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5.xml.rels><?xml version="1.0" encoding="UTF-8" standalone="yes"?>
<Relationships xmlns="http://schemas.openxmlformats.org/package/2006/relationships"><Relationship Id="rId8" Type="http://schemas.openxmlformats.org/officeDocument/2006/relationships/package" Target="../embeddings/Microsoft_Office_Word___3.docx"/><Relationship Id="rId3" Type="http://schemas.openxmlformats.org/officeDocument/2006/relationships/notesSlide" Target="../notesSlides/notesSlide4.xml"/><Relationship Id="rId7" Type="http://schemas.openxmlformats.org/officeDocument/2006/relationships/slide" Target="slide33.xml"/><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slide" Target="slide25.xml"/><Relationship Id="rId5" Type="http://schemas.openxmlformats.org/officeDocument/2006/relationships/slide" Target="slide11.xml"/><Relationship Id="rId4" Type="http://schemas.openxmlformats.org/officeDocument/2006/relationships/slide" Target="slide2.xml"/></Relationships>
</file>

<file path=ppt/slides/_rels/slide50.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49.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51.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50.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52.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51.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53.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52.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54.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53.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55.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54.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56.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55.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4.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59.xml"/><Relationship Id="rId4" Type="http://schemas.openxmlformats.org/officeDocument/2006/relationships/slide" Target="slide48.xml"/></Relationships>
</file>

<file path=ppt/slides/_rels/slide58.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57.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5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58.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Office_Word___4.docx"/><Relationship Id="rId3" Type="http://schemas.openxmlformats.org/officeDocument/2006/relationships/notesSlide" Target="../notesSlides/notesSlide5.xml"/><Relationship Id="rId7" Type="http://schemas.openxmlformats.org/officeDocument/2006/relationships/slide" Target="slide33.xml"/><Relationship Id="rId2" Type="http://schemas.openxmlformats.org/officeDocument/2006/relationships/slideLayout" Target="../slideLayouts/slideLayout13.xml"/><Relationship Id="rId1" Type="http://schemas.openxmlformats.org/officeDocument/2006/relationships/vmlDrawing" Target="../drawings/vmlDrawing4.vml"/><Relationship Id="rId6" Type="http://schemas.openxmlformats.org/officeDocument/2006/relationships/slide" Target="slide25.xml"/><Relationship Id="rId5" Type="http://schemas.openxmlformats.org/officeDocument/2006/relationships/slide" Target="slide11.xml"/><Relationship Id="rId4" Type="http://schemas.openxmlformats.org/officeDocument/2006/relationships/slide" Target="slide2.xml"/></Relationships>
</file>

<file path=ppt/slides/_rels/slide60.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59.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61.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60.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62.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61.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63.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62.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64.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63.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65.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64.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66.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65.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6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66.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68.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67.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69.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68.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Office_Word___5.docx"/><Relationship Id="rId3" Type="http://schemas.openxmlformats.org/officeDocument/2006/relationships/notesSlide" Target="../notesSlides/notesSlide6.xml"/><Relationship Id="rId7" Type="http://schemas.openxmlformats.org/officeDocument/2006/relationships/slide" Target="slide33.xml"/><Relationship Id="rId2" Type="http://schemas.openxmlformats.org/officeDocument/2006/relationships/slideLayout" Target="../slideLayouts/slideLayout13.xml"/><Relationship Id="rId1" Type="http://schemas.openxmlformats.org/officeDocument/2006/relationships/vmlDrawing" Target="../drawings/vmlDrawing5.vml"/><Relationship Id="rId6" Type="http://schemas.openxmlformats.org/officeDocument/2006/relationships/slide" Target="slide25.xml"/><Relationship Id="rId5" Type="http://schemas.openxmlformats.org/officeDocument/2006/relationships/slide" Target="slide11.xml"/><Relationship Id="rId4" Type="http://schemas.openxmlformats.org/officeDocument/2006/relationships/slide" Target="slide2.xml"/></Relationships>
</file>

<file path=ppt/slides/_rels/slide70.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69.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71.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70.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72.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71.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73.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72.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74.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73.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75.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notesSlide" Target="../notesSlides/notesSlide74.xml"/><Relationship Id="rId1" Type="http://schemas.openxmlformats.org/officeDocument/2006/relationships/slideLayout" Target="../slideLayouts/slideLayout14.xml"/><Relationship Id="rId4" Type="http://schemas.openxmlformats.org/officeDocument/2006/relationships/slide" Target="slide59.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slide" Target="slide33.xml"/><Relationship Id="rId5" Type="http://schemas.openxmlformats.org/officeDocument/2006/relationships/slide" Target="slide25.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8" Type="http://schemas.openxmlformats.org/officeDocument/2006/relationships/package" Target="../embeddings/Microsoft_Office_Word___6.docx"/><Relationship Id="rId3" Type="http://schemas.openxmlformats.org/officeDocument/2006/relationships/notesSlide" Target="../notesSlides/notesSlide8.xml"/><Relationship Id="rId7" Type="http://schemas.openxmlformats.org/officeDocument/2006/relationships/slide" Target="slide33.xml"/><Relationship Id="rId2" Type="http://schemas.openxmlformats.org/officeDocument/2006/relationships/slideLayout" Target="../slideLayouts/slideLayout13.xml"/><Relationship Id="rId1" Type="http://schemas.openxmlformats.org/officeDocument/2006/relationships/vmlDrawing" Target="../drawings/vmlDrawing6.vml"/><Relationship Id="rId6" Type="http://schemas.openxmlformats.org/officeDocument/2006/relationships/slide" Target="slide25.xml"/><Relationship Id="rId5" Type="http://schemas.openxmlformats.org/officeDocument/2006/relationships/slide" Target="slide11.xml"/><Relationship Id="rId4" Type="http://schemas.openxmlformats.org/officeDocument/2006/relationships/slide" Target="slide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483768" y="2996952"/>
            <a:ext cx="6379528" cy="864096"/>
          </a:xfrm>
        </p:spPr>
        <p:txBody>
          <a:bodyPr/>
          <a:lstStyle/>
          <a:p>
            <a:r>
              <a:rPr lang="zh-CN" altLang="zh-CN" sz="2800"/>
              <a:t>专题三　语言表达的简明、连贯、得体</a:t>
            </a:r>
          </a:p>
        </p:txBody>
      </p:sp>
    </p:spTree>
    <p:extLst>
      <p:ext uri="{BB962C8B-B14F-4D97-AF65-F5344CB8AC3E}">
        <p14:creationId xmlns:p14="http://schemas.microsoft.com/office/powerpoint/2010/main" xmlns="" val="3978586887"/>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语段第一句是中心论点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为第一层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其后第二句主要通过列举事例进行论证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为第二层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最后三句表明自己的一种想法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为第三层。在弄清层次关系的基础上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可做如下分析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处是表示后面语句的内容与前文构成条件关系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应填写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处与后文构成条件关系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应填条件关系类的关联词语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处是承接前文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处构成条件关系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应填写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处不缺关联词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处与后文构成假设关系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处和前面的关联词相照应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1788208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1302338"/>
            <a:ext cx="8128000" cy="4507324"/>
          </a:xfrm>
          <a:prstGeom prst="rect">
            <a:avLst/>
          </a:prstGeom>
        </p:spPr>
        <p:txBody>
          <a:bodyPr>
            <a:spAutoFit/>
          </a:bodyPr>
          <a:lstStyle/>
          <a:p>
            <a:pPr indent="457200"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选句式连贯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选句式连贯即给出一定的语境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并在所给语段合适的位置留出某句话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要求从所给的四个语句中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选出一个恰当的语句填入语段中的横线处。从所给的四个备选语句看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主要是因运用的句式不同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而造成陈述的对象、陈述的重点和意思方面的些微不同。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一、选句式连贯要注意四点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选句式连贯就是选用一定的句式填空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要注意句式应当服从表达的需要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应当与具体语境相协调。具体来说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需要关注以下四点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话题、对象保持一致。要注意前后句子所谈论的话题应属于同一个问题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前后的对象要相同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只有保持一致才能保证句子前后连贯。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663914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祠堂是宗族祭祖联宗、议决宗族事务、办理红白喜事、上灯修谱、表彰功德、惩戒罪恶等的重要活动场所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它集祭祖、管理、行使族权于一身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神圣而庄严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集中体现着人们的精神要求。祠堂的建筑以宗族观念为基石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承载着一个宗族全部的历史情感、生活理想。所以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极其重要的文化意义也就被人们赋予祠堂建筑本身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人们也就把极其重要的文化意义赋予祠堂建筑本身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祠堂建筑本身也就被人们赋予极其重要的文化意义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人们也就把祠堂建筑本身赋予极其重要的文化意义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7452320" y="1497936"/>
            <a:ext cx="372218" cy="430887"/>
          </a:xfrm>
          <a:prstGeom prst="rect">
            <a:avLst/>
          </a:prstGeom>
        </p:spPr>
        <p:txBody>
          <a:bodyPr wrap="none">
            <a:spAutoFit/>
          </a:bodyPr>
          <a:lstStyle/>
          <a:p>
            <a:r>
              <a:rPr lang="en-US" altLang="zh-CN" sz="2200">
                <a:solidFill>
                  <a:srgbClr val="FF0000"/>
                </a:solidFill>
                <a:latin typeface="Times New Roman" panose="02020603050405020304" pitchFamily="18" charset="0"/>
              </a:rPr>
              <a:t>C</a:t>
            </a:r>
            <a:endParaRPr lang="zh-CN" altLang="en-US" sz="2200"/>
          </a:p>
        </p:txBody>
      </p:sp>
    </p:spTree>
    <p:extLst>
      <p:ext uri="{BB962C8B-B14F-4D97-AF65-F5344CB8AC3E}">
        <p14:creationId xmlns:p14="http://schemas.microsoft.com/office/powerpoint/2010/main" xmlns="" val="334632891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从前文看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语段表述的对象是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祠堂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介绍了祠堂的作用和祠堂体现的意义等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由此判断横线处的内容表述的主体还应该是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祠堂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从选项给出的内容分析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涉及的内容有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祠堂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极其重要的文化意义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如果表述主体为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祠堂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用被动句是最合适的。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20137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251520" y="1412776"/>
            <a:ext cx="8744520" cy="4154984"/>
          </a:xfrm>
          <a:prstGeom prst="rect">
            <a:avLst/>
          </a:prstGeom>
        </p:spPr>
        <p:txBody>
          <a:bodyPr wrap="square">
            <a:spAutoFit/>
          </a:bodyPr>
          <a:lstStyle/>
          <a:p>
            <a:pPr lvl="0" indent="268288" eaLnBrk="0" fontAlgn="base" hangingPunct="0">
              <a:lnSpc>
                <a:spcPct val="120000"/>
              </a:lnSpc>
              <a:spcBef>
                <a:spcPct val="0"/>
              </a:spcBef>
              <a:spcAft>
                <a:spcPct val="0"/>
              </a:spcAft>
              <a:tabLst>
                <a:tab pos="1028700" algn="l"/>
                <a:tab pos="1851025" algn="l"/>
                <a:tab pos="2538413" algn="l"/>
                <a:tab pos="3222625" algn="l"/>
              </a:tabLst>
            </a:pPr>
            <a:r>
              <a:rPr lang="en-US" altLang="zh-CN" sz="2200" b="1">
                <a:solidFill>
                  <a:srgbClr val="000000"/>
                </a:solidFill>
                <a:cs typeface="Times New Roman" panose="02020603050405020304" pitchFamily="18" charset="0"/>
              </a:rPr>
              <a:t>2</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转换照应自然、妥帖。有些语段的层次之间有转换的文字标志</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句子之间有一定的照应关系</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要注意这些转换、照应的语句。</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黑体" panose="02010609060101010101" pitchFamily="49" charset="-122"/>
                <a:ea typeface="黑体" panose="02010609060101010101" pitchFamily="49" charset="-122"/>
                <a:cs typeface="Times New Roman" panose="02020603050405020304" pitchFamily="18" charset="0"/>
              </a:rPr>
              <a:t>例</a:t>
            </a:r>
            <a:r>
              <a:rPr lang="en-US" altLang="zh-CN" sz="2200" b="1">
                <a:solidFill>
                  <a:srgbClr val="000000"/>
                </a:solidFill>
                <a:cs typeface="Times New Roman" panose="02020603050405020304" pitchFamily="18" charset="0"/>
              </a:rPr>
              <a:t>2</a:t>
            </a:r>
            <a:r>
              <a:rPr lang="zh-CN" altLang="en-US" sz="2200">
                <a:solidFill>
                  <a:srgbClr val="000000"/>
                </a:solidFill>
                <a:latin typeface="宋体" panose="02010600030101010101" pitchFamily="2" charset="-122"/>
                <a:cs typeface="Times New Roman" panose="02020603050405020304" pitchFamily="18" charset="0"/>
              </a:rPr>
              <a:t>填入下面一段文字横线处的语句最恰当的一句是</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endParaRPr lang="en-US" altLang="zh-CN"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鲁迅先生认为生活是文艺创作的唯一源泉</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他教人们</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用自己的眼睛去读世间的这部活书</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u="sng">
                <a:solidFill>
                  <a:srgbClr val="000000"/>
                </a:solidFill>
                <a:latin typeface="宋体" panose="02010600030101010101" pitchFamily="2" charset="-122"/>
                <a:cs typeface="Times New Roman" panose="02020603050405020304" pitchFamily="18" charset="0"/>
              </a:rPr>
              <a:t>　　　　　　　　</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所以他主张要扩大眼界</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扩大生活范围</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和现实社会接触</a:t>
            </a:r>
            <a:r>
              <a:rPr lang="en-US" altLang="zh-CN"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使所读的书活起来</a:t>
            </a:r>
            <a:r>
              <a:rPr lang="zh-CN" altLang="en-US" sz="2200">
                <a:solidFill>
                  <a:srgbClr val="000000"/>
                </a:solidFill>
                <a:cs typeface="Times New Roman" panose="02020603050405020304" pitchFamily="18" charset="0"/>
              </a:rPr>
              <a:t>”</a:t>
            </a:r>
            <a:r>
              <a:rPr lang="zh-CN" altLang="en-US" sz="220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en-US" sz="2200">
                <a:solidFill>
                  <a:srgbClr val="000000"/>
                </a:solidFill>
                <a:ea typeface="楷体" panose="02010609060101010101" pitchFamily="49" charset="-122"/>
                <a:cs typeface="Calibri" panose="020F0502020204030204" pitchFamily="34" charset="0"/>
              </a:rPr>
              <a:t> </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A.</a:t>
            </a:r>
            <a:r>
              <a:rPr lang="zh-CN" altLang="en-US" sz="2200">
                <a:solidFill>
                  <a:srgbClr val="000000"/>
                </a:solidFill>
                <a:latin typeface="宋体" panose="02010600030101010101" pitchFamily="2" charset="-122"/>
                <a:cs typeface="Times New Roman" panose="02020603050405020304" pitchFamily="18" charset="0"/>
              </a:rPr>
              <a:t>这样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才不致提起笔来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搜罗枯肠</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无从下笔</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才有丰厚的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库存</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B.</a:t>
            </a:r>
            <a:r>
              <a:rPr lang="zh-CN" altLang="en-US" sz="2200">
                <a:solidFill>
                  <a:srgbClr val="000000"/>
                </a:solidFill>
                <a:latin typeface="宋体" panose="02010600030101010101" pitchFamily="2" charset="-122"/>
                <a:cs typeface="Times New Roman" panose="02020603050405020304" pitchFamily="18" charset="0"/>
              </a:rPr>
              <a:t>这样</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才有丰厚的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库存</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才不致提起笔来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搜罗枯肠</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无从下笔。</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C.</a:t>
            </a:r>
            <a:r>
              <a:rPr lang="zh-CN" altLang="en-US" sz="2200">
                <a:solidFill>
                  <a:srgbClr val="000000"/>
                </a:solidFill>
                <a:latin typeface="宋体" panose="02010600030101010101" pitchFamily="2" charset="-122"/>
                <a:cs typeface="Times New Roman" panose="02020603050405020304" pitchFamily="18" charset="0"/>
              </a:rPr>
              <a:t>生活有丰厚的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库存</a:t>
            </a:r>
            <a:r>
              <a:rPr lang="zh-CN" altLang="en-US" sz="2200">
                <a:solidFill>
                  <a:srgbClr val="000000"/>
                </a:solidFill>
                <a:cs typeface="Times New Roman" panose="02020603050405020304" pitchFamily="18" charset="0"/>
              </a:rPr>
              <a:t>”</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这样才不致提起笔来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搜罗枯肠</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无从下笔。</a:t>
            </a:r>
            <a:endParaRPr lang="zh-CN" altLang="en-US" sz="2200"/>
          </a:p>
          <a:p>
            <a:pPr lvl="0" indent="266700" eaLnBrk="0" fontAlgn="base" hangingPunct="0">
              <a:lnSpc>
                <a:spcPct val="120000"/>
              </a:lnSpc>
              <a:spcBef>
                <a:spcPct val="0"/>
              </a:spcBef>
              <a:spcAft>
                <a:spcPct val="0"/>
              </a:spcAft>
              <a:tabLst>
                <a:tab pos="1028700" algn="l"/>
                <a:tab pos="1851025" algn="l"/>
                <a:tab pos="2538413" algn="l"/>
                <a:tab pos="3222625" algn="l"/>
              </a:tabLst>
            </a:pPr>
            <a:r>
              <a:rPr lang="en-US" altLang="zh-CN" sz="2200">
                <a:solidFill>
                  <a:srgbClr val="000000"/>
                </a:solidFill>
                <a:cs typeface="Times New Roman" panose="02020603050405020304" pitchFamily="18" charset="0"/>
              </a:rPr>
              <a:t>D.</a:t>
            </a:r>
            <a:r>
              <a:rPr lang="zh-CN" altLang="en-US" sz="2200">
                <a:solidFill>
                  <a:srgbClr val="000000"/>
                </a:solidFill>
                <a:latin typeface="宋体" panose="02010600030101010101" pitchFamily="2" charset="-122"/>
                <a:cs typeface="Times New Roman" panose="02020603050405020304" pitchFamily="18" charset="0"/>
              </a:rPr>
              <a:t>才不致提起笔来</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搜罗枯肠</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无从下笔</a:t>
            </a:r>
            <a:r>
              <a:rPr lang="en-US" altLang="zh-CN"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因为生活有丰厚的</a:t>
            </a:r>
            <a:r>
              <a:rPr lang="zh-CN" altLang="en-US" sz="2200">
                <a:solidFill>
                  <a:srgbClr val="000000"/>
                </a:solidFill>
                <a:cs typeface="Times New Roman" panose="02020603050405020304" pitchFamily="18" charset="0"/>
              </a:rPr>
              <a:t>“</a:t>
            </a:r>
            <a:r>
              <a:rPr lang="zh-CN" altLang="en-US" sz="2200">
                <a:solidFill>
                  <a:srgbClr val="000000"/>
                </a:solidFill>
                <a:latin typeface="宋体" panose="02010600030101010101" pitchFamily="2" charset="-122"/>
                <a:cs typeface="Times New Roman" panose="02020603050405020304" pitchFamily="18" charset="0"/>
              </a:rPr>
              <a:t>库存</a:t>
            </a:r>
            <a:r>
              <a:rPr lang="zh-CN" altLang="en-US" sz="2200">
                <a:solidFill>
                  <a:srgbClr val="000000"/>
                </a:solidFill>
                <a:cs typeface="Times New Roman" panose="02020603050405020304" pitchFamily="18" charset="0"/>
              </a:rPr>
              <a:t>”</a:t>
            </a:r>
            <a:r>
              <a:rPr lang="zh-CN" altLang="en-US" sz="2000">
                <a:solidFill>
                  <a:srgbClr val="000000"/>
                </a:solidFill>
                <a:latin typeface="宋体" panose="02010600030101010101" pitchFamily="2" charset="-122"/>
                <a:cs typeface="Times New Roman" panose="02020603050405020304" pitchFamily="18" charset="0"/>
              </a:rPr>
              <a:t>。</a:t>
            </a:r>
            <a:endParaRPr lang="zh-CN" altLang="en-US" sz="2000"/>
          </a:p>
        </p:txBody>
      </p:sp>
      <p:sp>
        <p:nvSpPr>
          <p:cNvPr id="8" name="矩形 7"/>
          <p:cNvSpPr/>
          <p:nvPr/>
        </p:nvSpPr>
        <p:spPr>
          <a:xfrm>
            <a:off x="7092280" y="2276872"/>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B</a:t>
            </a:r>
            <a:endParaRPr lang="zh-CN" altLang="en-US" sz="2200"/>
          </a:p>
        </p:txBody>
      </p:sp>
    </p:spTree>
    <p:extLst>
      <p:ext uri="{BB962C8B-B14F-4D97-AF65-F5344CB8AC3E}">
        <p14:creationId xmlns:p14="http://schemas.microsoft.com/office/powerpoint/2010/main" xmlns="" val="76802612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此题要注意语句前后的照应与转换。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是承前指鲁迅的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用自己的眼睛去读世间的这部活书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而这句话是有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丰厚的</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库存</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的前提条件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因而首先排除</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两项。又因为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丰厚的</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库存</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不致提起笔来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搜罗枯肠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无从下笔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4044261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76716"/>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意境、风格和谐融洽。意境要和谐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风格要统一。风格除了指景物、意境特点之外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还有文言与白话、典雅与通俗等语言特点。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夜色浓了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灯亮了起来。环绕在海湾沿岸山坡上的灯光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从半空倒映在了乌蓝的海面上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随着波浪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晃动着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闪烁着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和那密布在苍穹里的星斗互相辉映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煞是好看。</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像散落在蓝色天鹅绒上的颗颗钻石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像一串流动的珍珠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像夜空中眨着眼睛的星星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像无数个在水面舞动的小精灵</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7380312" y="2204864"/>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B</a:t>
            </a:r>
            <a:endParaRPr lang="zh-CN" altLang="en-US" sz="2200"/>
          </a:p>
        </p:txBody>
      </p:sp>
    </p:spTree>
    <p:extLst>
      <p:ext uri="{BB962C8B-B14F-4D97-AF65-F5344CB8AC3E}">
        <p14:creationId xmlns:p14="http://schemas.microsoft.com/office/powerpoint/2010/main" xmlns="" val="98620267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要注意以下两条重要信息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环绕在海湾沿岸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隐含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从这一角度来看</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三项皆描写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天鹅绒、夜空、水面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皆与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环绕在海湾沿岸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不协调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随着波浪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晃动着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闪烁着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显示出一种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的美感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项描写的是一种静态的景象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显然不合适。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656974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40767"/>
            <a:ext cx="8128000" cy="534127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句式结构协调得当。要注意句子之间的疏密关系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要善于比较各选项与前后文之间的关系以及各选项之间的异同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从前后文的语境需要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确定答案。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像一般艺术一样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诗是人生世相的返照。人生世相本来是纷繁的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常驻永在而又变动不居的。诗并不能把这漫无边际的人生世相抄袭过来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或是像柏拉图所说的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模仿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过来。诗对于人生世相必有取舍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有剪裁。有取舍、有剪裁就必有创造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必有作者的性格和情趣的浸润渗透。诗必有所本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本于自然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亦必有所创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创为艺术。自然与艺术结合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结果就在实际的人生世相之上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另建一个宇宙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正犹如织丝缕为锦绣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凿顽石为雕刻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并非全是空中楼阁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亦非全是依样画葫芦。诗与实际的人生世相之关系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妙处唯在不离不即。</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超以象外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得其环中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二者缺一不可。</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101153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67865"/>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唯其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所以新鲜有趣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所以有真实感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唯其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所以新鲜有趣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所以有真实感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唯其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所以有真实感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所以新鲜有趣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唯其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所以有真实感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唯其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所以新鲜</a:t>
            </a:r>
            <a:r>
              <a:rPr lang="zh-CN" altLang="zh-CN" sz="2200" smtClean="0">
                <a:solidFill>
                  <a:srgbClr val="000000"/>
                </a:solidFill>
                <a:latin typeface="Times New Roman" panose="02020603050405020304" pitchFamily="18" charset="0"/>
                <a:cs typeface="Times New Roman" panose="02020603050405020304" pitchFamily="18" charset="0"/>
              </a:rPr>
              <a:t>有趣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111460"/>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这段话所讲的是诗歌创作的问题。诗歌要反映生活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又要有所创造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创造本于生活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又超出生活。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就是不要脱离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是贴近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本于生活才有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真实感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就是不要太接近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要有所不同、有创造才会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新鲜有趣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。上文先讲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是根本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应在前。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0841255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1904201"/>
            <a:ext cx="8128000" cy="330359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中黑简体"/>
                <a:cs typeface="Times New Roman" panose="02020603050405020304" pitchFamily="18" charset="0"/>
              </a:rPr>
              <a:t>语言表达的连贯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语言表达的连贯是指一个语段的各个句子之间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或者是一个复句的各个分句之间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在内容和形式方面都接得上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扣得紧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即意思一贯而下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话题前后统一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合乎事理逻辑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文气前后贯通。语言表达的连贯是全国卷近年来考查的热点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既有客观题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又有主观题。客观选择题又有三种形式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选词式连贯、选句式连贯、排序式连贯。主观题有补写式连贯。</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年全国卷将连贯、成语和病句题放在一个阅读文段中考查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从形式上看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是选句式连贯。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40767"/>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二、选句式连贯要三步走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我们都不陌生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很多人无辣不欢甚至吃辣上瘾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这是因为辣椒素等辣味物质刺激舌头、口腔的神经末梢时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会在大脑中形成类似灼烧的感觉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机体就反射性地出现心跳加速、唾液及汗液分泌增多等现象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内啡肽又促进多巴胺的分泌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多巴胺能在短时间内令人高度兴奋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辣椒素快感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慢慢地我们吃辣就上瘾了。</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大脑在这些兴奋性的刺激下把内啡肽释放出来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内啡肽因这些兴奋性的刺激而被大脑释放出来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这些兴奋性的刺激使大脑释放出内啡肽</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这些兴奋性的刺激使大脑把内啡肽释放出来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4561741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这是一段说明文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介绍我们喜欢吃辣椒甚至上瘾的原因。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根据文段大意可以看出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吃辣上瘾的原因是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辣味素刺激神经末梢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大脑就会使机体产生一系列现象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这些现象又刺激大脑释放出内啡肽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内啡肽又促进多巴胺的分泌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多巴胺能在短时间内令人高度兴奋。这些语句之间有密切的承接关系。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比较四个选项可以看出</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项采用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把字句</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项采用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被字句</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项用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兼语句</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兼语句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而横线后的语句中有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可见选用具有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的兼语句更符合语境要求。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3327524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填入下面一段文字横线处的语句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最恰当的一句是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大数据的发展要遵循实践应用与理论升华相结合的科学路径。事实上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在大数据的概念被提出之前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已经有很多关于大数据获取、存储、处理和应用的研究和实践成果。</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。基于这点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我们要建立并完善大数据相关的理论体系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以更好地发现并利用大数据中的潜在价值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推动大数据产业的健康发展。</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158218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46606"/>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理论的升华一定能够促进实践的发展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即使不少大数据实践应用是在理论研究之前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虽然实践应用是先于理论研究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但是凝练的理论升华是实现大数据社会价值的必须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因为理论指导实践是普遍的科学研究路径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所以建立完善的大数据理论是很重要的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实践应用与理论研究是相辅相成、缺一不可的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厚此薄彼的做法是错误的发展路径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1188487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21" name="圆角矩形 20">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22" name="圆角矩形 21">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3" name="圆角矩形 22">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24" name="圆角矩形 23">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一定能够</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表述与前文承接不紧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且说法过于绝对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与文意不符。</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第一个分句承接上文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回应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实践应用先于理论研究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的文意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第二个分句用转折语气强调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理论的研究对大数据研究的重要性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引出下文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语意连贯。</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理论指导实践</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的说法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与语段的话题不一致。</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第二个分句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语意突兀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文意承接不够紧密。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700989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02338"/>
            <a:ext cx="8128000" cy="450732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排序式连贯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排序式连贯是指给出一组句子或一个语段中连续空缺的若干语句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一般是</a:t>
            </a:r>
            <a:r>
              <a:rPr lang="en-US" altLang="zh-CN" sz="2200">
                <a:solidFill>
                  <a:srgbClr val="000000"/>
                </a:solidFill>
                <a:latin typeface="Times New Roman" panose="02020603050405020304" pitchFamily="18" charset="0"/>
                <a:cs typeface="Times New Roman" panose="02020603050405020304" pitchFamily="18" charset="0"/>
              </a:rPr>
              <a:t>5~6</a:t>
            </a:r>
            <a:r>
              <a:rPr lang="zh-CN" altLang="zh-CN" sz="2200">
                <a:solidFill>
                  <a:srgbClr val="000000"/>
                </a:solidFill>
                <a:latin typeface="Times New Roman" panose="02020603050405020304" pitchFamily="18" charset="0"/>
                <a:cs typeface="Times New Roman" panose="02020603050405020304" pitchFamily="18" charset="0"/>
              </a:rPr>
              <a:t>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让大家主要根据句子间的逻辑关系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重新组合归位的一种连贯题型。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排序式连贯要注意五点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抓中心。首先要统揽全局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抓中心句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分析句子的性质和作用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如总领句、总结句、过渡句、解说句、观点句、材料句等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然后分析其他句子是如何围绕中心句来组织的。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抓思路。句子中的思路一般指三个方面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时间顺序、空间顺序和逻辑顺序。空间顺序如从上到下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从左到右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从外到内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逻辑顺序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就是人们认识客观世界的具有规律性的顺序。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5789783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抓标志。语言标志常常表现为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关联词语、暗示性词语、句子之间的对应关系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内容上、形式上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、陈述对象或议论角度、句式等。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抓语境。文章要表达的情感或喜或悲或褒或贬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或高昂或低沉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是通过一定的情景色彩渲染完成的。在同一段文字中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这种基调、气氛、色彩要保持一致。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抓首尾。在所给的分组中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可以采用对比首尾句的方式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看看哪一句做首句或尾句最能与前后语境紧密连贯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再看内部关系是否顺当。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729123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55369"/>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在下面一段文字横线处填入语句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衔接最恰当的一项是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分</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理性经济人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把利己看作人的天性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只追求个人利益的最大化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这是西方经济学的基本假设之一。</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更倾向于暂时获得产品或服务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或与他人分享产品或服务。使用但不占有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是分享经济最简洁的表述。</a:t>
            </a:r>
            <a:r>
              <a:rPr lang="en-US" altLang="zh-CN" sz="2200" dirty="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反而更多地采取一种合作分享的思维方式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不再注重购买、拥有产品或服务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但在分享经济这一催化剂的作用下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人们不再把所有权看作获得产品的最佳方式　</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在新兴的互联网平台上　</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这个利己主义的假设发生了变化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③⑥⑤①④②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③⑥⑤④②①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⑤⑥③①④②</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⑤⑥③④②①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2489910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2291038"/>
            <a:ext cx="8128000" cy="252992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这段文字谈的是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理性经济人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先是对他们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天性的假设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再说他们在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分享经济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的催化下发生的变化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最后借此指出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分享经济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从横线处所给的标点符号看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横线处的文字可以分成两句。第一层包括两小句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特点在分享经济下发生了变化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第二层包括四个小句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阐释分享经济的特点</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4998790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8" name="矩形 7"/>
          <p:cNvSpPr>
            <a:spLocks noChangeAspect="1"/>
          </p:cNvSpPr>
          <p:nvPr/>
        </p:nvSpPr>
        <p:spPr>
          <a:xfrm>
            <a:off x="508000" y="1556792"/>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第三</a:t>
            </a:r>
            <a:r>
              <a:rPr lang="zh-CN" altLang="zh-CN" sz="2200" dirty="0">
                <a:solidFill>
                  <a:srgbClr val="000000"/>
                </a:solidFill>
                <a:latin typeface="Times New Roman" panose="02020603050405020304" pitchFamily="18" charset="0"/>
                <a:cs typeface="Times New Roman" panose="02020603050405020304" pitchFamily="18" charset="0"/>
              </a:rPr>
              <a:t>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比较分析选项可知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四个选项分别以</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句或</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句开头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开头还是</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开头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句均排在第二条横线处。分析</a:t>
            </a:r>
            <a:r>
              <a:rPr lang="zh-CN" altLang="zh-CN" sz="2200" dirty="0">
                <a:solidFill>
                  <a:srgbClr val="000000"/>
                </a:solidFill>
                <a:latin typeface="NEU-BZ-S92"/>
                <a:cs typeface="宋体" panose="02010600030101010101" pitchFamily="2" charset="-122"/>
              </a:rPr>
              <a:t>③⑤</a:t>
            </a:r>
            <a:r>
              <a:rPr lang="zh-CN" altLang="zh-CN" sz="2200" dirty="0">
                <a:solidFill>
                  <a:srgbClr val="000000"/>
                </a:solidFill>
                <a:latin typeface="Times New Roman" panose="02020603050405020304" pitchFamily="18" charset="0"/>
                <a:cs typeface="Times New Roman" panose="02020603050405020304" pitchFamily="18" charset="0"/>
              </a:rPr>
              <a:t>与开头文字及与</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的关系可知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句转折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同时引出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分享经济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这一关键概念。</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是</a:t>
            </a:r>
            <a:r>
              <a:rPr lang="zh-CN" altLang="zh-CN" sz="2200" dirty="0">
                <a:solidFill>
                  <a:srgbClr val="000000"/>
                </a:solidFill>
                <a:latin typeface="NEU-BZ-S92"/>
                <a:cs typeface="宋体" panose="02010600030101010101" pitchFamily="2" charset="-122"/>
              </a:rPr>
              <a:t>⑥</a:t>
            </a:r>
            <a:r>
              <a:rPr lang="zh-CN" altLang="zh-CN" sz="2200" dirty="0">
                <a:solidFill>
                  <a:srgbClr val="000000"/>
                </a:solidFill>
                <a:latin typeface="Times New Roman" panose="02020603050405020304" pitchFamily="18" charset="0"/>
                <a:cs typeface="Times New Roman" panose="02020603050405020304" pitchFamily="18" charset="0"/>
              </a:rPr>
              <a:t>的前提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③⑥</a:t>
            </a:r>
            <a:r>
              <a:rPr lang="zh-CN" altLang="zh-CN" sz="2200" dirty="0">
                <a:solidFill>
                  <a:srgbClr val="000000"/>
                </a:solidFill>
                <a:latin typeface="Times New Roman" panose="02020603050405020304" pitchFamily="18" charset="0"/>
                <a:cs typeface="Times New Roman" panose="02020603050405020304" pitchFamily="18" charset="0"/>
              </a:rPr>
              <a:t>组合优于</a:t>
            </a:r>
            <a:r>
              <a:rPr lang="zh-CN" altLang="zh-CN" sz="2200" dirty="0">
                <a:solidFill>
                  <a:srgbClr val="000000"/>
                </a:solidFill>
                <a:latin typeface="NEU-BZ-S92"/>
                <a:cs typeface="宋体" panose="02010600030101010101" pitchFamily="2" charset="-122"/>
              </a:rPr>
              <a:t>⑤⑥</a:t>
            </a:r>
            <a:r>
              <a:rPr lang="zh-CN" altLang="zh-CN" sz="2200" dirty="0">
                <a:solidFill>
                  <a:srgbClr val="000000"/>
                </a:solidFill>
                <a:latin typeface="Times New Roman" panose="02020603050405020304" pitchFamily="18" charset="0"/>
                <a:cs typeface="Times New Roman" panose="02020603050405020304" pitchFamily="18" charset="0"/>
              </a:rPr>
              <a:t>组合。排除</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两项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④②</a:t>
            </a:r>
            <a:r>
              <a:rPr lang="zh-CN" altLang="zh-CN" sz="2200" dirty="0">
                <a:solidFill>
                  <a:srgbClr val="000000"/>
                </a:solidFill>
                <a:latin typeface="Times New Roman" panose="02020603050405020304" pitchFamily="18" charset="0"/>
                <a:cs typeface="Times New Roman" panose="02020603050405020304" pitchFamily="18" charset="0"/>
              </a:rPr>
              <a:t>句中都有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这一标志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都是解说人们在新兴的互联网平台上的做法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应放在一起。</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是解说人们最终选择的做法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句中的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与下文的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分享经济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联系紧密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应该放在最后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排除</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项。据此可以得出答案。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2019019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wipe(down)">
                                      <p:cBhvr>
                                        <p:cTn id="7"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3" name="圆角矩形 2">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30502"/>
            <a:ext cx="8128000" cy="249106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选词式连贯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选词式连贯题侧重考查连词的关联作用和副词的语法功能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这类题型一般在一个层次清楚的语段中考查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是一种综合性较强的题型。解答这类题既要考虑到语言的连贯性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又要分清句与句之间的关系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准确把握相关虚词、实词的意义和语法功能。解答此类题目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需要三步走</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492860847"/>
              </p:ext>
            </p:extLst>
          </p:nvPr>
        </p:nvGraphicFramePr>
        <p:xfrm>
          <a:off x="508000" y="3457147"/>
          <a:ext cx="8128000" cy="2974232"/>
        </p:xfrm>
        <a:graphic>
          <a:graphicData uri="http://schemas.openxmlformats.org/presentationml/2006/ole">
            <p:oleObj spid="_x0000_s54274" name="文档" r:id="rId8" imgW="3847376" imgH="1407748" progId="Word.Document.12">
              <p:embed/>
            </p:oleObj>
          </a:graphicData>
        </a:graphic>
      </p:graphicFrame>
    </p:spTree>
    <p:extLst>
      <p:ext uri="{BB962C8B-B14F-4D97-AF65-F5344CB8AC3E}">
        <p14:creationId xmlns:p14="http://schemas.microsoft.com/office/powerpoint/2010/main" xmlns="" val="138013027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在下面一段文字横线处填入语句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衔接最恰当的一组是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与中国文学传统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是个恒久的话题。</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。朱光潜先生曾说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以出世之精神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做入世之事业。</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7101364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古同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学而优则仕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前面还有一句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即仕而优则学。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这句话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并不是说学习好就能做官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做了官就一定有学问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而是说学无止境。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做官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仕途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是一种事业。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是说做官的事情做好了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如果还有余力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就去做学问。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学习学好了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如果还有余力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可以去做官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以便更好地推行仁道。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②③⑤①④⑥</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②⑤⑥③①④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①⑤②⑥④③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①④②③⑤⑥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1200244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考法三</a:t>
            </a:r>
            <a:endParaRPr lang="zh-CN" altLang="en-US" sz="1400" dirty="0">
              <a:solidFill>
                <a:srgbClr val="E75E22"/>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7" name="矩形 6"/>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文段开头提出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说到仕与中国文学传统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是个恒久的话题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下面就应谈到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仕而优则学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学而优则仕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排在最前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项和</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紧承</a:t>
            </a:r>
            <a:r>
              <a:rPr lang="zh-CN" altLang="zh-CN" sz="2200">
                <a:solidFill>
                  <a:srgbClr val="000000"/>
                </a:solidFill>
                <a:latin typeface="NEU-BZ-S92"/>
                <a:cs typeface="宋体" panose="02010600030101010101" pitchFamily="2" charset="-122"/>
              </a:rPr>
              <a:t>⑤⑥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仕而优则学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学而优则仕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的进一步理解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①④</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启后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做入世之事业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因此最终确定答案为</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1204475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2" name="矩形 1"/>
          <p:cNvSpPr>
            <a:spLocks noChangeAspect="1"/>
          </p:cNvSpPr>
          <p:nvPr/>
        </p:nvSpPr>
        <p:spPr>
          <a:xfrm>
            <a:off x="508000" y="1334438"/>
            <a:ext cx="8128000" cy="5334922"/>
          </a:xfrm>
          <a:prstGeom prst="rect">
            <a:avLst/>
          </a:prstGeom>
        </p:spPr>
        <p:txBody>
          <a:bodyPr>
            <a:spAutoFit/>
          </a:bodyPr>
          <a:lstStyle/>
          <a:p>
            <a:pPr indent="457200"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补写式连贯</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一、注意五类句子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语句的补写涉及语言表达的准确、简明、连贯等多种能力。常见的命题形式是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选取一段说明性或议论性的文字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在文段的关键处留下一个或几个横线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要求在横线处补写恰当的语句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并且给出字数限制。从文段画横线的文字看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要补写的语句一般是引领句、总括句、过渡句、展开句和总结句。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引领句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在一段话或一层意思的开头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引出下文要说的话或谈论的话题的语句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往往简明概括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有很强的关联性。对这类句子的补写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重点要关注引领的内容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既要看清引领的是一句话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还是若干句话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还要看清表述的形式、采用的句式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乃至字数要求。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233353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有人会说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好像是很主观的感觉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很难有统一的标准。确实是这样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每个人对幸福的理解是不一样的。但是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你若深入地问为什么会不一样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其实还是有标准的。一个人对幸福的理解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从大的方面来说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其实是体现了价值观的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就是你究竟看重什么。</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837949" y="5217621"/>
            <a:ext cx="279435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幸福这个东西</a:t>
            </a:r>
            <a:r>
              <a:rPr lang="zh-CN" altLang="zh-CN" sz="2200" smtClean="0">
                <a:solidFill>
                  <a:srgbClr val="FF0000"/>
                </a:solidFill>
                <a:latin typeface="Times New Roman" panose="02020603050405020304" pitchFamily="18" charset="0"/>
                <a:cs typeface="Times New Roman" panose="02020603050405020304" pitchFamily="18" charset="0"/>
              </a:rPr>
              <a:t>很难说</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8866560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3" name="矩形 2"/>
          <p:cNvSpPr>
            <a:spLocks noChangeAspect="1"/>
          </p:cNvSpPr>
          <p:nvPr/>
        </p:nvSpPr>
        <p:spPr>
          <a:xfrm>
            <a:off x="508000" y="1340767"/>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总括句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用在一段文字前面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用来总说下文的语句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往往具有高度的概括性。对这类句子的补写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重点要关注总括的区间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把握其内容要点。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据考古资料证明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。北京山顶洞人就已经产生了原始的鬼魂崇拜意识。考古发现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山顶洞穴遗址内人的骨骼的旁边有赤铁矿石粉粒遗存。将红色的粉粒撒在死者的身上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显然是出于某种特定的用意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或表示哀痛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或表示怀念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抑或表示驱邪避害。这表明这一时期的原始人类已经对死去的同伴产生了或敬或畏的情感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萌发了人死后有鬼魂存在的意识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这无疑是一种最原始的祭祀方式。</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2104135" y="6162023"/>
            <a:ext cx="3666388"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祭祀最早产生于远古</a:t>
            </a:r>
            <a:r>
              <a:rPr lang="zh-CN" altLang="zh-CN" sz="2200" smtClean="0">
                <a:solidFill>
                  <a:srgbClr val="FF0000"/>
                </a:solidFill>
                <a:latin typeface="Times New Roman" panose="02020603050405020304" pitchFamily="18" charset="0"/>
                <a:cs typeface="Times New Roman" panose="02020603050405020304" pitchFamily="18" charset="0"/>
              </a:rPr>
              <a:t>时期</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2259581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3" name="矩形 2"/>
          <p:cNvSpPr>
            <a:spLocks noChangeAspect="1"/>
          </p:cNvSpPr>
          <p:nvPr/>
        </p:nvSpPr>
        <p:spPr>
          <a:xfrm>
            <a:off x="508000" y="1340768"/>
            <a:ext cx="8128000" cy="491358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过渡句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过渡句是承接或总结上面的内容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同时提示或领起下面内容的句子。对过渡句的补写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要注意内容的前后关联、结构上的承前启后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恰当地使用各种连词和关联词语。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中国历代的治国思想向来以倡导节俭为正途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这显然是长期短缺经济的必然产物。</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在管仲看来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大家都不消费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就会造成商品流通的减少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从而妨碍生产营利的活动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。要如何才能推动消费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他的答案是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多多消费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甚至无比奢侈地去消费。</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2123728" y="5732198"/>
            <a:ext cx="4198585"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管仲却提出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俭则伤事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a:t>
            </a:r>
            <a:r>
              <a:rPr lang="zh-CN" altLang="zh-CN" sz="2200" smtClean="0">
                <a:solidFill>
                  <a:srgbClr val="FF0000"/>
                </a:solidFill>
                <a:latin typeface="Times New Roman" panose="02020603050405020304" pitchFamily="18" charset="0"/>
                <a:cs typeface="Times New Roman" panose="02020603050405020304" pitchFamily="18" charset="0"/>
              </a:rPr>
              <a:t>观点</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3578289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2" name="矩形 1"/>
          <p:cNvSpPr>
            <a:spLocks noChangeAspect="1"/>
          </p:cNvSpPr>
          <p:nvPr/>
        </p:nvSpPr>
        <p:spPr>
          <a:xfrm>
            <a:off x="508000" y="1330027"/>
            <a:ext cx="8128000" cy="531985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展开句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所谓展开句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就是一个句子展开说明或论述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前半句已有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要求接着往下写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要写的句子就是展开句。展开句多出现在同一个句子的上半句或下半句中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通常是并列关系复句的另一半、条件关系复句的或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汉字具有多种特性和作用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工具性是其最根本的属性。创造工具要创新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人们在使用汉字中也在改变着汉字。祖先造字遵循一定的规律和原则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但造字要考虑到识字、写字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考虑到实际运用。首创者不可能考虑周全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一步到位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后来者可以继续改进提高。</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2059700" y="6178915"/>
            <a:ext cx="2820003"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使用工具也要</a:t>
            </a:r>
            <a:r>
              <a:rPr lang="zh-CN" altLang="zh-CN" sz="2200" smtClean="0">
                <a:solidFill>
                  <a:srgbClr val="FF0000"/>
                </a:solidFill>
                <a:latin typeface="Times New Roman" panose="02020603050405020304" pitchFamily="18" charset="0"/>
                <a:cs typeface="Times New Roman" panose="02020603050405020304" pitchFamily="18" charset="0"/>
              </a:rPr>
              <a:t>创新</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292168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2" name="矩形 1"/>
          <p:cNvSpPr>
            <a:spLocks noChangeAspect="1"/>
          </p:cNvSpPr>
          <p:nvPr/>
        </p:nvSpPr>
        <p:spPr>
          <a:xfrm>
            <a:off x="508000" y="2494171"/>
            <a:ext cx="8128000" cy="212365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总结句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总结句是对前文进行概括总结的语句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总括句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的区别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总括句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一般处在段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总结句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一般处在段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末。其作用为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总结上文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点明中心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升华情感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深化主题。对总结句的补写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首先要辨清位置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明确区间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然后用简洁的语言表述</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0686041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8" name="矩形 7"/>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很多人都在读书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但未必谁都能把书读好。书读不好的原因之一是这个人的书读得全然没有个性。其实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读书也有一个拒绝媚俗的问题。除了一些大家都应该读的基本书之外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一个人读书应有自己的选择。做人忌雷同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一个没有个性的人一定是一个索然无味的家伙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作文忌雷同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写得似曾相识的文章也就失去了存在的意义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读书也忌雷同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读雷同的书将造就个性的匮乏。因此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2" name="矩形 1"/>
          <p:cNvSpPr>
            <a:spLocks noChangeAspect="1"/>
          </p:cNvSpPr>
          <p:nvPr/>
        </p:nvSpPr>
        <p:spPr>
          <a:xfrm>
            <a:off x="2068869" y="5104919"/>
            <a:ext cx="3736920"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cs typeface="Times New Roman" panose="02020603050405020304" pitchFamily="18" charset="0"/>
              </a:rPr>
              <a:t>聪明人读书不盲从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a:t>
            </a:r>
            <a:r>
              <a:rPr lang="zh-CN" altLang="zh-CN" sz="2200" smtClean="0">
                <a:solidFill>
                  <a:srgbClr val="FF0000"/>
                </a:solidFill>
                <a:latin typeface="Times New Roman" panose="02020603050405020304" pitchFamily="18" charset="0"/>
                <a:cs typeface="Times New Roman" panose="02020603050405020304" pitchFamily="18" charset="0"/>
              </a:rPr>
              <a:t>个性</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6478910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3" name="圆角矩形 2">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423696"/>
            <a:ext cx="8128000" cy="290368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填入下面文段空白处的词语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我们曾说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中学生初学文言文时</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000000"/>
                </a:solidFill>
                <a:uFill>
                  <a:solidFill>
                    <a:srgbClr val="000000"/>
                  </a:solidFill>
                </a:uFill>
                <a:latin typeface="NEU-BZ-S92"/>
                <a:cs typeface="宋体" panose="02010600030101010101" pitchFamily="2" charset="-122"/>
              </a:rPr>
              <a:t>①</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不要依赖译文。</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000000"/>
                </a:solidFill>
                <a:uFill>
                  <a:solidFill>
                    <a:srgbClr val="000000"/>
                  </a:solidFill>
                </a:uFill>
                <a:latin typeface="NEU-BZ-S92"/>
                <a:cs typeface="宋体" panose="02010600030101010101" pitchFamily="2" charset="-122"/>
              </a:rPr>
              <a:t>②</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并不是说在整个学习过程中绝对不去参看译文。其实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000000"/>
                </a:solidFill>
                <a:uFill>
                  <a:solidFill>
                    <a:srgbClr val="000000"/>
                  </a:solidFill>
                </a:uFill>
                <a:latin typeface="NEU-BZ-S92"/>
                <a:cs typeface="宋体" panose="02010600030101010101" pitchFamily="2" charset="-122"/>
              </a:rPr>
              <a:t>③</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肯动脑筋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000000"/>
                </a:solidFill>
                <a:uFill>
                  <a:solidFill>
                    <a:srgbClr val="000000"/>
                  </a:solidFill>
                </a:uFill>
                <a:latin typeface="NEU-BZ-S92"/>
                <a:cs typeface="宋体" panose="02010600030101010101" pitchFamily="2" charset="-122"/>
              </a:rPr>
              <a:t>④</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不盲目机械地看待译文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000000"/>
                </a:solidFill>
                <a:uFill>
                  <a:solidFill>
                    <a:srgbClr val="000000"/>
                  </a:solidFill>
                </a:uFill>
                <a:latin typeface="NEU-BZ-S92"/>
                <a:cs typeface="宋体" panose="02010600030101010101" pitchFamily="2" charset="-122"/>
              </a:rPr>
              <a:t>⑤</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只要译文不是太差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看看译文也无妨。有时候把译文跟注释对照起来揣摩学习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000000"/>
                </a:solidFill>
                <a:uFill>
                  <a:solidFill>
                    <a:srgbClr val="000000"/>
                  </a:solidFill>
                </a:uFill>
                <a:latin typeface="NEU-BZ-S92"/>
                <a:cs typeface="宋体" panose="02010600030101010101" pitchFamily="2" charset="-122"/>
              </a:rPr>
              <a:t>⑥</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不失为一种可行的方法。</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2908006078"/>
              </p:ext>
            </p:extLst>
          </p:nvPr>
        </p:nvGraphicFramePr>
        <p:xfrm>
          <a:off x="508000" y="4293096"/>
          <a:ext cx="8128000" cy="2630036"/>
        </p:xfrm>
        <a:graphic>
          <a:graphicData uri="http://schemas.openxmlformats.org/presentationml/2006/ole">
            <p:oleObj spid="_x0000_s55298" name="文档" r:id="rId8" imgW="3904756" imgH="1263807" progId="Word.Document.12">
              <p:embed/>
            </p:oleObj>
          </a:graphicData>
        </a:graphic>
      </p:graphicFrame>
    </p:spTree>
    <p:extLst>
      <p:ext uri="{BB962C8B-B14F-4D97-AF65-F5344CB8AC3E}">
        <p14:creationId xmlns:p14="http://schemas.microsoft.com/office/powerpoint/2010/main" xmlns="" val="143030415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2" name="矩形 1"/>
          <p:cNvSpPr>
            <a:spLocks noChangeAspect="1"/>
          </p:cNvSpPr>
          <p:nvPr/>
        </p:nvSpPr>
        <p:spPr>
          <a:xfrm>
            <a:off x="508000" y="1412776"/>
            <a:ext cx="8128000" cy="492865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二、落实三个步骤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把握语段的语意和语脉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语句补写题虽说考的主要是语言连贯能力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但首先应是阅读能力。拿到题目后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首先要阅读语段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看看语段的性质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理清语段的结构。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语段性质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句子补写题选取的语段从性质上来说基本上是记叙性语段、说明性语段、议论性语段。这类语段结构层次清楚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语言表达条理性、逻辑性强。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语段结构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从语段的结构上来说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多数可以分为起始、展开、过渡、结束四部分。起始部分一般为提出话题中心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展开部分为展开话题叙述主要语义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过渡部分为承上启下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结束部分为归纳全段、呼应话题或中心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由此形成了内部结构的总分总关系。除这种结构关系较为典型外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还有总分、分总、并列等关系。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889803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2" name="矩形 1"/>
          <p:cNvSpPr>
            <a:spLocks noChangeAspect="1"/>
          </p:cNvSpPr>
          <p:nvPr/>
        </p:nvSpPr>
        <p:spPr>
          <a:xfrm>
            <a:off x="508000" y="1556792"/>
            <a:ext cx="8128000" cy="456124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语段文脉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理清前后句之间的逻辑关系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如总分关系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观点与材料的关系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现象与本质的关系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并列、转折、因果、条件关系等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要特别注意关联词语</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推导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内容上扣紧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表达上接榫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推导是语句补写题最核心的工作。推导要从以下两方面进行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依上下文逻辑的发展推导出所补写语句的内容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做到内容上扣得紧。先要把握语段中心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最起码要保持话题的一致性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然后依据上下文的内容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推导出应填写的具体内容。语句补写特别需要这种联系上下文的能力。这个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不仅仅指要填句子的上句或下句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有时需要联系更远的上下句。只有紧紧把握了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上下文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才能做到语意贯通、基调和谐、事理情理相通</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55335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依据上下文的语言形式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推知具体的衔接词语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做到形式上接得上。这里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上下文的语言形式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具体指</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语序要一致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关联词语要搭配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问句与答句相照应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指示代词要衔接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句式前后要一致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cs typeface="Times New Roman" panose="02020603050405020304" pitchFamily="18" charset="0"/>
              </a:rPr>
              <a:t>与前后句的词语要搭配。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不少考生解答此类题目出现问题不在内容的连贯上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而在语言形式上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如缺少必要的衔接词。解决问题的唯一办法就是好好研究上下文的语言形式。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8666603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第三步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检查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看语意是否准确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看表达是否通畅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检查补写后的内容是否符合题干要求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语言是否连贯、有无语病、是否简洁等。要防止草率审题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盲目机械地答题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如果发现问题要及时纠错。最好把所写句子代入原文读一读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看看是否连贯、贴切、严密。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9435021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2" name="矩形 1"/>
          <p:cNvSpPr>
            <a:spLocks noChangeAspect="1"/>
          </p:cNvSpPr>
          <p:nvPr/>
        </p:nvSpPr>
        <p:spPr>
          <a:xfrm>
            <a:off x="508000" y="1412776"/>
            <a:ext cx="8128000" cy="493500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逻辑严密。每处不超过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个字。</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植物的生长与光合作用、呼吸作用及蒸腾作用有关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NEU-BZ-S92"/>
                <a:cs typeface="宋体" panose="02010600030101010101" pitchFamily="2" charset="-122"/>
              </a:rPr>
              <a:t>①</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所以温度直接影响植物的生长。温度的变化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既影响植物吸收肥料的程度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也影响植物的新陈代谢过程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NEU-BZ-S92"/>
                <a:cs typeface="宋体" panose="02010600030101010101" pitchFamily="2" charset="-122"/>
              </a:rPr>
              <a:t>②</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都会使植物新陈代谢的酶活性发生变化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只有适宜的温度才能使新陈代谢达到最佳状态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利于植物的快速成长。据研究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NEU-BZ-S92"/>
                <a:cs typeface="宋体" panose="02010600030101010101" pitchFamily="2" charset="-122"/>
              </a:rPr>
              <a:t>③</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即根、冠、叶的温度都有差异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而根温对植物的生长影响最直接。</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5905539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r>
              <a:rPr lang="zh-CN" altLang="zh-CN" sz="2200">
                <a:solidFill>
                  <a:srgbClr val="000000"/>
                </a:solidFill>
                <a:latin typeface="Times New Roman" panose="02020603050405020304" pitchFamily="18" charset="0"/>
                <a:cs typeface="Times New Roman" panose="02020603050405020304" pitchFamily="18" charset="0"/>
              </a:rPr>
              <a:t>第一步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本语段介绍了温度与植物生长的关系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第一句总体说明温度直接影响植物的生长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第二句具体说明温度对植物生长有哪些影响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第三句说明根温对植物生长的影响。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第二步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处前面写到三种作用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后面突出温度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所填语句须说明三种作用与温度之间的关系。第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都会使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介绍的是反面的影响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只有适宜的温度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应和所填内容形成对比。第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根、冠、叶的温度都有差异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是对所要填写内容的解释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据此可得出答案。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示例</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这三种作用都受温度的影响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温度过高或过低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植物各部位的温度是不同的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7307061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2" name="矩形 1"/>
          <p:cNvSpPr>
            <a:spLocks noChangeAspect="1"/>
          </p:cNvSpPr>
          <p:nvPr/>
        </p:nvSpPr>
        <p:spPr>
          <a:xfrm>
            <a:off x="508000" y="1340767"/>
            <a:ext cx="8128000" cy="53412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在下面一段文字横线处补写恰当的语句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使整段文字语意完整连贯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逻辑严密。每处不超过</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cs typeface="Times New Roman" panose="02020603050405020304" pitchFamily="18" charset="0"/>
              </a:rPr>
              <a:t>个字。</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就是中国的医学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dotted">
                <a:solidFill>
                  <a:srgbClr val="000000"/>
                </a:solidFill>
                <a:uFill>
                  <a:solidFill>
                    <a:srgbClr val="000000"/>
                  </a:solidFill>
                </a:uFill>
                <a:latin typeface="NEU-BZ-S92"/>
                <a:cs typeface="宋体" panose="02010600030101010101" pitchFamily="2" charset="-122"/>
              </a:rPr>
              <a:t>①</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。西方医学还没传到我国时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这个名词。此前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有很多称谓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岐黄、青囊、杏林、悬壶、橘井等。</a:t>
            </a:r>
            <a:r>
              <a:rPr lang="zh-CN" altLang="zh-CN" sz="2200" u="dotted">
                <a:solidFill>
                  <a:srgbClr val="000000"/>
                </a:solidFill>
                <a:uFill>
                  <a:solidFill>
                    <a:srgbClr val="000000"/>
                  </a:solidFill>
                </a:uFill>
                <a:latin typeface="NEU-BZ-S92"/>
                <a:cs typeface="宋体" panose="02010600030101010101" pitchFamily="2" charset="-122"/>
              </a:rPr>
              <a:t>②</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鲜为人知的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橘井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说的是西汉道士苏耽的故事。中医强调人体自身调节对健康的重要性。人体常常通过自身调节达到阴阳平衡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这样病痛往往不药而愈。这正是中医的奥妙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dotted">
                <a:solidFill>
                  <a:srgbClr val="000000"/>
                </a:solidFill>
                <a:uFill>
                  <a:solidFill>
                    <a:srgbClr val="000000"/>
                  </a:solidFill>
                </a:uFill>
                <a:latin typeface="NEU-BZ-S92"/>
                <a:cs typeface="宋体" panose="02010600030101010101" pitchFamily="2" charset="-122"/>
              </a:rPr>
              <a:t>③</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使之达到平衡而实现治病救人的目的。</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8335264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47</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17" name="圆角矩形 1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18" name="圆角矩形 1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考法四</a:t>
            </a:r>
            <a:endParaRPr lang="zh-CN" altLang="en-US" sz="1400" dirty="0">
              <a:solidFill>
                <a:srgbClr val="E75E22"/>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是相对于西方医学而言的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每个名称都有一个故事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通过调节人体各项机制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西方医学还没传到我国时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中医</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这个名词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可以推断第</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例如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鲜为人知的</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橘井</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说的是西汉道士苏耽的故事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可以推断第</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处的内容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依据上文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中医强调人体自身调节对健康的重要性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和后文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使之达到平衡而实现治病救人的目的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可推断第</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处的内容。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3049172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48</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3" name="矩形 2"/>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语言表达的简明、得体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就是简要、明白。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反映了量的要求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即说话要尽可能地少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不能啰唆重复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不要说多余的话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含有效果方面的要求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就是意思要表述得清晰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使对方能够明白无误地接受。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即适合语言环境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用语恰如其分。简明、得体是高考的一个重要考点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除在综合性语言运用题中考查外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往往还单独命题。题型主要有主观题和客观题两种。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49</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884774"/>
            <a:ext cx="8128000" cy="3342453"/>
          </a:xfrm>
          <a:prstGeom prst="rect">
            <a:avLst/>
          </a:prstGeom>
        </p:spPr>
        <p:txBody>
          <a:bodyPr>
            <a:spAutoFit/>
          </a:bodyPr>
          <a:lstStyle/>
          <a:p>
            <a:pPr indent="457200"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语言表达的简明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语言表达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的基本要求是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一是语言表达要明白易懂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二是语言表达要准确、规范。对语言表达简明的考查形式一般是文段的修改题。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语言表达简明要做到如下四点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围绕中心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删除离群语句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要做到语言简明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首先是做到每一句话都要围绕中心表达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不节外生枝。语言简洁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避免重复</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0802142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3" name="圆角矩形 2">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457015"/>
            <a:ext cx="8128000" cy="44467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【思考角度】</a:t>
            </a:r>
            <a:endParaRPr lang="zh-CN" altLang="zh-CN" sz="2200">
              <a:solidFill>
                <a:srgbClr val="FF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304934771"/>
              </p:ext>
            </p:extLst>
          </p:nvPr>
        </p:nvGraphicFramePr>
        <p:xfrm>
          <a:off x="508000" y="3068960"/>
          <a:ext cx="8128000" cy="1674959"/>
        </p:xfrm>
        <a:graphic>
          <a:graphicData uri="http://schemas.openxmlformats.org/presentationml/2006/ole">
            <p:oleObj spid="_x0000_s56322" name="文档" r:id="rId8" imgW="3921718" imgH="807872" progId="Word.Document.12">
              <p:embed/>
            </p:oleObj>
          </a:graphicData>
        </a:graphic>
      </p:graphicFrame>
    </p:spTree>
    <p:extLst>
      <p:ext uri="{BB962C8B-B14F-4D97-AF65-F5344CB8AC3E}">
        <p14:creationId xmlns:p14="http://schemas.microsoft.com/office/powerpoint/2010/main" xmlns="" val="61688390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50</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4678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根据下面文段的中心话题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把游离于话题之外的一句找出来。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这种笨重的书使用起来是极不方便的。</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秦始皇每天批阅的简牍文书有</a:t>
            </a:r>
            <a:r>
              <a:rPr lang="en-US" altLang="zh-CN" sz="2200">
                <a:solidFill>
                  <a:srgbClr val="000000"/>
                </a:solidFill>
                <a:latin typeface="Times New Roman" panose="02020603050405020304" pitchFamily="18" charset="0"/>
                <a:cs typeface="Times New Roman" panose="02020603050405020304" pitchFamily="18" charset="0"/>
              </a:rPr>
              <a:t>120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斤重。</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西汉的时候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东方朔给汉武帝写了一篇文章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用了</a:t>
            </a:r>
            <a:r>
              <a:rPr lang="en-US" altLang="zh-CN" sz="2200">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000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片竹简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是由两名身强力壮的武士抬到宫廷里面去的。</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汉武帝把竹简一片一片地解下来看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足足用了两个月的时间才看完。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离群句是</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230118"/>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第</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这段文字主要说明简牍文书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笨重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不方便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。首句提出看法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接下来的两句用两个事例说明这一看法。文字较简洁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意思很明确。最后一句是顺着第三句说下来的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并不全是说明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笨重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不方便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因此不属于这段文字的要点。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2741053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51</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556792"/>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恰当概括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避免重复啰唆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无论是书面表达还是口头表达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都要力求简洁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避免重复。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本着语言表达简明的原则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修改下面的句子。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这艘新舰艇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机器性能良好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如果按照措施上规定的延长机油使用期的方法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来延长机油使用期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就可避免不必要的人力和机油的浪费。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032791"/>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这艘新舰艇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机器性能良好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如果按照措施上规定的延长机油使用期的方法来做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就可避免人力和机油的浪费。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延长机油使用期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与前面重复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代替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同时去掉前面的逗号。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不必要的浪费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不合逻辑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不必要的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应删去。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182990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52</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478508"/>
            <a:ext cx="8128000" cy="415498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消除歧义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避免费解误解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表意不明、令人误解或者是产生多种理解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也是与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的要求相违背的。怎样避免误解、消除歧义呢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具体来说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有如下主要方法</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标点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或停顿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消除法。主要用于因为缺少标点或停顿不明而造成的歧义。如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中国女排打败了巴西队获得了最后的冠军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只需在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巴西队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后面添加逗号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歧义就可消除。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变换词语法。主要用于因多音字的读音不确定造成的歧义与兼类词的词性不确定造成的歧义。如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他好说话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只要将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喜欢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商量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就消除了歧义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78651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53</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调序消除法。主要用于因为多项定语修饰层次不清引起的歧义。如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两个朋友送的花瓶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变为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朋友送的两个花瓶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就可消除歧义。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语境消除法。主要用于因多义词的词义不确定而造成的歧义。如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我要热饭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后面再加一句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不要冷饭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不去洗菜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即可消除歧义。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0986666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54</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659847"/>
            <a:ext cx="8128000" cy="125720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修改下面的语句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使之表达简明。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医学家普遍认为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一个人如果不适当地增加饮水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就会影响机体的正常含水量。</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882149"/>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医学家普遍认为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一个人要适当地增加饮水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影响机体的正常含水量。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不适当地增加饮水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可作两种不同的理解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一是针对饮水很少的人说的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读的时候停顿为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适当地增加饮水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二是针对饮水过多的情况说的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如在运动后大出汗的情况下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读的时候停顿为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不适当地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增加饮水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23427696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55</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2697304"/>
            <a:ext cx="8128000" cy="171739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删繁就简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避免臃肿多余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要注意辨析语段中的词语是否存在词义包含、交叉或重复的情况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要考虑删除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还要尽量删除语段中可有可无的文字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以确保表达的简明</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394906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56</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325605"/>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下面是某中学学生会向各班班长所发通知的正文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请阅读并按要求完成后面的题目。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为了进一步弘扬优秀传统文化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提高同学们的国学素养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校学生会定于</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日下午</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在报告厅举办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走近孔子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读书交流会。届时在孔子研究领域享有极高盛誉的孙荣教授将光临指导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并向各班赠送其最新研究著作。请组织班委推荐两名发言的同学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并告知他们一定务必按时到会。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在不改变语意的前提下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为了表达简明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文中必须删掉两个词语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分别是</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和</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941168"/>
            <a:ext cx="8128000" cy="167853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极高　一定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务必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盛誉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是指极大的声誉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极力称赞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或好的口碑的意思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去掉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极高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务必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指一定、必须的意思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务必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保留一个即可。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2129067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57</a:t>
            </a:fld>
            <a:r>
              <a:rPr lang="en-US" altLang="zh-CN" dirty="0" smtClean="0"/>
              <a:t>-</a:t>
            </a:r>
            <a:endParaRPr lang="zh-CN" altLang="en-US" dirty="0"/>
          </a:p>
        </p:txBody>
      </p:sp>
      <p:sp>
        <p:nvSpPr>
          <p:cNvPr id="10" name="圆角矩形 9">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807522087"/>
              </p:ext>
            </p:extLst>
          </p:nvPr>
        </p:nvGraphicFramePr>
        <p:xfrm>
          <a:off x="508000" y="1484784"/>
          <a:ext cx="8128000" cy="4942521"/>
        </p:xfrm>
        <a:graphic>
          <a:graphicData uri="http://schemas.openxmlformats.org/presentationml/2006/ole">
            <p:oleObj spid="_x0000_s60418" name="文档" r:id="rId6" imgW="3847376" imgH="2340130" progId="Word.Document.12">
              <p:embed/>
            </p:oleObj>
          </a:graphicData>
        </a:graphic>
      </p:graphicFrame>
    </p:spTree>
    <p:extLst>
      <p:ext uri="{BB962C8B-B14F-4D97-AF65-F5344CB8AC3E}">
        <p14:creationId xmlns:p14="http://schemas.microsoft.com/office/powerpoint/2010/main" xmlns="" val="221754632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圆角矩形 8">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58</a:t>
            </a:fld>
            <a:r>
              <a:rPr lang="en-US" altLang="zh-CN" dirty="0" smtClean="0"/>
              <a:t>-</a:t>
            </a:r>
            <a:endParaRPr lang="zh-CN" altLang="en-US" dirty="0"/>
          </a:p>
        </p:txBody>
      </p:sp>
      <p:sp>
        <p:nvSpPr>
          <p:cNvPr id="10" name="圆角矩形 9">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844824"/>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不也是没人欣赏吗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我会开花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即使只能自我欣赏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也一定要开出花朵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做本真的自己。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有一天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百合终于开花了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那洁白成为断崖上最美丽的颜色。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文中</a:t>
            </a:r>
            <a:r>
              <a:rPr lang="zh-CN" altLang="zh-CN" sz="2200">
                <a:solidFill>
                  <a:srgbClr val="000000"/>
                </a:solidFill>
                <a:latin typeface="NEU-BZ-S92"/>
                <a:cs typeface="宋体" panose="02010600030101010101" pitchFamily="2" charset="-122"/>
              </a:rPr>
              <a:t>①②③④⑤⑥</a:t>
            </a:r>
            <a:r>
              <a:rPr lang="zh-CN" altLang="zh-CN" sz="2200">
                <a:solidFill>
                  <a:srgbClr val="000000"/>
                </a:solidFill>
                <a:latin typeface="Times New Roman" panose="02020603050405020304" pitchFamily="18" charset="0"/>
                <a:cs typeface="Times New Roman" panose="02020603050405020304" pitchFamily="18" charset="0"/>
              </a:rPr>
              <a:t>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有三处多余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这三处是</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523360"/>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②③⑥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此题考查语言表达的简明。通观文段可知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处可承前省略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小百合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内在的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荒郊野外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本身就有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偏僻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可删除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偏僻的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5568975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59</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 name="矩形 1"/>
          <p:cNvSpPr>
            <a:spLocks noChangeAspect="1"/>
          </p:cNvSpPr>
          <p:nvPr/>
        </p:nvSpPr>
        <p:spPr>
          <a:xfrm>
            <a:off x="508000" y="148478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正中黑简体"/>
                <a:cs typeface="Times New Roman" panose="02020603050405020304" pitchFamily="18" charset="0"/>
              </a:rPr>
              <a:t>语言表达的得体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就是语言表达符合具体的情境、对象、语体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要求分清不同场合、不同时间、不同身份、不同对象、不同目的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选用恰当的语句来表情达意。语言表达得体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要注意如下六点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谦敬不可错位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看清说话的对象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审准尊卑长幼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做到谦词、敬词使用不错位。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家大舍小令外人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是对谦敬词语的最好概括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即在别人面前称自己的长辈和年长的平辈时冠以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如家父等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在别人面前称比自己小的家人时则冠以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如舍弟等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在称别人家中的人时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则冠以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表示敬重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如令堂、令尊等。还有常用的谦词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260181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3" name="圆角矩形 2">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921064145"/>
              </p:ext>
            </p:extLst>
          </p:nvPr>
        </p:nvGraphicFramePr>
        <p:xfrm>
          <a:off x="508000" y="1412776"/>
          <a:ext cx="8128000" cy="4899834"/>
        </p:xfrm>
        <a:graphic>
          <a:graphicData uri="http://schemas.openxmlformats.org/presentationml/2006/ole">
            <p:oleObj spid="_x0000_s57346" name="文档" r:id="rId8" imgW="3921718" imgH="2363880" progId="Word.Document.12">
              <p:embed/>
            </p:oleObj>
          </a:graphicData>
        </a:graphic>
      </p:graphicFrame>
    </p:spTree>
    <p:extLst>
      <p:ext uri="{BB962C8B-B14F-4D97-AF65-F5344CB8AC3E}">
        <p14:creationId xmlns:p14="http://schemas.microsoft.com/office/powerpoint/2010/main" xmlns="" val="133722669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60</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 name="矩形 1"/>
          <p:cNvSpPr>
            <a:spLocks noChangeAspect="1"/>
          </p:cNvSpPr>
          <p:nvPr/>
        </p:nvSpPr>
        <p:spPr>
          <a:xfrm>
            <a:off x="508000" y="1340768"/>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下面是一封信的主要内容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其中有五处不得体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请找出并作修改。</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获悉文学院下周举办活动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隆重庆贺先生教书</a:t>
            </a:r>
            <a:r>
              <a:rPr lang="en-US" altLang="zh-CN" sz="2200">
                <a:solidFill>
                  <a:srgbClr val="000000"/>
                </a:solidFill>
                <a:latin typeface="Times New Roman" panose="02020603050405020304" pitchFamily="18" charset="0"/>
                <a:cs typeface="Times New Roman" panose="02020603050405020304" pitchFamily="18" charset="0"/>
              </a:rPr>
              <a:t>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我因俗务缠身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不能光临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特惠赠鲜花一束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以表敬意。随信寄去近期出版的拙著一册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还望先生先睹为快。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盛夏快来了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请先生保重身体。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3781245"/>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光临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参加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惠赠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奉上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奉送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先睹为快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斧正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快来了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教书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先睹为快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快来了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属于口语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用在书信中不得体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应改为书面语。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光临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是敬词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是对方表示敬意所说的词语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不能用于自己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应改为谦词。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惠赠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是称别人赠予的敬词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此处用于自己不当。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9686801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61</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 name="矩形 1"/>
          <p:cNvSpPr>
            <a:spLocks noChangeAspect="1"/>
          </p:cNvSpPr>
          <p:nvPr/>
        </p:nvSpPr>
        <p:spPr>
          <a:xfrm>
            <a:off x="508000" y="1314272"/>
            <a:ext cx="8128000" cy="537377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看语体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分清口语、书面语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口语、书面语使用要看对象场合。口语体包括日常谈话语体和演讲语体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使用较灵活自由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书面语体适用于书面写作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使用较严谨规范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口语简明易懂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书面语精确庄重。针对不同的语境和交际需要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应选择不同的语体。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下面是某校一则启事初稿的片段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其中有五处不合书面语体的要求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请找出并作修改。</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我校学生宿舍下水道时常堵住。后勤处认真调查了原因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发现管子陈旧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需要换掉。学校打算</a:t>
            </a: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日开始施工。施工期间正遇上暑假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为安全起见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请全体学生暑假期间不要在校住宿。望大家配合。</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2259082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62</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3" name="矩形 2"/>
          <p:cNvSpPr>
            <a:spLocks noChangeAspect="1"/>
          </p:cNvSpPr>
          <p:nvPr/>
        </p:nvSpPr>
        <p:spPr>
          <a:xfrm>
            <a:off x="508000" y="2513599"/>
            <a:ext cx="8128000" cy="208480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堵住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堵塞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管子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管道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换掉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打算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计划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正遇上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题干明确说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五处不合书面语体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根据这一提示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检索这个文段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堵住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管子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换掉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打算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正遇上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这五个词语具有浓郁的口语色彩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用意思相同的书面语进行针对性修改即可。</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3599940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63</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看场合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注意环境、氛围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场合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即交际环境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包括时间、地点、话题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有关对象身份、职业、地位、教养、性格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以及对象之间的关系等。如果不注意交际的场合、对象、气氛等信口开河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往往达不到交际目的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甚至招致不良后果。反之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根据具体的场合、对象而选择理智的、充满内涵和智慧的语言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往往能收到预期的效果。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685271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64</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某校举行</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年校庆大典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特邀请一事业有成的校友来为同学们作励志演讲。该校友兴致勃勃地走上讲台即兴演讲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才开讲了几句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台下就一片哗然。下面是该校友演讲词的部分内容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其中有五处不得体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请找出并改正。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多次接到母校的召见函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总因各种事务缠身未能成行。今天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我于百忙之中抽身前来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惊闻母校</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年庆典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能与同学们一起为母校过生日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大快人心。我也真诚地希望我的经历能够为同学们的成长提供一些经验或教训。同学们有什么困难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我一定鼎力相助。</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606166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65</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召见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邀请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于百忙之中抽身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惊闻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欣闻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大快人心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倍感高兴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鼎力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这是在校庆的特殊场合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应该作励志演讲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而该校友却不看场合、不分对象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大吹大擂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信口开河。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召见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于百忙之中抽身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惊闻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大快人心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等均不得体。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5027188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66</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 name="矩形 1"/>
          <p:cNvSpPr>
            <a:spLocks noChangeAspect="1"/>
          </p:cNvSpPr>
          <p:nvPr/>
        </p:nvSpPr>
        <p:spPr>
          <a:xfrm>
            <a:off x="508000" y="1484784"/>
            <a:ext cx="8128000" cy="450732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注意程度、方式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语言的表达应有明确的目的性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目的决定了用词的程度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决定了语言表达的方式。即使是同一内容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因不同的表达目的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在内容的取舍和侧重点等方面也应有所不同。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以下是某位同学写给某高校的自荐信的正文部分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其在语体风格、用词、语言得体等方面均有不当之处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请找出并改正。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我学习刻苦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考过好几次学年第一。</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我爱好广泛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在文学、体育方面均有建树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曾获市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征文大赛一等奖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并曾代表班级参加校运动会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取得过</a:t>
            </a:r>
            <a:r>
              <a:rPr lang="en-US" altLang="zh-CN" sz="2200">
                <a:solidFill>
                  <a:srgbClr val="000000"/>
                </a:solidFill>
                <a:latin typeface="Times New Roman" panose="02020603050405020304" pitchFamily="18" charset="0"/>
                <a:cs typeface="Times New Roman" panose="02020603050405020304" pitchFamily="18" charset="0"/>
              </a:rPr>
              <a:t>400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米第九名的骄人成绩。</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希望贵校能慧眼识金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⑥</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如有幸能到贵校就读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我将加倍努力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争取成为贵校的优秀学子。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2161555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67</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我学习刻苦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多次荣登学年榜首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我爱好广泛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在文学、体育方面均有突出表现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并曾代表班级参加校运动会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取得过</a:t>
            </a:r>
            <a:r>
              <a:rPr lang="en-US" altLang="zh-CN" sz="2200">
                <a:solidFill>
                  <a:srgbClr val="000000"/>
                </a:solidFill>
                <a:latin typeface="Times New Roman" panose="02020603050405020304" pitchFamily="18" charset="0"/>
                <a:cs typeface="Times New Roman" panose="02020603050405020304" pitchFamily="18" charset="0"/>
              </a:rPr>
              <a:t>400</a:t>
            </a:r>
            <a:r>
              <a:rPr lang="zh-CN" altLang="zh-CN" sz="2200">
                <a:solidFill>
                  <a:srgbClr val="000000"/>
                </a:solidFill>
                <a:latin typeface="Times New Roman" panose="02020603050405020304" pitchFamily="18" charset="0"/>
                <a:cs typeface="Times New Roman" panose="02020603050405020304" pitchFamily="18" charset="0"/>
              </a:rPr>
              <a:t>米第九名的成绩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希望贵校能给我一个机会。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注意表达的目的。</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口语化词语改为书面用语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词义太重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用词不当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与第九名的成绩不相称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且不得体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慧眼识金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自称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用语不得体。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1306408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68</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 name="矩形 1"/>
          <p:cNvSpPr>
            <a:spLocks noChangeAspect="1"/>
          </p:cNvSpPr>
          <p:nvPr/>
        </p:nvSpPr>
        <p:spPr>
          <a:xfrm>
            <a:off x="508000" y="1347673"/>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分清褒贬、抑扬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改换感情色彩使用不当的词语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能准确严密地表达对事物褒贬的态度。注意在特定语境中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的修辞手法时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褒义可变成贬义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贬义可变成褒义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起到讽刺调侃或幽默风趣的作用。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下面一段文字中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有五处用语不当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请你指出来并加以修改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使之鲜明、准确。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中国药监局发出紧急通知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齐齐哈尔第二制药有限公司生产的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亮菌甲素注射液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在临床上出现了一定的不良反应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已导致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人死亡。全国各医院要立即查封、扣压齐齐哈尔第二制药有限公司生产的全部药品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必须停用齐齐哈尔第二制药有限公司的产品。对某些商人只为金钱利益而不大理会患者生命的行为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我们予以批评。对死者家属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我们表示悲伤与难过。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2640076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69</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3" name="矩形 2"/>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严重的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停止销售和使用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不大理会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批评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严厉谴责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悲伤与难过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深切的慰问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出现了一定的不良反应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不能准确表达事态的严重程度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已导致</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人死亡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停用齐齐哈尔第二制药有限公司的产品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欠准确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没有抓住问题的源头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只有抓住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销售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两个环节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才能根除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亮菌甲素注射液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带来的危害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不大理会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批评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分量太轻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态度也欠鲜明。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301389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3" name="圆角矩形 2">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305220823"/>
              </p:ext>
            </p:extLst>
          </p:nvPr>
        </p:nvGraphicFramePr>
        <p:xfrm>
          <a:off x="508000" y="2539178"/>
          <a:ext cx="8128000" cy="2033645"/>
        </p:xfrm>
        <a:graphic>
          <a:graphicData uri="http://schemas.openxmlformats.org/presentationml/2006/ole">
            <p:oleObj spid="_x0000_s58370" name="文档" r:id="rId8" imgW="3921718" imgH="980962" progId="Word.Document.12">
              <p:embed/>
            </p:oleObj>
          </a:graphicData>
        </a:graphic>
      </p:graphicFrame>
      <p:sp>
        <p:nvSpPr>
          <p:cNvPr id="7" name="矩形 6"/>
          <p:cNvSpPr>
            <a:spLocks noChangeAspect="1"/>
          </p:cNvSpPr>
          <p:nvPr/>
        </p:nvSpPr>
        <p:spPr>
          <a:xfrm>
            <a:off x="508000" y="4113082"/>
            <a:ext cx="2277034" cy="459741"/>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【答案整合】</a:t>
            </a:r>
            <a:r>
              <a:rPr lang="zh-CN" altLang="zh-CN" sz="2200">
                <a:solidFill>
                  <a:srgbClr val="000000"/>
                </a:solidFill>
                <a:latin typeface="NEU-BZ-S92"/>
                <a:ea typeface="Arial" panose="020B0604020202020204" pitchFamily="34"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0733720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70</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看转述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注意人称、时地转换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当面陈述和请人转述是两种不同的表达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要恰当运用。面陈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可根据双方的关系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把陈述的内容讲清就行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这种表达简单一些。请人代转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涉及第三人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不仅叙述角度变了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时间、地点、称代等因素也会有变化。这种表达复杂一些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必须考虑对变化了的各种因素作恰当表述。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4868931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71</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把下面句子的内容放在</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两种不同的语境中进行转述。要求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不改变原意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人物、人称表达准确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时间、地点交代清楚。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小李对小王说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我明天上午不去语文组找郭老师了。请告诉老师一声。再帮我问问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后天晚上去她家里找她行不行。</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当天下午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小王在校门口对郭老师的女儿姗姗说了这件事。小王说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第二天一大早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小王跑到语文组把这件事告诉了郭老师本人。小王说</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5571301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72</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答案示例</a:t>
            </a:r>
            <a:r>
              <a:rPr lang="zh-CN" altLang="zh-CN" sz="2200">
                <a:solidFill>
                  <a:srgbClr val="FF0000"/>
                </a:solidFill>
                <a:latin typeface="NEU-BZ-S92"/>
                <a:ea typeface="Arial" panose="020B0604020202020204" pitchFamily="34"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姗姗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小李明天上午不到语文组找你妈妈了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请你转告一声。他还问后天晚上去你家找你妈妈行不行。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郭老师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小李说他今天上午不来找您了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问明天晚上去您家找您行不行。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小李请小王转达的话目的明确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时间、地点、人物、事件说得清清楚楚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说得也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客气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包含着尊重小王的意思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是得体的。小王转述时就需要根据时间、地点、对象的不同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组织语言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以表达得当。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6921648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73</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3" name="矩形 2"/>
          <p:cNvSpPr>
            <a:spLocks noChangeAspect="1"/>
          </p:cNvSpPr>
          <p:nvPr/>
        </p:nvSpPr>
        <p:spPr>
          <a:xfrm>
            <a:off x="508000" y="1412776"/>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下面是某公司深圳行政部发布的通知片段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其中有五处不合书面语体的要求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请找出并作修改。</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根据最新消息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超强台风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将于</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日上午到中午从距离深圳</a:t>
            </a:r>
            <a:r>
              <a:rPr lang="en-US" altLang="zh-CN" sz="2200">
                <a:solidFill>
                  <a:srgbClr val="000000"/>
                </a:solidFill>
                <a:latin typeface="Times New Roman" panose="02020603050405020304" pitchFamily="18" charset="0"/>
                <a:cs typeface="Times New Roman" panose="02020603050405020304" pitchFamily="18" charset="0"/>
              </a:rPr>
              <a:t>150~250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公里海面掠过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近距离袭击深圳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可能成为</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年来影响深圳最强的台风。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现严肃认真地提醒大家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周六下班后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请赶紧回家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切勿在外溜达。到家前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请在周边超市购足物资。周日尽量不要出去。周一早间出行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如若天气情况恶劣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导致出行不易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一切按照公司正式通知为准。遇到极端情况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我们会通过邮件、短信等方式及时告诉你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再次提醒小伙伴们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请勿掉以轻心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一定要安全出行。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1659790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74</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 name="矩形 1"/>
          <p:cNvSpPr>
            <a:spLocks noChangeAspect="1"/>
          </p:cNvSpPr>
          <p:nvPr/>
        </p:nvSpPr>
        <p:spPr>
          <a:xfrm>
            <a:off x="508000" y="3122997"/>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赶紧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溜达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逗留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外出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告诉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小伙伴们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3489577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75</a:t>
            </a:fld>
            <a:r>
              <a:rPr lang="en-US" altLang="zh-CN" dirty="0" smtClean="0"/>
              <a:t>-</a:t>
            </a:r>
            <a:endParaRPr lang="zh-CN" altLang="en-US" dirty="0"/>
          </a:p>
        </p:txBody>
      </p:sp>
      <p:sp>
        <p:nvSpPr>
          <p:cNvPr id="15" name="圆角矩形 1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考法一</a:t>
            </a:r>
            <a:endParaRPr lang="zh-CN" altLang="en-US" sz="1400" dirty="0">
              <a:solidFill>
                <a:schemeClr val="bg1">
                  <a:lumMod val="65000"/>
                </a:schemeClr>
              </a:solidFill>
              <a:latin typeface="+mj-ea"/>
              <a:ea typeface="+mj-ea"/>
            </a:endParaRPr>
          </a:p>
        </p:txBody>
      </p:sp>
      <p:sp>
        <p:nvSpPr>
          <p:cNvPr id="16" name="圆角矩形 1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考法二</a:t>
            </a:r>
            <a:endParaRPr lang="zh-CN" altLang="en-US" sz="1400" dirty="0">
              <a:solidFill>
                <a:srgbClr val="E75E22"/>
              </a:solidFill>
              <a:latin typeface="+mj-ea"/>
              <a:ea typeface="+mj-ea"/>
            </a:endParaRPr>
          </a:p>
        </p:txBody>
      </p:sp>
      <p:sp>
        <p:nvSpPr>
          <p:cNvPr id="2" name="矩形 1"/>
          <p:cNvSpPr>
            <a:spLocks noChangeAspect="1"/>
          </p:cNvSpPr>
          <p:nvPr/>
        </p:nvSpPr>
        <p:spPr>
          <a:xfrm>
            <a:off x="508000" y="1412776"/>
            <a:ext cx="8128000" cy="330359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下面是某中学足球社团一则倡议书的片段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其中有几处表述不当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请找出来。</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本届世界杯正在俄罗斯火热开战。虽然中国队没有莅临参赛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但我们仍然带着满腔对足球的热爱积极观战。由于时差的关系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比赛多数在夜里举行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殷切期望我们所有在校住宿的同学务必遵守学校管理规定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按时熄灯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规律作息。希望每一位学生都能做到在宿舍不熬夜看球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在课堂上不随意谈球。如有违反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学校将严肃查处。在此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感谢您的鼎力支持。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645851"/>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莅临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敬词使用错误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殷切期望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用于长辈、上级对晚辈、下级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务必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表示要求命令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不符合倡议书语体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多用于表明身份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如有违反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学校将严肃查处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不适合用于倡议书语体。</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111537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3" name="圆角矩形 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sp>
        <p:nvSpPr>
          <p:cNvPr id="2" name="矩形 1"/>
          <p:cNvSpPr>
            <a:spLocks noChangeAspect="1"/>
          </p:cNvSpPr>
          <p:nvPr/>
        </p:nvSpPr>
        <p:spPr>
          <a:xfrm>
            <a:off x="508000" y="1697895"/>
            <a:ext cx="8128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填入下面文段空白处的词语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文学是心灵的抚慰剂。许多人因为孤独而爱好文学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许多人因为穷困而爱好文学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也有一些人因为富足闲适而爱好文学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000000"/>
                </a:solidFill>
                <a:uFill>
                  <a:solidFill>
                    <a:srgbClr val="000000"/>
                  </a:solidFill>
                </a:uFill>
                <a:latin typeface="NEU-BZ-S92"/>
                <a:cs typeface="宋体" panose="02010600030101010101" pitchFamily="2" charset="-122"/>
              </a:rPr>
              <a:t>①</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是出于什么原因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000000"/>
                </a:solidFill>
                <a:uFill>
                  <a:solidFill>
                    <a:srgbClr val="000000"/>
                  </a:solidFill>
                </a:uFill>
                <a:latin typeface="NEU-BZ-S92"/>
                <a:cs typeface="宋体" panose="02010600030101010101" pitchFamily="2" charset="-122"/>
              </a:rPr>
              <a:t>②</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他们信仰文学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崇尚真善美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文学</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000000"/>
                </a:solidFill>
                <a:uFill>
                  <a:solidFill>
                    <a:srgbClr val="000000"/>
                  </a:solidFill>
                </a:uFill>
                <a:latin typeface="NEU-BZ-S92"/>
                <a:cs typeface="宋体" panose="02010600030101010101" pitchFamily="2" charset="-122"/>
              </a:rPr>
              <a:t>③</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会让他们变得安贫乐道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富而不骄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000000"/>
                </a:solidFill>
                <a:uFill>
                  <a:solidFill>
                    <a:srgbClr val="000000"/>
                  </a:solidFill>
                </a:uFill>
                <a:latin typeface="NEU-BZ-S92"/>
                <a:cs typeface="宋体" panose="02010600030101010101" pitchFamily="2" charset="-122"/>
              </a:rPr>
              <a:t>④</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让他们的内心充实、自信、淡定、颖慧。我总是天真地认为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真正爱好文学的人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属于天底下最善良的群落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000000"/>
                </a:solidFill>
                <a:uFill>
                  <a:solidFill>
                    <a:srgbClr val="000000"/>
                  </a:solidFill>
                </a:uFill>
                <a:latin typeface="NEU-BZ-S92"/>
                <a:cs typeface="宋体" panose="02010600030101010101" pitchFamily="2" charset="-122"/>
              </a:rPr>
              <a:t>⑤</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a:solidFill>
                  <a:srgbClr val="000000"/>
                </a:solidFill>
                <a:uFill>
                  <a:solidFill>
                    <a:srgbClr val="000000"/>
                  </a:solidFill>
                </a:uFill>
                <a:latin typeface="NEU-BZ-S92"/>
                <a:cs typeface="宋体" panose="02010600030101010101" pitchFamily="2" charset="-122"/>
              </a:rPr>
              <a:t>⑥</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坏不到哪里去。验之现实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大致不错。以文学钻营的人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则另当别论。</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505861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3" name="圆角矩形 2">
            <a:hlinkClick r:id="rId4"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考法一</a:t>
            </a:r>
            <a:endParaRPr lang="zh-CN" altLang="en-US" sz="1400" dirty="0">
              <a:solidFill>
                <a:srgbClr val="E75E22"/>
              </a:solidFill>
              <a:latin typeface="+mj-ea"/>
              <a:ea typeface="+mj-ea"/>
            </a:endParaRPr>
          </a:p>
        </p:txBody>
      </p:sp>
      <p:sp>
        <p:nvSpPr>
          <p:cNvPr id="4" name="圆角矩形 3">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法二</a:t>
            </a:r>
            <a:endParaRPr lang="zh-CN" altLang="en-US" sz="1400" dirty="0">
              <a:solidFill>
                <a:schemeClr val="bg1">
                  <a:lumMod val="65000"/>
                </a:schemeClr>
              </a:solidFill>
              <a:latin typeface="+mj-ea"/>
              <a:ea typeface="+mj-ea"/>
            </a:endParaRPr>
          </a:p>
        </p:txBody>
      </p:sp>
      <p:sp>
        <p:nvSpPr>
          <p:cNvPr id="5" name="圆角矩形 4">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法三</a:t>
            </a:r>
            <a:endParaRPr lang="zh-CN" altLang="en-US" sz="1400" dirty="0">
              <a:solidFill>
                <a:schemeClr val="bg1">
                  <a:lumMod val="65000"/>
                </a:schemeClr>
              </a:solidFill>
              <a:latin typeface="+mj-ea"/>
              <a:ea typeface="+mj-ea"/>
            </a:endParaRPr>
          </a:p>
        </p:txBody>
      </p:sp>
      <p:sp>
        <p:nvSpPr>
          <p:cNvPr id="6" name="圆角矩形 5">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考</a:t>
            </a:r>
            <a:r>
              <a:rPr lang="zh-CN" altLang="en-US" sz="1400" smtClean="0">
                <a:solidFill>
                  <a:schemeClr val="bg1">
                    <a:lumMod val="65000"/>
                  </a:schemeClr>
                </a:solidFill>
                <a:latin typeface="+mj-ea"/>
                <a:ea typeface="+mj-ea"/>
              </a:rPr>
              <a:t>法四</a:t>
            </a:r>
            <a:endParaRPr lang="zh-CN" altLang="en-US" sz="1400" dirty="0">
              <a:solidFill>
                <a:schemeClr val="bg1">
                  <a:lumMod val="6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219052661"/>
              </p:ext>
            </p:extLst>
          </p:nvPr>
        </p:nvGraphicFramePr>
        <p:xfrm>
          <a:off x="508000" y="2240982"/>
          <a:ext cx="8128000" cy="2630036"/>
        </p:xfrm>
        <a:graphic>
          <a:graphicData uri="http://schemas.openxmlformats.org/presentationml/2006/ole">
            <p:oleObj spid="_x0000_s59394" name="文档" r:id="rId8" imgW="3904756" imgH="1263807" progId="Word.Document.12">
              <p:embed/>
            </p:oleObj>
          </a:graphicData>
        </a:graphic>
      </p:graphicFrame>
    </p:spTree>
    <p:extLst>
      <p:ext uri="{BB962C8B-B14F-4D97-AF65-F5344CB8AC3E}">
        <p14:creationId xmlns:p14="http://schemas.microsoft.com/office/powerpoint/2010/main" xmlns="" val="57696522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6">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607</TotalTime>
  <Words>8198</Words>
  <Application>Microsoft Office PowerPoint</Application>
  <PresentationFormat>全屏显示(4:3)</PresentationFormat>
  <Paragraphs>645</Paragraphs>
  <Slides>75</Slides>
  <Notes>74</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75</vt:i4>
      </vt:variant>
    </vt:vector>
  </HeadingPairs>
  <TitlesOfParts>
    <vt:vector size="77" baseType="lpstr">
      <vt:lpstr>6</vt:lpstr>
      <vt:lpstr>文档</vt:lpstr>
      <vt:lpstr>专题三　语言表达的简明、连贯、得体</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User</cp:lastModifiedBy>
  <cp:revision>语文备课大师【全免费】</cp:revision>
  <dcterms:created xsi:type="dcterms:W3CDTF">2014-12-26T02:01:49Z</dcterms:created>
  <dcterms:modified xsi:type="dcterms:W3CDTF">2019-03-15T07:51:20Z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