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26" r:id="rId2"/>
    <p:sldId id="340" r:id="rId3"/>
    <p:sldId id="455" r:id="rId4"/>
    <p:sldId id="467" r:id="rId5"/>
    <p:sldId id="468" r:id="rId6"/>
    <p:sldId id="390" r:id="rId7"/>
    <p:sldId id="449" r:id="rId8"/>
    <p:sldId id="450" r:id="rId9"/>
    <p:sldId id="469" r:id="rId10"/>
    <p:sldId id="470" r:id="rId11"/>
    <p:sldId id="471" r:id="rId12"/>
    <p:sldId id="301" r:id="rId13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504D"/>
    <a:srgbClr val="FF0000"/>
    <a:srgbClr val="C5E0B4"/>
    <a:srgbClr val="0000CC"/>
    <a:srgbClr val="339933"/>
    <a:srgbClr val="D1FD23"/>
    <a:srgbClr val="23FD28"/>
    <a:srgbClr val="CC00CC"/>
    <a:srgbClr val="003366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9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416913871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b="5661"/>
          <a:stretch>
            <a:fillRect/>
          </a:stretch>
        </p:blipFill>
        <p:spPr>
          <a:xfrm>
            <a:off x="702945" y="2061210"/>
            <a:ext cx="8023225" cy="42329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48304" y="1277637"/>
            <a:ext cx="60486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 语文园地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7840" y="975360"/>
            <a:ext cx="176530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53745" y="3674110"/>
            <a:ext cx="7635875" cy="2147690"/>
          </a:xfrm>
          <a:prstGeom prst="wedgeRoundRectCallout">
            <a:avLst>
              <a:gd name="adj1" fmla="val -29667"/>
              <a:gd name="adj2" fmla="val -67125"/>
              <a:gd name="adj3" fmla="val 16667"/>
            </a:avLst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与中华民族是一体的。中国想要发展，前提是中华民族的发展。而最能代表一个民族的就是他的民族精神和文化，这就是一个民族的灵魂，也就是民族魂。只有民族魂发扬起来，民族才能站立起来，国家才能发展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91540" y="1935480"/>
            <a:ext cx="7498080" cy="1056259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唯有民魂是值得宝贵的，惟有他发扬起来，中国才有真进步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7840" y="975360"/>
            <a:ext cx="176530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870835" y="4140835"/>
            <a:ext cx="5493385" cy="1324690"/>
          </a:xfrm>
          <a:prstGeom prst="wedgeRoundRectCallout">
            <a:avLst>
              <a:gd name="adj1" fmla="val -29667"/>
              <a:gd name="adj2" fmla="val -67125"/>
              <a:gd name="adj3" fmla="val 16667"/>
            </a:avLst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这是说明中国人中有骨气、有自信的人大有人在，他们是中国的脊梁。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65505" y="1790065"/>
            <a:ext cx="7058660" cy="2029460"/>
            <a:chOff x="1363" y="2819"/>
            <a:chExt cx="11116" cy="3196"/>
          </a:xfrm>
        </p:grpSpPr>
        <p:pic>
          <p:nvPicPr>
            <p:cNvPr id="6" name="图片 5" descr="图片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63" y="2819"/>
              <a:ext cx="11116" cy="319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524" y="3473"/>
              <a:ext cx="901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    </a:t>
              </a:r>
              <a:r>
                <a:rPr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我们从古以来，就有埋头苦干的人，有拼命硬干的人，有为民请命的人，有舍身求法的人……这就是中国的脊梁。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395" y="1118870"/>
            <a:ext cx="2646680" cy="65139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词句段运用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42290" y="4789170"/>
            <a:ext cx="7988300" cy="1438826"/>
          </a:xfrm>
          <a:prstGeom prst="snip2Diag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（4）草虫的村落  在牛肚子里旅行  慢性子裁缝和急性子顾客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3085" y="2164715"/>
            <a:ext cx="5151120" cy="552487"/>
          </a:xfrm>
          <a:prstGeom prst="snip2Diag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（1）少年闰土  狼牙山五壮士  军神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3085" y="3168015"/>
            <a:ext cx="6696075" cy="552487"/>
          </a:xfrm>
          <a:prstGeom prst="snip2Diag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（2）开国大典  草船借箭  “诺曼底”号遇难记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3085" y="3978910"/>
            <a:ext cx="3606800" cy="552487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（3）竹节人  桥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芦花鞋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7045" y="1011555"/>
            <a:ext cx="2447925" cy="651397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词句段运用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4050" y="1663065"/>
            <a:ext cx="81254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记忆中，我第一次走进商店时，大概四岁。一进门，就被满柜台可爱的糖果吸引住了。我贪心地要了一大堆各式各样的糖果。售货员是位态度亲切的阿姨，她问我：“你有这么多钱吗？”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“我有许多钱。”我伸出了紧握着的拳头，将一大把的硬币放在她的手中。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阿姨一下子愣住了，盯着她手中的硬币看了老半天，然后，她又看看我。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“够了吗？”我有些忐忑不安地问。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我想，多了一点，我还要找些钱给你。”说着，她转身拿了两个硬币放在我手中。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2904490" y="1988820"/>
            <a:ext cx="3035935" cy="6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7045" y="1011555"/>
            <a:ext cx="2447925" cy="651397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词句段运用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9865" y="1816735"/>
            <a:ext cx="855916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很多年过去了，我现在和妻子经营一家海鲜店，供应各种新鲜活鱼。一天，一个五六岁的小女孩带着她的弟弟来到我的店里，两个小孩瞪着大大的眼睛，盯着那些水里游动的美丽的鱼儿，看了老半天。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“这条鱼卖吗？”那个小男孩指着一条惹人喜爱的热带鱼问。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“当然卖啊，只要你们有钱。”我说。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“我们有很多钱。”小女孩自信的回答，给了我自信的感觉。      </a:t>
            </a:r>
          </a:p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当小女孩紧握着的手呈现在我面前的时候，我突然意识到将要发生什么，我知道小女孩要说什么。她的小手松开了，在我手里，她放了三枚小小的硬币。那时候，我才猛然意识到那位阿姨当年的心情。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7045" y="1011555"/>
            <a:ext cx="2447925" cy="651397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词句段运用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9865" y="1816735"/>
            <a:ext cx="85591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“够了吗？”小女孩轻轻地问了声。</a:t>
            </a:r>
          </a:p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“我想，多了一点，我还要找些钱给你。”我回身，拿了两个硬币放在她手里。</a:t>
            </a:r>
          </a:p>
          <a:p>
            <a:pPr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给短文加一个合适的题目： </a:t>
            </a:r>
            <a:endParaRPr lang="zh-CN" sz="2400" u="sng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1.源自短文，可以是：</a:t>
            </a:r>
            <a:r>
              <a:rPr lang="zh-CN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 </a:t>
            </a:r>
            <a:r>
              <a:rPr lang="zh-CN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2.根据主要内容和中心自己概括，还可以是：</a:t>
            </a:r>
            <a:r>
              <a:rPr lang="zh-CN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3105" y="4163695"/>
            <a:ext cx="6058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“我还要找些钱给你”或“两个硬币”。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8520" y="5215255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保护童心或呵护童真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93440" y="3571240"/>
            <a:ext cx="4450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“我有很多钱”或“够了吗？”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840" y="975360"/>
            <a:ext cx="1796415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书写提示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57555" y="2662555"/>
            <a:ext cx="2813050" cy="1533329"/>
          </a:xfrm>
          <a:prstGeom prst="round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</a:rPr>
              <a:t>柳公权</a:t>
            </a:r>
          </a:p>
          <a:p>
            <a:pPr algn="ctr"/>
            <a:r>
              <a:rPr sz="2800">
                <a:latin typeface="微软雅黑" panose="020B0503020204020204" charset="-122"/>
                <a:ea typeface="微软雅黑" panose="020B0503020204020204" charset="-122"/>
              </a:rPr>
              <a:t>《玄秘塔碑》</a:t>
            </a:r>
          </a:p>
          <a:p>
            <a:pPr algn="ctr"/>
            <a:r>
              <a:rPr sz="2800">
                <a:latin typeface="微软雅黑" panose="020B0503020204020204" charset="-122"/>
                <a:ea typeface="微软雅黑" panose="020B0503020204020204" charset="-122"/>
              </a:rPr>
              <a:t>（局部）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70655" y="975360"/>
            <a:ext cx="4185920" cy="5227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7840" y="975360"/>
            <a:ext cx="167259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7840" y="2004060"/>
            <a:ext cx="8048625" cy="2823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柳公权</a:t>
            </a:r>
            <a:r>
              <a:rPr 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(778-865年)</a:t>
            </a:r>
            <a:r>
              <a:rPr lang="zh-CN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zh-CN" sz="2400" b="1" dirty="0">
                <a:solidFill>
                  <a:srgbClr val="FF0000"/>
                </a:solidFill>
              </a:rPr>
              <a:t>唐代书法家</a:t>
            </a:r>
            <a:r>
              <a:rPr lang="zh-CN" altLang="zh-CN" sz="2400" b="1" dirty="0"/>
              <a:t>。字诚悬，京兆华原</a:t>
            </a:r>
            <a:r>
              <a:rPr lang="en-US" altLang="zh-CN" sz="2400" b="1" dirty="0"/>
              <a:t>(</a:t>
            </a:r>
            <a:r>
              <a:rPr lang="zh-CN" altLang="zh-CN" sz="2400" b="1" dirty="0"/>
              <a:t>今陕西铜川</a:t>
            </a:r>
            <a:r>
              <a:rPr lang="en-US" altLang="zh-CN" sz="2400" b="1" dirty="0"/>
              <a:t>)</a:t>
            </a:r>
            <a:r>
              <a:rPr lang="zh-CN" altLang="zh-CN" sz="2400" b="1" dirty="0"/>
              <a:t>人。官至太子少师。工书，正楷尤知名。初学王羲之</a:t>
            </a:r>
            <a:r>
              <a:rPr lang="en-US" altLang="zh-CN" sz="2400" b="1" dirty="0"/>
              <a:t>,</a:t>
            </a:r>
            <a:r>
              <a:rPr lang="zh-CN" altLang="zh-CN" sz="2400" b="1" dirty="0"/>
              <a:t>遍阅近代笔法</a:t>
            </a:r>
            <a:r>
              <a:rPr lang="en-US" altLang="zh-CN" sz="2400" b="1" dirty="0"/>
              <a:t>,</a:t>
            </a:r>
            <a:r>
              <a:rPr lang="zh-CN" altLang="zh-CN" sz="2400" b="1" dirty="0"/>
              <a:t>而得力于颜真卿、欧阳询。楷书骨力遒健，结构劲紧</a:t>
            </a:r>
            <a:r>
              <a:rPr lang="en-US" altLang="zh-CN" sz="2400" b="1" dirty="0"/>
              <a:t>,</a:t>
            </a:r>
            <a:r>
              <a:rPr lang="zh-CN" altLang="zh-CN" sz="2400" b="1" dirty="0"/>
              <a:t>自成面目</a:t>
            </a:r>
            <a:r>
              <a:rPr lang="en-US" altLang="zh-CN" sz="2400" b="1" dirty="0"/>
              <a:t>,</a:t>
            </a:r>
            <a:r>
              <a:rPr lang="zh-CN" altLang="zh-CN" sz="2400" b="1" dirty="0"/>
              <a:t>对后世影响很大</a:t>
            </a:r>
            <a:r>
              <a:rPr lang="en-US" altLang="zh-CN" sz="2400" b="1" dirty="0"/>
              <a:t>,</a:t>
            </a:r>
            <a:r>
              <a:rPr lang="zh-CN" altLang="zh-CN" sz="2400" b="1" dirty="0"/>
              <a:t>与颜真卿并称</a:t>
            </a:r>
            <a:r>
              <a:rPr lang="en-US" altLang="zh-CN" sz="2400" b="1" dirty="0"/>
              <a:t>“</a:t>
            </a:r>
            <a:r>
              <a:rPr lang="zh-CN" altLang="zh-CN" sz="2400" b="1" dirty="0"/>
              <a:t>颜柳</a:t>
            </a:r>
            <a:r>
              <a:rPr lang="en-US" altLang="zh-CN" sz="2400" b="1" dirty="0"/>
              <a:t>”</a:t>
            </a:r>
            <a:r>
              <a:rPr lang="zh-CN" altLang="zh-CN" sz="2400" b="1" dirty="0"/>
              <a:t>。书碑很多</a:t>
            </a:r>
            <a:r>
              <a:rPr lang="en-US" altLang="zh-CN" sz="2400" b="1" dirty="0"/>
              <a:t>,</a:t>
            </a:r>
            <a:r>
              <a:rPr lang="zh-CN" altLang="zh-CN" sz="2400" b="1" dirty="0"/>
              <a:t>以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《玄秘塔碑》《金刚经》《神策军碑》</a:t>
            </a:r>
            <a:r>
              <a:rPr lang="zh-CN" altLang="zh-CN" sz="2400" b="1" dirty="0"/>
              <a:t>为最著。书迹有</a:t>
            </a:r>
            <a:r>
              <a:rPr lang="zh-CN" altLang="zh-CN" sz="2400" b="1" dirty="0">
                <a:solidFill>
                  <a:srgbClr val="FF0000"/>
                </a:solidFill>
              </a:rPr>
              <a:t>《蒙诏帖》《送梨帖题跋》</a:t>
            </a:r>
            <a:r>
              <a:rPr lang="zh-CN" altLang="zh-CN" sz="2400" b="1" dirty="0"/>
              <a:t>等。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3525" y="1423035"/>
            <a:ext cx="8295640" cy="1442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7840" y="1975485"/>
            <a:ext cx="6273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无情未必真豪杰，怜子如何不丈夫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7840" y="975360"/>
            <a:ext cx="176530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3725" y="3368040"/>
            <a:ext cx="7635875" cy="2147690"/>
          </a:xfrm>
          <a:prstGeom prst="wedgeRoundRectCallout">
            <a:avLst>
              <a:gd name="adj1" fmla="val -29667"/>
              <a:gd name="adj2" fmla="val -67125"/>
              <a:gd name="adj3" fmla="val 16667"/>
            </a:avLst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似多情，却是在玩弄感情，这是多情的无情。更加不是豪杰。然而，在成就大义的同时又能顾全自己的子女，比无情的多情少了份悲怆，却多出了许多无法衡量的幸福与快乐。这是多情的多情，难道不是大丈夫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7840" y="975360"/>
            <a:ext cx="176530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14905" y="3811905"/>
            <a:ext cx="5814695" cy="1328584"/>
          </a:xfrm>
          <a:prstGeom prst="wedgeRoundRectCallout">
            <a:avLst>
              <a:gd name="adj1" fmla="val -29667"/>
              <a:gd name="adj2" fmla="val -67125"/>
              <a:gd name="adj3" fmla="val 16667"/>
            </a:avLst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路是人走出来的，要敢为天下先，要敢于披荆斩棘，勇于开拓创新。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38125" y="1811655"/>
            <a:ext cx="8848090" cy="1398270"/>
            <a:chOff x="375" y="2853"/>
            <a:chExt cx="13934" cy="2202"/>
          </a:xfrm>
        </p:grpSpPr>
        <p:pic>
          <p:nvPicPr>
            <p:cNvPr id="6" name="图片 5" descr="2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5" y="2853"/>
              <a:ext cx="13935" cy="2203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06" y="3543"/>
              <a:ext cx="1204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其实地上本没有路，走的人多了，也便成了路</a:t>
              </a: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aed65a97-54c7-4a0a-ae9f-463575f97241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22</TotalTime>
  <Words>951</Words>
  <Application>Microsoft Office PowerPoint</Application>
  <PresentationFormat>On-screen Show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408</cp:revision>
  <dcterms:created xsi:type="dcterms:W3CDTF">2013-11-14T01:26:00Z</dcterms:created>
  <dcterms:modified xsi:type="dcterms:W3CDTF">2019-08-10T11:59:55Z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