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5" r:id="rId2"/>
  </p:sldMasterIdLst>
  <p:notesMasterIdLst>
    <p:notesMasterId r:id="rId60"/>
  </p:notesMasterIdLst>
  <p:handoutMasterIdLst>
    <p:handoutMasterId r:id="rId61"/>
  </p:handoutMasterIdLst>
  <p:sldIdLst>
    <p:sldId id="326" r:id="rId3"/>
    <p:sldId id="327" r:id="rId4"/>
    <p:sldId id="386" r:id="rId5"/>
    <p:sldId id="260" r:id="rId6"/>
    <p:sldId id="256" r:id="rId7"/>
    <p:sldId id="257" r:id="rId8"/>
    <p:sldId id="258" r:id="rId9"/>
    <p:sldId id="259" r:id="rId10"/>
    <p:sldId id="328" r:id="rId11"/>
    <p:sldId id="275" r:id="rId12"/>
    <p:sldId id="273" r:id="rId13"/>
    <p:sldId id="329" r:id="rId14"/>
    <p:sldId id="330" r:id="rId15"/>
    <p:sldId id="331" r:id="rId16"/>
    <p:sldId id="272" r:id="rId17"/>
    <p:sldId id="333" r:id="rId18"/>
    <p:sldId id="271" r:id="rId19"/>
    <p:sldId id="283" r:id="rId20"/>
    <p:sldId id="334" r:id="rId21"/>
    <p:sldId id="284" r:id="rId22"/>
    <p:sldId id="285" r:id="rId23"/>
    <p:sldId id="279" r:id="rId24"/>
    <p:sldId id="281" r:id="rId25"/>
    <p:sldId id="335" r:id="rId26"/>
    <p:sldId id="336" r:id="rId27"/>
    <p:sldId id="280" r:id="rId28"/>
    <p:sldId id="286" r:id="rId29"/>
    <p:sldId id="387" r:id="rId30"/>
    <p:sldId id="278" r:id="rId31"/>
    <p:sldId id="289" r:id="rId32"/>
    <p:sldId id="337" r:id="rId33"/>
    <p:sldId id="338" r:id="rId34"/>
    <p:sldId id="291" r:id="rId35"/>
    <p:sldId id="290" r:id="rId36"/>
    <p:sldId id="292" r:id="rId37"/>
    <p:sldId id="293" r:id="rId38"/>
    <p:sldId id="308" r:id="rId39"/>
    <p:sldId id="309" r:id="rId40"/>
    <p:sldId id="294" r:id="rId41"/>
    <p:sldId id="300" r:id="rId42"/>
    <p:sldId id="295" r:id="rId43"/>
    <p:sldId id="296" r:id="rId44"/>
    <p:sldId id="297" r:id="rId45"/>
    <p:sldId id="301" r:id="rId46"/>
    <p:sldId id="302" r:id="rId47"/>
    <p:sldId id="303" r:id="rId48"/>
    <p:sldId id="304" r:id="rId49"/>
    <p:sldId id="299" r:id="rId50"/>
    <p:sldId id="288" r:id="rId51"/>
    <p:sldId id="305" r:id="rId52"/>
    <p:sldId id="339" r:id="rId53"/>
    <p:sldId id="340" r:id="rId54"/>
    <p:sldId id="341" r:id="rId55"/>
    <p:sldId id="342" r:id="rId56"/>
    <p:sldId id="343" r:id="rId57"/>
    <p:sldId id="307" r:id="rId58"/>
    <p:sldId id="306" r:id="rId59"/>
  </p:sldIdLst>
  <p:sldSz cx="12192000" cy="6858000"/>
  <p:notesSz cx="6858000" cy="9144000"/>
  <p:embeddedFontLst>
    <p:embeddedFont>
      <p:font typeface="楷体" pitchFamily="49" charset="-122"/>
      <p:regular r:id="rId62"/>
    </p:embeddedFont>
    <p:embeddedFont>
      <p:font typeface="微软雅黑" pitchFamily="34" charset="-122"/>
      <p:regular r:id="rId63"/>
      <p:bold r:id="rId64"/>
    </p:embeddedFont>
    <p:embeddedFont>
      <p:font typeface="Calibri" pitchFamily="34" charset="0"/>
      <p:regular r:id="rId65"/>
      <p:bold r:id="rId66"/>
      <p:italic r:id="rId67"/>
      <p:boldItalic r:id="rId68"/>
    </p:embeddedFont>
    <p:embeddedFont>
      <p:font typeface="GB Pinyinok-D" charset="-122"/>
      <p:regular r:id="rId69"/>
    </p:embeddedFont>
    <p:embeddedFont>
      <p:font typeface="华文楷体" pitchFamily="2" charset="-122"/>
      <p:regular r:id="rId70"/>
    </p:embeddedFont>
    <p:embeddedFont>
      <p:font typeface="汉语拼音" charset="-122"/>
      <p:regular r:id="rId71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2F26"/>
    <a:srgbClr val="FEFFFF"/>
    <a:srgbClr val="F3DADB"/>
    <a:srgbClr val="FAC9D1"/>
    <a:srgbClr val="BB132C"/>
    <a:srgbClr val="EE566F"/>
    <a:srgbClr val="A4395C"/>
    <a:srgbClr val="F3CDCA"/>
    <a:srgbClr val="EFCECF"/>
    <a:srgbClr val="F1BEC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64" d="100"/>
          <a:sy n="64" d="100"/>
        </p:scale>
        <p:origin x="-672" y="-72"/>
      </p:cViewPr>
      <p:guideLst>
        <p:guide orient="horz" pos="2895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5.fntdata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commentAuthors" Target="commentAuthor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6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2022/5/3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2022/5/3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献愁供恨"/>
          <p:cNvPicPr>
            <a:picLocks noChangeAspect="1"/>
          </p:cNvPicPr>
          <p:nvPr userDrawn="1"/>
        </p:nvPicPr>
        <p:blipFill>
          <a:blip r:embed="rId2"/>
          <a:srcRect l="7460" t="81" r="3918" b="6255"/>
          <a:stretch>
            <a:fillRect/>
          </a:stretch>
        </p:blipFill>
        <p:spPr>
          <a:xfrm>
            <a:off x="0" y="0"/>
            <a:ext cx="12193270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  <p:pic>
        <p:nvPicPr>
          <p:cNvPr id="8" name="图片 7" descr="u=3875233379,2285136567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245" y="748665"/>
            <a:ext cx="741680" cy="74168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C139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献愁供恨"/>
          <p:cNvPicPr>
            <a:picLocks noChangeAspect="1"/>
          </p:cNvPicPr>
          <p:nvPr userDrawn="1"/>
        </p:nvPicPr>
        <p:blipFill>
          <a:blip r:embed="rId2"/>
          <a:srcRect l="7460" t="81" r="3918" b="6255"/>
          <a:stretch>
            <a:fillRect/>
          </a:stretch>
        </p:blipFill>
        <p:spPr>
          <a:xfrm>
            <a:off x="0" y="0"/>
            <a:ext cx="12193270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  <p:pic>
        <p:nvPicPr>
          <p:cNvPr id="8" name="图片 7" descr="u=3875233379,2285136567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245" y="748665"/>
            <a:ext cx="741680" cy="74168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C139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献愁供恨"/>
          <p:cNvPicPr>
            <a:picLocks noChangeAspect="1"/>
          </p:cNvPicPr>
          <p:nvPr userDrawn="1"/>
        </p:nvPicPr>
        <p:blipFill>
          <a:blip r:embed="rId2"/>
          <a:srcRect l="7460" t="81" r="3918" b="6255"/>
          <a:stretch>
            <a:fillRect/>
          </a:stretch>
        </p:blipFill>
        <p:spPr>
          <a:xfrm>
            <a:off x="0" y="0"/>
            <a:ext cx="12193270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撒旦法"/>
          <p:cNvPicPr>
            <a:picLocks noChangeAspect="1"/>
          </p:cNvPicPr>
          <p:nvPr userDrawn="1"/>
        </p:nvPicPr>
        <p:blipFill>
          <a:blip r:embed="rId2"/>
          <a:srcRect l="9987" t="603" r="10221" b="9631"/>
          <a:stretch>
            <a:fillRect/>
          </a:stretch>
        </p:blipFill>
        <p:spPr>
          <a:xfrm>
            <a:off x="0" y="0"/>
            <a:ext cx="12188825" cy="68560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  <p:pic>
        <p:nvPicPr>
          <p:cNvPr id="8" name="图片 7" descr="u=3875233379,2285136567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245" y="748665"/>
            <a:ext cx="741680" cy="74168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C139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献愁供恨"/>
          <p:cNvPicPr>
            <a:picLocks noChangeAspect="1"/>
          </p:cNvPicPr>
          <p:nvPr userDrawn="1"/>
        </p:nvPicPr>
        <p:blipFill>
          <a:blip r:embed="rId2"/>
          <a:srcRect l="7460" t="81" r="3918" b="6255"/>
          <a:stretch>
            <a:fillRect/>
          </a:stretch>
        </p:blipFill>
        <p:spPr>
          <a:xfrm>
            <a:off x="0" y="0"/>
            <a:ext cx="12193270" cy="6859270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撒旦法"/>
          <p:cNvPicPr>
            <a:picLocks noChangeAspect="1"/>
          </p:cNvPicPr>
          <p:nvPr userDrawn="1"/>
        </p:nvPicPr>
        <p:blipFill>
          <a:blip r:embed="rId2"/>
          <a:srcRect l="9987" t="603" r="10221" b="9631"/>
          <a:stretch>
            <a:fillRect/>
          </a:stretch>
        </p:blipFill>
        <p:spPr>
          <a:xfrm>
            <a:off x="0" y="0"/>
            <a:ext cx="12188825" cy="68560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97485" y="6350"/>
            <a:ext cx="12587605" cy="691197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97485" y="6350"/>
            <a:ext cx="12587605" cy="69119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97485" y="6350"/>
            <a:ext cx="12587605" cy="691197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撒旦法"/>
          <p:cNvPicPr>
            <a:picLocks noChangeAspect="1"/>
          </p:cNvPicPr>
          <p:nvPr userDrawn="1"/>
        </p:nvPicPr>
        <p:blipFill>
          <a:blip r:embed="rId2"/>
          <a:srcRect l="9987" t="603" r="10221" b="9631"/>
          <a:stretch>
            <a:fillRect/>
          </a:stretch>
        </p:blipFill>
        <p:spPr>
          <a:xfrm>
            <a:off x="0" y="0"/>
            <a:ext cx="12188825" cy="68560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  <p:pic>
        <p:nvPicPr>
          <p:cNvPr id="8" name="图片 7" descr="u=3875233379,2285136567&amp;fm=26&amp;gp=0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7245" y="748665"/>
            <a:ext cx="741680" cy="741680"/>
          </a:xfrm>
          <a:prstGeom prst="rect">
            <a:avLst/>
          </a:prstGeom>
        </p:spPr>
      </p:pic>
      <p:cxnSp>
        <p:nvCxnSpPr>
          <p:cNvPr id="15" name="直接连接符 14"/>
          <p:cNvCxnSpPr/>
          <p:nvPr userDrawn="1"/>
        </p:nvCxnSpPr>
        <p:spPr>
          <a:xfrm>
            <a:off x="979805" y="908050"/>
            <a:ext cx="0" cy="551815"/>
          </a:xfrm>
          <a:prstGeom prst="line">
            <a:avLst/>
          </a:prstGeom>
          <a:ln w="57150">
            <a:solidFill>
              <a:srgbClr val="C139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撒旦法"/>
          <p:cNvPicPr>
            <a:picLocks noChangeAspect="1"/>
          </p:cNvPicPr>
          <p:nvPr userDrawn="1"/>
        </p:nvPicPr>
        <p:blipFill>
          <a:blip r:embed="rId2"/>
          <a:srcRect l="9987" t="603" r="10221" b="9631"/>
          <a:stretch>
            <a:fillRect/>
          </a:stretch>
        </p:blipFill>
        <p:spPr>
          <a:xfrm>
            <a:off x="0" y="0"/>
            <a:ext cx="12188825" cy="6856095"/>
          </a:xfrm>
          <a:prstGeom prst="rect">
            <a:avLst/>
          </a:prstGeom>
        </p:spPr>
      </p:pic>
      <p:sp>
        <p:nvSpPr>
          <p:cNvPr id="10" name="圆角矩形 9"/>
          <p:cNvSpPr/>
          <p:nvPr userDrawn="1"/>
        </p:nvSpPr>
        <p:spPr>
          <a:xfrm>
            <a:off x="485775" y="454025"/>
            <a:ext cx="11187113" cy="6038850"/>
          </a:xfrm>
          <a:prstGeom prst="roundRect">
            <a:avLst>
              <a:gd name="adj" fmla="val 7367"/>
            </a:avLst>
          </a:prstGeom>
          <a:solidFill>
            <a:schemeClr val="bg1">
              <a:alpha val="98000"/>
            </a:schemeClr>
          </a:solidFill>
          <a:ln w="28575">
            <a:solidFill>
              <a:srgbClr val="9D9D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872" y="69446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97485" y="6350"/>
            <a:ext cx="12587605" cy="6911975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-197485" y="6350"/>
            <a:ext cx="12587605" cy="69119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阿萨德刚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0392" y="298228"/>
            <a:ext cx="1364829" cy="5039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620"/>
            <a:ext cx="12192000" cy="687324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0"/>
            <a:ext cx="12587605" cy="6911975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microsoft.com/office/2007/relationships/media" Target="../media/media1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&#24352;&#24605;&#24503;.pptx" TargetMode="Externa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http://n.sinaimg.cn/news/transform/310/w710h400/20180330/rg-h-fyssmmc6847528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l="14435" r="34519"/>
          <a:stretch>
            <a:fillRect/>
          </a:stretch>
        </p:blipFill>
        <p:spPr bwMode="auto">
          <a:xfrm>
            <a:off x="2035175" y="1525270"/>
            <a:ext cx="3530600" cy="4092575"/>
          </a:xfrm>
          <a:prstGeom prst="rect">
            <a:avLst/>
          </a:prstGeom>
          <a:noFill/>
        </p:spPr>
      </p:pic>
      <p:pic>
        <p:nvPicPr>
          <p:cNvPr id="2" name="图片 1" descr="爱的色放"/>
          <p:cNvPicPr>
            <a:picLocks noChangeAspect="1"/>
          </p:cNvPicPr>
          <p:nvPr/>
        </p:nvPicPr>
        <p:blipFill>
          <a:blip r:embed="rId3"/>
          <a:srcRect b="3107"/>
          <a:stretch>
            <a:fillRect/>
          </a:stretch>
        </p:blipFill>
        <p:spPr>
          <a:xfrm>
            <a:off x="6597650" y="1551305"/>
            <a:ext cx="3272155" cy="4066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"/>
          <p:cNvSpPr txBox="1"/>
          <p:nvPr/>
        </p:nvSpPr>
        <p:spPr>
          <a:xfrm>
            <a:off x="1066800" y="2535555"/>
            <a:ext cx="100584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自读提示：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）读准字音，读不通顺的句子多读几次。</a:t>
            </a:r>
          </a:p>
          <a:p>
            <a:pPr>
              <a:lnSpc>
                <a:spcPct val="1400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）标出自然段序号，画出生字词。</a:t>
            </a:r>
          </a:p>
        </p:txBody>
      </p:sp>
      <p:sp>
        <p:nvSpPr>
          <p:cNvPr id="1048601" name="圆角矩形 3"/>
          <p:cNvSpPr/>
          <p:nvPr/>
        </p:nvSpPr>
        <p:spPr>
          <a:xfrm>
            <a:off x="1066800" y="1503998"/>
            <a:ext cx="4367213" cy="762000"/>
          </a:xfrm>
          <a:prstGeom prst="roundRect">
            <a:avLst>
              <a:gd name="adj" fmla="val 50000"/>
            </a:avLst>
          </a:prstGeom>
          <a:solidFill>
            <a:srgbClr val="AA31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02" name="TextBox 5"/>
          <p:cNvSpPr txBox="1"/>
          <p:nvPr/>
        </p:nvSpPr>
        <p:spPr>
          <a:xfrm>
            <a:off x="1193800" y="1562735"/>
            <a:ext cx="41227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有感情地朗读课文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文本框 1"/>
          <p:cNvSpPr txBox="1"/>
          <p:nvPr/>
        </p:nvSpPr>
        <p:spPr>
          <a:xfrm>
            <a:off x="1644650" y="2210118"/>
            <a:ext cx="91614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革命   彻底   迁移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泰山    压迫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       </a:t>
            </a:r>
          </a:p>
        </p:txBody>
      </p:sp>
      <p:sp>
        <p:nvSpPr>
          <p:cNvPr id="10244" name="文本框 6"/>
          <p:cNvSpPr txBox="1"/>
          <p:nvPr/>
        </p:nvSpPr>
        <p:spPr>
          <a:xfrm>
            <a:off x="1644650" y="3649345"/>
            <a:ext cx="91614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批评   一言九鼎  目标  牺牲  炊事员  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92145" y="1724025"/>
            <a:ext cx="1309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200" b="1" noProof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+mn-cs"/>
                <a:sym typeface="+mn-ea"/>
              </a:rPr>
              <a:t>ch</a:t>
            </a:r>
            <a:r>
              <a:rPr lang="en-US" altLang="zh-CN" sz="3200" b="1" noProof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  <a:sym typeface="+mn-ea"/>
              </a:rPr>
              <a:t>è</a:t>
            </a:r>
            <a:r>
              <a:rPr lang="en-US" altLang="zh-CN" sz="3200" b="1" noProof="1">
                <a:solidFill>
                  <a:schemeClr val="accent6"/>
                </a:solidFill>
                <a:latin typeface="GB Pinyinok-D" panose="02010601030101010101" charset="-122"/>
                <a:ea typeface="GB Pinyinok-D" panose="02010601030101010101" charset="-122"/>
                <a:cs typeface="+mn-cs"/>
                <a:sym typeface="+mn-ea"/>
              </a:rPr>
              <a:t> </a:t>
            </a:r>
            <a:endParaRPr lang="en-US" altLang="zh-CN" sz="3200" b="1" noProof="1" smtClean="0">
              <a:solidFill>
                <a:schemeClr val="accent6"/>
              </a:solidFill>
              <a:latin typeface="GB Pinyinok-D" panose="02010601030101010101" charset="-122"/>
              <a:ea typeface="GB Pinyinok-D" panose="0201060103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2710" y="4621213"/>
            <a:ext cx="1330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en-US" altLang="zh-CN" sz="3200" b="1" noProof="1" smtClean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+mn-cs"/>
                <a:sym typeface="+mn-ea"/>
              </a:rPr>
              <a:t>h</a:t>
            </a:r>
            <a:r>
              <a:rPr lang="en-US" altLang="zh-CN" sz="3200" b="1" noProof="1" smtClean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  <a:sym typeface="+mn-ea"/>
              </a:rPr>
              <a:t>ό</a:t>
            </a:r>
            <a:r>
              <a:rPr lang="en-US" altLang="zh-CN" sz="3200" b="1" noProof="1" smtClean="0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+mn-cs"/>
                <a:sym typeface="+mn-ea"/>
              </a:rPr>
              <a:t>ng</a:t>
            </a:r>
            <a:r>
              <a:rPr lang="en-US" altLang="zh-CN" sz="3200" b="1" noProof="1">
                <a:solidFill>
                  <a:schemeClr val="accent6"/>
                </a:solidFill>
                <a:latin typeface="GB Pinyinok-D" panose="02010601030101010101" charset="-122"/>
                <a:ea typeface="GB Pinyinok-D" panose="02010601030101010101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088515" y="3087370"/>
            <a:ext cx="1400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píng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99305" y="3087370"/>
            <a:ext cx="1564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</a:rPr>
              <a:t>dĭng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923655" y="4621213"/>
            <a:ext cx="1522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sym typeface="宋体" panose="02010600030101010101" pitchFamily="2" charset="-122"/>
              </a:rPr>
              <a:t>dào</a:t>
            </a:r>
          </a:p>
        </p:txBody>
      </p:sp>
      <p:sp>
        <p:nvSpPr>
          <p:cNvPr id="10250" name="文本框 2"/>
          <p:cNvSpPr txBox="1"/>
          <p:nvPr/>
        </p:nvSpPr>
        <p:spPr>
          <a:xfrm>
            <a:off x="1644650" y="5132705"/>
            <a:ext cx="91614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鸿毛   精兵简政  死得其所   追悼会   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字词练习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Group 12"/>
          <p:cNvGraphicFramePr>
            <a:graphicFrameLocks noGrp="1"/>
          </p:cNvGraphicFramePr>
          <p:nvPr/>
        </p:nvGraphicFramePr>
        <p:xfrm>
          <a:off x="7501692" y="4722881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" name="TextBox 23"/>
          <p:cNvSpPr txBox="1"/>
          <p:nvPr/>
        </p:nvSpPr>
        <p:spPr>
          <a:xfrm>
            <a:off x="7575223" y="4689076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葬</a:t>
            </a:r>
          </a:p>
        </p:txBody>
      </p:sp>
      <p:graphicFrame>
        <p:nvGraphicFramePr>
          <p:cNvPr id="33" name="Group 12"/>
          <p:cNvGraphicFramePr>
            <a:graphicFrameLocks noGrp="1"/>
          </p:cNvGraphicFramePr>
          <p:nvPr/>
        </p:nvGraphicFramePr>
        <p:xfrm>
          <a:off x="1425698" y="2419736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TextBox 23"/>
          <p:cNvSpPr txBox="1"/>
          <p:nvPr/>
        </p:nvSpPr>
        <p:spPr>
          <a:xfrm>
            <a:off x="1440723" y="2378723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彻</a:t>
            </a:r>
          </a:p>
        </p:txBody>
      </p:sp>
      <p:graphicFrame>
        <p:nvGraphicFramePr>
          <p:cNvPr id="35" name="Group 12"/>
          <p:cNvGraphicFramePr>
            <a:graphicFrameLocks noGrp="1"/>
          </p:cNvGraphicFramePr>
          <p:nvPr/>
        </p:nvGraphicFramePr>
        <p:xfrm>
          <a:off x="3456746" y="2436248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3490681" y="2383391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迁</a:t>
            </a:r>
          </a:p>
        </p:txBody>
      </p:sp>
      <p:graphicFrame>
        <p:nvGraphicFramePr>
          <p:cNvPr id="46" name="Group 12"/>
          <p:cNvGraphicFramePr>
            <a:graphicFrameLocks noGrp="1"/>
          </p:cNvGraphicFramePr>
          <p:nvPr/>
        </p:nvGraphicFramePr>
        <p:xfrm>
          <a:off x="5516374" y="2419736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7" name="TextBox 23"/>
          <p:cNvSpPr txBox="1"/>
          <p:nvPr/>
        </p:nvSpPr>
        <p:spPr>
          <a:xfrm>
            <a:off x="5597228" y="2360245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泰</a:t>
            </a:r>
          </a:p>
        </p:txBody>
      </p:sp>
      <p:graphicFrame>
        <p:nvGraphicFramePr>
          <p:cNvPr id="48" name="Group 12"/>
          <p:cNvGraphicFramePr>
            <a:graphicFrameLocks noGrp="1"/>
          </p:cNvGraphicFramePr>
          <p:nvPr/>
        </p:nvGraphicFramePr>
        <p:xfrm>
          <a:off x="7527101" y="2419736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7611838" y="2389737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迫</a:t>
            </a:r>
          </a:p>
        </p:txBody>
      </p:sp>
      <p:sp>
        <p:nvSpPr>
          <p:cNvPr id="50" name="文本框 23"/>
          <p:cNvSpPr txBox="1"/>
          <p:nvPr/>
        </p:nvSpPr>
        <p:spPr>
          <a:xfrm>
            <a:off x="7570056" y="3913129"/>
            <a:ext cx="1375355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  <a:sym typeface="+mn-ea"/>
              </a:rPr>
              <a:t>zàng</a:t>
            </a:r>
          </a:p>
        </p:txBody>
      </p:sp>
      <p:sp>
        <p:nvSpPr>
          <p:cNvPr id="51" name="文本框 24"/>
          <p:cNvSpPr txBox="1"/>
          <p:nvPr/>
        </p:nvSpPr>
        <p:spPr>
          <a:xfrm>
            <a:off x="1712205" y="1651259"/>
            <a:ext cx="120766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chè</a:t>
            </a:r>
          </a:p>
        </p:txBody>
      </p:sp>
      <p:sp>
        <p:nvSpPr>
          <p:cNvPr id="52" name="文本框 26"/>
          <p:cNvSpPr txBox="1"/>
          <p:nvPr/>
        </p:nvSpPr>
        <p:spPr>
          <a:xfrm>
            <a:off x="3675201" y="1651259"/>
            <a:ext cx="140992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qiān</a:t>
            </a:r>
          </a:p>
        </p:txBody>
      </p:sp>
      <p:sp>
        <p:nvSpPr>
          <p:cNvPr id="53" name="文本框 27"/>
          <p:cNvSpPr txBox="1"/>
          <p:nvPr/>
        </p:nvSpPr>
        <p:spPr>
          <a:xfrm>
            <a:off x="5892137" y="1651259"/>
            <a:ext cx="125749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tài</a:t>
            </a:r>
          </a:p>
        </p:txBody>
      </p:sp>
      <p:sp>
        <p:nvSpPr>
          <p:cNvPr id="54" name="文本框 28"/>
          <p:cNvSpPr txBox="1"/>
          <p:nvPr/>
        </p:nvSpPr>
        <p:spPr>
          <a:xfrm>
            <a:off x="7768411" y="1651259"/>
            <a:ext cx="1303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pò</a:t>
            </a:r>
          </a:p>
        </p:txBody>
      </p:sp>
      <p:graphicFrame>
        <p:nvGraphicFramePr>
          <p:cNvPr id="55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490752" y="2423183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6" name="TextBox 23"/>
          <p:cNvSpPr txBox="1"/>
          <p:nvPr/>
        </p:nvSpPr>
        <p:spPr>
          <a:xfrm>
            <a:off x="9540154" y="2384296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批</a:t>
            </a:r>
          </a:p>
        </p:txBody>
      </p:sp>
      <p:graphicFrame>
        <p:nvGraphicFramePr>
          <p:cNvPr id="59" name="Group 12"/>
          <p:cNvGraphicFramePr>
            <a:graphicFrameLocks noGrp="1"/>
          </p:cNvGraphicFramePr>
          <p:nvPr/>
        </p:nvGraphicFramePr>
        <p:xfrm>
          <a:off x="1447846" y="4730775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0" name="TextBox 23"/>
          <p:cNvSpPr txBox="1"/>
          <p:nvPr/>
        </p:nvSpPr>
        <p:spPr>
          <a:xfrm>
            <a:off x="1493140" y="4666131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标</a:t>
            </a:r>
          </a:p>
        </p:txBody>
      </p:sp>
      <p:graphicFrame>
        <p:nvGraphicFramePr>
          <p:cNvPr id="61" name="Group 12"/>
          <p:cNvGraphicFramePr>
            <a:graphicFrameLocks noGrp="1"/>
          </p:cNvGraphicFramePr>
          <p:nvPr/>
        </p:nvGraphicFramePr>
        <p:xfrm>
          <a:off x="3519540" y="4714263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3577605" y="4682854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牺</a:t>
            </a:r>
          </a:p>
        </p:txBody>
      </p:sp>
      <p:sp>
        <p:nvSpPr>
          <p:cNvPr id="65" name="文本框 23"/>
          <p:cNvSpPr txBox="1"/>
          <p:nvPr/>
        </p:nvSpPr>
        <p:spPr>
          <a:xfrm>
            <a:off x="9934454" y="1661691"/>
            <a:ext cx="936157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pī</a:t>
            </a:r>
          </a:p>
        </p:txBody>
      </p:sp>
      <p:sp>
        <p:nvSpPr>
          <p:cNvPr id="67" name="文本框 26"/>
          <p:cNvSpPr txBox="1"/>
          <p:nvPr/>
        </p:nvSpPr>
        <p:spPr>
          <a:xfrm>
            <a:off x="1654872" y="3994046"/>
            <a:ext cx="140992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biāo</a:t>
            </a:r>
          </a:p>
        </p:txBody>
      </p:sp>
      <p:sp>
        <p:nvSpPr>
          <p:cNvPr id="68" name="文本框 27"/>
          <p:cNvSpPr txBox="1"/>
          <p:nvPr/>
        </p:nvSpPr>
        <p:spPr>
          <a:xfrm>
            <a:off x="4012579" y="3994046"/>
            <a:ext cx="125749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xī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16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会写字</a:t>
            </a:r>
          </a:p>
        </p:txBody>
      </p:sp>
      <p:graphicFrame>
        <p:nvGraphicFramePr>
          <p:cNvPr id="5" name="Group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27092" y="4714263"/>
          <a:ext cx="1520190" cy="1371600"/>
        </p:xfrm>
        <a:graphic>
          <a:graphicData uri="http://schemas.openxmlformats.org/drawingml/2006/table">
            <a:tbl>
              <a:tblPr/>
              <a:tblGrid>
                <a:gridCol w="760095"/>
                <a:gridCol w="760095"/>
              </a:tblGrid>
              <a:tr h="7118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97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70" marR="77370" marT="38618" marB="38618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23"/>
          <p:cNvSpPr txBox="1"/>
          <p:nvPr/>
        </p:nvSpPr>
        <p:spPr>
          <a:xfrm>
            <a:off x="5588968" y="4649831"/>
            <a:ext cx="14639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炊</a:t>
            </a:r>
          </a:p>
        </p:txBody>
      </p:sp>
      <p:sp>
        <p:nvSpPr>
          <p:cNvPr id="7" name="文本框 28"/>
          <p:cNvSpPr txBox="1"/>
          <p:nvPr/>
        </p:nvSpPr>
        <p:spPr>
          <a:xfrm>
            <a:off x="5768975" y="3994150"/>
            <a:ext cx="1731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chemeClr val="tx1"/>
                </a:solidFill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chuī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65" grpId="0"/>
      <p:bldP spid="65" grpId="1"/>
      <p:bldP spid="67" grpId="0"/>
      <p:bldP spid="67" grpId="1"/>
      <p:bldP spid="68" grpId="0"/>
      <p:bldP spid="68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384611" y="3424964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435059" y="3293351"/>
            <a:ext cx="1894023" cy="222250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泰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971233" y="2509518"/>
            <a:ext cx="2000524" cy="828675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 err="1">
                <a:uFillTx/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  <a:sym typeface="+mn-ea"/>
              </a:rPr>
              <a:t>tài</a:t>
            </a:r>
            <a:endParaRPr lang="en-US" altLang="zh-CN" sz="4800" b="1" dirty="0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  <a:cs typeface="汉语拼音" panose="02010600030101010101" pitchFamily="34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161799" y="2849391"/>
            <a:ext cx="4100788" cy="960107"/>
          </a:xfrm>
          <a:prstGeom prst="borderCallout2">
            <a:avLst>
              <a:gd name="adj1" fmla="val 77095"/>
              <a:gd name="adj2" fmla="val -1469"/>
              <a:gd name="adj3" fmla="val 168098"/>
              <a:gd name="adj4" fmla="val -9944"/>
              <a:gd name="adj5" fmla="val 218835"/>
              <a:gd name="adj6" fmla="val -3051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下部是“氺”，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不要写成“水”。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16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易错字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295460" y="2077328"/>
          <a:ext cx="1976120" cy="2037715"/>
        </p:xfrm>
        <a:graphic>
          <a:graphicData uri="http://schemas.openxmlformats.org/drawingml/2006/table">
            <a:tbl>
              <a:tblPr/>
              <a:tblGrid>
                <a:gridCol w="988060"/>
                <a:gridCol w="988060"/>
              </a:tblGrid>
              <a:tr h="10388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69" marR="7736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345908" y="1945715"/>
            <a:ext cx="1894023" cy="222377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865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牺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635952" y="1246537"/>
            <a:ext cx="2324119" cy="828675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  </a:t>
            </a:r>
            <a:r>
              <a:rPr lang="en-US" altLang="zh-CN" sz="4800" b="1" dirty="0" err="1">
                <a:solidFill>
                  <a:prstClr val="black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xī</a:t>
            </a:r>
            <a:endParaRPr lang="en-US" altLang="zh-CN" sz="4800" b="1" dirty="0">
              <a:solidFill>
                <a:prstClr val="black"/>
              </a:solidFill>
              <a:latin typeface="GB Pinyinok-D" panose="02010601030101010101" charset="-122"/>
              <a:ea typeface="GB Pinyinok-D" panose="02010601030101010101" charset="-122"/>
              <a:cs typeface="汉语拼音" panose="02010600030101010101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4217" y="3125373"/>
            <a:ext cx="1402080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8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牺牲</a:t>
            </a:r>
          </a:p>
        </p:txBody>
      </p:sp>
      <p:sp>
        <p:nvSpPr>
          <p:cNvPr id="6" name="矩形 5"/>
          <p:cNvSpPr/>
          <p:nvPr/>
        </p:nvSpPr>
        <p:spPr>
          <a:xfrm>
            <a:off x="2178050" y="4332605"/>
            <a:ext cx="854011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牺牲：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指为坚持信仰而死、为了正义舍弃自己的生命或利益。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4013392" y="1674645"/>
            <a:ext cx="2707103" cy="1066684"/>
          </a:xfrm>
          <a:prstGeom prst="borderCallout2">
            <a:avLst>
              <a:gd name="adj1" fmla="val 77095"/>
              <a:gd name="adj2" fmla="val -1469"/>
              <a:gd name="adj3" fmla="val 145736"/>
              <a:gd name="adj4" fmla="val -13547"/>
              <a:gd name="adj5" fmla="val 168068"/>
              <a:gd name="adj6" fmla="val -5222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右半部分是“西”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7043" y="1631794"/>
            <a:ext cx="3810000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55140" y="1551305"/>
            <a:ext cx="883539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自由朗读课文，说说作者的主要观点是什么。</a:t>
            </a:r>
            <a:endParaRPr lang="en-US" altLang="zh-CN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7640" y="3143568"/>
            <a:ext cx="35607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为人民服务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1766570" y="4019676"/>
            <a:ext cx="10172964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你知道“服务”是什么意思吗？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1720850" y="4796790"/>
            <a:ext cx="9174480" cy="14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服务是指为集体（或别人的）利益或为某种事业而工作。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整体感知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146175" y="3040380"/>
            <a:ext cx="10066655" cy="2680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“为人民服务”就是指为了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而工作。</a:t>
            </a:r>
            <a:r>
              <a:rPr lang="en-US" altLang="zh-CN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__ 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为人民做事，不管在什么地方，不管做什么工作，都应该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en-US" altLang="zh-CN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sp>
        <p:nvSpPr>
          <p:cNvPr id="22" name="文本框 6"/>
          <p:cNvSpPr txBox="1"/>
          <p:nvPr/>
        </p:nvSpPr>
        <p:spPr>
          <a:xfrm>
            <a:off x="1216025" y="1428750"/>
            <a:ext cx="995997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听一听歌曲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为了谁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，说说你对“为人民服务”的理解。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8089871" y="3170591"/>
            <a:ext cx="2357120" cy="6661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人民群众</a:t>
            </a:r>
          </a:p>
        </p:txBody>
      </p:sp>
      <p:pic>
        <p:nvPicPr>
          <p:cNvPr id="3" name="张也-为了谁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103528" y="2321878"/>
            <a:ext cx="643136" cy="6431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1378" y="3989171"/>
            <a:ext cx="209042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全心全意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9191" y="4872825"/>
            <a:ext cx="3541184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为人民谋利益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752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4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18540" y="1212850"/>
            <a:ext cx="968819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课文围绕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为人民服务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讲了哪几方面的内容？</a:t>
            </a:r>
          </a:p>
        </p:txBody>
      </p:sp>
      <p:grpSp>
        <p:nvGrpSpPr>
          <p:cNvPr id="40" name="组合 7"/>
          <p:cNvGrpSpPr/>
          <p:nvPr/>
        </p:nvGrpSpPr>
        <p:grpSpPr>
          <a:xfrm>
            <a:off x="2826385" y="2263140"/>
            <a:ext cx="5399088" cy="720725"/>
            <a:chOff x="915360" y="1982551"/>
            <a:chExt cx="3710596" cy="720746"/>
          </a:xfrm>
        </p:grpSpPr>
        <p:sp>
          <p:nvSpPr>
            <p:cNvPr id="1048591" name="流程图: 可选过程 10"/>
            <p:cNvSpPr/>
            <p:nvPr/>
          </p:nvSpPr>
          <p:spPr>
            <a:xfrm flipH="1">
              <a:off x="915360" y="1982552"/>
              <a:ext cx="3710596" cy="720745"/>
            </a:xfrm>
            <a:prstGeom prst="flowChartAlternateProcess">
              <a:avLst/>
            </a:prstGeom>
            <a:noFill/>
            <a:ln w="28575">
              <a:solidFill>
                <a:srgbClr val="9B224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048592" name="矩形 11"/>
            <p:cNvSpPr/>
            <p:nvPr/>
          </p:nvSpPr>
          <p:spPr>
            <a:xfrm>
              <a:off x="915796" y="1982551"/>
              <a:ext cx="3190071" cy="706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zh-CN" altLang="en-US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如何对待</a:t>
              </a:r>
              <a:r>
                <a:rPr lang="en-US" altLang="zh-CN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“</a:t>
              </a:r>
              <a:r>
                <a:rPr lang="zh-CN" altLang="en-US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死</a:t>
              </a:r>
              <a:r>
                <a:rPr lang="en-US" altLang="zh-CN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”</a:t>
              </a:r>
            </a:p>
          </p:txBody>
        </p:sp>
      </p:grpSp>
      <p:grpSp>
        <p:nvGrpSpPr>
          <p:cNvPr id="44" name="组合 21"/>
          <p:cNvGrpSpPr/>
          <p:nvPr/>
        </p:nvGrpSpPr>
        <p:grpSpPr>
          <a:xfrm>
            <a:off x="2826385" y="3311525"/>
            <a:ext cx="5535613" cy="737234"/>
            <a:chOff x="1007441" y="2002947"/>
            <a:chExt cx="2926988" cy="738118"/>
          </a:xfrm>
        </p:grpSpPr>
        <p:sp>
          <p:nvSpPr>
            <p:cNvPr id="1048599" name="流程图: 可选过程 22"/>
            <p:cNvSpPr/>
            <p:nvPr/>
          </p:nvSpPr>
          <p:spPr>
            <a:xfrm flipH="1">
              <a:off x="1007441" y="2002947"/>
              <a:ext cx="2854987" cy="720000"/>
            </a:xfrm>
            <a:prstGeom prst="flowChartAlternateProcess">
              <a:avLst/>
            </a:prstGeom>
            <a:noFill/>
            <a:ln w="28575">
              <a:solidFill>
                <a:srgbClr val="70151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048600" name="矩形 23"/>
            <p:cNvSpPr/>
            <p:nvPr/>
          </p:nvSpPr>
          <p:spPr>
            <a:xfrm>
              <a:off x="1015969" y="2033463"/>
              <a:ext cx="2918460" cy="707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+mn-cs"/>
                  <a:sym typeface="+mn-lt"/>
                </a:rPr>
                <a:t>如何对待批评</a:t>
              </a:r>
              <a:endParaRPr lang="zh-CN" altLang="en-US" sz="4000" b="1" strike="noStrike" spc="300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lt"/>
              </a:endParaRPr>
            </a:p>
          </p:txBody>
        </p:sp>
      </p:grpSp>
      <p:grpSp>
        <p:nvGrpSpPr>
          <p:cNvPr id="41" name="组合 12"/>
          <p:cNvGrpSpPr/>
          <p:nvPr/>
        </p:nvGrpSpPr>
        <p:grpSpPr>
          <a:xfrm>
            <a:off x="1659255" y="2263459"/>
            <a:ext cx="819150" cy="720406"/>
            <a:chOff x="322763" y="2059600"/>
            <a:chExt cx="819150" cy="720000"/>
          </a:xfrm>
        </p:grpSpPr>
        <p:sp>
          <p:nvSpPr>
            <p:cNvPr id="3" name="流程图: 可选过程 13"/>
            <p:cNvSpPr/>
            <p:nvPr/>
          </p:nvSpPr>
          <p:spPr>
            <a:xfrm>
              <a:off x="326573" y="2059600"/>
              <a:ext cx="720000" cy="720000"/>
            </a:xfrm>
            <a:prstGeom prst="flowChartAlternateProcess">
              <a:avLst/>
            </a:prstGeom>
            <a:noFill/>
            <a:ln w="28575">
              <a:solidFill>
                <a:srgbClr val="A1244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8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4" name="文本框 14"/>
            <p:cNvSpPr txBox="1"/>
            <p:nvPr/>
          </p:nvSpPr>
          <p:spPr>
            <a:xfrm>
              <a:off x="322763" y="2126239"/>
              <a:ext cx="819150" cy="583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 fontAlgn="auto"/>
              <a:r>
                <a:rPr lang="en-US" altLang="zh-CN" sz="3200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lang="zh-CN" altLang="en-US" sz="3200" strike="noStrike" spc="300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18"/>
          <p:cNvGrpSpPr/>
          <p:nvPr/>
        </p:nvGrpSpPr>
        <p:grpSpPr>
          <a:xfrm>
            <a:off x="1662774" y="3311525"/>
            <a:ext cx="786740" cy="719138"/>
            <a:chOff x="-3714567" y="2392340"/>
            <a:chExt cx="786103" cy="720000"/>
          </a:xfrm>
        </p:grpSpPr>
        <p:sp>
          <p:nvSpPr>
            <p:cNvPr id="1048597" name="流程图: 可选过程 19"/>
            <p:cNvSpPr/>
            <p:nvPr/>
          </p:nvSpPr>
          <p:spPr>
            <a:xfrm>
              <a:off x="-3714567" y="2392340"/>
              <a:ext cx="720000" cy="720000"/>
            </a:xfrm>
            <a:prstGeom prst="flowChartAlternateProcess">
              <a:avLst/>
            </a:prstGeom>
            <a:noFill/>
            <a:ln w="28575">
              <a:solidFill>
                <a:srgbClr val="A0234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8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048598" name="文本框 20"/>
            <p:cNvSpPr txBox="1"/>
            <p:nvPr/>
          </p:nvSpPr>
          <p:spPr>
            <a:xfrm>
              <a:off x="-3712054" y="2461004"/>
              <a:ext cx="783590" cy="584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 fontAlgn="auto"/>
              <a:r>
                <a:rPr lang="en-US" altLang="zh-CN" sz="3200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  </a:t>
              </a:r>
              <a:endParaRPr lang="en-US" altLang="zh-CN" sz="3200" strike="noStrike" spc="300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24"/>
          <p:cNvGrpSpPr/>
          <p:nvPr/>
        </p:nvGrpSpPr>
        <p:grpSpPr>
          <a:xfrm>
            <a:off x="1651000" y="4362133"/>
            <a:ext cx="812800" cy="719137"/>
            <a:chOff x="-716629" y="3307375"/>
            <a:chExt cx="812800" cy="720000"/>
          </a:xfrm>
        </p:grpSpPr>
        <p:sp>
          <p:nvSpPr>
            <p:cNvPr id="5" name="流程图: 可选过程 25"/>
            <p:cNvSpPr/>
            <p:nvPr/>
          </p:nvSpPr>
          <p:spPr>
            <a:xfrm>
              <a:off x="-704032" y="3307375"/>
              <a:ext cx="720000" cy="720000"/>
            </a:xfrm>
            <a:prstGeom prst="flowChartAlternateProcess">
              <a:avLst/>
            </a:prstGeom>
            <a:noFill/>
            <a:ln w="28575">
              <a:solidFill>
                <a:srgbClr val="A6265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8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6" name="文本框 26"/>
            <p:cNvSpPr txBox="1"/>
            <p:nvPr/>
          </p:nvSpPr>
          <p:spPr>
            <a:xfrm>
              <a:off x="-716629" y="3376039"/>
              <a:ext cx="812800" cy="58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 fontAlgn="auto"/>
              <a:r>
                <a:rPr lang="en-US" altLang="zh-CN" sz="3200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  </a:t>
              </a:r>
              <a:endParaRPr lang="en-US" altLang="zh-CN" sz="3200" strike="noStrike" spc="300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21"/>
          <p:cNvGrpSpPr/>
          <p:nvPr/>
        </p:nvGrpSpPr>
        <p:grpSpPr>
          <a:xfrm>
            <a:off x="2826385" y="4362133"/>
            <a:ext cx="5419725" cy="734050"/>
            <a:chOff x="996796" y="2045492"/>
            <a:chExt cx="2918460" cy="734931"/>
          </a:xfrm>
        </p:grpSpPr>
        <p:sp>
          <p:nvSpPr>
            <p:cNvPr id="9" name="流程图: 可选过程 22"/>
            <p:cNvSpPr/>
            <p:nvPr/>
          </p:nvSpPr>
          <p:spPr>
            <a:xfrm flipH="1">
              <a:off x="996870" y="2045492"/>
              <a:ext cx="2907498" cy="720000"/>
            </a:xfrm>
            <a:prstGeom prst="flowChartAlternateProcess">
              <a:avLst/>
            </a:prstGeom>
            <a:noFill/>
            <a:ln w="28575">
              <a:solidFill>
                <a:srgbClr val="9C22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0" name="矩形 23"/>
            <p:cNvSpPr/>
            <p:nvPr/>
          </p:nvSpPr>
          <p:spPr>
            <a:xfrm>
              <a:off x="996796" y="2072820"/>
              <a:ext cx="2918460" cy="707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如何对待困难</a:t>
              </a:r>
            </a:p>
          </p:txBody>
        </p:sp>
      </p:grpSp>
      <p:pic>
        <p:nvPicPr>
          <p:cNvPr id="1333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3165" y="2703830"/>
            <a:ext cx="2397125" cy="24993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24"/>
          <p:cNvGrpSpPr/>
          <p:nvPr/>
        </p:nvGrpSpPr>
        <p:grpSpPr>
          <a:xfrm>
            <a:off x="1645920" y="5426393"/>
            <a:ext cx="812800" cy="719137"/>
            <a:chOff x="-716629" y="3307375"/>
            <a:chExt cx="812800" cy="720000"/>
          </a:xfrm>
        </p:grpSpPr>
        <p:sp>
          <p:nvSpPr>
            <p:cNvPr id="11" name="流程图: 可选过程 25"/>
            <p:cNvSpPr/>
            <p:nvPr/>
          </p:nvSpPr>
          <p:spPr>
            <a:xfrm>
              <a:off x="-704032" y="3307375"/>
              <a:ext cx="720000" cy="720000"/>
            </a:xfrm>
            <a:prstGeom prst="flowChartAlternateProcess">
              <a:avLst/>
            </a:prstGeom>
            <a:noFill/>
            <a:ln w="28575">
              <a:solidFill>
                <a:srgbClr val="A6265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8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2" name="文本框 26"/>
            <p:cNvSpPr txBox="1"/>
            <p:nvPr/>
          </p:nvSpPr>
          <p:spPr>
            <a:xfrm>
              <a:off x="-716629" y="3376039"/>
              <a:ext cx="812800" cy="584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1" i="0" u="none" strike="noStrike" cap="none" spc="-150" normalizeH="0" baseline="0">
                  <a:ln>
                    <a:noFill/>
                  </a:ln>
                  <a:gradFill flip="none" rotWithShape="1">
                    <a:gsLst>
                      <a:gs pos="2000">
                        <a:srgbClr val="FFD4B0"/>
                      </a:gs>
                      <a:gs pos="100000">
                        <a:srgbClr val="E39F57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汉仪雪君体简" panose="02010604000101010101" pitchFamily="2" charset="-122"/>
                  <a:ea typeface="汉仪雪君体简" panose="02010604000101010101" pitchFamily="2" charset="-122"/>
                </a:defRPr>
              </a:lvl1pPr>
            </a:lstStyle>
            <a:p>
              <a:pPr algn="ctr" fontAlgn="auto"/>
              <a:r>
                <a:rPr lang="en-US" altLang="zh-CN" sz="3200" strike="noStrike" spc="300" noProof="1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  </a:t>
              </a:r>
              <a:endParaRPr lang="en-US" altLang="zh-CN" sz="3200" strike="noStrike" spc="300" noProof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21"/>
          <p:cNvGrpSpPr/>
          <p:nvPr/>
        </p:nvGrpSpPr>
        <p:grpSpPr>
          <a:xfrm>
            <a:off x="2821305" y="5426393"/>
            <a:ext cx="5419725" cy="734050"/>
            <a:chOff x="996796" y="2045492"/>
            <a:chExt cx="2918460" cy="734931"/>
          </a:xfrm>
        </p:grpSpPr>
        <p:sp>
          <p:nvSpPr>
            <p:cNvPr id="14" name="流程图: 可选过程 22"/>
            <p:cNvSpPr/>
            <p:nvPr/>
          </p:nvSpPr>
          <p:spPr>
            <a:xfrm flipH="1">
              <a:off x="996870" y="2045492"/>
              <a:ext cx="2907498" cy="720000"/>
            </a:xfrm>
            <a:prstGeom prst="flowChartAlternateProcess">
              <a:avLst/>
            </a:prstGeom>
            <a:noFill/>
            <a:ln w="28575">
              <a:solidFill>
                <a:srgbClr val="9C22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1600" b="1" strike="noStrike" noProof="1">
                <a:solidFill>
                  <a:srgbClr val="F9E08B"/>
                </a:solidFill>
              </a:endParaRPr>
            </a:p>
          </p:txBody>
        </p:sp>
        <p:sp>
          <p:nvSpPr>
            <p:cNvPr id="15" name="矩形 23"/>
            <p:cNvSpPr/>
            <p:nvPr/>
          </p:nvSpPr>
          <p:spPr>
            <a:xfrm>
              <a:off x="996796" y="2072820"/>
              <a:ext cx="2918460" cy="7076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/>
              <a:r>
                <a:rPr lang="zh-CN" altLang="en-US" sz="4000" b="1" strike="noStrike" spc="300" noProof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lt"/>
                </a:rPr>
                <a:t>如何对待死去的同志</a:t>
              </a:r>
            </a:p>
          </p:txBody>
        </p:sp>
      </p:grp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2"/>
          <p:cNvSpPr txBox="1"/>
          <p:nvPr/>
        </p:nvSpPr>
        <p:spPr>
          <a:xfrm>
            <a:off x="2275840" y="2510473"/>
            <a:ext cx="768032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自由朗读第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自然段，说说什么是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为人民服务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品读感悟</a:t>
            </a:r>
          </a:p>
        </p:txBody>
      </p:sp>
    </p:spTree>
  </p:cSld>
  <p:clrMapOvr>
    <a:masterClrMapping/>
  </p:clrMapOvr>
  <p:transition>
    <p:cover dir="l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869952" y="1144819"/>
            <a:ext cx="11630905" cy="8299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你能从文中找出能体现“为人民服务”内涵的句子吗？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5417" y="2176297"/>
            <a:ext cx="10177131" cy="1076325"/>
          </a:xfrm>
          <a:prstGeom prst="rect">
            <a:avLst/>
          </a:prstGeom>
          <a:solidFill>
            <a:srgbClr val="F3DADB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我们这个队伍完全是为着解放人民的，是彻底地为人民的利益工作的。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5417" y="3378987"/>
            <a:ext cx="7872875" cy="583565"/>
          </a:xfrm>
          <a:prstGeom prst="rect">
            <a:avLst/>
          </a:prstGeom>
          <a:solidFill>
            <a:srgbClr val="EFCEC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为人民利益而死，就比泰山还重。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5417" y="4088917"/>
            <a:ext cx="10177131" cy="1076325"/>
          </a:xfrm>
          <a:prstGeom prst="rect">
            <a:avLst/>
          </a:prstGeom>
          <a:solidFill>
            <a:srgbClr val="F3DADB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只要我们为人民的利益坚持好的，为人民的利益改正错的，我们这个队伍就一定会兴旺起来。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5417" y="5291607"/>
            <a:ext cx="10273141" cy="1076325"/>
          </a:xfrm>
          <a:prstGeom prst="rect">
            <a:avLst/>
          </a:prstGeom>
          <a:solidFill>
            <a:srgbClr val="EFCECF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但是我们想到人民的利益，想到大多数人民的痛苦，我们为人民而死，就是死得其所。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/>
          <p:cNvSpPr txBox="1"/>
          <p:nvPr/>
        </p:nvSpPr>
        <p:spPr>
          <a:xfrm>
            <a:off x="941070" y="2083435"/>
            <a:ext cx="10460990" cy="382968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    1944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年，毛泽东主席参加了一名普通战士的追悼会，并发表了著名的演讲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为人民服务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。这位普通的战士就是张思德。</a:t>
            </a:r>
            <a:endParaRPr lang="en-US" altLang="zh-CN" sz="3735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    几十年来，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为人民服务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</a:rPr>
              <a:t>这个光辉的口号响彻了中华大地。</a:t>
            </a:r>
            <a:endParaRPr lang="en-US" altLang="zh-CN" sz="373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35547" y="1385352"/>
            <a:ext cx="96010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同学们，你们知道图片中的人是谁吗？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"/>
          <p:cNvSpPr txBox="1"/>
          <p:nvPr/>
        </p:nvSpPr>
        <p:spPr>
          <a:xfrm>
            <a:off x="2710815" y="1964690"/>
            <a:ext cx="7996238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我们的共产党和共产党所领导的八路军、新四军，是革命的队伍。我们这个队伍完全是为着解放人民的，是彻底地为人民的利益工作的。张思德同志就是我们这个队伍中的一个同志。</a:t>
            </a: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596890" y="3974465"/>
            <a:ext cx="269875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9762490" y="3974465"/>
            <a:ext cx="865188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791778" y="4644390"/>
            <a:ext cx="460851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/>
          <p:nvPr/>
        </p:nvSpPr>
        <p:spPr>
          <a:xfrm>
            <a:off x="2859405" y="1305560"/>
            <a:ext cx="7316788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第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句是什么关系呢？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998855" y="2660015"/>
            <a:ext cx="1424940" cy="1195705"/>
          </a:xfrm>
          <a:prstGeom prst="wedgeRoundRectCallout">
            <a:avLst>
              <a:gd name="adj1" fmla="val 51381"/>
              <a:gd name="adj2" fmla="val -82766"/>
              <a:gd name="adj3" fmla="val 16667"/>
            </a:avLst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4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48" name="文本框 12"/>
          <p:cNvSpPr txBox="1"/>
          <p:nvPr/>
        </p:nvSpPr>
        <p:spPr>
          <a:xfrm>
            <a:off x="883920" y="2682875"/>
            <a:ext cx="1611630" cy="1153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3200" b="1" dirty="0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</a:rPr>
              <a:t>因果</a:t>
            </a:r>
          </a:p>
          <a:p>
            <a:pPr algn="ctr">
              <a:spcBef>
                <a:spcPts val="600"/>
              </a:spcBef>
            </a:pPr>
            <a:r>
              <a:rPr lang="zh-CN" altLang="en-US" sz="3200" b="1" dirty="0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</a:rPr>
              <a:t>关系</a:t>
            </a:r>
          </a:p>
        </p:txBody>
      </p:sp>
      <p:sp>
        <p:nvSpPr>
          <p:cNvPr id="9" name="TextBox 13"/>
          <p:cNvSpPr txBox="1"/>
          <p:nvPr/>
        </p:nvSpPr>
        <p:spPr>
          <a:xfrm>
            <a:off x="2813685" y="5484178"/>
            <a:ext cx="791527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用因果关系把第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、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句连成一句。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4404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3"/>
          <p:cNvSpPr txBox="1"/>
          <p:nvPr/>
        </p:nvSpPr>
        <p:spPr>
          <a:xfrm>
            <a:off x="1806575" y="1339215"/>
            <a:ext cx="90392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读一读画横线的词，说说你体会到了什么。</a:t>
            </a:r>
          </a:p>
        </p:txBody>
      </p:sp>
      <p:sp>
        <p:nvSpPr>
          <p:cNvPr id="16386" name="文本框 2"/>
          <p:cNvSpPr txBox="1"/>
          <p:nvPr/>
        </p:nvSpPr>
        <p:spPr>
          <a:xfrm>
            <a:off x="1692275" y="1893570"/>
            <a:ext cx="880745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我们这个队伍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完全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是为着解放人民的，是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彻底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地为人民的利益工作的。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982980" y="3660775"/>
            <a:ext cx="4928870" cy="1568450"/>
          </a:xfrm>
          <a:prstGeom prst="wedgeRoundRectCallout">
            <a:avLst>
              <a:gd name="adj1" fmla="val 5462"/>
              <a:gd name="adj2" fmla="val -71497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4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1085850" y="3672205"/>
            <a:ext cx="47097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贯彻到底，无论在什么时候，做什么工作，都时刻想着人民。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6981825" y="3889058"/>
            <a:ext cx="3397250" cy="1065213"/>
          </a:xfrm>
          <a:prstGeom prst="wedgeRoundRectCallout">
            <a:avLst>
              <a:gd name="adj1" fmla="val -32112"/>
              <a:gd name="adj2" fmla="val -106145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4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6981825" y="3877945"/>
            <a:ext cx="33972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除了为人民服务，再没有别的目的。</a:t>
            </a:r>
          </a:p>
        </p:txBody>
      </p:sp>
      <p:sp>
        <p:nvSpPr>
          <p:cNvPr id="2" name="流程图: 终止 1"/>
          <p:cNvSpPr/>
          <p:nvPr/>
        </p:nvSpPr>
        <p:spPr>
          <a:xfrm>
            <a:off x="4874895" y="5477193"/>
            <a:ext cx="6451600" cy="735013"/>
          </a:xfrm>
          <a:prstGeom prst="flowChartTerminator">
            <a:avLst/>
          </a:prstGeom>
          <a:solidFill>
            <a:srgbClr val="F3DAD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5065395" y="5583555"/>
            <a:ext cx="60690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表明了党及党领导与人民的密切关系。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  <p:bldP spid="10" grpId="0"/>
      <p:bldP spid="11" grpId="1" bldLvl="0" animBg="1"/>
      <p:bldP spid="12" grpId="1"/>
      <p:bldP spid="2" grpId="0" bldLvl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2"/>
          <p:cNvSpPr txBox="1"/>
          <p:nvPr/>
        </p:nvSpPr>
        <p:spPr>
          <a:xfrm>
            <a:off x="2112963" y="2320925"/>
            <a:ext cx="796607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张思德同志就是我们这个队伍中的一个同志。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2224088" y="1457325"/>
            <a:ext cx="7504112" cy="6153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读一读，说说你体会到了什么。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2224405" y="4062730"/>
            <a:ext cx="8472170" cy="1426845"/>
          </a:xfrm>
          <a:prstGeom prst="wedgeRoundRectCallout">
            <a:avLst>
              <a:gd name="adj1" fmla="val -8175"/>
              <a:gd name="adj2" fmla="val -100382"/>
              <a:gd name="adj3" fmla="val 16667"/>
            </a:avLst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4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2521268" y="4053523"/>
            <a:ext cx="8078787" cy="1370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指出张思德同志就是一个普通的中国共产党党员，是努力实践为人民服务的典范之一。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1" bldLvl="0" animBg="1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"/>
          <p:cNvSpPr txBox="1"/>
          <p:nvPr/>
        </p:nvSpPr>
        <p:spPr>
          <a:xfrm>
            <a:off x="1936750" y="1845310"/>
            <a:ext cx="8394700" cy="3691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《为人民服务》是毛泽东于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1944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日在张思德同志的追悼会上所作的演讲。这篇演讲稿着重讲述了中国共产党及其领导的八路军、新四军为人民服务的根本宗旨，是一篇典型的演讲词。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</a:p>
        </p:txBody>
      </p:sp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54878" y="1961817"/>
            <a:ext cx="5787231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一、查字典。   </a:t>
            </a:r>
          </a:p>
        </p:txBody>
      </p:sp>
      <p:sp>
        <p:nvSpPr>
          <p:cNvPr id="2" name="TextBox 24"/>
          <p:cNvSpPr txBox="1"/>
          <p:nvPr/>
        </p:nvSpPr>
        <p:spPr>
          <a:xfrm>
            <a:off x="1456055" y="2723515"/>
            <a:ext cx="9408160" cy="26803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鼎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结构，用音序查字法应查音序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，音节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；用部首查字法应查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部，再查</a:t>
            </a:r>
            <a:r>
              <a:rPr lang="zh-CN" altLang="en-US" sz="3735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画。</a:t>
            </a:r>
          </a:p>
        </p:txBody>
      </p:sp>
      <p:sp>
        <p:nvSpPr>
          <p:cNvPr id="8" name="矩形 7"/>
          <p:cNvSpPr/>
          <p:nvPr/>
        </p:nvSpPr>
        <p:spPr>
          <a:xfrm>
            <a:off x="4568733" y="2839711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上下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625" y="3640455"/>
            <a:ext cx="1075055" cy="66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735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100" dirty="0"/>
          </a:p>
        </p:txBody>
      </p:sp>
      <p:sp>
        <p:nvSpPr>
          <p:cNvPr id="10" name="矩形 9"/>
          <p:cNvSpPr/>
          <p:nvPr/>
        </p:nvSpPr>
        <p:spPr>
          <a:xfrm>
            <a:off x="5604510" y="3661410"/>
            <a:ext cx="15671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GB Pinyinok-D" panose="02010601030101010101" charset="-122"/>
                <a:ea typeface="GB Pinyinok-D" panose="02010601030101010101" charset="-122"/>
                <a:cs typeface="汉语拼音" panose="02010600030101010101" pitchFamily="34" charset="-122"/>
              </a:rPr>
              <a:t>dinɡ</a:t>
            </a:r>
            <a:endParaRPr lang="zh-CN" altLang="en-US" sz="3600" b="1" dirty="0">
              <a:latin typeface="GB Pinyinok-D" panose="02010601030101010101" charset="-122"/>
              <a:ea typeface="GB Pinyinok-D" panose="02010601030101010101" charset="-122"/>
              <a:cs typeface="汉语拼音" panose="02010600030101010101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53622" y="4544556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目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0176" y="4544556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七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随堂演练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330748" y="1257208"/>
            <a:ext cx="776054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二、将下列词语正确地搭配在一起。   </a:t>
            </a:r>
          </a:p>
        </p:txBody>
      </p:sp>
      <p:sp>
        <p:nvSpPr>
          <p:cNvPr id="2" name="TextBox 24"/>
          <p:cNvSpPr txBox="1"/>
          <p:nvPr/>
        </p:nvSpPr>
        <p:spPr>
          <a:xfrm>
            <a:off x="546312" y="2097424"/>
            <a:ext cx="10239587" cy="31984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  战胜  改正  改进</a:t>
            </a:r>
          </a:p>
          <a:p>
            <a:pPr fontAlgn="auto">
              <a:lnSpc>
                <a:spcPct val="120000"/>
              </a:lnSpc>
            </a:pP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工作  缺点  困难  勇气</a:t>
            </a:r>
          </a:p>
          <a:p>
            <a:pPr>
              <a:lnSpc>
                <a:spcPct val="150000"/>
              </a:lnSpc>
            </a:pP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（    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）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</a:t>
            </a:r>
          </a:p>
          <a:p>
            <a:pPr>
              <a:lnSpc>
                <a:spcPct val="150000"/>
              </a:lnSpc>
            </a:pP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（    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）</a:t>
            </a:r>
            <a:r>
              <a:rPr lang="en-US" altLang="zh-CN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3735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）</a:t>
            </a:r>
            <a:endParaRPr lang="zh-CN" altLang="en-US" sz="3735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3896" y="3667476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提高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4795" y="3667476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战胜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08102" y="3667476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困难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3896" y="4544530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改正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41217" y="4544530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缺点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8600" y="4544530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改进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08102" y="4544530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工作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41217" y="3667476"/>
            <a:ext cx="11366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勇气</a:t>
            </a:r>
            <a:endParaRPr lang="zh-CN" altLang="en-US" sz="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"/>
          <p:cNvSpPr txBox="1"/>
          <p:nvPr/>
        </p:nvSpPr>
        <p:spPr>
          <a:xfrm>
            <a:off x="2237740" y="2169160"/>
            <a:ext cx="8545513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认清生字字形，描红、临写生字。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熟读课文。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搜集毛泽东的诗词，可以和同学交流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课后作业</a:t>
            </a:r>
          </a:p>
        </p:txBody>
      </p:sp>
    </p:spTree>
  </p:cSld>
  <p:clrMapOvr>
    <a:masterClrMapping/>
  </p:clrMapOvr>
  <p:transition>
    <p:plu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18310" y="2220913"/>
            <a:ext cx="767080" cy="29511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3800" b="1" baseline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为人民服务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747963" y="2021840"/>
            <a:ext cx="252413" cy="3348038"/>
          </a:xfrm>
          <a:prstGeom prst="leftBrace">
            <a:avLst>
              <a:gd name="adj1" fmla="val 31659"/>
              <a:gd name="adj2" fmla="val 50000"/>
            </a:avLst>
          </a:prstGeom>
          <a:ln w="31750">
            <a:solidFill>
              <a:srgbClr val="A42F2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2778" y="1945640"/>
            <a:ext cx="24193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提出观点（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8" name="右箭头 7"/>
          <p:cNvSpPr/>
          <p:nvPr/>
        </p:nvSpPr>
        <p:spPr>
          <a:xfrm>
            <a:off x="5880100" y="2047875"/>
            <a:ext cx="659765" cy="290195"/>
          </a:xfrm>
          <a:prstGeom prst="right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9" name="文本框 8"/>
          <p:cNvSpPr txBox="1"/>
          <p:nvPr/>
        </p:nvSpPr>
        <p:spPr>
          <a:xfrm>
            <a:off x="6936423" y="1945640"/>
            <a:ext cx="4364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完全、彻底地为人民服务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172778" y="3434715"/>
            <a:ext cx="279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具体论证（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2—4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03060" y="2748915"/>
            <a:ext cx="2389188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正确的生死观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03060" y="3417570"/>
            <a:ext cx="2459038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正确的批评观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703060" y="4086225"/>
            <a:ext cx="2474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正确的团结观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72778" y="4903153"/>
            <a:ext cx="24272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寄托希望（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）</a:t>
            </a:r>
          </a:p>
        </p:txBody>
      </p:sp>
      <p:sp>
        <p:nvSpPr>
          <p:cNvPr id="22" name="右箭头 21"/>
          <p:cNvSpPr/>
          <p:nvPr/>
        </p:nvSpPr>
        <p:spPr>
          <a:xfrm>
            <a:off x="5824538" y="5042853"/>
            <a:ext cx="658800" cy="291600"/>
          </a:xfrm>
          <a:prstGeom prst="right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3" name="文本框 22"/>
          <p:cNvSpPr txBox="1"/>
          <p:nvPr/>
        </p:nvSpPr>
        <p:spPr>
          <a:xfrm>
            <a:off x="6710045" y="4903153"/>
            <a:ext cx="2190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开追悼会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6290945" y="2925128"/>
            <a:ext cx="215900" cy="1541463"/>
          </a:xfrm>
          <a:prstGeom prst="leftBrace">
            <a:avLst/>
          </a:prstGeom>
          <a:ln w="38100">
            <a:solidFill>
              <a:srgbClr val="A42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板书设计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7" grpId="0"/>
      <p:bldP spid="8" grpId="0" bldLvl="0" animBg="1"/>
      <p:bldP spid="9" grpId="0"/>
      <p:bldP spid="10" grpId="0"/>
      <p:bldP spid="12" grpId="0" bldLvl="0" animBg="1"/>
      <p:bldP spid="14" grpId="0" bldLvl="0" animBg="1"/>
      <p:bldP spid="17" grpId="0"/>
      <p:bldP spid="21" grpId="0"/>
      <p:bldP spid="22" grpId="0" bldLvl="0" animBg="1"/>
      <p:bldP spid="23" grpId="0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复习导入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82240" y="4997450"/>
            <a:ext cx="8418830" cy="811530"/>
          </a:xfrm>
          <a:prstGeom prst="rect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课文从哪几个方面讲了如何为人民服务？</a:t>
            </a:r>
          </a:p>
        </p:txBody>
      </p:sp>
      <p:pic>
        <p:nvPicPr>
          <p:cNvPr id="2" name="图片 1" descr="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20" y="1771650"/>
            <a:ext cx="7056120" cy="304546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2"/>
          <p:cNvSpPr txBox="1"/>
          <p:nvPr/>
        </p:nvSpPr>
        <p:spPr>
          <a:xfrm>
            <a:off x="2121535" y="1998345"/>
            <a:ext cx="81730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请大家自由朗读第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2—4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自然段，边读边思考：作者是怎样具体论证自己的观点的？</a:t>
            </a:r>
          </a:p>
        </p:txBody>
      </p:sp>
      <p:sp>
        <p:nvSpPr>
          <p:cNvPr id="3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品读感悟</a:t>
            </a:r>
          </a:p>
        </p:txBody>
      </p:sp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7780" y="1471930"/>
            <a:ext cx="955738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张思德(1915-1944)，四川仪陇人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，是一个忠实为人民服务的共产党员。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1933年参加中国工农红军，同年加入中国共产主义青年团。1937年加入中国共产党，长征到延安后任中共中央警卫团战士。1944年9月5日，在陕北安塞山中烧炭，中午时分，窑洞突然塌方，张思德奋力把战友推出洞去，自己则被砸埋在窑里牺牲。时年29岁。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41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41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"/>
          <p:cNvSpPr txBox="1"/>
          <p:nvPr/>
        </p:nvSpPr>
        <p:spPr>
          <a:xfrm>
            <a:off x="1234123" y="1774190"/>
            <a:ext cx="9426575" cy="4741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人总是要死的，但死的意义有不同。中国古时候有个文学家叫做司马迁的说过：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人固有一死，或重于泰山，或轻于鸿毛。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为人民利益而死，就比泰山还重；替法西斯卖力，替剥削人民和压迫人民的人去死，就比鸿毛还轻。张思德同志是为人民利益而死的，他的死是比泰山还要重的。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235075" y="1115060"/>
            <a:ext cx="717613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读一读，找出本段的中心句。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245360" y="2467928"/>
            <a:ext cx="6911975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1"/>
          <p:cNvSpPr txBox="1"/>
          <p:nvPr/>
        </p:nvSpPr>
        <p:spPr>
          <a:xfrm>
            <a:off x="3311525" y="5108575"/>
            <a:ext cx="373189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为人民利益而死</a:t>
            </a:r>
          </a:p>
        </p:txBody>
      </p:sp>
      <p:sp>
        <p:nvSpPr>
          <p:cNvPr id="19" name="椭圆 18"/>
          <p:cNvSpPr/>
          <p:nvPr/>
        </p:nvSpPr>
        <p:spPr>
          <a:xfrm>
            <a:off x="8905033" y="2293633"/>
            <a:ext cx="2016224" cy="672075"/>
          </a:xfrm>
          <a:prstGeom prst="ellipse">
            <a:avLst/>
          </a:prstGeom>
          <a:solidFill>
            <a:srgbClr val="F3CDCA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8" name="椭圆 17"/>
          <p:cNvSpPr/>
          <p:nvPr/>
        </p:nvSpPr>
        <p:spPr>
          <a:xfrm>
            <a:off x="6216735" y="2260365"/>
            <a:ext cx="1920213" cy="672075"/>
          </a:xfrm>
          <a:prstGeom prst="ellipse">
            <a:avLst/>
          </a:prstGeom>
          <a:solidFill>
            <a:srgbClr val="F3CDCA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9" name="文本框 3"/>
          <p:cNvSpPr txBox="1"/>
          <p:nvPr/>
        </p:nvSpPr>
        <p:spPr>
          <a:xfrm>
            <a:off x="2966217" y="2267208"/>
            <a:ext cx="9039013" cy="6451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人固有一死，或重于泰山，或轻于鸿毛。</a:t>
            </a:r>
          </a:p>
        </p:txBody>
      </p:sp>
      <p:sp>
        <p:nvSpPr>
          <p:cNvPr id="2" name="文本框 3"/>
          <p:cNvSpPr txBox="1"/>
          <p:nvPr/>
        </p:nvSpPr>
        <p:spPr>
          <a:xfrm>
            <a:off x="2982277" y="1354191"/>
            <a:ext cx="7630160" cy="6661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zh-CN" sz="3735" b="1" dirty="0">
                <a:latin typeface="楷体" panose="02010609060101010101" charset="-122"/>
                <a:ea typeface="楷体" panose="02010609060101010101" charset="-122"/>
              </a:rPr>
              <a:t>人总是要死的，但死的意义有不同。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5135" y="1353344"/>
            <a:ext cx="1743836" cy="6661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中心句</a:t>
            </a:r>
            <a:endParaRPr lang="zh-CN" altLang="en-US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736936" y="2307339"/>
            <a:ext cx="1209887" cy="6661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论据</a:t>
            </a:r>
            <a:endParaRPr lang="zh-CN" altLang="en-US" sz="3735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380143" y="3376679"/>
            <a:ext cx="2035387" cy="11988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为人民利益而死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7782049" y="3275079"/>
            <a:ext cx="3875193" cy="175323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替法西斯卖力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替剥削人民和压迫人民的人去死</a:t>
            </a:r>
          </a:p>
        </p:txBody>
      </p:sp>
      <p:sp>
        <p:nvSpPr>
          <p:cNvPr id="15" name="Freeform 24"/>
          <p:cNvSpPr/>
          <p:nvPr/>
        </p:nvSpPr>
        <p:spPr bwMode="gray">
          <a:xfrm rot="11834870">
            <a:off x="6282603" y="2588432"/>
            <a:ext cx="943187" cy="89408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9C22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6" name="Freeform 24"/>
          <p:cNvSpPr/>
          <p:nvPr/>
        </p:nvSpPr>
        <p:spPr bwMode="gray">
          <a:xfrm rot="11834870">
            <a:off x="9592223" y="2675639"/>
            <a:ext cx="541867" cy="690033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9C224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FACD69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7" name="TextBox 11">
            <a:hlinkClick r:id="rId2" action="ppaction://hlinkpres?slideindex=1&amp;slidetitle="/>
          </p:cNvPr>
          <p:cNvSpPr txBox="1"/>
          <p:nvPr/>
        </p:nvSpPr>
        <p:spPr>
          <a:xfrm>
            <a:off x="778404" y="5108085"/>
            <a:ext cx="161628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张思德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7576198" y="5108085"/>
            <a:ext cx="2035387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比泰山重</a:t>
            </a:r>
          </a:p>
        </p:txBody>
      </p:sp>
      <p:sp>
        <p:nvSpPr>
          <p:cNvPr id="11" name="下箭头 10"/>
          <p:cNvSpPr/>
          <p:nvPr/>
        </p:nvSpPr>
        <p:spPr>
          <a:xfrm rot="16200000">
            <a:off x="2715366" y="5177512"/>
            <a:ext cx="266700" cy="507153"/>
          </a:xfrm>
          <a:prstGeom prst="downArrow">
            <a:avLst/>
          </a:prstGeom>
          <a:solidFill>
            <a:srgbClr val="9C22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3" name="下箭头 12"/>
          <p:cNvSpPr/>
          <p:nvPr/>
        </p:nvSpPr>
        <p:spPr>
          <a:xfrm rot="16200000">
            <a:off x="6975276" y="5177512"/>
            <a:ext cx="266700" cy="507153"/>
          </a:xfrm>
          <a:prstGeom prst="downArrow">
            <a:avLst/>
          </a:prstGeom>
          <a:solidFill>
            <a:srgbClr val="9C22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4" name="下箭头 13"/>
          <p:cNvSpPr/>
          <p:nvPr/>
        </p:nvSpPr>
        <p:spPr>
          <a:xfrm rot="16200000">
            <a:off x="2331209" y="2374225"/>
            <a:ext cx="266700" cy="507153"/>
          </a:xfrm>
          <a:prstGeom prst="downArrow">
            <a:avLst/>
          </a:prstGeom>
          <a:solidFill>
            <a:srgbClr val="9C22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6" name="下箭头 15"/>
          <p:cNvSpPr/>
          <p:nvPr/>
        </p:nvSpPr>
        <p:spPr>
          <a:xfrm rot="16200000">
            <a:off x="2438294" y="1422771"/>
            <a:ext cx="266700" cy="507153"/>
          </a:xfrm>
          <a:prstGeom prst="downArrow">
            <a:avLst/>
          </a:prstGeom>
          <a:solidFill>
            <a:srgbClr val="9C22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 bldLvl="0" animBg="1"/>
      <p:bldP spid="18" grpId="0" bldLvl="0" animBg="1"/>
      <p:bldP spid="29" grpId="0"/>
      <p:bldP spid="2" grpId="0"/>
      <p:bldP spid="4" grpId="0"/>
      <p:bldP spid="5" grpId="0"/>
      <p:bldP spid="15" grpId="0" bldLvl="0" animBg="1"/>
      <p:bldP spid="6" grpId="0" bldLvl="0" animBg="1"/>
      <p:bldP spid="7" grpId="0"/>
      <p:bldP spid="9" grpId="0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imgsrc.baidu.com/image/c0%3Dpixel_huitu%2C0%2C0%2C294%2C40/sign=2dca4b5d5d4e9258b2398eaef5fab434/f9dcd100baa1cd115662d119b212c8fcc3ce2d36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5732" r="346" b="4500"/>
          <a:stretch>
            <a:fillRect/>
          </a:stretch>
        </p:blipFill>
        <p:spPr bwMode="auto">
          <a:xfrm>
            <a:off x="7152005" y="1470263"/>
            <a:ext cx="4032250" cy="362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imgsrc.baidu.com/image/c0%3Dpixel_huitu%2C0%2C0%2C294%2C40/sign=ebca4c532e2dd42a4b0409eb6a433ed9/d1a20cf431adcbef4ae9673ca7af2edda3cc9f2e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b="5020"/>
          <a:stretch>
            <a:fillRect/>
          </a:stretch>
        </p:blipFill>
        <p:spPr bwMode="auto">
          <a:xfrm>
            <a:off x="926036" y="1451518"/>
            <a:ext cx="5761864" cy="364840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/>
          <p:cNvSpPr txBox="1"/>
          <p:nvPr/>
        </p:nvSpPr>
        <p:spPr>
          <a:xfrm>
            <a:off x="3063267" y="5347315"/>
            <a:ext cx="1632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  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425150" y="5347315"/>
            <a:ext cx="182420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鸿  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/>
          <p:nvPr/>
        </p:nvSpPr>
        <p:spPr>
          <a:xfrm>
            <a:off x="1342390" y="1853565"/>
            <a:ext cx="5779135" cy="3624580"/>
          </a:xfrm>
          <a:prstGeom prst="rect">
            <a:avLst/>
          </a:prstGeom>
          <a:noFill/>
          <a:ln w="19050">
            <a:noFill/>
          </a:ln>
        </p:spPr>
        <p:txBody>
          <a:bodyPr wrap="square" lIns="81627" tIns="40813" rIns="81627" bIns="40813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司马迁（约公元前145～公元前90年)，字子长，我国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西汉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伟大的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史学家、文学家、思想家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，所著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《史记》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是中国第一部纪传体通史，被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鲁迅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称为“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史家之绝唱，无韵之离骚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”。 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-465" t="378" r="1172" b="2080"/>
          <a:stretch>
            <a:fillRect/>
          </a:stretch>
        </p:blipFill>
        <p:spPr>
          <a:xfrm>
            <a:off x="7632383" y="1513205"/>
            <a:ext cx="3392487" cy="428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人物简介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"/>
          <p:cNvSpPr txBox="1"/>
          <p:nvPr/>
        </p:nvSpPr>
        <p:spPr>
          <a:xfrm>
            <a:off x="1211580" y="1910080"/>
            <a:ext cx="1015301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中国古时候有个文学家叫做司马迁的说过: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u="sng">
                <a:latin typeface="楷体" panose="02010609060101010101" charset="-122"/>
                <a:ea typeface="楷体" panose="02010609060101010101" charset="-122"/>
              </a:rPr>
              <a:t>人固有一死，或重于泰山，或轻于鸿毛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284605" y="1216025"/>
            <a:ext cx="8843645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读一读，说说你对画线句的理解。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TextBox 13"/>
          <p:cNvSpPr txBox="1"/>
          <p:nvPr/>
        </p:nvSpPr>
        <p:spPr>
          <a:xfrm>
            <a:off x="1283970" y="4361180"/>
            <a:ext cx="9220200" cy="19926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lnSpc>
                <a:spcPct val="12000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人总是要死的，有的人的死有价值，有意义，比泰山还重；有的人的死无价值，无意义，比鸿毛还轻。</a:t>
            </a:r>
            <a:endParaRPr lang="zh-CN" altLang="en-US" sz="3600" b="1" dirty="0">
              <a:solidFill>
                <a:srgbClr val="A42F26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515293" y="3389630"/>
            <a:ext cx="608013" cy="876300"/>
          </a:xfrm>
          <a:prstGeom prst="down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"/>
          <p:cNvSpPr txBox="1"/>
          <p:nvPr/>
        </p:nvSpPr>
        <p:spPr>
          <a:xfrm>
            <a:off x="1010920" y="2028825"/>
            <a:ext cx="991806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 algn="just">
              <a:lnSpc>
                <a:spcPct val="11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张思德同志是为人民利益而死的，他的死是比泰山还要重的。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011555" y="1413510"/>
            <a:ext cx="1030224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结合资料，说说为什么张思德的死重于泰山。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TextBox 13"/>
          <p:cNvSpPr txBox="1"/>
          <p:nvPr/>
        </p:nvSpPr>
        <p:spPr>
          <a:xfrm>
            <a:off x="1191895" y="4330065"/>
            <a:ext cx="9966960" cy="18268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张思德牢记革命队伍的宗旨，为人民的利益工作，为人民的利益牺牲，体现了完全、彻底地为人民服务的精神。他的死是有意义、有价值的。</a:t>
            </a:r>
            <a:endParaRPr lang="zh-CN" altLang="en-US" sz="3600" b="1" dirty="0">
              <a:solidFill>
                <a:srgbClr val="A42F26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791200" y="3361055"/>
            <a:ext cx="609600" cy="877888"/>
          </a:xfrm>
          <a:prstGeom prst="down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3"/>
          <p:cNvSpPr txBox="1"/>
          <p:nvPr/>
        </p:nvSpPr>
        <p:spPr>
          <a:xfrm>
            <a:off x="1144588" y="1219835"/>
            <a:ext cx="6383337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还有哪些人的死重于泰山？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6627" name="Picture 3" descr="李大钊像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90" y="2068195"/>
            <a:ext cx="2530475" cy="3435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28328" b="6709"/>
          <a:stretch>
            <a:fillRect/>
          </a:stretch>
        </p:blipFill>
        <p:spPr>
          <a:xfrm>
            <a:off x="4672330" y="2077720"/>
            <a:ext cx="2721610" cy="3435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403985" y="5513388"/>
            <a:ext cx="1755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李大钊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32705" y="5513388"/>
            <a:ext cx="1755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董存瑞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6735" y="2077720"/>
            <a:ext cx="2694305" cy="3434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718550" y="5511800"/>
            <a:ext cx="1755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黄大年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" y="1588"/>
            <a:ext cx="12199937" cy="694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4"/>
          <p:cNvSpPr txBox="1"/>
          <p:nvPr/>
        </p:nvSpPr>
        <p:spPr>
          <a:xfrm>
            <a:off x="6456680" y="1382713"/>
            <a:ext cx="1941513" cy="736600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消防员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362" y="-4762"/>
            <a:ext cx="12285662" cy="6818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4"/>
          <p:cNvSpPr txBox="1"/>
          <p:nvPr/>
        </p:nvSpPr>
        <p:spPr>
          <a:xfrm>
            <a:off x="3402013" y="485775"/>
            <a:ext cx="2428875" cy="736600"/>
          </a:xfrm>
          <a:prstGeom prst="rect">
            <a:avLst/>
          </a:prstGeom>
          <a:solidFill>
            <a:schemeClr val="bg1">
              <a:alpha val="9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医护人员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2"/>
          <p:cNvSpPr txBox="1"/>
          <p:nvPr/>
        </p:nvSpPr>
        <p:spPr>
          <a:xfrm>
            <a:off x="1189673" y="1673543"/>
            <a:ext cx="978852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因为我们是为人民服务的，所以，我们如果有缺点，就不怕别人批评指出。不管是什么人，谁向我们指出都行。只要你说得对，我们就改正。你说的办法对人民有好处，我们就照你的办。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精兵简政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这一条意见，就是党外人士李鼎铭先生提出来的；他提得好，对人民有好处，我们就采用了。只要我们为人民的利益坚持好的，为人民的利益改正错的，我们这个队伍就一定会兴旺起来。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201738" y="1107440"/>
            <a:ext cx="6138862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读一读，找出本段的中心句。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172335" y="2340293"/>
            <a:ext cx="8604250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289685" y="2952115"/>
            <a:ext cx="4657725" cy="254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情境导入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15770" y="4845050"/>
            <a:ext cx="8059420" cy="1531620"/>
          </a:xfrm>
          <a:prstGeom prst="rect">
            <a:avLst/>
          </a:prstGeom>
          <a:solidFill>
            <a:schemeClr val="bg1">
              <a:alpha val="50194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你听过或者在哪儿见过“为人民服务”这句话吗？</a:t>
            </a:r>
          </a:p>
        </p:txBody>
      </p:sp>
      <p:pic>
        <p:nvPicPr>
          <p:cNvPr id="2" name="图片 1" descr="个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20" y="1771650"/>
            <a:ext cx="7056120" cy="304546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"/>
          <p:cNvSpPr txBox="1"/>
          <p:nvPr/>
        </p:nvSpPr>
        <p:spPr>
          <a:xfrm>
            <a:off x="1096645" y="1666558"/>
            <a:ext cx="9588500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因为我们是为人民服务的，所以，我们如果有缺点，就不怕别人批评指出。不管是什么人，谁向我们指出都行。只要你说得对，我们就改正。你说的办法对人民有好处，我们就照你的办。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精兵简政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这一条意见，就是党外人士李鼎铭先生提出来的；他提得好，对人民有好处，我们就采用了。只要我们为人民的利益坚持好的，为人民的利益改正错的，我们这个队伍就一定会兴旺起来。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229360" y="1144270"/>
            <a:ext cx="958850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画出关联词，想一想这段话讲了几个方面的内容。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36445" y="2230120"/>
            <a:ext cx="79216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29120" y="2230120"/>
            <a:ext cx="79216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980170" y="2230120"/>
            <a:ext cx="790575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38020" y="2833370"/>
            <a:ext cx="509588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8820" y="3420745"/>
            <a:ext cx="79216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81495" y="3420745"/>
            <a:ext cx="503238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737158" y="5157470"/>
            <a:ext cx="79216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938020" y="6333808"/>
            <a:ext cx="503238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22670" y="2833370"/>
            <a:ext cx="792163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88820" y="3420745"/>
            <a:ext cx="503238" cy="0"/>
          </a:xfrm>
          <a:prstGeom prst="line">
            <a:avLst/>
          </a:prstGeom>
          <a:ln w="317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3"/>
          <p:cNvSpPr/>
          <p:nvPr/>
        </p:nvSpPr>
        <p:spPr>
          <a:xfrm>
            <a:off x="1409065" y="1549718"/>
            <a:ext cx="581025" cy="582613"/>
          </a:xfrm>
          <a:prstGeom prst="roundRect">
            <a:avLst>
              <a:gd name="adj" fmla="val 31735"/>
            </a:avLst>
          </a:prstGeom>
          <a:solidFill>
            <a:srgbClr val="BB132C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>
              <a:solidFill>
                <a:schemeClr val="bg1"/>
              </a:solidFill>
            </a:endParaRPr>
          </a:p>
        </p:txBody>
      </p:sp>
      <p:sp>
        <p:nvSpPr>
          <p:cNvPr id="2" name="Rounded Rectangle 47"/>
          <p:cNvSpPr/>
          <p:nvPr/>
        </p:nvSpPr>
        <p:spPr>
          <a:xfrm>
            <a:off x="1409065" y="2563813"/>
            <a:ext cx="581025" cy="581025"/>
          </a:xfrm>
          <a:prstGeom prst="roundRect">
            <a:avLst>
              <a:gd name="adj" fmla="val 31735"/>
            </a:avLst>
          </a:prstGeom>
          <a:solidFill>
            <a:srgbClr val="EE56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>
              <a:solidFill>
                <a:schemeClr val="bg1"/>
              </a:solidFill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153603" y="1564005"/>
            <a:ext cx="7827962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/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有了缺点，就不怕别人批评指出。</a:t>
            </a:r>
          </a:p>
        </p:txBody>
      </p:sp>
      <p:sp>
        <p:nvSpPr>
          <p:cNvPr id="10" name="TextBox 13"/>
          <p:cNvSpPr txBox="1"/>
          <p:nvPr/>
        </p:nvSpPr>
        <p:spPr>
          <a:xfrm>
            <a:off x="2153603" y="2578100"/>
            <a:ext cx="7827962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/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不管是什么人，谁向我们指出都行。</a:t>
            </a:r>
          </a:p>
        </p:txBody>
      </p:sp>
      <p:sp>
        <p:nvSpPr>
          <p:cNvPr id="7" name="Rounded Rectangle 43"/>
          <p:cNvSpPr/>
          <p:nvPr/>
        </p:nvSpPr>
        <p:spPr>
          <a:xfrm>
            <a:off x="1409065" y="3614738"/>
            <a:ext cx="581025" cy="582613"/>
          </a:xfrm>
          <a:prstGeom prst="roundRect">
            <a:avLst>
              <a:gd name="adj" fmla="val 31735"/>
            </a:avLst>
          </a:prstGeom>
          <a:solidFill>
            <a:srgbClr val="FAC9D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en-US" strike="noStrike" noProof="1">
              <a:solidFill>
                <a:schemeClr val="bg1"/>
              </a:solidFill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2153920" y="3615055"/>
            <a:ext cx="8267065" cy="19926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凡是符合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说得对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”“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对人民有好处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这个条件，不管是谁的批评和意见，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我们</a:t>
            </a:r>
            <a:r>
              <a:rPr lang="en-US" altLang="zh-CN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都要改正，都要照办。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/>
      <p:bldP spid="10" grpId="0"/>
      <p:bldP spid="7" grpId="0" bldLvl="0" animBg="1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1076960" y="1948815"/>
            <a:ext cx="9698355" cy="3412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我们都是来自五湖四海，为了一个共同的革命目标，走到一起来了。我们还要和全国大多数人民走这一条路。我们今天已经领导着有九千一百万人口的根据地，但是还不够，还要更大些，才能取得全民族的解放。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200150" y="1311275"/>
            <a:ext cx="9212263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读一读，说说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共同的革命目标</a:t>
            </a:r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是指什么。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1315085" y="5537835"/>
            <a:ext cx="9358313" cy="735013"/>
          </a:xfrm>
          <a:prstGeom prst="flowChartTerminator">
            <a:avLst/>
          </a:prstGeom>
          <a:solidFill>
            <a:srgbClr val="F3DADB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00000"/>
              </a:lnSpc>
            </a:pPr>
            <a:endParaRPr lang="zh-CN" altLang="en-US" strike="noStrike" noProof="1"/>
          </a:p>
        </p:txBody>
      </p:sp>
      <p:sp>
        <p:nvSpPr>
          <p:cNvPr id="5" name="文本框 4"/>
          <p:cNvSpPr txBox="1"/>
          <p:nvPr/>
        </p:nvSpPr>
        <p:spPr>
          <a:xfrm>
            <a:off x="1740535" y="5583555"/>
            <a:ext cx="88122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取得全民族的解放，完全、彻底地为人民服务。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ldLvl="0" animBg="1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31678" y="1471613"/>
            <a:ext cx="725011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为实现这一革命目标应该怎么做？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59865" y="2800985"/>
            <a:ext cx="139700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合作探究</a:t>
            </a:r>
          </a:p>
        </p:txBody>
      </p:sp>
      <p:sp>
        <p:nvSpPr>
          <p:cNvPr id="1048664" name="椭圆 4"/>
          <p:cNvSpPr/>
          <p:nvPr/>
        </p:nvSpPr>
        <p:spPr>
          <a:xfrm>
            <a:off x="1003618" y="2318385"/>
            <a:ext cx="2339975" cy="2411413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A42F26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流程图: 终止 10"/>
          <p:cNvSpPr/>
          <p:nvPr/>
        </p:nvSpPr>
        <p:spPr>
          <a:xfrm>
            <a:off x="5555615" y="2593023"/>
            <a:ext cx="4100513" cy="757238"/>
          </a:xfrm>
          <a:prstGeom prst="flowChartTerminator">
            <a:avLst/>
          </a:prstGeom>
          <a:solidFill>
            <a:srgbClr val="F3DADB"/>
          </a:solidFill>
          <a:ln>
            <a:solidFill>
              <a:srgbClr val="A42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文本框 6"/>
          <p:cNvSpPr txBox="1"/>
          <p:nvPr/>
        </p:nvSpPr>
        <p:spPr>
          <a:xfrm>
            <a:off x="5725478" y="2648585"/>
            <a:ext cx="32686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）不怕苦难</a:t>
            </a:r>
          </a:p>
        </p:txBody>
      </p:sp>
      <p:sp>
        <p:nvSpPr>
          <p:cNvPr id="12" name="流程图: 终止 11"/>
          <p:cNvSpPr/>
          <p:nvPr/>
        </p:nvSpPr>
        <p:spPr>
          <a:xfrm>
            <a:off x="5555615" y="3866198"/>
            <a:ext cx="4100513" cy="755650"/>
          </a:xfrm>
          <a:prstGeom prst="flowChartTerminator">
            <a:avLst/>
          </a:prstGeom>
          <a:solidFill>
            <a:srgbClr val="F3DADB"/>
          </a:solidFill>
          <a:ln>
            <a:solidFill>
              <a:srgbClr val="A42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5725478" y="3921760"/>
            <a:ext cx="32686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）不怕牺牲</a:t>
            </a:r>
          </a:p>
        </p:txBody>
      </p:sp>
      <p:sp>
        <p:nvSpPr>
          <p:cNvPr id="5" name="流程图: 终止 4"/>
          <p:cNvSpPr/>
          <p:nvPr/>
        </p:nvSpPr>
        <p:spPr>
          <a:xfrm>
            <a:off x="5555615" y="5137785"/>
            <a:ext cx="4100513" cy="757238"/>
          </a:xfrm>
          <a:prstGeom prst="flowChartTerminator">
            <a:avLst/>
          </a:prstGeom>
          <a:solidFill>
            <a:srgbClr val="F3DADB"/>
          </a:solidFill>
          <a:ln>
            <a:solidFill>
              <a:srgbClr val="A42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5725478" y="5193348"/>
            <a:ext cx="32686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）互相爱护</a:t>
            </a:r>
          </a:p>
        </p:txBody>
      </p:sp>
      <p:sp>
        <p:nvSpPr>
          <p:cNvPr id="1048594" name="圆角矩形 25"/>
          <p:cNvSpPr/>
          <p:nvPr/>
        </p:nvSpPr>
        <p:spPr>
          <a:xfrm>
            <a:off x="3375343" y="1416050"/>
            <a:ext cx="757238" cy="755650"/>
          </a:xfrm>
          <a:prstGeom prst="roundRect">
            <a:avLst/>
          </a:prstGeom>
          <a:solidFill>
            <a:srgbClr val="A42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800" b="1" strike="noStrike" noProof="1">
              <a:cs typeface="+mn-ea"/>
              <a:sym typeface="+mn-lt"/>
            </a:endParaRPr>
          </a:p>
        </p:txBody>
      </p:sp>
      <p:sp>
        <p:nvSpPr>
          <p:cNvPr id="1048596" name="矩形 32"/>
          <p:cNvSpPr/>
          <p:nvPr/>
        </p:nvSpPr>
        <p:spPr>
          <a:xfrm>
            <a:off x="3349467" y="1439863"/>
            <a:ext cx="8089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01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1048664" grpId="0" bldLvl="0" animBg="1"/>
      <p:bldP spid="11" grpId="0" bldLvl="0" animBg="1"/>
      <p:bldP spid="7" grpId="0"/>
      <p:bldP spid="12" grpId="0" bldLvl="0" animBg="1"/>
      <p:bldP spid="8" grpId="0"/>
      <p:bldP spid="5" grpId="0" bldLvl="0" animBg="1"/>
      <p:bldP spid="6" grpId="0"/>
      <p:bldP spid="1048594" grpId="0" bldLvl="0" animBg="1"/>
      <p:bldP spid="104859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35175" y="1122045"/>
            <a:ext cx="857250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画出你认为重要的语句，或不懂的句子，说说你的理解。</a:t>
            </a:r>
          </a:p>
        </p:txBody>
      </p:sp>
      <p:sp>
        <p:nvSpPr>
          <p:cNvPr id="1048594" name="圆角矩形 25"/>
          <p:cNvSpPr/>
          <p:nvPr/>
        </p:nvSpPr>
        <p:spPr>
          <a:xfrm>
            <a:off x="1131888" y="1356678"/>
            <a:ext cx="755650" cy="757238"/>
          </a:xfrm>
          <a:prstGeom prst="roundRect">
            <a:avLst/>
          </a:prstGeom>
          <a:solidFill>
            <a:srgbClr val="A42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800" b="1" strike="noStrike" noProof="1">
              <a:cs typeface="+mn-ea"/>
              <a:sym typeface="+mn-lt"/>
            </a:endParaRPr>
          </a:p>
        </p:txBody>
      </p:sp>
      <p:sp>
        <p:nvSpPr>
          <p:cNvPr id="1048596" name="矩形 32"/>
          <p:cNvSpPr/>
          <p:nvPr/>
        </p:nvSpPr>
        <p:spPr>
          <a:xfrm>
            <a:off x="1093788" y="1371283"/>
            <a:ext cx="8089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02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36625" y="2466340"/>
            <a:ext cx="99682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20725" algn="just"/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我们的同志在困难的时候，要看到成绩，要看到光明，要提高我们的勇气。</a:t>
            </a:r>
          </a:p>
        </p:txBody>
      </p:sp>
      <p:sp>
        <p:nvSpPr>
          <p:cNvPr id="5" name="TextBox 13"/>
          <p:cNvSpPr txBox="1"/>
          <p:nvPr/>
        </p:nvSpPr>
        <p:spPr>
          <a:xfrm>
            <a:off x="1073785" y="4598670"/>
            <a:ext cx="9772015" cy="166179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en-US" altLang="zh-CN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革命斗争必然要遇到艰难困苦，但是我们为了人民利益，为了全民族的解放，就要不怕困难，要看到成绩和光明，要树立信心，鼓足勇气。</a:t>
            </a:r>
            <a:endParaRPr lang="zh-CN" altLang="en-US" sz="3600" b="1" dirty="0">
              <a:solidFill>
                <a:srgbClr val="A42F26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5791200" y="3743325"/>
            <a:ext cx="609600" cy="763588"/>
          </a:xfrm>
          <a:prstGeom prst="down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 bldLvl="0" animBg="1"/>
      <p:bldP spid="1048596" grpId="0"/>
      <p:bldP spid="2" grpId="0"/>
      <p:bldP spid="5" grpId="0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/>
          <p:nvPr/>
        </p:nvSpPr>
        <p:spPr>
          <a:xfrm>
            <a:off x="1236345" y="1208405"/>
            <a:ext cx="958215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我们的干部要关心每一个战士，一切革命队伍的人都要互相关心，互相爱护，互相帮助。</a:t>
            </a:r>
          </a:p>
        </p:txBody>
      </p:sp>
      <p:sp>
        <p:nvSpPr>
          <p:cNvPr id="5" name="TextBox 13"/>
          <p:cNvSpPr txBox="1"/>
          <p:nvPr/>
        </p:nvSpPr>
        <p:spPr>
          <a:xfrm>
            <a:off x="1359535" y="3430270"/>
            <a:ext cx="9316720" cy="304546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just" defTabSz="1216025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革命队伍里的人是为了一个共同的革命目标走到一起的。因此不论是干部对战士，还是战士对战士，都要互相关心、爱护和帮助。这样才能更好地团结起来，共同奋斗，实现我们的革命目标。</a:t>
            </a:r>
            <a:endParaRPr lang="zh-CN" altLang="en-US" sz="3600" b="1" dirty="0">
              <a:solidFill>
                <a:srgbClr val="A42F26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5711190" y="2506663"/>
            <a:ext cx="609600" cy="877888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0510" y="2039620"/>
            <a:ext cx="6445250" cy="1850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你能有感情地朗读第</a:t>
            </a:r>
            <a:r>
              <a:rPr lang="en-US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2—4</a:t>
            </a:r>
            <a:r>
              <a:rPr lang="zh-CN" altLang="en-US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自然段吗？</a:t>
            </a:r>
          </a:p>
        </p:txBody>
      </p:sp>
      <p:pic>
        <p:nvPicPr>
          <p:cNvPr id="37890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905" y="2992755"/>
            <a:ext cx="2945765" cy="3074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"/>
          <p:cNvSpPr txBox="1"/>
          <p:nvPr/>
        </p:nvSpPr>
        <p:spPr>
          <a:xfrm>
            <a:off x="1268095" y="2087245"/>
            <a:ext cx="9831070" cy="4076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今后我们的队伍里，不管死了谁，不管是炊事员，是战士，只要他是做过一些有益的工作的，我们都要给他送葬，开追悼会。这要成为一个制度。这个方法也要介绍到老百姓那里去。村上的人死了，开个追悼会。用这样的方法，寄托我们的哀思，使整个人民团结起来。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1405255" y="1402398"/>
            <a:ext cx="8712200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>
              <a:spcBef>
                <a:spcPct val="20000"/>
              </a:spcBef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读一读，想一想为什么要开追悼会。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3"/>
          <p:cNvSpPr txBox="1"/>
          <p:nvPr/>
        </p:nvSpPr>
        <p:spPr>
          <a:xfrm>
            <a:off x="1576070" y="1230948"/>
            <a:ext cx="7326313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开追悼会有什么意义？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938" name="文本框 1"/>
          <p:cNvSpPr txBox="1"/>
          <p:nvPr/>
        </p:nvSpPr>
        <p:spPr>
          <a:xfrm>
            <a:off x="1358900" y="1745615"/>
            <a:ext cx="947420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这个方法也要介绍到老百姓那里去。村上的人死了，开个追悼会。用这样的方法，寄托我们的哀思，使整个人民团结起来。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558915" y="3238500"/>
            <a:ext cx="406781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546225" y="3949700"/>
            <a:ext cx="6967220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/>
          <p:nvPr/>
        </p:nvSpPr>
        <p:spPr>
          <a:xfrm>
            <a:off x="1496060" y="5166043"/>
            <a:ext cx="9145588" cy="553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defTabSz="1216025"/>
            <a:r>
              <a:rPr lang="zh-CN" altLang="en-US" sz="3600" b="1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能使人民更加团结，使整个民族团结起来。</a:t>
            </a:r>
            <a:endParaRPr lang="zh-CN" altLang="en-US" sz="3600" b="1" dirty="0">
              <a:solidFill>
                <a:srgbClr val="A42F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5791200" y="4200525"/>
            <a:ext cx="608013" cy="822325"/>
          </a:xfrm>
          <a:prstGeom prst="downArrow">
            <a:avLst/>
          </a:prstGeom>
          <a:solidFill>
            <a:srgbClr val="9C22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808605" y="1905953"/>
            <a:ext cx="5784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本文的中心思想是什么？</a:t>
            </a:r>
          </a:p>
        </p:txBody>
      </p:sp>
      <p:sp>
        <p:nvSpPr>
          <p:cNvPr id="1048594" name="圆角矩形 25"/>
          <p:cNvSpPr/>
          <p:nvPr/>
        </p:nvSpPr>
        <p:spPr>
          <a:xfrm>
            <a:off x="1801495" y="1824990"/>
            <a:ext cx="755650" cy="755650"/>
          </a:xfrm>
          <a:prstGeom prst="roundRect">
            <a:avLst/>
          </a:prstGeom>
          <a:solidFill>
            <a:srgbClr val="A42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800" b="1" strike="noStrike" noProof="1">
              <a:cs typeface="+mn-ea"/>
              <a:sym typeface="+mn-lt"/>
            </a:endParaRPr>
          </a:p>
        </p:txBody>
      </p:sp>
      <p:sp>
        <p:nvSpPr>
          <p:cNvPr id="1048596" name="矩形 32"/>
          <p:cNvSpPr/>
          <p:nvPr/>
        </p:nvSpPr>
        <p:spPr>
          <a:xfrm>
            <a:off x="1774825" y="1848803"/>
            <a:ext cx="8089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01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38630" y="2780030"/>
            <a:ext cx="838073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通过悼念张思德，讲为人民服务的道理，号召大家学习张思德完全、彻底地为人民服务的精神，团结起来，打败侵略者。</a:t>
            </a:r>
          </a:p>
        </p:txBody>
      </p:sp>
      <p:sp>
        <p:nvSpPr>
          <p:cNvPr id="2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总结全文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 bldLvl="0" animBg="1"/>
      <p:bldP spid="104859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文本框 13"/>
          <p:cNvSpPr txBox="1"/>
          <p:nvPr/>
        </p:nvSpPr>
        <p:spPr>
          <a:xfrm>
            <a:off x="1548130" y="1979930"/>
            <a:ext cx="2237740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/>
            <a:r>
              <a:rPr lang="en-US" altLang="zh-CN" sz="8800" b="1" noProof="1">
                <a:solidFill>
                  <a:srgbClr val="C139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12   </a:t>
            </a:r>
            <a:r>
              <a:rPr lang="zh-CN" altLang="en-US" sz="8800" b="1" noProof="1">
                <a:solidFill>
                  <a:srgbClr val="C139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61163" y="3751263"/>
            <a:ext cx="33655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Calibri" panose="020F0502020204030204" charset="0"/>
              </a:rPr>
              <a:t>作者：毛泽东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8073"/>
          <a:stretch>
            <a:fillRect/>
          </a:stretch>
        </p:blipFill>
        <p:spPr>
          <a:xfrm>
            <a:off x="3543300" y="2014220"/>
            <a:ext cx="7635240" cy="1447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378710" y="2510473"/>
            <a:ext cx="77089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围绕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为人民服务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这一中心思想论述时，注重摆事实，讲道理，条理清晰，语句在逻辑上结构严谨</a:t>
            </a:r>
            <a:r>
              <a:rPr lang="zh-CN" altLang="zh-CN" sz="40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41700" y="1620838"/>
            <a:ext cx="5969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本文的写作特色是什么？</a:t>
            </a:r>
          </a:p>
        </p:txBody>
      </p:sp>
      <p:sp>
        <p:nvSpPr>
          <p:cNvPr id="5" name="圆角矩形 25"/>
          <p:cNvSpPr/>
          <p:nvPr/>
        </p:nvSpPr>
        <p:spPr>
          <a:xfrm>
            <a:off x="2433003" y="1551305"/>
            <a:ext cx="757238" cy="755650"/>
          </a:xfrm>
          <a:prstGeom prst="roundRect">
            <a:avLst/>
          </a:prstGeom>
          <a:solidFill>
            <a:srgbClr val="A42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800" b="1" strike="noStrike" noProof="1">
              <a:cs typeface="+mn-ea"/>
              <a:sym typeface="+mn-lt"/>
            </a:endParaRPr>
          </a:p>
        </p:txBody>
      </p:sp>
      <p:sp>
        <p:nvSpPr>
          <p:cNvPr id="6" name="矩形 32"/>
          <p:cNvSpPr/>
          <p:nvPr/>
        </p:nvSpPr>
        <p:spPr>
          <a:xfrm>
            <a:off x="2407127" y="1575118"/>
            <a:ext cx="8089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rPr>
              <a:t>02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684107" y="2565252"/>
            <a:ext cx="10161109" cy="2680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精兵</a:t>
            </a:r>
            <a:r>
              <a:rPr kumimoji="1" lang="en-US" altLang="zh-CN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(    )（    ）   </a:t>
            </a: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五</a:t>
            </a:r>
            <a:r>
              <a:rPr kumimoji="1" lang="en-US" altLang="zh-CN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(    )</a:t>
            </a: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四（    ）</a:t>
            </a:r>
            <a:endParaRPr kumimoji="1" lang="en-US" altLang="zh-CN" sz="3735" b="1" dirty="0">
              <a:latin typeface="楷体" panose="02010609060101010101" charset="-122"/>
              <a:ea typeface="楷体" panose="02010609060101010101" charset="-122"/>
              <a:cs typeface="汉语拼音" panose="02010600030101010101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死得</a:t>
            </a:r>
            <a:r>
              <a:rPr kumimoji="1" lang="en-US" altLang="zh-CN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(    ) (    )    </a:t>
            </a: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轻于</a:t>
            </a:r>
            <a:r>
              <a:rPr kumimoji="1" lang="en-US" altLang="zh-CN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(    )（    ）</a:t>
            </a:r>
          </a:p>
          <a:p>
            <a:pPr>
              <a:lnSpc>
                <a:spcPct val="150000"/>
              </a:lnSpc>
            </a:pPr>
            <a:r>
              <a:rPr kumimoji="1" lang="zh-CN" altLang="en-US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重于</a:t>
            </a:r>
            <a:r>
              <a:rPr kumimoji="1" lang="en-US" altLang="zh-CN" sz="3735" b="1" dirty="0">
                <a:latin typeface="楷体" panose="02010609060101010101" charset="-122"/>
                <a:ea typeface="楷体" panose="02010609060101010101" charset="-122"/>
                <a:cs typeface="汉语拼音" panose="02010600030101010101" pitchFamily="34" charset="-122"/>
              </a:rPr>
              <a:t>(    )（    ）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98131" y="2770597"/>
            <a:ext cx="714473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政</a:t>
            </a:r>
          </a:p>
        </p:txBody>
      </p:sp>
      <p:sp>
        <p:nvSpPr>
          <p:cNvPr id="8" name="矩形 7"/>
          <p:cNvSpPr/>
          <p:nvPr/>
        </p:nvSpPr>
        <p:spPr>
          <a:xfrm>
            <a:off x="3121982" y="2770597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5558" y="2816317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湖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27528" y="2816317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21982" y="3647612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32161" y="3647612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43955" y="3647612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鸿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27528" y="3601892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毛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21982" y="4498836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泰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2161" y="4498836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山</a:t>
            </a:r>
            <a:endParaRPr lang="zh-CN" altLang="en-US" sz="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56741" y="1570658"/>
            <a:ext cx="47548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汉语拼音" panose="02010600030101010101" pitchFamily="34" charset="-122"/>
              </a:rPr>
              <a:t>一、把词语补充完整。</a:t>
            </a:r>
          </a:p>
        </p:txBody>
      </p:sp>
      <p:sp>
        <p:nvSpPr>
          <p:cNvPr id="3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随堂演练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256613" y="1515653"/>
            <a:ext cx="10370501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kumimoji="1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二、下列句子比较长。读一读，标出停顿的地方。</a:t>
            </a:r>
          </a:p>
        </p:txBody>
      </p:sp>
      <p:sp>
        <p:nvSpPr>
          <p:cNvPr id="6" name="矩形 5"/>
          <p:cNvSpPr/>
          <p:nvPr/>
        </p:nvSpPr>
        <p:spPr>
          <a:xfrm>
            <a:off x="1199515" y="2432685"/>
            <a:ext cx="10124440" cy="29667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我们这个队伍完全是为着解放人民的，是彻底地为人民的利益工作的。</a:t>
            </a:r>
          </a:p>
          <a:p>
            <a:endParaRPr lang="zh-CN" sz="3735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中国古时候有个文学家叫做司马迁的说过：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人固有一死，或重于泰山，或轻于鸿毛</a:t>
            </a:r>
            <a:r>
              <a:rPr lang="zh-CN" sz="373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sz="3735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2190" y="1808480"/>
            <a:ext cx="10424160" cy="35420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我们这个队伍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完全是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为着解放人民的，</a:t>
            </a:r>
            <a:r>
              <a:rPr lang="en-US" altLang="zh-CN" sz="373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是彻底地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为人民的利益</a:t>
            </a:r>
            <a:r>
              <a:rPr lang="en-US" altLang="zh-CN" sz="373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工作的。</a:t>
            </a:r>
          </a:p>
          <a:p>
            <a:endParaRPr lang="zh-CN" sz="3735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中国古时候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有个文学家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叫做司马迁的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说过：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固有一死，或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重于泰山，或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轻于鸿毛</a:t>
            </a:r>
            <a:r>
              <a:rPr lang="zh-CN" sz="373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sz="3735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97475" y="1431072"/>
            <a:ext cx="1080659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r>
              <a:rPr kumimoji="1"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三、读句子，先理解加红的词，再写写句子的意思。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364199" y="2119752"/>
            <a:ext cx="10359859" cy="34474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有一死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重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泰山</a:t>
            </a:r>
            <a:r>
              <a:rPr lang="en-US" altLang="zh-CN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或轻</a:t>
            </a:r>
            <a:r>
              <a:rPr lang="zh-CN" altLang="en-US" sz="3735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altLang="en-US" sz="3735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鸿毛。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固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句子意思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23395" y="4711599"/>
            <a:ext cx="7859203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重于泰山，无价值的死，轻于鸿毛。</a:t>
            </a:r>
          </a:p>
        </p:txBody>
      </p:sp>
      <p:sp>
        <p:nvSpPr>
          <p:cNvPr id="7" name="矩形 6"/>
          <p:cNvSpPr/>
          <p:nvPr/>
        </p:nvSpPr>
        <p:spPr>
          <a:xfrm>
            <a:off x="2697913" y="3094987"/>
            <a:ext cx="110109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本来</a:t>
            </a:r>
          </a:p>
        </p:txBody>
      </p:sp>
      <p:sp>
        <p:nvSpPr>
          <p:cNvPr id="8" name="矩形 7"/>
          <p:cNvSpPr/>
          <p:nvPr/>
        </p:nvSpPr>
        <p:spPr>
          <a:xfrm>
            <a:off x="5220925" y="3093817"/>
            <a:ext cx="1101090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有的</a:t>
            </a:r>
          </a:p>
        </p:txBody>
      </p:sp>
      <p:sp>
        <p:nvSpPr>
          <p:cNvPr id="9" name="矩形 8"/>
          <p:cNvSpPr/>
          <p:nvPr/>
        </p:nvSpPr>
        <p:spPr>
          <a:xfrm>
            <a:off x="8116439" y="3093817"/>
            <a:ext cx="641985" cy="6451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</a:t>
            </a:r>
          </a:p>
        </p:txBody>
      </p:sp>
      <p:sp>
        <p:nvSpPr>
          <p:cNvPr id="10" name="矩形 9"/>
          <p:cNvSpPr/>
          <p:nvPr/>
        </p:nvSpPr>
        <p:spPr>
          <a:xfrm>
            <a:off x="3666792" y="3923027"/>
            <a:ext cx="7421763" cy="6451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人本来就是要死的，有价值的死，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6470" y="1259840"/>
            <a:ext cx="9975850" cy="153162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四、学了这篇课文，思考一下，你会用什么实际行动来为人民服务？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70485" y="2782074"/>
            <a:ext cx="9502491" cy="341249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</a:t>
            </a:r>
            <a:endParaRPr lang="en-US" altLang="zh-CN" sz="3600" dirty="0">
              <a:solidFill>
                <a:srgbClr val="A42F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可以从身边的小事做起。比如：看到同学需要帮助要尽自己的能力帮助。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捡拾垃圾。 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做义工。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框 1"/>
          <p:cNvSpPr txBox="1"/>
          <p:nvPr/>
        </p:nvSpPr>
        <p:spPr>
          <a:xfrm>
            <a:off x="2238375" y="2386330"/>
            <a:ext cx="80073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背诵课文第</a:t>
            </a:r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2—3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自然段。</a:t>
            </a:r>
          </a:p>
          <a:p>
            <a:endParaRPr lang="en-US" altLang="zh-CN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搜集并积累为人民服务的座右铭</a:t>
            </a:r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课后作业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0940" y="2192020"/>
            <a:ext cx="828675" cy="310038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200" b="1" baseline="0">
                <a:solidFill>
                  <a:srgbClr val="A42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为人民服务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2216468" y="2080895"/>
            <a:ext cx="215900" cy="3313113"/>
          </a:xfrm>
          <a:prstGeom prst="leftBrace">
            <a:avLst>
              <a:gd name="adj1" fmla="val 31659"/>
              <a:gd name="adj2" fmla="val 50000"/>
            </a:avLst>
          </a:prstGeom>
          <a:ln w="31750">
            <a:solidFill>
              <a:srgbClr val="A42F2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1600" y="1916748"/>
            <a:ext cx="1809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提出观点：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35475" y="1916748"/>
            <a:ext cx="4452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完全、彻底地为人民服务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41600" y="3448685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具体论证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629150" y="2713673"/>
            <a:ext cx="419417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或重于泰山，或轻于鸿毛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29150" y="3448685"/>
            <a:ext cx="3889375" cy="52197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坚持好的   改正错的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29150" y="4182110"/>
            <a:ext cx="3889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团结奋斗   不怕牺牲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641600" y="4979035"/>
            <a:ext cx="1866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寄托希望：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35475" y="4979035"/>
            <a:ext cx="2190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开追悼会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4460875" y="2907348"/>
            <a:ext cx="215900" cy="1728788"/>
          </a:xfrm>
          <a:prstGeom prst="leftBrac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右大括号 10"/>
          <p:cNvSpPr/>
          <p:nvPr/>
        </p:nvSpPr>
        <p:spPr>
          <a:xfrm>
            <a:off x="8899525" y="2080895"/>
            <a:ext cx="252413" cy="3313113"/>
          </a:xfrm>
          <a:prstGeom prst="rightBrace">
            <a:avLst/>
          </a:prstGeom>
          <a:ln w="34925">
            <a:solidFill>
              <a:srgbClr val="A42F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文本框 12"/>
          <p:cNvSpPr txBox="1"/>
          <p:nvPr/>
        </p:nvSpPr>
        <p:spPr>
          <a:xfrm>
            <a:off x="9477375" y="2007870"/>
            <a:ext cx="798195" cy="34575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000" b="1" baseline="0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</a:rPr>
              <a:t>一切为了人民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242550" y="2007870"/>
            <a:ext cx="798195" cy="345916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>
              <a:buSzTx/>
              <a:buFont typeface="Arial" panose="020B0604020202020204" pitchFamily="34" charset="0"/>
            </a:pPr>
            <a:r>
              <a:rPr lang="zh-CN" altLang="en-US" sz="4000" b="1" baseline="0">
                <a:solidFill>
                  <a:srgbClr val="A42F26"/>
                </a:solidFill>
                <a:latin typeface="楷体" panose="02010609060101010101" charset="-122"/>
                <a:ea typeface="楷体" panose="02010609060101010101" charset="-122"/>
              </a:rPr>
              <a:t>为了一切人民</a:t>
            </a:r>
          </a:p>
        </p:txBody>
      </p:sp>
      <p:sp>
        <p:nvSpPr>
          <p:cNvPr id="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板书设计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7" grpId="0"/>
      <p:bldP spid="9" grpId="0"/>
      <p:bldP spid="10" grpId="0"/>
      <p:bldP spid="12" grpId="0" bldLvl="0" animBg="1"/>
      <p:bldP spid="14" grpId="0" bldLvl="0" animBg="1"/>
      <p:bldP spid="17" grpId="0"/>
      <p:bldP spid="21" grpId="0"/>
      <p:bldP spid="23" grpId="0"/>
      <p:bldP spid="5" grpId="0" bldLvl="0" animBg="1"/>
      <p:bldP spid="11" grpId="0" bldLvl="0" animBg="1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/>
          <p:nvPr/>
        </p:nvSpPr>
        <p:spPr>
          <a:xfrm>
            <a:off x="1782445" y="1818005"/>
            <a:ext cx="8912860" cy="3681730"/>
          </a:xfrm>
          <a:prstGeom prst="rect">
            <a:avLst/>
          </a:prstGeom>
          <a:noFill/>
          <a:ln w="19050">
            <a:noFill/>
          </a:ln>
        </p:spPr>
        <p:txBody>
          <a:bodyPr wrap="square" lIns="81627" tIns="40813" rIns="81627" bIns="40813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毛泽东（1893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—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1976），湖南湘潭人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字润之，笔名子任，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伟大的无产阶级</a:t>
            </a:r>
            <a:r>
              <a:rPr lang="zh-CN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革命家、军事家、思想家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是党的第一代中央领导集体的核心，是领导中国人民彻底改变自己命运和国家面貌的一代伟人。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作者简介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/>
          <p:nvPr/>
        </p:nvSpPr>
        <p:spPr>
          <a:xfrm>
            <a:off x="1094740" y="1777683"/>
            <a:ext cx="6553200" cy="3920490"/>
          </a:xfrm>
          <a:prstGeom prst="rect">
            <a:avLst/>
          </a:prstGeom>
          <a:noFill/>
          <a:ln w="19050">
            <a:noFill/>
          </a:ln>
        </p:spPr>
        <p:txBody>
          <a:bodyPr wrap="square" lIns="81627" tIns="40813" rIns="81627" bIns="40813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平生于政务、军旅之暇，喜爱诗词、书法，用功尤勤，造诣甚深。</a:t>
            </a:r>
          </a:p>
          <a:p>
            <a:pPr algn="just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作品：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《论持久战》《为人民服务》《矛盾论》《实践论》等；</a:t>
            </a:r>
          </a:p>
          <a:p>
            <a:pPr algn="just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诗词作品：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《长征》《沁园春·雪》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《卜算子·咏梅》等。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4350" y="1546860"/>
            <a:ext cx="2903220" cy="446532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3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692910"/>
            <a:ext cx="8985250" cy="43554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本课是毛泽东主席在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张思德同志的追悼会上所作的演讲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just">
              <a:lnSpc>
                <a:spcPct val="11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当时，抗日战争正处在十分艰苦的阶段，有许多困难需要克服。毛泽东主席针对这一情况，讲述为人民服务的道理，号召大家学习张思德同志完全、彻底地为人民服务的精神，团结起来，打败日本侵略者。</a:t>
            </a:r>
          </a:p>
        </p:txBody>
      </p:sp>
      <p:sp>
        <p:nvSpPr>
          <p:cNvPr id="3076" name="文本框 4"/>
          <p:cNvSpPr txBox="1"/>
          <p:nvPr/>
        </p:nvSpPr>
        <p:spPr>
          <a:xfrm>
            <a:off x="833120" y="857568"/>
            <a:ext cx="295910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>
                    <a:alpha val="50194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 spc="400" dirty="0">
                <a:solidFill>
                  <a:srgbClr val="A42F26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了解背景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3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58"/>
          <a:stretch>
            <a:fillRect/>
          </a:stretch>
        </p:blipFill>
        <p:spPr bwMode="auto">
          <a:xfrm>
            <a:off x="6466840" y="1368425"/>
            <a:ext cx="4054475" cy="4812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75" b="10907"/>
          <a:stretch>
            <a:fillRect/>
          </a:stretch>
        </p:blipFill>
        <p:spPr bwMode="auto">
          <a:xfrm>
            <a:off x="1544955" y="1323975"/>
            <a:ext cx="4153535" cy="481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7451f55-8106-4d1c-8375-b3f44db1981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5468589-0669-4574-8238-826f291b20e7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2638</Words>
  <Application>WPS 演示</Application>
  <PresentationFormat>自定义</PresentationFormat>
  <Paragraphs>263</Paragraphs>
  <Slides>57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67" baseType="lpstr">
      <vt:lpstr>Arial</vt:lpstr>
      <vt:lpstr>宋体</vt:lpstr>
      <vt:lpstr>楷体</vt:lpstr>
      <vt:lpstr>微软雅黑</vt:lpstr>
      <vt:lpstr>Calibri</vt:lpstr>
      <vt:lpstr>GB Pinyinok-D</vt:lpstr>
      <vt:lpstr>华文楷体</vt:lpstr>
      <vt:lpstr>汉语拼音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dell</cp:lastModifiedBy>
  <cp:revision>297</cp:revision>
  <dcterms:created xsi:type="dcterms:W3CDTF">2015-05-05T08:02:00Z</dcterms:created>
  <dcterms:modified xsi:type="dcterms:W3CDTF">2022-05-03T11:55:48Z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  <property fmtid="{D5CDD505-2E9C-101B-9397-08002B2CF9AE}" pid="3" name="ICV">
    <vt:lpwstr>6C7BE05E181E4FBEB067C7384354A266</vt:lpwstr>
  </property>
</Properties>
</file>