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5"/>
  </p:notesMasterIdLst>
  <p:sldIdLst>
    <p:sldId id="274" r:id="rId2"/>
    <p:sldId id="263" r:id="rId3"/>
    <p:sldId id="264" r:id="rId4"/>
    <p:sldId id="317" r:id="rId5"/>
    <p:sldId id="350" r:id="rId6"/>
    <p:sldId id="356" r:id="rId7"/>
    <p:sldId id="267" r:id="rId8"/>
    <p:sldId id="268" r:id="rId9"/>
    <p:sldId id="295" r:id="rId10"/>
    <p:sldId id="335" r:id="rId11"/>
    <p:sldId id="336" r:id="rId12"/>
    <p:sldId id="337" r:id="rId13"/>
    <p:sldId id="352" r:id="rId14"/>
    <p:sldId id="357" r:id="rId15"/>
    <p:sldId id="265" r:id="rId16"/>
    <p:sldId id="340" r:id="rId17"/>
    <p:sldId id="341" r:id="rId18"/>
    <p:sldId id="353" r:id="rId19"/>
    <p:sldId id="358" r:id="rId20"/>
    <p:sldId id="266" r:id="rId21"/>
    <p:sldId id="343" r:id="rId22"/>
    <p:sldId id="269" r:id="rId23"/>
    <p:sldId id="339" r:id="rId24"/>
    <p:sldId id="344" r:id="rId25"/>
    <p:sldId id="359" r:id="rId26"/>
    <p:sldId id="270" r:id="rId27"/>
    <p:sldId id="345" r:id="rId28"/>
    <p:sldId id="346" r:id="rId29"/>
    <p:sldId id="347" r:id="rId30"/>
    <p:sldId id="354" r:id="rId31"/>
    <p:sldId id="271" r:id="rId32"/>
    <p:sldId id="348" r:id="rId33"/>
    <p:sldId id="349" r:id="rId3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4B05"/>
    <a:srgbClr val="EAEAEA"/>
    <a:srgbClr val="333333"/>
    <a:srgbClr val="C0C0C0"/>
    <a:srgbClr val="4F81BD"/>
    <a:srgbClr val="5F5F5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50" d="100"/>
          <a:sy n="50" d="100"/>
        </p:scale>
        <p:origin x="-90" y="-46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pPr/>
              <a:t>2016-10-19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7" Type="http://schemas.openxmlformats.org/officeDocument/2006/relationships/slide" Target="../slides/slide26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5.xml"/><Relationship Id="rId5" Type="http://schemas.openxmlformats.org/officeDocument/2006/relationships/slide" Target="../slides/slide3.xml"/><Relationship Id="rId4" Type="http://schemas.openxmlformats.org/officeDocument/2006/relationships/image" Target="../media/image2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slide" Target="../slides/slide26.xml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5.xml"/><Relationship Id="rId5" Type="http://schemas.openxmlformats.org/officeDocument/2006/relationships/slide" Target="../slides/slide3.xml"/><Relationship Id="rId4" Type="http://schemas.openxmlformats.org/officeDocument/2006/relationships/image" Target="../media/image1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slide" Target="../slides/slide26.xml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5.xml"/><Relationship Id="rId5" Type="http://schemas.openxmlformats.org/officeDocument/2006/relationships/image" Target="../media/image1.png"/><Relationship Id="rId4" Type="http://schemas.openxmlformats.org/officeDocument/2006/relationships/slide" Target="../slides/slide3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slide" Target="../slides/slide26.xml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.png"/><Relationship Id="rId5" Type="http://schemas.openxmlformats.org/officeDocument/2006/relationships/slide" Target="../slides/slide15.xml"/><Relationship Id="rId4" Type="http://schemas.openxmlformats.org/officeDocument/2006/relationships/slide" Target="../slides/slide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284719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3491881" y="-27384"/>
            <a:ext cx="1443037" cy="880109"/>
            <a:chOff x="11613" y="920823"/>
            <a:chExt cx="1443037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443037" cy="733424"/>
            </a:xfrm>
            <a:prstGeom prst="rect">
              <a:avLst/>
            </a:prstGeom>
          </p:spPr>
        </p:pic>
        <p:sp>
          <p:nvSpPr>
            <p:cNvPr id="8" name="TextBox 7">
              <a:hlinkClick r:id="rId3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4" cy="133350"/>
            </a:xfrm>
            <a:prstGeom prst="rect">
              <a:avLst/>
            </a:prstGeom>
          </p:spPr>
        </p:pic>
      </p:grpSp>
      <p:sp>
        <p:nvSpPr>
          <p:cNvPr id="10" name="TextBox 16">
            <a:hlinkClick r:id="rId5" action="ppaction://hlinksldjump"/>
          </p:cNvPr>
          <p:cNvSpPr txBox="1"/>
          <p:nvPr userDrawn="1"/>
        </p:nvSpPr>
        <p:spPr>
          <a:xfrm>
            <a:off x="5037341" y="213252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预习导引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3" name="TextBox 34">
            <a:hlinkClick r:id="rId6" action="ppaction://hlinksldjump"/>
          </p:cNvPr>
          <p:cNvSpPr txBox="1"/>
          <p:nvPr userDrawn="1"/>
        </p:nvSpPr>
        <p:spPr>
          <a:xfrm>
            <a:off x="6405493" y="210299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核心归纳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5" name="TextBox 40">
            <a:hlinkClick r:id="rId7" action="ppaction://hlinksldjump"/>
          </p:cNvPr>
          <p:cNvSpPr txBox="1"/>
          <p:nvPr userDrawn="1"/>
        </p:nvSpPr>
        <p:spPr>
          <a:xfrm>
            <a:off x="7753097" y="210298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佳作赏析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36419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3" grpId="0"/>
      <p:bldP spid="15" grpId="0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 userDrawn="1"/>
        </p:nvGrpSpPr>
        <p:grpSpPr>
          <a:xfrm>
            <a:off x="3851921" y="112561"/>
            <a:ext cx="633507" cy="480597"/>
            <a:chOff x="366968" y="1037555"/>
            <a:chExt cx="633507" cy="400497"/>
          </a:xfrm>
        </p:grpSpPr>
        <p:sp>
          <p:nvSpPr>
            <p:cNvPr id="23" name="TextBox 22">
              <a:hlinkClick r:id="rId2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4" name="图片 23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  <p:grpSp>
        <p:nvGrpSpPr>
          <p:cNvPr id="21" name="组合 20"/>
          <p:cNvGrpSpPr/>
          <p:nvPr userDrawn="1"/>
        </p:nvGrpSpPr>
        <p:grpSpPr>
          <a:xfrm>
            <a:off x="4852164" y="-27379"/>
            <a:ext cx="1443037" cy="880111"/>
            <a:chOff x="4852164" y="-27379"/>
            <a:chExt cx="1443037" cy="880111"/>
          </a:xfrm>
        </p:grpSpPr>
        <p:pic>
          <p:nvPicPr>
            <p:cNvPr id="25" name="图片 24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852164" y="-27379"/>
              <a:ext cx="1443037" cy="880111"/>
            </a:xfrm>
            <a:prstGeom prst="rect">
              <a:avLst/>
            </a:prstGeom>
          </p:spPr>
        </p:pic>
        <p:sp>
          <p:nvSpPr>
            <p:cNvPr id="26" name="TextBox 16">
              <a:hlinkClick r:id="rId5" action="ppaction://hlinksldjump"/>
            </p:cNvPr>
            <p:cNvSpPr txBox="1"/>
            <p:nvPr userDrawn="1"/>
          </p:nvSpPr>
          <p:spPr>
            <a:xfrm>
              <a:off x="5037341" y="213252"/>
              <a:ext cx="90281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预习导引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sp>
        <p:nvSpPr>
          <p:cNvPr id="31" name="TextBox 34">
            <a:hlinkClick r:id="rId6" action="ppaction://hlinksldjump"/>
          </p:cNvPr>
          <p:cNvSpPr txBox="1"/>
          <p:nvPr userDrawn="1"/>
        </p:nvSpPr>
        <p:spPr>
          <a:xfrm>
            <a:off x="6405493" y="210299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核心归纳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3" name="TextBox 40">
            <a:hlinkClick r:id="rId7" action="ppaction://hlinksldjump"/>
          </p:cNvPr>
          <p:cNvSpPr txBox="1"/>
          <p:nvPr userDrawn="1"/>
        </p:nvSpPr>
        <p:spPr>
          <a:xfrm>
            <a:off x="7753097" y="210298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佳作赏析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37326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3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 userDrawn="1"/>
        </p:nvGrpSpPr>
        <p:grpSpPr>
          <a:xfrm>
            <a:off x="3851921" y="98610"/>
            <a:ext cx="633507" cy="480597"/>
            <a:chOff x="366968" y="1037555"/>
            <a:chExt cx="633507" cy="400497"/>
          </a:xfrm>
        </p:grpSpPr>
        <p:sp>
          <p:nvSpPr>
            <p:cNvPr id="22" name="TextBox 21">
              <a:hlinkClick r:id="rId2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3" name="图片 22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  <p:sp>
        <p:nvSpPr>
          <p:cNvPr id="18" name="TextBox 16">
            <a:hlinkClick r:id="rId4" action="ppaction://hlinksldjump"/>
          </p:cNvPr>
          <p:cNvSpPr txBox="1"/>
          <p:nvPr userDrawn="1"/>
        </p:nvSpPr>
        <p:spPr>
          <a:xfrm>
            <a:off x="5037341" y="213252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预习导引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pSp>
        <p:nvGrpSpPr>
          <p:cNvPr id="29" name="组合 28"/>
          <p:cNvGrpSpPr/>
          <p:nvPr userDrawn="1"/>
        </p:nvGrpSpPr>
        <p:grpSpPr>
          <a:xfrm>
            <a:off x="6197901" y="-27384"/>
            <a:ext cx="1443037" cy="880109"/>
            <a:chOff x="6197901" y="-27384"/>
            <a:chExt cx="1443037" cy="880109"/>
          </a:xfrm>
        </p:grpSpPr>
        <p:pic>
          <p:nvPicPr>
            <p:cNvPr id="30" name="图片 29"/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97901" y="-27384"/>
              <a:ext cx="1443037" cy="880109"/>
            </a:xfrm>
            <a:prstGeom prst="rect">
              <a:avLst/>
            </a:prstGeom>
          </p:spPr>
        </p:pic>
        <p:sp>
          <p:nvSpPr>
            <p:cNvPr id="31" name="TextBox 34">
              <a:hlinkClick r:id="rId6" action="ppaction://hlinksldjump"/>
            </p:cNvPr>
            <p:cNvSpPr txBox="1"/>
            <p:nvPr userDrawn="1"/>
          </p:nvSpPr>
          <p:spPr>
            <a:xfrm>
              <a:off x="6405493" y="210299"/>
              <a:ext cx="90281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核心归纳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sp>
        <p:nvSpPr>
          <p:cNvPr id="33" name="TextBox 40">
            <a:hlinkClick r:id="rId7" action="ppaction://hlinksldjump"/>
          </p:cNvPr>
          <p:cNvSpPr txBox="1"/>
          <p:nvPr userDrawn="1"/>
        </p:nvSpPr>
        <p:spPr>
          <a:xfrm>
            <a:off x="7753097" y="210298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佳作赏析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16403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33" grpId="0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 userDrawn="1"/>
        </p:nvGrpSpPr>
        <p:grpSpPr>
          <a:xfrm>
            <a:off x="3851921" y="102210"/>
            <a:ext cx="633507" cy="480597"/>
            <a:chOff x="366968" y="1037555"/>
            <a:chExt cx="633507" cy="400497"/>
          </a:xfrm>
        </p:grpSpPr>
        <p:sp>
          <p:nvSpPr>
            <p:cNvPr id="17" name="TextBox 16">
              <a:hlinkClick r:id="rId2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18" name="图片 17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  <p:sp>
        <p:nvSpPr>
          <p:cNvPr id="15" name="TextBox 16">
            <a:hlinkClick r:id="rId4" action="ppaction://hlinksldjump"/>
          </p:cNvPr>
          <p:cNvSpPr txBox="1"/>
          <p:nvPr userDrawn="1"/>
        </p:nvSpPr>
        <p:spPr>
          <a:xfrm>
            <a:off x="5037341" y="213252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预习导引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7" name="TextBox 34">
            <a:hlinkClick r:id="rId5" action="ppaction://hlinksldjump"/>
          </p:cNvPr>
          <p:cNvSpPr txBox="1"/>
          <p:nvPr userDrawn="1"/>
        </p:nvSpPr>
        <p:spPr>
          <a:xfrm>
            <a:off x="6405493" y="210299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核心归纳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pSp>
        <p:nvGrpSpPr>
          <p:cNvPr id="28" name="组合 27"/>
          <p:cNvGrpSpPr/>
          <p:nvPr userDrawn="1"/>
        </p:nvGrpSpPr>
        <p:grpSpPr>
          <a:xfrm>
            <a:off x="7543337" y="-27384"/>
            <a:ext cx="1443037" cy="880109"/>
            <a:chOff x="7543337" y="-27384"/>
            <a:chExt cx="1443037" cy="880109"/>
          </a:xfrm>
        </p:grpSpPr>
        <p:pic>
          <p:nvPicPr>
            <p:cNvPr id="29" name="图片 28"/>
            <p:cNvPicPr>
              <a:picLocks noChangeAspect="1"/>
            </p:cNvPicPr>
            <p:nvPr userDrawn="1"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543337" y="-27384"/>
              <a:ext cx="1443037" cy="880109"/>
            </a:xfrm>
            <a:prstGeom prst="rect">
              <a:avLst/>
            </a:prstGeom>
          </p:spPr>
        </p:pic>
        <p:sp>
          <p:nvSpPr>
            <p:cNvPr id="30" name="TextBox 40">
              <a:hlinkClick r:id="rId7" action="ppaction://hlinksldjump"/>
            </p:cNvPr>
            <p:cNvSpPr txBox="1"/>
            <p:nvPr userDrawn="1"/>
          </p:nvSpPr>
          <p:spPr>
            <a:xfrm>
              <a:off x="7753097" y="210298"/>
              <a:ext cx="90281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佳作赏析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795969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7" grpId="0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6359701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" y="-15916"/>
            <a:ext cx="9143998" cy="793157"/>
            <a:chOff x="2" y="-13263"/>
            <a:chExt cx="9143998" cy="660964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5868180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7218330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 rot="16200000">
              <a:off x="8568479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 userDrawn="1"/>
          </p:nvCxnSpPr>
          <p:spPr>
            <a:xfrm rot="16200000">
              <a:off x="4518030" y="310737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rot="16200000">
              <a:off x="3167880" y="321052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8" name="标题占位符 1"/>
          <p:cNvSpPr txBox="1">
            <a:spLocks/>
          </p:cNvSpPr>
          <p:nvPr/>
        </p:nvSpPr>
        <p:spPr>
          <a:xfrm>
            <a:off x="697510" y="169738"/>
            <a:ext cx="2722361" cy="4756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/>
            <a:r>
              <a:rPr lang="en-US" altLang="zh-CN" sz="1600" b="1" dirty="0" smtClean="0"/>
              <a:t>6</a:t>
            </a:r>
            <a:r>
              <a:rPr lang="zh-CN" altLang="zh-CN" sz="1600" dirty="0" smtClean="0"/>
              <a:t>　鸿门宴</a:t>
            </a:r>
            <a:endParaRPr lang="zh-CN" altLang="zh-CN" sz="1600" kern="1200" dirty="0" smtClean="0">
              <a:solidFill>
                <a:schemeClr val="tx1"/>
              </a:solidFill>
              <a:effectLst/>
              <a:latin typeface="黑体" panose="02010600030101010101" pitchFamily="2" charset="-122"/>
              <a:ea typeface="黑体" panose="02010600030101010101" pitchFamily="2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3.vml"/><Relationship Id="rId5" Type="http://schemas.openxmlformats.org/officeDocument/2006/relationships/package" Target="../embeddings/Microsoft_Office_Word___3.docx"/><Relationship Id="rId4" Type="http://schemas.openxmlformats.org/officeDocument/2006/relationships/slide" Target="slide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3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4.vml"/><Relationship Id="rId5" Type="http://schemas.openxmlformats.org/officeDocument/2006/relationships/package" Target="../embeddings/Microsoft_Office_Word___4.docx"/><Relationship Id="rId4" Type="http://schemas.openxmlformats.org/officeDocument/2006/relationships/slide" Target="slide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3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4.xml"/><Relationship Id="rId5" Type="http://schemas.openxmlformats.org/officeDocument/2006/relationships/slide" Target="slide23.xml"/><Relationship Id="rId4" Type="http://schemas.openxmlformats.org/officeDocument/2006/relationships/slide" Target="slide2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4.xml"/><Relationship Id="rId5" Type="http://schemas.openxmlformats.org/officeDocument/2006/relationships/slide" Target="slide23.xml"/><Relationship Id="rId4" Type="http://schemas.openxmlformats.org/officeDocument/2006/relationships/slide" Target="slide2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4.xml"/><Relationship Id="rId5" Type="http://schemas.openxmlformats.org/officeDocument/2006/relationships/slide" Target="slide23.xml"/><Relationship Id="rId4" Type="http://schemas.openxmlformats.org/officeDocument/2006/relationships/slide" Target="slide2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4.xml"/><Relationship Id="rId5" Type="http://schemas.openxmlformats.org/officeDocument/2006/relationships/slide" Target="slide23.xml"/><Relationship Id="rId4" Type="http://schemas.openxmlformats.org/officeDocument/2006/relationships/slide" Target="slide2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4.xml"/><Relationship Id="rId5" Type="http://schemas.openxmlformats.org/officeDocument/2006/relationships/slide" Target="slide23.xml"/><Relationship Id="rId4" Type="http://schemas.openxmlformats.org/officeDocument/2006/relationships/slide" Target="slide2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4.xml"/><Relationship Id="rId5" Type="http://schemas.openxmlformats.org/officeDocument/2006/relationships/slide" Target="slide23.xml"/><Relationship Id="rId4" Type="http://schemas.openxmlformats.org/officeDocument/2006/relationships/slide" Target="slide2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4.xml"/><Relationship Id="rId5" Type="http://schemas.openxmlformats.org/officeDocument/2006/relationships/slide" Target="slide23.xml"/><Relationship Id="rId4" Type="http://schemas.openxmlformats.org/officeDocument/2006/relationships/slide" Target="slide2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7" Type="http://schemas.openxmlformats.org/officeDocument/2006/relationships/package" Target="../embeddings/Microsoft_Office_Word___5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5.vml"/><Relationship Id="rId6" Type="http://schemas.openxmlformats.org/officeDocument/2006/relationships/slide" Target="slide23.xml"/><Relationship Id="rId5" Type="http://schemas.openxmlformats.org/officeDocument/2006/relationships/slide" Target="slide22.xml"/><Relationship Id="rId4" Type="http://schemas.openxmlformats.org/officeDocument/2006/relationships/slide" Target="slide20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4.xml"/><Relationship Id="rId5" Type="http://schemas.openxmlformats.org/officeDocument/2006/relationships/slide" Target="slide23.xml"/><Relationship Id="rId4" Type="http://schemas.openxmlformats.org/officeDocument/2006/relationships/slide" Target="slide2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4.xml"/><Relationship Id="rId5" Type="http://schemas.openxmlformats.org/officeDocument/2006/relationships/slide" Target="slide23.xml"/><Relationship Id="rId4" Type="http://schemas.openxmlformats.org/officeDocument/2006/relationships/slide" Target="slide2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4.xml"/><Relationship Id="rId5" Type="http://schemas.openxmlformats.org/officeDocument/2006/relationships/slide" Target="slide23.xml"/><Relationship Id="rId4" Type="http://schemas.openxmlformats.org/officeDocument/2006/relationships/slide" Target="slide2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31.xml"/><Relationship Id="rId2" Type="http://schemas.openxmlformats.org/officeDocument/2006/relationships/slide" Target="slide26.xml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31.xml"/><Relationship Id="rId2" Type="http://schemas.openxmlformats.org/officeDocument/2006/relationships/slide" Target="slide26.xml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31.xml"/><Relationship Id="rId2" Type="http://schemas.openxmlformats.org/officeDocument/2006/relationships/slide" Target="slide26.xml"/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31.xml"/><Relationship Id="rId2" Type="http://schemas.openxmlformats.org/officeDocument/2006/relationships/slide" Target="slide26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31.xml"/><Relationship Id="rId2" Type="http://schemas.openxmlformats.org/officeDocument/2006/relationships/slide" Target="slide26.xml"/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31.xml"/><Relationship Id="rId2" Type="http://schemas.openxmlformats.org/officeDocument/2006/relationships/slide" Target="slide26.xml"/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31.xml"/><Relationship Id="rId2" Type="http://schemas.openxmlformats.org/officeDocument/2006/relationships/slide" Target="slide26.xml"/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31.xml"/><Relationship Id="rId2" Type="http://schemas.openxmlformats.org/officeDocument/2006/relationships/slide" Target="slide26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3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3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5" Type="http://schemas.openxmlformats.org/officeDocument/2006/relationships/package" Target="../embeddings/Microsoft_Office_Word___1.docx"/><Relationship Id="rId4" Type="http://schemas.openxmlformats.org/officeDocument/2006/relationships/slide" Target="sl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3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5" Type="http://schemas.openxmlformats.org/officeDocument/2006/relationships/package" Target="../embeddings/Microsoft_Office_Word___2.docx"/><Relationship Id="rId4" Type="http://schemas.openxmlformats.org/officeDocument/2006/relationships/slide" Target="slide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6</a:t>
            </a:r>
            <a:r>
              <a:rPr lang="zh-CN" altLang="zh-CN" dirty="0"/>
              <a:t>　鸿门宴</a:t>
            </a:r>
          </a:p>
        </p:txBody>
      </p:sp>
    </p:spTree>
    <p:extLst>
      <p:ext uri="{BB962C8B-B14F-4D97-AF65-F5344CB8AC3E}">
        <p14:creationId xmlns:p14="http://schemas.microsoft.com/office/powerpoint/2010/main" xmlns="" val="591445002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476230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528927" y="908720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282053136"/>
              </p:ext>
            </p:extLst>
          </p:nvPr>
        </p:nvGraphicFramePr>
        <p:xfrm>
          <a:off x="508000" y="1308982"/>
          <a:ext cx="8128000" cy="5360378"/>
        </p:xfrm>
        <a:graphic>
          <a:graphicData uri="http://schemas.openxmlformats.org/presentationml/2006/ole">
            <p:oleObj spid="_x0000_s32775" name="文档" r:id="rId5" imgW="3837032" imgH="2529991" progId="Word.Document.12">
              <p:embed/>
            </p:oleObj>
          </a:graphicData>
        </a:graphic>
      </p:graphicFrame>
      <p:sp>
        <p:nvSpPr>
          <p:cNvPr id="5" name="矩形 4"/>
          <p:cNvSpPr/>
          <p:nvPr/>
        </p:nvSpPr>
        <p:spPr>
          <a:xfrm>
            <a:off x="3985007" y="1417567"/>
            <a:ext cx="1173986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898989" y="1940994"/>
            <a:ext cx="1173986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824970" y="2464421"/>
            <a:ext cx="1547230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334030" y="3029683"/>
            <a:ext cx="1173986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426120" y="3548153"/>
            <a:ext cx="1278703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181027" y="4065497"/>
            <a:ext cx="1278703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633417" y="4641799"/>
            <a:ext cx="885616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725003" y="5162207"/>
            <a:ext cx="1173986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5210862" y="5723734"/>
            <a:ext cx="885616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2871748" y="6234947"/>
            <a:ext cx="4076516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561803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10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1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76230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1528927" y="908720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617129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辨活用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吾得兄事之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名词作状语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像对待兄长那样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籍吏民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封府库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名词用作动词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登记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日夜望将军至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名词作状语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每日每夜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于是项伯复夜去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名词作状语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当晚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当夜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范增数目项王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名词用作动词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以目示意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(6)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常以身翼蔽沛公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名词作状语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像翅膀一样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(7)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道芷阳间行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名词用作动词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取道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(8)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项伯杀人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臣活之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动词的使动用法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使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活命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(9)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此亡秦之续耳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动词用作名词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后继者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037798" y="2071865"/>
            <a:ext cx="3406410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97838" y="2478468"/>
            <a:ext cx="2254282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613862" y="2877935"/>
            <a:ext cx="254231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602844" y="3280651"/>
            <a:ext cx="2625339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335253" y="3683853"/>
            <a:ext cx="2820923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602844" y="4082203"/>
            <a:ext cx="2820923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048816" y="4488806"/>
            <a:ext cx="2265298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674854" y="4889713"/>
            <a:ext cx="3417426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325830" y="5288731"/>
            <a:ext cx="254231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446140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:pull dir="r"/>
      </p:transition>
    </mc:Choice>
    <mc:Fallback>
      <p:transition spd="slow">
        <p:pull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476230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528927" y="908720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602934"/>
            <a:ext cx="159178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分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古今</a:t>
            </a:r>
            <a:r>
              <a:rPr lang="en-US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674956580"/>
              </p:ext>
            </p:extLst>
          </p:nvPr>
        </p:nvGraphicFramePr>
        <p:xfrm>
          <a:off x="508000" y="2156964"/>
          <a:ext cx="8128000" cy="4080348"/>
        </p:xfrm>
        <a:graphic>
          <a:graphicData uri="http://schemas.openxmlformats.org/presentationml/2006/ole">
            <p:oleObj spid="_x0000_s33798" name="文档" r:id="rId5" imgW="3946425" imgH="1981370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5749848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:pull/>
      </p:transition>
    </mc:Choice>
    <mc:Fallback>
      <p:transition spd="slow">
        <p:pull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76230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1528927" y="908720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380663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明句式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贪于财货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介宾短语后置句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楚左尹项伯者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项羽季父也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判断句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具告以事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省略句、介宾短语后置句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长于臣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介宾短语后置句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籍何以至此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宾语前置句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(6)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亚父者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范增也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判断句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(7)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客何为者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宾语前置句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(8)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大王来何操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宾语前置句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(9)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沛公安在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宾语前置句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(10)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若属皆且为所虏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被动句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吾属今为之虏矣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被动句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411760" y="1835302"/>
            <a:ext cx="1944216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427984" y="2239410"/>
            <a:ext cx="805105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411759" y="2637367"/>
            <a:ext cx="3035353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123728" y="3042926"/>
            <a:ext cx="1944216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692006" y="3448485"/>
            <a:ext cx="1360800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037798" y="3843027"/>
            <a:ext cx="805105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419112" y="4248792"/>
            <a:ext cx="1360800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692006" y="4653350"/>
            <a:ext cx="1360800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415436" y="5056681"/>
            <a:ext cx="1360800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3383868" y="5457736"/>
            <a:ext cx="805105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3381884" y="5852278"/>
            <a:ext cx="805105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381309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76230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1528927" y="908720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513599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积名句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今者项庄拔剑舞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其意常在沛公也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杀人如不能举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刑人如恐不胜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大行不顾细谨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大礼不辞小让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如今人方为刀俎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我为鱼肉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何辞为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231788" y="2969012"/>
            <a:ext cx="1916276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954362" y="3369504"/>
            <a:ext cx="1646568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954362" y="3777064"/>
            <a:ext cx="1646568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231279" y="4184624"/>
            <a:ext cx="110777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020493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1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250674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3120672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2114868"/>
            <a:ext cx="8128000" cy="288226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项羽大怒曰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旦日飨士卒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为击破沛公军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就矛盾的焦点而言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天下虽大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只有一个。就力量对比而言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项羽占有绝对优势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何况秦军主力是项羽消灭的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项羽又是楚王后裔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市井小人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居然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欲王关中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项羽岂能容忍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再说个性特征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此时此刻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项羽如若不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也就不是历史上的那个项羽了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他本来就是那么一个性子火暴的汉子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简简单单的一句话为下文故事的发展起到了张本的作用。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891215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cover/>
      </p:transition>
    </mc:Choice>
    <mc:Fallback>
      <p:transition spd="slow">
        <p:cov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250674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3120672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617129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沛公奉卮酒为寿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约为婚姻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吾入关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秋毫不敢有所近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籍吏民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封府库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而待将军。所以遣将守关者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备他盗之出入与非常也。日夜望将军至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岂敢反乎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愿伯具言臣之不敢倍德也。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面对深夜远道而来告知紧急军情的项伯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刘邦可谓感激之至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先奉酒为寿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表示感谢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再结以姻亲关系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把政治利益与儿女的终身大事连接在一起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以向项伯显示自己对项羽的依附与忠心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最后编造漂亮的谎言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秋毫不敢有所近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遣将守关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日夜望将军至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说自己不敢有背叛之心。这是何等老谋深算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在这样紧张的瞬间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刘邦的表演和托词是何等漂亮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如果拿项伯前来的目的和眼前的情景相比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一愚一智对比鲜明。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115219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cover dir="rd"/>
      </p:transition>
    </mc:Choice>
    <mc:Fallback>
      <p:transition spd="slow">
        <p:cover dir="r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250674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3120672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617129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君王为人不忍。若入前为寿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寿毕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请以剑舞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因击沛公于坐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杀之。不者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若属皆且为所虏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在刀光剑影、杀气腾腾的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鸿门宴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范增定下暗杀之计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要除掉刘邦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以绝后患。当他看到项羽被刘邦几句甜言蜜语迷惑而改变主意后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于是又心生一计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安排项庄舞剑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这几句是他对项庄的吩咐。这几句话简洁清楚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措辞得当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条理井然。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为人不忍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是对项羽不能审时度势的最好掩饰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维护了项羽的高大形象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宣扬了项羽的仁慈之心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若入前为寿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请以剑舞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多漂亮的借口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这是项羽无法拒绝的理由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也是刺杀刘邦的最好方法。最后一句说明了不这样做的危害。纵观长达四年的楚汉之争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结果真被范增言中。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291224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wipe dir="r"/>
      </p:transition>
    </mc:Choice>
    <mc:Fallback>
      <p:transition spd="slow">
        <p:wipe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250674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3120672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240820"/>
            <a:ext cx="8128000" cy="531985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.“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此迫矣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臣请入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与之同命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而听细说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欲诛有功之人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此亡秦之续耳。窃为大王不取也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樊哙闯帐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是故事的高潮。樊哙在危急关头不顾卫士阻拦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闯入军帐中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表现极其勇敢。但入帐后的种种行动都是有礼有节的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披帷西向立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瞋目视项王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以引起项羽注意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项羽赐酒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他先拜谢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然后站着喝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随后连生猪腿也吃了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他借机讥讽项王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却又替刘邦求赏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暗寓尊崇项羽之意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这又说明他粗中有细。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文中通过多方面的刻画来表现人物形象。语言描写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此迫矣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臣请入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与之同命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语句短促急迫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紧张的形势、急迫的心态、忠勇的性格跃然纸上。行动描写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带剑拥盾入军门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侧其盾以撞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卫士仆地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立而饮之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拔剑切而啖之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无所顾忌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无所畏惧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何等英武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外貌描写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瞋目视项王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头发上指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目眦尽裂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着墨不多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却极为传神。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918464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cover dir="r"/>
      </p:transition>
    </mc:Choice>
    <mc:Fallback>
      <p:transition spd="slow">
        <p:cover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250674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3120672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2521133"/>
            <a:ext cx="8128000" cy="206973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课文对樊哙这一形象的刻画可谓浓墨重彩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形神兼备。浓墨重彩写樊哙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既衬托了项羽、刘邦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更突出了张良。文章巧妙地把握人物关系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刘邦信而用之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项羽感其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赞其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赐酒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赐彘肩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赐坐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张良则是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导演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舞台调度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一切全由张良策划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读来绝无喧宾夺主之感。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162137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2919864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这是一场没有硝烟的战争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更是一场智慧与人格的较量。谁弱谁强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似乎早有定论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谁胜谁负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却让古人今人枉费评章。成者王侯败者寇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然而失败的项羽为什么令人景仰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889699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cover/>
      </p:transition>
    </mc:Choice>
    <mc:Fallback>
      <p:transition spd="slow">
        <p:cover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2250674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>
            <a:hlinkClick r:id="rId5" action="ppaction://hlinksldjump"/>
          </p:cNvPr>
          <p:cNvSpPr/>
          <p:nvPr/>
        </p:nvSpPr>
        <p:spPr>
          <a:xfrm>
            <a:off x="3120672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560189"/>
            <a:ext cx="8128000" cy="410105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在项王即将来犯的紧急形势下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张良既不提议备战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也不主张撤军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却只要刘邦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往谓项伯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言沛公不敢背项王也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原因是什么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文章这样轻描淡写有什么作用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必败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必溃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兵力悬殊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士气不同。张良的过人之处在于确信项伯可以利用。他从项伯的通风报信中看出这个人十分重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有恩必报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他也了解项伯与项羽的关系。他认为通过项伯必能获得理想的效果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尤其是看准了项羽的致命弱点、双方矛盾的焦点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深信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言沛公不敢背项王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一句话就能解决问题。此处轻描淡写更显出张良的沉稳机警、处变不惊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这也与刘邦的大惊失色、束手无策形成对照。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466599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fade thruBlk="1"/>
      </p:transition>
    </mc:Choice>
    <mc:Fallback>
      <p:transition spd="slow">
        <p:fade thruBlk="1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2250674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>
            <a:hlinkClick r:id="rId5" action="ppaction://hlinksldjump"/>
          </p:cNvPr>
          <p:cNvSpPr/>
          <p:nvPr/>
        </p:nvSpPr>
        <p:spPr>
          <a:xfrm>
            <a:off x="3120672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205188"/>
            <a:ext cx="8128000" cy="574118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鸿门宴上双方的形势关系是如何转换的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宴前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非正面交锋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刘被动项主动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两告两定。曹无伤告密是导火线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战云密布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项伯夜告却是一个转折点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缓和气氛。项羽攻刘的决定是一时之气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风吹云散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刘邦见项羽的决定却是深思熟虑之举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次日即成行。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宴中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正面交锋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刘被动项主动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三起三落。范增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数目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举玉玦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召项庄舞剑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意在沛公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二起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樊哙闯帐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按剑而跽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三起。真是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黑云压城城欲摧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似乎一场血肉横飞的争斗不可避免。但樊哙受赐、慷慨陈词竟让项羽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不忍之心陡起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英雄相惜之念生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刘邦的借故逃席更是将危险消弭于无形。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宴后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非正面交锋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刘主动项被动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两毁两受。借故离席毕竟是权宜之计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毁约逃席脱身回营则彻底扭转了被动局面。项羽受璧既预示了情节的彻底缓和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也更强烈地表现了项羽的悲剧性格。至于张良受托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忠心之举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范增毁玉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愤怒之为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625669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wipe dir="u"/>
      </p:transition>
    </mc:Choice>
    <mc:Fallback>
      <p:transition spd="slow">
        <p:wipe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5" action="ppaction://hlinksldjump"/>
          </p:cNvPr>
          <p:cNvSpPr/>
          <p:nvPr/>
        </p:nvSpPr>
        <p:spPr>
          <a:xfrm>
            <a:off x="2250674" y="908720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结构图解</a:t>
            </a:r>
          </a:p>
        </p:txBody>
      </p:sp>
      <p:sp>
        <p:nvSpPr>
          <p:cNvPr id="13" name="矩形 12">
            <a:hlinkClick r:id="rId6" action="ppaction://hlinksldjump"/>
          </p:cNvPr>
          <p:cNvSpPr/>
          <p:nvPr/>
        </p:nvSpPr>
        <p:spPr>
          <a:xfrm>
            <a:off x="3120672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607430259"/>
              </p:ext>
            </p:extLst>
          </p:nvPr>
        </p:nvGraphicFramePr>
        <p:xfrm>
          <a:off x="755576" y="1235709"/>
          <a:ext cx="7726993" cy="5505123"/>
        </p:xfrm>
        <a:graphic>
          <a:graphicData uri="http://schemas.openxmlformats.org/presentationml/2006/ole">
            <p:oleObj spid="_x0000_s34821" name="文档" r:id="rId7" imgW="3837032" imgH="2734103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40763178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250674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3120672" y="908720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198222"/>
            <a:ext cx="8128000" cy="572611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《鸿门宴》的写人艺术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鲁迅高度赞誉《史记》是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史家之绝唱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无韵之《离骚》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。的确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司马迁不仅是伟大的史学家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而且是伟大的文学家和语言巨匠。从对人物性格的刻画中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我们可略见一斑。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作者善于把人物放在尖锐的矛盾冲突中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通过个性化的语言、动作来表现人物的精神世界和性格特征。例如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项羽一听说刘邦欲王关中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勃然大怒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简直是怒不可遏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但第二天见到刘邦谢罪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却扬扬自得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并脱口把曹无伤告密之事和盘托出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樊哙尖锐的指斥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竟未能引起他的反感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听说刘邦逃走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也仍处之泰然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这充分显示了项羽简单暴躁而又刚愎自用的性格。相反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刘邦听到项伯密报军情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马上紧急研究对策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第二天亲赴鸿门假意屈从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听项羽说出曹无伤之后不动声色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樊哙闯帐后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趁气氛稍缓之机托词离席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命张良留谢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不辞而逃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后又断然诛杀曹无伤。这一系列言行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充分说明了刘邦机敏精细、能谋善断的性格。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206004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250674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3120672" y="908720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善于运用对比的手法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使人物的性格特点更加鲜明、突出。例如项羽处于优势时恃勇骄横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毫无远虑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刘邦则处于劣势时能忍辱负重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善于保存自己。项羽刚愎自用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粗疏麻痹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拙于应变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刘邦则善于采纳意见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能随机应变。项羽任人唯亲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致使谋臣不能施其谋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将士不能效其力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刘邦则知人善任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谋臣能从容定计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将士能见危受命。项羽养奸贻患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又自绝敌营内应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刘邦则有奸必肃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又能争取敌营的人为自己效劳。这样的对比、映衬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使人物性格更加鲜明。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264460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:fade thruBlk="1"/>
      </p:transition>
    </mc:Choice>
    <mc:Fallback>
      <p:transition spd="slow">
        <p:fade thruBlk="1"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250674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3120672" y="908720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1617129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语言精练生动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寥寥数语就能突出地刻画出人物个性。《鸿门宴》语言的最大特色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就是善于用符合人物身份的有特征的口语传达人物的神采与个性。如项羽在本文中虽只说了几句话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却可看出他的自矜功伐、寡谋轻信、委过于人的性格特点。刘邦的话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则表现出他能屈能伸、狡诈多端的性格。而范增则老谋深算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急于事功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张良则足智多谋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外柔内刚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樊哙则勇猛豪爽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粗中有细。这些人物所以性格鲜明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无不得力于个性化的人物语言。此外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文中有些词句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秋毫不敢有所近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化成今天的成语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秋毫无犯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还有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项庄舞剑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意在沛公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人为刀俎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我为鱼肉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劳苦功高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都成为成语流传下来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为人们所常用。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656720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素材积累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262430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这样一个项羽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名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你年轻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没有一丝颓废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你年轻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凭勇气逐鹿中原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你年轻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已种下了称霸天下的雄心。你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西楚霸王的本色。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营救赵歇时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你果断取代了无能的上将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率区区五万之兵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留三日之口粮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破釜沉舟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以一往无前之气势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在巨鹿大败秦军二十万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创造了中国古代战争史上一个以少胜多的著名战例。与秦一战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秦军兵分九路向你扑来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你一马当先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全军上下以一当十无不奋勇向前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辗转三回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与秦军激战多次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均获全胜。当时各路诸侯救兵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不敢和秦军交战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见项羽军队如此勇猛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个个心服。项羽召见时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各诸侯将领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无不膝行而前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莫敢仰视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一致表示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听从上将军指挥。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世人对你褒贬不一。自矜功伐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妇人之仁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胸无城府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沽名钓誉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好像每一个弱点都是不可饶恕的致命错误。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28481823"/>
      </p:ext>
    </p:extLst>
  </p:cSld>
  <p:clrMapOvr>
    <a:masterClrMapping/>
  </p:clrMapOvr>
  <p:transition spd="slow">
    <p:strips dir="ld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文品读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素材积累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08655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先破秦入咸阳者王之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刘邦的确是先入函谷关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可是流血牺牲、大败秦军主力的可是项羽啊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巨鹿之战中项羽消灭了秦军的主力部队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刘邦得以从河南南部、陕西西南顺利地攻占了秦都咸阳。无论功劳还是苦劳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王之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都是当之无愧的。与其说他自矜功伐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倒不如说这是他自信的表现。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在鸿门宴上不杀刘邦正是项羽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君王之度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的表现。无论在人格上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还是道德伦理上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项羽都表现出了宽容、豁达之心啊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如果说作为一个君王心地仁慈是个缺点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那也是因为项羽生活在那个动荡的年代。假使他生活在现在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情况很可能是另一番模样。作为一个国君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谋略当然应该有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但比起刘邦的老奸巨猾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为了利益可以不择手段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我个人倒认为项羽比他高尚得多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俗话说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君子坦荡荡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项羽是真正的君子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55098850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文品读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素材积累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448922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自起兵到乌江自刎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项羽亲自领兵打了七十多仗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所当者破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所击者服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未尝败北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遂霸有天下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。项羽是凭实力号令天下。项羽最后虽然败了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但他败得光明磊落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他为后人留下的是在战场上搏击的英雄背影和永远不可抹去的记忆。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面对乌江亭长忠实的劝告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项王笑曰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楷体" panose="02010609060101010101" pitchFamily="49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‘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天之亡我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我何渡为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en-US" altLang="zh-CN" sz="2200" dirty="0">
                <a:solidFill>
                  <a:srgbClr val="000000"/>
                </a:solidFill>
                <a:latin typeface="楷体" panose="02010609060101010101" pitchFamily="49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好一个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字。兵陷重围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身边剩二十八骑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犹奋起演绎绝世神功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溃围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斩将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刈旗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只为了向手下兄弟证明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此天之亡我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非战之罪也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。有生路不逃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偏要赴死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理由是无颜见江东父老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不忍让骑了五年、一日千里、所当无敌的坐骑同死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送走马匹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徒步独杀汉军数百人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最后将一颗头颅送给了故人吕马童。项羽死了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他是站着死的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站着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66004390"/>
      </p:ext>
    </p:extLst>
  </p:cSld>
  <p:clrMapOvr>
    <a:masterClrMapping/>
  </p:clrMapOvr>
  <p:transition spd="slow">
    <p:cover dir="lu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文品读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素材积累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98896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他并非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四肢发达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头脑简单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之辈。他少时立下宏伟志向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扔下响当当的豪语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彼可取而代也。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即使是后来到了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四面楚歌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的境地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依然没有改变这种本色。无论是他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悲歌慷慨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泣数行下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大呼驰下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斩将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刈旗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或是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不肯过江东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都可称为英雄之举。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霸王别姬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侠骨柔情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乌江畔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洒下英雄泪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长剑在握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最后的一剑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换来的是气贯长虹。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成王败寇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在你面前已显得苍白无力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你生为人杰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死为鬼雄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胜为英雄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败为枭雄。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羽非有尺寸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乘埶起陇亩之中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三年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遂将五诸侯灭秦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分裂天下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而封王侯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政由羽出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号为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‘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霸王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位虽不终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近古以来未尝有也。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这是何等高的评价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西楚霸王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你是中国第一个也可能是最后一个失败的英雄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27224790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76230" y="908720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528927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v04.eps" descr="id:2147495680;FounderCES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2555776" y="1261060"/>
            <a:ext cx="3600400" cy="2871728"/>
          </a:xfrm>
          <a:prstGeom prst="rect">
            <a:avLst/>
          </a:prstGeom>
        </p:spPr>
      </p:pic>
      <p:sp>
        <p:nvSpPr>
          <p:cNvPr id="3" name="矩形 2"/>
          <p:cNvSpPr>
            <a:spLocks noChangeAspect="1"/>
          </p:cNvSpPr>
          <p:nvPr/>
        </p:nvSpPr>
        <p:spPr>
          <a:xfrm>
            <a:off x="508000" y="4067328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《鸿门宴》节选自《史记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项羽本纪》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写的是项羽和刘邦在鸿门宴会上的一场斗争。公元前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209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陈涉、吴广在大泽乡起义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各地纷纷响应。楚国旧贵族项梁率侄子项羽于会稽起义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泗水亭长刘邦也在沛起义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后归项梁领导。他们共同拥立楚怀王之孙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名心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仍称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怀王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以号召诸将。后来项梁由于恃胜而骄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被秦将章邯击杀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章邯得胜后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移师围赵。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02319192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文品读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素材积累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513599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艺黑简体" panose="03000509000000000000" pitchFamily="65" charset="-122"/>
                <a:cs typeface="Times New Roman" panose="02020603050405020304" pitchFamily="18" charset="0"/>
              </a:rPr>
              <a:t>品读提示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这是一篇赞扬西楚霸王项羽的抒情散文。文章大致按照时间顺序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历数了项羽由起事到兵败自刎的情况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其中多处引证史实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赞扬项羽的武功和豪情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证明他不是不能成为一代帝王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而是他不能像刘邦那样无赖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不能像其他帝王那样狡猾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他有自己评价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英雄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的标准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无愧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无悔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认命。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8924613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</a:p>
        </p:txBody>
      </p:sp>
      <p:sp>
        <p:nvSpPr>
          <p:cNvPr id="13" name="矩形 12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素材积累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有人说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鸿门宴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的主角不是项羽和刘邦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而是范增与张良。因为在这场宴会中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不是项羽与刘邦斗力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而是范增与张良斗智。这话不无道理。纵观整个楚汉之争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项羽手下不无人才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但由于项羽用人不当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最终由强变弱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导致失败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而刘邦却恰恰相反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张良、樊哙、韩信、萧何等一大批人才都尽智尽勇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这与其善于用人有密切的关系。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人才与事业的成功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为中心话题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可以储备以下写作素材。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8165922"/>
      </p:ext>
    </p:extLst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</a:p>
        </p:txBody>
      </p:sp>
      <p:sp>
        <p:nvSpPr>
          <p:cNvPr id="13" name="矩形 12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素材积累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41956"/>
            <a:ext cx="8128000" cy="450732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NEU-BZ-S92"/>
                <a:cs typeface="Times New Roman" panose="02020603050405020304" pitchFamily="18" charset="0"/>
              </a:rPr>
              <a:t>●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刘邦在洛阳南宫摆酒宴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各位不要隐瞒我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都说真实的情况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我得天下的原因是什么呢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项羽失天下的原因是什么呢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高起、王陵回答说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陛下让人攻取城池取得土地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就把它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城池、土地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赐给他们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这叫与人同利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项羽却不是这样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杀害有功绩的人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怀疑有才能的人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这就是失天下的原因啊。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刘邦说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你们只知道一个方面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却不知道另一个方面。在大帐内出谋划策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在千里之外一决胜负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我不如张良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平定国家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安抚百姓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供给军饷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不断绝运粮食的道路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我不如萧何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联合众多的士兵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打仗一定胜利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攻占一定取得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我不如韩信。这三个人都是人中豪杰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能够为我所用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这是我取得天下的原因。项羽有一位范增而不能任用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这就是他失天下的原因。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众大臣听了后都点头称是。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31024332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</a:p>
        </p:txBody>
      </p:sp>
      <p:sp>
        <p:nvSpPr>
          <p:cNvPr id="13" name="矩形 12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素材积累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560189"/>
            <a:ext cx="8128000" cy="410105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NEU-BZ-S92"/>
                <a:cs typeface="Times New Roman" panose="02020603050405020304" pitchFamily="18" charset="0"/>
              </a:rPr>
              <a:t>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年阿里巴巴集团成功登陆纽交所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并且开盘报以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92.7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美元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美元发行价上涨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36.3%,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阿里巴巴集团市值达到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383.32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亿美元。至此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阿里巴巴执行主席马云的身价也达到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212.12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亿美元。但是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不可否认的是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马云的成功除了自身能力外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也离不开他对人才的利用。长期以来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在某些老总眼里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只有高学历、高职称的人才能算是人才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否则即使有通天的本领、赫赫的成绩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若没有一纸文凭或职称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也不能称其为人才。可马云觉得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是不是人才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关键是看一个员工做什么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怎么做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成绩如何。做出成绩来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他就是人才。所谓人才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就是你交给他一件事情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他做成了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你再交给他一件事情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他又做成了。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01183278"/>
      </p:ext>
    </p:extLst>
  </p:cSld>
  <p:clrMapOvr>
    <a:masterClrMapping/>
  </p:clrMapOvr>
  <p:transition spd="slow">
    <p:zoom dir="in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76230" y="908720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528927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80663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公元前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月楚怀王一方面命项羽北上救赵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一方面命刘邦向西攻秦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并与诸将相约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先破秦入咸阳者王之。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项羽与秦军九战而在巨鹿彻底击溃秦军主力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秦将章邯率二十万大军投降。秦丞相赵高逼杀秦二世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立二世之侄子婴为王。项羽击败秦主力后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引兵向西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于公元前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月进抵汉中。由于项羽在北方牵制并消灭了秦军主力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刘邦早于项羽一个月攻入秦都咸阳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收降了秦朝的最后一个皇帝子婴。为了收买民心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刘邦与秦民约法三章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杀人者死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伤人及盗抵罪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申明军纪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废除严刑苛政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得到百姓的支持。接着派兵把守函谷关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还军霸上。公元前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月项羽率军来到咸阳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驻军于鸿门。当时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项羽兵力是刘邦兵力的四倍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根本不把刘邦放在眼里。当听说刘邦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欲王关中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项羽扬言马上同刘邦开战。于是出现了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鸿门宴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这场激烈尖锐的斗争。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99638002"/>
      </p:ext>
    </p:extLst>
  </p:cSld>
  <p:clrMapOvr>
    <a:masterClrMapping/>
  </p:clrMapOvr>
  <p:transition spd="slow">
    <p:strips dir="l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76230" y="908720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528927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V18.eps" descr="id:2147495687;FounderCES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3677066" y="1150126"/>
            <a:ext cx="1759030" cy="2329563"/>
          </a:xfrm>
          <a:prstGeom prst="rect">
            <a:avLst/>
          </a:prstGeom>
        </p:spPr>
      </p:pic>
      <p:sp>
        <p:nvSpPr>
          <p:cNvPr id="3" name="矩形 2"/>
          <p:cNvSpPr>
            <a:spLocks noChangeAspect="1"/>
          </p:cNvSpPr>
          <p:nvPr/>
        </p:nvSpPr>
        <p:spPr>
          <a:xfrm>
            <a:off x="508000" y="3452839"/>
            <a:ext cx="8128000" cy="328852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★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司马迁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约前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145—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约前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90),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西汉著名史学家、文学家、思想家。字子长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夏阳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现陕西韩城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其父司马谈是汉朝太史令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掌管起草文书、编写史料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兼管国家典籍、天文历法的官职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。后司马迁继父职任太史令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博览皇家珍藏的大量图书、档案和文献。太初元年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与唐都、落下闳等共订太初历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对历法进行改革。在《史记》草创未就之时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因替投降匈奴的李陵辩解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被捕入狱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受腐刑。出狱后任中书令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掌管皇家机要文件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发愤著书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于公元前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年前后完成《史记》。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12455067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76230" y="908720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528927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★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《史记》是我国西汉著名史学家司马迁撰写的一部纪传体史书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是我国第一部纪传体通史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被列为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二十四史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之首。该书记载了从传说中的黄帝到汉武帝长达三千多年的历史。全书共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包括本纪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篇、世家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篇、列传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篇、年表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篇、书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526 500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字。与后来的《汉书》《后汉书》《三国志》合称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前四史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。《史记》不但具有很高的史学价值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而且具有很高的文学价值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被鲁迅誉为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史家之绝唱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无韵之《离骚》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529194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476230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528927" y="908720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224692"/>
            <a:ext cx="1321196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注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字音</a:t>
            </a:r>
            <a:r>
              <a:rPr lang="en-US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290409984"/>
              </p:ext>
            </p:extLst>
          </p:nvPr>
        </p:nvGraphicFramePr>
        <p:xfrm>
          <a:off x="508000" y="1691633"/>
          <a:ext cx="8128000" cy="5387741"/>
        </p:xfrm>
        <a:graphic>
          <a:graphicData uri="http://schemas.openxmlformats.org/presentationml/2006/ole">
            <p:oleObj spid="_x0000_s30732" name="文档" r:id="rId5" imgW="3893887" imgH="2581469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938876198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76230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1528927" y="908720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310467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识通假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距关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毋内诸侯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把守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张良出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要项伯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邀请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愿伯具言臣之不敢倍德也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背叛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旦日不可不蚤自来谢项王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趁早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令将军与臣有郤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隔阂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嫌怨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973902" y="2758894"/>
            <a:ext cx="256531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427984" y="2758894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973902" y="3164497"/>
            <a:ext cx="256531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427984" y="3164497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292080" y="3567905"/>
            <a:ext cx="256531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746162" y="3567905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303097" y="3974538"/>
            <a:ext cx="256531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757179" y="3974538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182470" y="4376177"/>
            <a:ext cx="256531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658587" y="4376177"/>
            <a:ext cx="1152000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940528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:pull dir="ru"/>
      </p:transition>
    </mc:Choice>
    <mc:Fallback>
      <p:transition spd="slow">
        <p:pull dir="r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476230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528927" y="908720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12776"/>
            <a:ext cx="159178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解多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义</a:t>
            </a:r>
            <a:r>
              <a:rPr lang="en-US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929488568"/>
              </p:ext>
            </p:extLst>
          </p:nvPr>
        </p:nvGraphicFramePr>
        <p:xfrm>
          <a:off x="508000" y="1938206"/>
          <a:ext cx="8128000" cy="4227098"/>
        </p:xfrm>
        <a:graphic>
          <a:graphicData uri="http://schemas.openxmlformats.org/presentationml/2006/ole">
            <p:oleObj spid="_x0000_s31751" name="文档" r:id="rId5" imgW="3837032" imgH="1996129" progId="Word.Document.12">
              <p:embed/>
            </p:oleObj>
          </a:graphicData>
        </a:graphic>
      </p:graphicFrame>
      <p:sp>
        <p:nvSpPr>
          <p:cNvPr id="6" name="矩形 5"/>
          <p:cNvSpPr/>
          <p:nvPr/>
        </p:nvSpPr>
        <p:spPr>
          <a:xfrm>
            <a:off x="5126030" y="1986475"/>
            <a:ext cx="182223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439001" y="2564904"/>
            <a:ext cx="1173986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708019" y="3078737"/>
            <a:ext cx="182223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885195" y="3570370"/>
            <a:ext cx="1173986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959892" y="4120686"/>
            <a:ext cx="182223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076211" y="4659291"/>
            <a:ext cx="1173986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2948867" y="5217487"/>
            <a:ext cx="1173986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6405339" y="5746938"/>
            <a:ext cx="1173986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858051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:randomBar/>
      </p:transition>
    </mc:Choice>
    <mc:Fallback>
      <p:transition spd="slow">
        <p:randomBa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theme/theme1.xml><?xml version="1.0" encoding="utf-8"?>
<a:theme xmlns:a="http://schemas.openxmlformats.org/drawingml/2006/main" name="测控设计模板14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</Template>
  <TotalTime>293</TotalTime>
  <Words>4451</Words>
  <Application>Microsoft Office PowerPoint</Application>
  <PresentationFormat>全屏显示(4:3)</PresentationFormat>
  <Paragraphs>165</Paragraphs>
  <Slides>33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5" baseType="lpstr">
      <vt:lpstr>测控设计模板14新</vt:lpstr>
      <vt:lpstr>文档</vt:lpstr>
      <vt:lpstr>6　鸿门宴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</vt:vector>
  </TitlesOfParts>
  <Company>CHINA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subject>语文备课大师【全免费】</dc:subject>
  <dc:creator>语文备课大师【全免费】</dc:creator>
  <cp:keywords>语文备课大师【全免费】</cp:keywords>
  <dc:description>语文备课大师【全免费】</dc:description>
  <cp:lastModifiedBy>Administrator</cp:lastModifiedBy>
  <cp:revision>语文备课大师【全免费】</cp:revision>
  <dcterms:created xsi:type="dcterms:W3CDTF">2015-04-23T00:36:31Z</dcterms:created>
  <dcterms:modified xsi:type="dcterms:W3CDTF">2016-10-19T06:44:21Z</dcterms:modified>
  <cp:category>语文备课大师【全免费】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语文备课大师【全免费】</vt:lpwstr>
  </property>
</Properties>
</file>