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slides/slide308.xml" ContentType="application/vnd.openxmlformats-officedocument.presentationml.slide+xml"/>
  <Override PartName="/ppt/slides/slide319.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34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33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00.xml" ContentType="application/vnd.openxmlformats-officedocument.presentationml.slide+xml"/>
  <Override PartName="/ppt/slides/slide311.xml" ContentType="application/vnd.openxmlformats-officedocument.presentationml.slide+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Default Extension="wmf" ContentType="image/x-wmf"/>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3"/>
  </p:notesMasterIdLst>
  <p:handoutMasterIdLst>
    <p:handoutMasterId r:id="rId364"/>
  </p:handoutMasterIdLst>
  <p:sldIdLst>
    <p:sldId id="262" r:id="rId2"/>
    <p:sldId id="260" r:id="rId3"/>
    <p:sldId id="265" r:id="rId4"/>
    <p:sldId id="408" r:id="rId5"/>
    <p:sldId id="267" r:id="rId6"/>
    <p:sldId id="268" r:id="rId7"/>
    <p:sldId id="505" r:id="rId8"/>
    <p:sldId id="506" r:id="rId9"/>
    <p:sldId id="507" r:id="rId10"/>
    <p:sldId id="508" r:id="rId11"/>
    <p:sldId id="509" r:id="rId12"/>
    <p:sldId id="270" r:id="rId13"/>
    <p:sldId id="510" r:id="rId14"/>
    <p:sldId id="1042" r:id="rId15"/>
    <p:sldId id="511" r:id="rId16"/>
    <p:sldId id="512" r:id="rId17"/>
    <p:sldId id="269" r:id="rId18"/>
    <p:sldId id="271" r:id="rId19"/>
    <p:sldId id="514" r:id="rId20"/>
    <p:sldId id="272" r:id="rId21"/>
    <p:sldId id="513" r:id="rId22"/>
    <p:sldId id="1043" r:id="rId23"/>
    <p:sldId id="1047" r:id="rId24"/>
    <p:sldId id="1048" r:id="rId25"/>
    <p:sldId id="1049" r:id="rId26"/>
    <p:sldId id="1044" r:id="rId27"/>
    <p:sldId id="518" r:id="rId28"/>
    <p:sldId id="1050" r:id="rId29"/>
    <p:sldId id="1051" r:id="rId30"/>
    <p:sldId id="519" r:id="rId31"/>
    <p:sldId id="1052" r:id="rId32"/>
    <p:sldId id="520" r:id="rId33"/>
    <p:sldId id="521" r:id="rId34"/>
    <p:sldId id="522" r:id="rId35"/>
    <p:sldId id="526" r:id="rId36"/>
    <p:sldId id="523" r:id="rId37"/>
    <p:sldId id="283" r:id="rId38"/>
    <p:sldId id="392" r:id="rId39"/>
    <p:sldId id="527" r:id="rId40"/>
    <p:sldId id="528" r:id="rId41"/>
    <p:sldId id="529" r:id="rId42"/>
    <p:sldId id="1053" r:id="rId43"/>
    <p:sldId id="531" r:id="rId44"/>
    <p:sldId id="530" r:id="rId45"/>
    <p:sldId id="393" r:id="rId46"/>
    <p:sldId id="1054" r:id="rId47"/>
    <p:sldId id="534" r:id="rId48"/>
    <p:sldId id="533" r:id="rId49"/>
    <p:sldId id="1056" r:id="rId50"/>
    <p:sldId id="1055" r:id="rId51"/>
    <p:sldId id="1057" r:id="rId52"/>
    <p:sldId id="395" r:id="rId53"/>
    <p:sldId id="409" r:id="rId54"/>
    <p:sldId id="410" r:id="rId55"/>
    <p:sldId id="537" r:id="rId56"/>
    <p:sldId id="538" r:id="rId57"/>
    <p:sldId id="539" r:id="rId58"/>
    <p:sldId id="540" r:id="rId59"/>
    <p:sldId id="541" r:id="rId60"/>
    <p:sldId id="1058" r:id="rId61"/>
    <p:sldId id="542" r:id="rId62"/>
    <p:sldId id="411" r:id="rId63"/>
    <p:sldId id="412" r:id="rId64"/>
    <p:sldId id="543" r:id="rId65"/>
    <p:sldId id="544" r:id="rId66"/>
    <p:sldId id="545" r:id="rId67"/>
    <p:sldId id="546" r:id="rId68"/>
    <p:sldId id="1060" r:id="rId69"/>
    <p:sldId id="548" r:id="rId70"/>
    <p:sldId id="549" r:id="rId71"/>
    <p:sldId id="1059" r:id="rId72"/>
    <p:sldId id="550" r:id="rId73"/>
    <p:sldId id="420" r:id="rId74"/>
    <p:sldId id="1061" r:id="rId75"/>
    <p:sldId id="1062" r:id="rId76"/>
    <p:sldId id="1063" r:id="rId77"/>
    <p:sldId id="1064" r:id="rId78"/>
    <p:sldId id="555" r:id="rId79"/>
    <p:sldId id="554" r:id="rId80"/>
    <p:sldId id="558" r:id="rId81"/>
    <p:sldId id="559" r:id="rId82"/>
    <p:sldId id="560" r:id="rId83"/>
    <p:sldId id="1065" r:id="rId84"/>
    <p:sldId id="1066" r:id="rId85"/>
    <p:sldId id="557" r:id="rId86"/>
    <p:sldId id="1073" r:id="rId87"/>
    <p:sldId id="1067" r:id="rId88"/>
    <p:sldId id="1068" r:id="rId89"/>
    <p:sldId id="1069" r:id="rId90"/>
    <p:sldId id="1070" r:id="rId91"/>
    <p:sldId id="1071" r:id="rId92"/>
    <p:sldId id="556" r:id="rId93"/>
    <p:sldId id="583" r:id="rId94"/>
    <p:sldId id="584" r:id="rId95"/>
    <p:sldId id="585" r:id="rId96"/>
    <p:sldId id="586" r:id="rId97"/>
    <p:sldId id="587" r:id="rId98"/>
    <p:sldId id="1072" r:id="rId99"/>
    <p:sldId id="489" r:id="rId100"/>
    <p:sldId id="588" r:id="rId101"/>
    <p:sldId id="590" r:id="rId102"/>
    <p:sldId id="591" r:id="rId103"/>
    <p:sldId id="592" r:id="rId104"/>
    <p:sldId id="594" r:id="rId105"/>
    <p:sldId id="597" r:id="rId106"/>
    <p:sldId id="1074" r:id="rId107"/>
    <p:sldId id="596" r:id="rId108"/>
    <p:sldId id="595" r:id="rId109"/>
    <p:sldId id="598" r:id="rId110"/>
    <p:sldId id="599" r:id="rId111"/>
    <p:sldId id="601" r:id="rId112"/>
    <p:sldId id="602" r:id="rId113"/>
    <p:sldId id="603" r:id="rId114"/>
    <p:sldId id="604" r:id="rId115"/>
    <p:sldId id="605" r:id="rId116"/>
    <p:sldId id="607" r:id="rId117"/>
    <p:sldId id="608" r:id="rId118"/>
    <p:sldId id="609" r:id="rId119"/>
    <p:sldId id="610" r:id="rId120"/>
    <p:sldId id="611" r:id="rId121"/>
    <p:sldId id="613" r:id="rId122"/>
    <p:sldId id="614" r:id="rId123"/>
    <p:sldId id="615" r:id="rId124"/>
    <p:sldId id="619" r:id="rId125"/>
    <p:sldId id="1075" r:id="rId126"/>
    <p:sldId id="1076" r:id="rId127"/>
    <p:sldId id="1077" r:id="rId128"/>
    <p:sldId id="1078" r:id="rId129"/>
    <p:sldId id="1079" r:id="rId130"/>
    <p:sldId id="1080" r:id="rId131"/>
    <p:sldId id="1081" r:id="rId132"/>
    <p:sldId id="669" r:id="rId133"/>
    <p:sldId id="678" r:id="rId134"/>
    <p:sldId id="679" r:id="rId135"/>
    <p:sldId id="680" r:id="rId136"/>
    <p:sldId id="681" r:id="rId137"/>
    <p:sldId id="685" r:id="rId138"/>
    <p:sldId id="686" r:id="rId139"/>
    <p:sldId id="687" r:id="rId140"/>
    <p:sldId id="688" r:id="rId141"/>
    <p:sldId id="689" r:id="rId142"/>
    <p:sldId id="1082" r:id="rId143"/>
    <p:sldId id="690" r:id="rId144"/>
    <p:sldId id="646" r:id="rId145"/>
    <p:sldId id="652" r:id="rId146"/>
    <p:sldId id="653" r:id="rId147"/>
    <p:sldId id="654" r:id="rId148"/>
    <p:sldId id="655" r:id="rId149"/>
    <p:sldId id="656" r:id="rId150"/>
    <p:sldId id="705" r:id="rId151"/>
    <p:sldId id="658" r:id="rId152"/>
    <p:sldId id="659" r:id="rId153"/>
    <p:sldId id="660" r:id="rId154"/>
    <p:sldId id="662" r:id="rId155"/>
    <p:sldId id="1083" r:id="rId156"/>
    <p:sldId id="664" r:id="rId157"/>
    <p:sldId id="663" r:id="rId158"/>
    <p:sldId id="708" r:id="rId159"/>
    <p:sldId id="709" r:id="rId160"/>
    <p:sldId id="710" r:id="rId161"/>
    <p:sldId id="711" r:id="rId162"/>
    <p:sldId id="712" r:id="rId163"/>
    <p:sldId id="800" r:id="rId164"/>
    <p:sldId id="713" r:id="rId165"/>
    <p:sldId id="1084" r:id="rId166"/>
    <p:sldId id="714" r:id="rId167"/>
    <p:sldId id="718" r:id="rId168"/>
    <p:sldId id="719" r:id="rId169"/>
    <p:sldId id="720" r:id="rId170"/>
    <p:sldId id="721" r:id="rId171"/>
    <p:sldId id="722" r:id="rId172"/>
    <p:sldId id="723" r:id="rId173"/>
    <p:sldId id="724" r:id="rId174"/>
    <p:sldId id="725" r:id="rId175"/>
    <p:sldId id="1085" r:id="rId176"/>
    <p:sldId id="726" r:id="rId177"/>
    <p:sldId id="730" r:id="rId178"/>
    <p:sldId id="801" r:id="rId179"/>
    <p:sldId id="802" r:id="rId180"/>
    <p:sldId id="731" r:id="rId181"/>
    <p:sldId id="733" r:id="rId182"/>
    <p:sldId id="734" r:id="rId183"/>
    <p:sldId id="803" r:id="rId184"/>
    <p:sldId id="735" r:id="rId185"/>
    <p:sldId id="1087" r:id="rId186"/>
    <p:sldId id="1088" r:id="rId187"/>
    <p:sldId id="1086" r:id="rId188"/>
    <p:sldId id="805" r:id="rId189"/>
    <p:sldId id="806" r:id="rId190"/>
    <p:sldId id="809" r:id="rId191"/>
    <p:sldId id="807" r:id="rId192"/>
    <p:sldId id="740" r:id="rId193"/>
    <p:sldId id="741" r:id="rId194"/>
    <p:sldId id="742" r:id="rId195"/>
    <p:sldId id="810" r:id="rId196"/>
    <p:sldId id="1089" r:id="rId197"/>
    <p:sldId id="746" r:id="rId198"/>
    <p:sldId id="747" r:id="rId199"/>
    <p:sldId id="748" r:id="rId200"/>
    <p:sldId id="749" r:id="rId201"/>
    <p:sldId id="811" r:id="rId202"/>
    <p:sldId id="750" r:id="rId203"/>
    <p:sldId id="751" r:id="rId204"/>
    <p:sldId id="752" r:id="rId205"/>
    <p:sldId id="1090" r:id="rId206"/>
    <p:sldId id="1091" r:id="rId207"/>
    <p:sldId id="1092" r:id="rId208"/>
    <p:sldId id="1093" r:id="rId209"/>
    <p:sldId id="1094" r:id="rId210"/>
    <p:sldId id="1095" r:id="rId211"/>
    <p:sldId id="1096" r:id="rId212"/>
    <p:sldId id="1097" r:id="rId213"/>
    <p:sldId id="1098" r:id="rId214"/>
    <p:sldId id="1101" r:id="rId215"/>
    <p:sldId id="1102" r:id="rId216"/>
    <p:sldId id="1103" r:id="rId217"/>
    <p:sldId id="1105" r:id="rId218"/>
    <p:sldId id="1100" r:id="rId219"/>
    <p:sldId id="1099" r:id="rId220"/>
    <p:sldId id="782" r:id="rId221"/>
    <p:sldId id="783" r:id="rId222"/>
    <p:sldId id="784" r:id="rId223"/>
    <p:sldId id="785" r:id="rId224"/>
    <p:sldId id="786" r:id="rId225"/>
    <p:sldId id="789" r:id="rId226"/>
    <p:sldId id="790" r:id="rId227"/>
    <p:sldId id="1106" r:id="rId228"/>
    <p:sldId id="791" r:id="rId229"/>
    <p:sldId id="794" r:id="rId230"/>
    <p:sldId id="1107" r:id="rId231"/>
    <p:sldId id="796" r:id="rId232"/>
    <p:sldId id="1108" r:id="rId233"/>
    <p:sldId id="812" r:id="rId234"/>
    <p:sldId id="813" r:id="rId235"/>
    <p:sldId id="814" r:id="rId236"/>
    <p:sldId id="815" r:id="rId237"/>
    <p:sldId id="816" r:id="rId238"/>
    <p:sldId id="817" r:id="rId239"/>
    <p:sldId id="818" r:id="rId240"/>
    <p:sldId id="819" r:id="rId241"/>
    <p:sldId id="820" r:id="rId242"/>
    <p:sldId id="821" r:id="rId243"/>
    <p:sldId id="822" r:id="rId244"/>
    <p:sldId id="823" r:id="rId245"/>
    <p:sldId id="825" r:id="rId246"/>
    <p:sldId id="1109" r:id="rId247"/>
    <p:sldId id="1110" r:id="rId248"/>
    <p:sldId id="1111" r:id="rId249"/>
    <p:sldId id="826" r:id="rId250"/>
    <p:sldId id="828" r:id="rId251"/>
    <p:sldId id="829" r:id="rId252"/>
    <p:sldId id="833" r:id="rId253"/>
    <p:sldId id="834" r:id="rId254"/>
    <p:sldId id="1112" r:id="rId255"/>
    <p:sldId id="1113" r:id="rId256"/>
    <p:sldId id="835" r:id="rId257"/>
    <p:sldId id="836" r:id="rId258"/>
    <p:sldId id="837" r:id="rId259"/>
    <p:sldId id="1115" r:id="rId260"/>
    <p:sldId id="1116" r:id="rId261"/>
    <p:sldId id="1117" r:id="rId262"/>
    <p:sldId id="1118" r:id="rId263"/>
    <p:sldId id="1119" r:id="rId264"/>
    <p:sldId id="1114" r:id="rId265"/>
    <p:sldId id="838" r:id="rId266"/>
    <p:sldId id="1120" r:id="rId267"/>
    <p:sldId id="1121" r:id="rId268"/>
    <p:sldId id="1122" r:id="rId269"/>
    <p:sldId id="1123" r:id="rId270"/>
    <p:sldId id="1124" r:id="rId271"/>
    <p:sldId id="1125" r:id="rId272"/>
    <p:sldId id="1128" r:id="rId273"/>
    <p:sldId id="1126" r:id="rId274"/>
    <p:sldId id="1129" r:id="rId275"/>
    <p:sldId id="1127" r:id="rId276"/>
    <p:sldId id="871" r:id="rId277"/>
    <p:sldId id="872" r:id="rId278"/>
    <p:sldId id="873" r:id="rId279"/>
    <p:sldId id="874" r:id="rId280"/>
    <p:sldId id="875" r:id="rId281"/>
    <p:sldId id="839" r:id="rId282"/>
    <p:sldId id="840" r:id="rId283"/>
    <p:sldId id="1133" r:id="rId284"/>
    <p:sldId id="1130" r:id="rId285"/>
    <p:sldId id="1131" r:id="rId286"/>
    <p:sldId id="841" r:id="rId287"/>
    <p:sldId id="842" r:id="rId288"/>
    <p:sldId id="877" r:id="rId289"/>
    <p:sldId id="1132" r:id="rId290"/>
    <p:sldId id="876" r:id="rId291"/>
    <p:sldId id="1134" r:id="rId292"/>
    <p:sldId id="844" r:id="rId293"/>
    <p:sldId id="878" r:id="rId294"/>
    <p:sldId id="879" r:id="rId295"/>
    <p:sldId id="880" r:id="rId296"/>
    <p:sldId id="881" r:id="rId297"/>
    <p:sldId id="882" r:id="rId298"/>
    <p:sldId id="883" r:id="rId299"/>
    <p:sldId id="885" r:id="rId300"/>
    <p:sldId id="886" r:id="rId301"/>
    <p:sldId id="887" r:id="rId302"/>
    <p:sldId id="888" r:id="rId303"/>
    <p:sldId id="890" r:id="rId304"/>
    <p:sldId id="1138" r:id="rId305"/>
    <p:sldId id="918" r:id="rId306"/>
    <p:sldId id="1135" r:id="rId307"/>
    <p:sldId id="1136" r:id="rId308"/>
    <p:sldId id="919" r:id="rId309"/>
    <p:sldId id="1137" r:id="rId310"/>
    <p:sldId id="891" r:id="rId311"/>
    <p:sldId id="892" r:id="rId312"/>
    <p:sldId id="1141" r:id="rId313"/>
    <p:sldId id="1142" r:id="rId314"/>
    <p:sldId id="1143" r:id="rId315"/>
    <p:sldId id="1144" r:id="rId316"/>
    <p:sldId id="1139" r:id="rId317"/>
    <p:sldId id="1145" r:id="rId318"/>
    <p:sldId id="1146" r:id="rId319"/>
    <p:sldId id="1147" r:id="rId320"/>
    <p:sldId id="1148" r:id="rId321"/>
    <p:sldId id="1149" r:id="rId322"/>
    <p:sldId id="1150" r:id="rId323"/>
    <p:sldId id="1151" r:id="rId324"/>
    <p:sldId id="1152" r:id="rId325"/>
    <p:sldId id="1153" r:id="rId326"/>
    <p:sldId id="1154" r:id="rId327"/>
    <p:sldId id="921" r:id="rId328"/>
    <p:sldId id="1155" r:id="rId329"/>
    <p:sldId id="1158" r:id="rId330"/>
    <p:sldId id="1161" r:id="rId331"/>
    <p:sldId id="1159" r:id="rId332"/>
    <p:sldId id="1160" r:id="rId333"/>
    <p:sldId id="1162" r:id="rId334"/>
    <p:sldId id="1157" r:id="rId335"/>
    <p:sldId id="926" r:id="rId336"/>
    <p:sldId id="1163" r:id="rId337"/>
    <p:sldId id="1164" r:id="rId338"/>
    <p:sldId id="1165" r:id="rId339"/>
    <p:sldId id="1166" r:id="rId340"/>
    <p:sldId id="1167" r:id="rId341"/>
    <p:sldId id="1168" r:id="rId342"/>
    <p:sldId id="925" r:id="rId343"/>
    <p:sldId id="1169" r:id="rId344"/>
    <p:sldId id="927" r:id="rId345"/>
    <p:sldId id="900" r:id="rId346"/>
    <p:sldId id="1173" r:id="rId347"/>
    <p:sldId id="1174" r:id="rId348"/>
    <p:sldId id="1171" r:id="rId349"/>
    <p:sldId id="904" r:id="rId350"/>
    <p:sldId id="1175" r:id="rId351"/>
    <p:sldId id="1176" r:id="rId352"/>
    <p:sldId id="905" r:id="rId353"/>
    <p:sldId id="1178" r:id="rId354"/>
    <p:sldId id="1179" r:id="rId355"/>
    <p:sldId id="1180" r:id="rId356"/>
    <p:sldId id="1182" r:id="rId357"/>
    <p:sldId id="910" r:id="rId358"/>
    <p:sldId id="933" r:id="rId359"/>
    <p:sldId id="934" r:id="rId360"/>
    <p:sldId id="1181" r:id="rId361"/>
    <p:sldId id="935" r:id="rId36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8703" autoAdjust="0"/>
    <p:restoredTop sz="94660"/>
  </p:normalViewPr>
  <p:slideViewPr>
    <p:cSldViewPr>
      <p:cViewPr varScale="1">
        <p:scale>
          <a:sx n="28" d="100"/>
          <a:sy n="28" d="100"/>
        </p:scale>
        <p:origin x="-102" y="-738"/>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366" Type="http://schemas.openxmlformats.org/officeDocument/2006/relationships/viewProps" Target="viewProps.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theme" Target="theme/theme1.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tableStyles" Target="tableStyles.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slide" Target="slides/slide333.xml"/><Relationship Id="rId350" Type="http://schemas.openxmlformats.org/officeDocument/2006/relationships/slide" Target="slides/slide349.xml"/><Relationship Id="rId355" Type="http://schemas.openxmlformats.org/officeDocument/2006/relationships/slide" Target="slides/slide35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notesMaster" Target="notesMasters/notesMaster1.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presProps" Target="presProps.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slide" Target="slide145.xml"/><Relationship Id="rId4" Type="http://schemas.openxmlformats.org/officeDocument/2006/relationships/slide" Target="slide1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slide" Target="slide161.xml"/><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slide" Target="slide220.xml"/><Relationship Id="rId4" Type="http://schemas.openxmlformats.org/officeDocument/2006/relationships/slide" Target="slide17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3" Type="http://schemas.openxmlformats.org/officeDocument/2006/relationships/slide" Target="slide235.xml"/><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slide" Target="slide276.xml"/><Relationship Id="rId4" Type="http://schemas.openxmlformats.org/officeDocument/2006/relationships/slide" Target="slide250.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2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3" Type="http://schemas.openxmlformats.org/officeDocument/2006/relationships/slide" Target="slide295.xml"/><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slide" Target="slide349.xml"/><Relationship Id="rId4" Type="http://schemas.openxmlformats.org/officeDocument/2006/relationships/slide" Target="slide31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293.xml"/><Relationship Id="rId3" Type="http://schemas.openxmlformats.org/officeDocument/2006/relationships/slide" Target="slide4.xml"/><Relationship Id="rId7" Type="http://schemas.openxmlformats.org/officeDocument/2006/relationships/slide" Target="slide233.xm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 Target="slide159.xml"/><Relationship Id="rId5" Type="http://schemas.openxmlformats.org/officeDocument/2006/relationships/slide" Target="slide109.xml"/><Relationship Id="rId4" Type="http://schemas.openxmlformats.org/officeDocument/2006/relationships/slide" Target="slide5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38.xml"/><Relationship Id="rId4" Type="http://schemas.openxmlformats.org/officeDocument/2006/relationships/slide" Target="slide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93.xml"/><Relationship Id="rId4" Type="http://schemas.openxmlformats.org/officeDocument/2006/relationships/slide" Target="slide7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1677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人曾揶揄数学家迂腐，吴文俊不但不迂腐，而且兴趣广泛，内心充满童趣。他说：“我是个想怎样就怎样的人，想玩就玩，想工作了就会安安静静地工作，从不多想。”他喜欢看电影、读历史小说，也喜欢看围棋比赛。老伴说他“贪玩”，他却说：“读历史书籍、看历史影片，帮助了我的学术研究；看围棋比赛，更培养了我的全局观念和战略眼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吴文俊</a:t>
            </a:r>
            <a:r>
              <a:rPr lang="en-US" altLang="zh-CN" sz="4000" dirty="0">
                <a:solidFill>
                  <a:schemeClr val="tx1">
                    <a:lumMod val="50000"/>
                    <a:lumOff val="50000"/>
                  </a:schemeClr>
                </a:solidFill>
                <a:latin typeface="微软雅黑" pitchFamily="34" charset="-122"/>
                <a:ea typeface="微软雅黑" pitchFamily="34" charset="-122"/>
              </a:rPr>
              <a:t>37</a:t>
            </a:r>
            <a:r>
              <a:rPr lang="zh-CN" altLang="en-US" sz="4000" dirty="0">
                <a:solidFill>
                  <a:schemeClr val="tx1">
                    <a:lumMod val="50000"/>
                    <a:lumOff val="50000"/>
                  </a:schemeClr>
                </a:solidFill>
                <a:latin typeface="微软雅黑" pitchFamily="34" charset="-122"/>
                <a:ea typeface="微软雅黑" pitchFamily="34" charset="-122"/>
              </a:rPr>
              <a:t>岁时就获得了国家自然科学一等奖，四十多年后，他再次获得国家最高科技奖。如此长的学术生命，在数学界是非常罕见的。当记者提出疑问时，吴文俊反问道：“我为什么不能保持这么长的学术生命？”在他看来，学术生命是能够终生保持的，很多人做不到，那是他们自己的问题，应该自我反省。他特别强调研究数学要下扎实的功夫。他说：“外国许多数学家，尽管有的我非常佩服，可是我并不认同他们靠所谓巧思妙想研究数学的方法。应该根据客观实际具体分析，一切以事实为主。这是我主要的想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摘编自柯琳娟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吴文俊传</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008350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5839804"/>
            <a:ext cx="19612422" cy="57229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98992" y="3913846"/>
            <a:ext cx="19788326" cy="1614801"/>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1.</a:t>
            </a:r>
            <a:r>
              <a:rPr lang="en-US" altLang="zh-CN"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筛选原因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顾维均能在民国风雨飘摇的政坛上始终屹立不倒的原因是什么？请结合材料简要分析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24278" y="5919103"/>
            <a:ext cx="1969892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优异的外交才华，为维护国家的权益在国际讲坛上发表演说掷地有声。②坚持珍贵的人格独立，不介入派系之争。③纯以国家民族利益为依归，凡有益国家的事必尽绵薄之力，凡有害的事宁愿挂冠而去。④得到中外人士的尊敬。</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本题考查筛选原因。阅读文本，找到关键区域倒数第二段，再扣关键词“才华”“人格”和“国家民族利益”</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题型专练</a:t>
            </a:r>
          </a:p>
        </p:txBody>
      </p:sp>
    </p:spTree>
    <p:extLst>
      <p:ext uri="{BB962C8B-B14F-4D97-AF65-F5344CB8AC3E}">
        <p14:creationId xmlns:p14="http://schemas.microsoft.com/office/powerpoint/2010/main" xmlns="" val="36011980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068862"/>
            <a:ext cx="19612422" cy="7493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筛选现象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顾维均在巴黎和会上关于山东问题的演说具有哪些特点？请简要分析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45500" y="4069780"/>
            <a:ext cx="1969892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主要特点：①立场鲜明，明确提出“收回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山东被占的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些领土”的主张。②有理有据，提出“和会承认的民族主义和领土完整的原则”，以山东居民的特点作为依据证明山东属于中国，并指明德国强占山东的事实。③善用类比，以孔子比耶稣，以山东比耶路撒冷，既强调了山东是中国不可分割的领土，也增强了打动人心的力量。④侃侃而谈，语言掷地有声，有很强的感染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本题考查筛选现象。针对演说内容，找到其特点，可从立场、观点、论说方式、论据运用等方面思考</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5316115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筛选方式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顾维均在巴黎和会上为中国取得外交胜利的具体方式有哪些？请结合材料列举三条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572918"/>
            <a:ext cx="19698922"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发表长篇演说，运用类比阐述道理。在巴黎和会上，顾维均没有退让，在国际讲坛上发表长篇演说，并以山东类比耶路撒冷、以孔子类比耶稣，阐述山东是中国领土不可分割的一部分。②顾维均违抗北京政府电令。当保留签字的要求被拒绝之后，北京政府再次电令：“如保留实难办到，只能签字。”但顾维均为了中国的利益而违抗了北京政府的电令。③拒绝出席对德和约签字仪式。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1919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日在凡尔赛宫举行签约仪式时，中国全权代表的座位上空无一人，顾维均的这次拒签，是中国第一次坚决地对列强说“不”，也是中国外交胜利的起点。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本题考查筛选方式。根据题干中“中国取得外交胜利”的内容找到相应区域，列举出三点事实即可。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778213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筛选结果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中国代表团拒绝在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凡尔赛和约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上签字，具有怎样的“里程碑式”的意义？请简要分析。</a:t>
            </a:r>
          </a:p>
        </p:txBody>
      </p:sp>
      <p:sp>
        <p:nvSpPr>
          <p:cNvPr id="8" name="矩形 7"/>
          <p:cNvSpPr/>
          <p:nvPr/>
        </p:nvSpPr>
        <p:spPr>
          <a:xfrm>
            <a:off x="2067902" y="4572918"/>
            <a:ext cx="1969892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这是中国第一次拒绝列强的无理要求，捍卫了国家的尊严。②之前的中国，在外交上始终是“始争终让”，这一局面因这次拒绝签字而打破。③中国外交因这次拒签开始取得胜利成果，逐步夺回了丧失的主权。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本题考查筛选结果。意义的内容在倒数第三、四段中，要紧扣“拒签”的结果筛选。</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32394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少年时期，顾维均对列强的侵略包围中国、中外不平等状况有切肤之痛，如英国人用鞭子抽打车夫对他的心理产生了巨大的影响。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顾维均为了国家的利益，出使了巴黎和会，虽然当时他的妻子不幸染病刚去世，留下一儿一女，他一度想过谢绝任命。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顾维均针对日本表达的只要日、中开始单独商议，愿意归还山东权益的说法，再次说了“不”字，他拒绝日本单独归还山东权益。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人们评价顾维均，从来没有疾言厉色，平易近人，有修养，无比有耐心，温文尔雅，具有外交家的沉着与和蔼</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614617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文意，“他拒绝日本单独归还山东权益”不合文意，原文说“顾维均不失时机地向国联大会提出废除‘二十一条’的要求，日本表示，只要日、中开始单独商议，愿意归还山东权益。顾维均再次说‘不’，他拒绝有条件地归还，拒绝单独开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8064637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03498"/>
            <a:ext cx="19788326" cy="881677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a:t>
            </a:r>
            <a:r>
              <a:rPr lang="en-US" altLang="zh-CN" sz="4000" dirty="0" smtClean="0">
                <a:solidFill>
                  <a:srgbClr val="EF8340"/>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顾维均少年时期的一段经历使他下定决心要成为一名外交官，通过自己的努力帮助祖国取消不平等条约、收回租界，改变祖国积弱的状况。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作为战胜国参加“巴黎和会”的中国被划为最末一等，中国提交的议案都未列入会议讨论，顾维均等人的努力为中国赢得了各国的尊重。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中国政府电令参加“巴黎和会”的中国代表团在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凡尔赛和约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上签字，为了捍卫国家尊严，中国代表团违抗命令，拒绝出席签约仪式。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巴黎和会上，中国代表团在山东问题上的努力没有取得成果；这个问题最终在华盛顿会议上得到解决，日本被迫归还非法占有的山东权益。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北洋军阀统治时期，政治舞台一直处于风雨飘摇的状态，顾维均却能始终处于政坛高位屹立不倒，这在当时实属罕见</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03735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2916734"/>
            <a:ext cx="19612422" cy="8645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73739" y="2913552"/>
            <a:ext cx="1969892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项，“下定决心要成为一名外交官”无中生有。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项，“中国提交的议案都未列入会议讨论”与事实不符。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在山东问题上的努力”是否取得成果可以有不同理解，就中国索回主权的主张而言，未取得成果，就对付列强的侵犯而言，其成果是：让山东问题“悬而未决”，使日本对山东权益的侵占由列强计划中的合法变为实际的非法</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532545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zh-CN" altLang="en-US" sz="4000" dirty="0" smtClean="0">
                <a:solidFill>
                  <a:schemeClr val="tx1">
                    <a:lumMod val="50000"/>
                    <a:lumOff val="50000"/>
                  </a:schemeClr>
                </a:solidFill>
                <a:latin typeface="微软雅黑" pitchFamily="34" charset="-122"/>
                <a:ea typeface="微软雅黑" pitchFamily="34" charset="-122"/>
              </a:rPr>
              <a:t>顾维均</a:t>
            </a:r>
            <a:r>
              <a:rPr lang="zh-CN" altLang="en-US" sz="4000" dirty="0">
                <a:solidFill>
                  <a:schemeClr val="tx1">
                    <a:lumMod val="50000"/>
                    <a:lumOff val="50000"/>
                  </a:schemeClr>
                </a:solidFill>
                <a:latin typeface="微软雅黑" pitchFamily="34" charset="-122"/>
                <a:ea typeface="微软雅黑" pitchFamily="34" charset="-122"/>
              </a:rPr>
              <a:t>为什么能成为“中国近现代史上最卓越的外交家之一”？请结合全文内容谈谈你的看法。</a:t>
            </a:r>
          </a:p>
        </p:txBody>
      </p:sp>
      <p:sp>
        <p:nvSpPr>
          <p:cNvPr id="8" name="矩形 7"/>
          <p:cNvSpPr/>
          <p:nvPr/>
        </p:nvSpPr>
        <p:spPr>
          <a:xfrm>
            <a:off x="2067902" y="4572918"/>
            <a:ext cx="19698922"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强烈的爱国情怀。顾维均从小就有着通过自己的努力来改变中国积弱状况的理想；虽然沉浸在爱妻去世的悲痛之中，但他还是决定为国出使，参加巴黎和会，凡事以国家利益为重。②优异的外交才华。他在巴黎和会上的精彩演讲影响很大，并因此得到了威尔逊等人的称赞。③做事准备充分。顾维均为巴黎和会已经做足了准备，一战结束前，专门研究与战后相关的问题，前往巴黎参加和会的前夕，他更是整天埋头准备工作，搜集资料，拟定计划。④平易近人。有修养，尊重对手，顾维均雍容尔雅，从来没有疾言厉色，即便称呼对手，也不用“你”而称“您”，深得国际人士称赞。</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本题考查探究。要求探究顾维均成为卓越外交家的原因，这要从个人才华、品格、贡献等角度进行思考。</a:t>
            </a:r>
          </a:p>
        </p:txBody>
      </p:sp>
    </p:spTree>
    <p:extLst>
      <p:ext uri="{BB962C8B-B14F-4D97-AF65-F5344CB8AC3E}">
        <p14:creationId xmlns:p14="http://schemas.microsoft.com/office/powerpoint/2010/main" xmlns="" val="1694961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3</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分析</a:t>
            </a:r>
            <a:r>
              <a:rPr lang="zh-CN" altLang="en-US" sz="10000" b="1" dirty="0">
                <a:solidFill>
                  <a:srgbClr val="404040"/>
                </a:solidFill>
                <a:latin typeface="微软雅黑" pitchFamily="34" charset="-122"/>
                <a:ea typeface="微软雅黑" pitchFamily="34" charset="-122"/>
              </a:rPr>
              <a:t>概括传主</a:t>
            </a:r>
          </a:p>
        </p:txBody>
      </p:sp>
    </p:spTree>
    <p:extLst>
      <p:ext uri="{BB962C8B-B14F-4D97-AF65-F5344CB8AC3E}">
        <p14:creationId xmlns:p14="http://schemas.microsoft.com/office/powerpoint/2010/main" xmlns="" val="21948230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a:t>
            </a:r>
            <a:r>
              <a:rPr lang="en-US" altLang="zh-CN" sz="4000" dirty="0">
                <a:solidFill>
                  <a:schemeClr val="tx1">
                    <a:lumMod val="50000"/>
                    <a:lumOff val="50000"/>
                  </a:schemeClr>
                </a:solidFill>
                <a:latin typeface="微软雅黑" pitchFamily="34" charset="-122"/>
                <a:ea typeface="微软雅黑" pitchFamily="34" charset="-122"/>
              </a:rPr>
              <a:t>1974</a:t>
            </a:r>
            <a:r>
              <a:rPr lang="zh-CN" altLang="en-US" sz="4000" dirty="0">
                <a:solidFill>
                  <a:schemeClr val="tx1">
                    <a:lumMod val="50000"/>
                    <a:lumOff val="50000"/>
                  </a:schemeClr>
                </a:solidFill>
                <a:latin typeface="微软雅黑" pitchFamily="34" charset="-122"/>
                <a:ea typeface="微软雅黑" pitchFamily="34" charset="-122"/>
              </a:rPr>
              <a:t>年，吴文俊转向中国数学史研究，从中得到启发，开创了具有中国传统数学特点的数学机械化之路。他提出的“吴方法”，继承和发扬了中国古代数学基于“计算”的传统，与通常基于逻辑的方法根本不同，首次实现了高效的几何定理自动证明。国际机器证明研究领域的权威人物</a:t>
            </a:r>
            <a:r>
              <a:rPr lang="en-US" altLang="zh-CN" sz="4000" dirty="0">
                <a:solidFill>
                  <a:schemeClr val="tx1">
                    <a:lumMod val="50000"/>
                    <a:lumOff val="50000"/>
                  </a:schemeClr>
                </a:solidFill>
                <a:latin typeface="微软雅黑" pitchFamily="34" charset="-122"/>
                <a:ea typeface="微软雅黑" pitchFamily="34" charset="-122"/>
              </a:rPr>
              <a:t>S.</a:t>
            </a:r>
            <a:r>
              <a:rPr lang="zh-CN" altLang="en-US" sz="4000" dirty="0">
                <a:solidFill>
                  <a:schemeClr val="tx1">
                    <a:lumMod val="50000"/>
                    <a:lumOff val="50000"/>
                  </a:schemeClr>
                </a:solidFill>
                <a:latin typeface="微软雅黑" pitchFamily="34" charset="-122"/>
                <a:ea typeface="微软雅黑" pitchFamily="34" charset="-122"/>
              </a:rPr>
              <a:t>穆尔说：“在吴文俊之前，机械化的几何定理证明处于黑暗时期，而吴的工作给整个领域带来光明。”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黄婷、邱德胜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数学大师：华罗庚、陈省身、吴文俊</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一般说来，吴教授的工作，都是独辟蹊径，不袭前人，富有创造性的。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陈省身为吴文俊颁发杰出科学家奖时的评语</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092618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369331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在“实用类文本阅读”中涉及“分析语言特色，把握文章结构，概括中心意思”“评价文本产生的社会价值和影响”等考点。 </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传记</a:t>
            </a:r>
            <a:r>
              <a:rPr lang="zh-CN" altLang="en-US" sz="3600" dirty="0">
                <a:solidFill>
                  <a:schemeClr val="tx1">
                    <a:lumMod val="50000"/>
                    <a:lumOff val="50000"/>
                  </a:schemeClr>
                </a:solidFill>
                <a:latin typeface="微软雅黑" pitchFamily="34" charset="-122"/>
                <a:ea typeface="微软雅黑" pitchFamily="34" charset="-122"/>
              </a:rPr>
              <a:t>是以写人为主的一种文体，因此围绕传主来命题是必然的，近几年高考题一直在围绕这方面命题，主要有三大题型：分析概括传主形象特点、分析概括传主精神品质、分析概括传主成就贡献。</a:t>
            </a:r>
          </a:p>
        </p:txBody>
      </p:sp>
    </p:spTree>
    <p:extLst>
      <p:ext uri="{BB962C8B-B14F-4D97-AF65-F5344CB8AC3E}">
        <p14:creationId xmlns:p14="http://schemas.microsoft.com/office/powerpoint/2010/main" xmlns="" val="1077749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一代通儒顾炎武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顾炎武从科举制度桎梏中挣脱出来后，便一改旧习，自誓“能文不为文人，能讲不为讲师”，力倡“君子之为学，以明道也，以救世也”。为了一抒山河壮怀、广交天下贤哲，也为了摆脱纠缠，躲避豪绅叶方恒的陷害，他以游为隐，将家事稍作安排，便只身出游。最初往来于山东、北京、江苏、浙江之间，自康熙元年起，其游踪扩至河北、河南、山西、陕西。以友人所赠二马二骡载书自随，南北往返，风尘仆仆，行万里路，读万卷书，把自己的后半生献给了著述事业。顾炎武每到一处，必考察当地风土人情、山川地理，如与平日所闻不符，便打开书卷验证。旅途中则在鞍上默诵诸经注疏，偶有遗忘，就翻书温习。据他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书为顾宁人征天下书籍启后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回忆，自己曾临泰山，谒十三陵</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899567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登恒山，抵太原，“往来曲折二三万里，所览书又得万余卷”。他把所搜集到的地理文献资料一分为二，将有关水利、贡赋、经济、军事部分，编为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天下郡国利病书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；有关地理沿革、建制、山川、名胜部分，则编为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肇域志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顾炎武的一部读书札记，最能代表他的严谨笃实与学术创新，也反映了他一贯不愿“速于成书，躁于求名”的治学品格。全书共三十二卷，以“明学术，正人心，拨乱世，以兴太平之事”为宗旨，体现了他的学术、政治思想。康熙九年初刻八卷本刊行后，他又不断增改，至康熙十五年，已得手稿二十余卷。顾炎武在该书的题记中说，他从小读书，“每有所得，辄记之。其有不合，时复改定”。一旦发现前人著述中已有类似论说，一律删去。积三十余年，编成此书。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子夏之言，命名为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，供后人研讨</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555906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641611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顾炎武把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博学于文”“行己有耻”作为自己的治学宗旨和处世之道，虚怀若谷，严于律己，注重友情。在他看来，为学不日进则日退，独学无友则孤陋难成。交友是益学进道的重要途径，古人学有所得，未尝不求同志之人，所以，寻友交友构成他为学生涯的重要组成部分。在为学交友过程中，他始终推友之长，虚己待人，以友为师，其高尚品格足为后世楷模。他晚年所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广师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，从学术视野、学术贡献、博闻强记、文风雅正、治学态度等方面，对同时代的十位“同学之士”加以称许。其弟子潘耒在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序中，盛赞其师足迹半天下，所至交其天下贤豪长者。天下无贤不肖，皆知先生为通儒</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881456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顾炎武一生，始终关注“国家治乱之源，生民根本之计”，早年奔走国事，中年谋求匡复，即使暮年独居北方，依旧念念不忘“东土饥荒”“江南水旱”。直到逝世前，病魔缠身，他仍然以“救民水火”为己任。他主张，天生豪杰必有所任，“拯斯人于涂炭，为万世开太平”，正是自己的责任。顾炎武对国家民族前途命运的关注，有其特定的原因，今天看来固然有一定的局限性，但是对于一个旧时代的思想家和学者来说，却是难能可贵的。面对明清交替的现实，顾炎武从历史反思中得出结论：“保天下者，匹夫之贱与有责焉。”后世学者将他的这一思想归纳为“天下兴亡，匹夫有责”，成为我们中华民族爱国主义传统的一个重要组成部分，是颇有道理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摘编自陈祖武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顾炎武评传</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294424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①顾炎武</a:t>
            </a:r>
            <a:r>
              <a:rPr lang="en-US" altLang="zh-CN" sz="4000" dirty="0">
                <a:solidFill>
                  <a:schemeClr val="tx1">
                    <a:lumMod val="50000"/>
                    <a:lumOff val="50000"/>
                  </a:schemeClr>
                </a:solidFill>
                <a:latin typeface="微软雅黑" pitchFamily="34" charset="-122"/>
                <a:ea typeface="微软雅黑" pitchFamily="34" charset="-122"/>
              </a:rPr>
              <a:t>(1613—1682)</a:t>
            </a:r>
            <a:r>
              <a:rPr lang="zh-CN" altLang="en-US" sz="4000" dirty="0">
                <a:solidFill>
                  <a:schemeClr val="tx1">
                    <a:lumMod val="50000"/>
                    <a:lumOff val="50000"/>
                  </a:schemeClr>
                </a:solidFill>
                <a:latin typeface="微软雅黑" pitchFamily="34" charset="-122"/>
                <a:ea typeface="微软雅黑" pitchFamily="34" charset="-122"/>
              </a:rPr>
              <a:t>，明清之际思想家、学者。初名绛，字宁人，学者称亭林先生。江苏昆山人。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遍游华北，所至访问风俗，搜集材料，学问广博，于国家典制、郡邑掌故、天文仪象、河漕、兵农以及经史百家、音韵训诂之学，都有研究。晚年治经侧重考证，开清代朴学风气。反对空谈“心、理、性、命”，提倡“经世致用”的实际学问。著作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天下郡国利病书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肇域志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音学五书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顾亭林诗文集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辞海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第六版</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我生平最敬慕亭林先生为人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深信他不但是经师，而且是人师。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梁启超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中国近三百年学术史</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982451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．顾炎武之所以不顾家庭，离家出游，固然有躲避豪绅陷害、以游为隐的因素，但更重要的还是为了实现他一抒山河壮怀、广交天下贤哲的理想。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．顾炎武以二马二骡载书自随，沿途考察人文地理，验证文献记载，搜集著述材料，把行万里路与读万卷书结合在一起，大大开阔了他的学术视野。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．顾炎武南北往返，在二三万里的旅途中，览书万余卷，写成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天下郡国利病书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肇域志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音学五书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等著作，终成一代大家。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．顾炎武足迹半天下，广交贤豪长者，又在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广师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中对十位“同学之士”推崇备至。他的弟子潘耒称赞他，天下无贤不肖，无不知道顾炎武为通儒。</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．顾炎武一生奔走，始终以豪杰自视，虽没有完全实现他“救民水火”“兴太平之事”的雄心壮志，但唯其如此，才成就了他的著述事业</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588993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项，“不顾家庭”的说法偏颇，文章说他“将家事稍作安排”。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项，“览书万余卷”不合文意，原文是“所览书又得万余卷”，可见览书远远不止万余卷；写成“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天下郡国利病书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肇域志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不合文意，原文是“编为”。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始终以豪杰自视”曲解文意，原文只是说“他主张，天生豪杰必有所任”；“没有完全实现他‘救民水火’‘兴太平之事’的雄心壮志”系无中生有，强加他“没有完全实现”，原文只是评说他“一生，始终关注‘国家治乱之源，生民根本之计’”“‘拯斯人于涂炭，为万世开太平’，正是自己的责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584253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的成书过程来看，顾炎武治学有什么特点？请结合材料简要概括。</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坚持独立思考，注重学术创新，从不蹈袭前人；②积少成多，不断增改，务本求真；③严谨笃实，勤勉治学，持论公允，留待后人检验。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本题考查筛选文中的信息、概括文章内容要点，能力层级为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。先找到答题的关键区域，再逐条进行概括。概括时，要注意选用原文中的关键词，如“严谨笃实”“学术创新”“不愿‘速于成书，躁于求名’”“不断增改”“类似论说，一律删去”等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848169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3</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梁启超</a:t>
            </a:r>
            <a:r>
              <a:rPr lang="zh-CN" altLang="en-US" sz="4000" dirty="0">
                <a:solidFill>
                  <a:schemeClr val="tx1">
                    <a:lumMod val="50000"/>
                    <a:lumOff val="50000"/>
                  </a:schemeClr>
                </a:solidFill>
                <a:latin typeface="微软雅黑" pitchFamily="34" charset="-122"/>
                <a:ea typeface="微软雅黑" pitchFamily="34" charset="-122"/>
              </a:rPr>
              <a:t>生平最敬慕顾炎武的为人，认为他不但是经学大师，而且是世人楷模。这是为什么？请结合材料简要分析。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1"/>
            <a:ext cx="19800000"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推重“博学于文”“行己有耻”的古训，谦虚谨慎，严于律己；②经世致用，学问广博，开一代学术风气；③善于推人之长，以友为师，虚怀若谷，博采众长。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。可从“为人”“做学问”等方面所表现出来的品格进行思考。具体又由“为学”“治学”“交友”等要点组成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867295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62926" y="3924846"/>
            <a:ext cx="19760274" cy="8894743"/>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1</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 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．在上海交大读书期间，吴文俊因为对数学不感兴趣，曾一度想转到物理系，后来遇见一位高明的数学老师武崇林，他才打消了转系念头。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．吴文俊清楚地看到信息时代数学的发展趋势，受到中国古代数学的启发，提出了用计算机实现数学定理证明的方法，做出了影响深远的贡献。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．吴文俊能够清醒地认识到中国数学研究领域存在的主要问题，期待着未来的中国数学家开拓创新，取得巨大成就，从而实现中华民族的复兴。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．外国不少数学家只靠巧思妙想研究数学，尽管名气很大，吴文俊却并不认同他们的研究成果，而是坚持用自己以客观为主的方法研究数学。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．吴文俊在拓扑学、机器定理证明、数学机械化等领域都取得了很多独创性成果，获得了国际数学界同行的高度认可与评价</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后人</a:t>
            </a:r>
            <a:r>
              <a:rPr lang="zh-CN" altLang="en-US" sz="4000" dirty="0">
                <a:solidFill>
                  <a:schemeClr val="tx1">
                    <a:lumMod val="50000"/>
                    <a:lumOff val="50000"/>
                  </a:schemeClr>
                </a:solidFill>
                <a:latin typeface="微软雅黑" pitchFamily="34" charset="-122"/>
                <a:ea typeface="微软雅黑" pitchFamily="34" charset="-122"/>
              </a:rPr>
              <a:t>将顾炎武“保天下者，匹夫之贱与有责焉”归纳为“天下兴亡，匹夫有责”。请结合材料及相关知识，谈谈你对这一观点的看法。</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53082" y="4769247"/>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顾炎武具有强烈的家国情怀和忧国忧民意识；②在顾炎武看来，普通人的命运与国家民族的命运是紧密联系在一起的；③“天下兴亡，匹夫有责”是对我国爱国主义传统的自然引申与合理发展；④这一观点具有积极意义，教育后人要有勇于担当、爱国奉献的精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本题考查探究文本中的某些问题，提出自己的见解，能力层级为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。首先，必须解释这一观点的内涵；其次，要结合文本解读顾炎武提出这一看法的精神实质；最后，指明这一观点的现实意义</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984929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分析概括传主形象特点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梁启超深信顾炎武“不但是经师，而且是人师”。请结合材料简要概括顾炎武“人师”的主要表现</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23200" y="5797054"/>
            <a:ext cx="19800000" cy="5158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45080" y="5793872"/>
            <a:ext cx="19800000"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对自己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虚怀若谷，严于律己。②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对朋友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推友之长，虚己待人，以友为师。③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对天下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以天下、国家、生民为己任。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本题考查分析概括传主形象特点。找到关键区域最后两段，对“人师”材料加以筛选，再概括为“对自己”“对朋友”“对天下”三个方面。</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5730754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分析概括传主精神品质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顾炎武治学有“一贯不愿‘速于成书，躁于求名’”的高尚品格，请结合著作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日知录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简要概括</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932958"/>
            <a:ext cx="19800000" cy="6022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932958"/>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刊行面世，反复增改。康熙九年至康熙十五年，已得手稿二十余卷。②日积月累，要求严格。“每有所得，辄记之。其有不合，时复改定”。一旦发现前人著述中已有类似论说，一律删去。③时间漫长，不为名誉。积三十余年，编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日知录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，而且以“明学术，正人心，拨乱世，以兴太平之事”为宗旨。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本题考查分析概括传主精神品质。找到关键段落第二段，结合句子分析出几个方面，再加以概括构成这一“高尚品格”的几个方面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359801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854311"/>
            <a:ext cx="19800000" cy="6101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en-US" altLang="zh-CN" sz="4000" dirty="0" smtClean="0">
                <a:solidFill>
                  <a:srgbClr val="EF8340"/>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分析概括传主成就贡献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标题称赞顾炎武为“一代通儒”，顾炎武一生的成就与贡献主要有哪些？请结合文本材料分析概括。</a:t>
            </a:r>
          </a:p>
        </p:txBody>
      </p:sp>
      <p:sp>
        <p:nvSpPr>
          <p:cNvPr id="8" name="矩形 7"/>
          <p:cNvSpPr/>
          <p:nvPr/>
        </p:nvSpPr>
        <p:spPr>
          <a:xfrm>
            <a:off x="2053082" y="4840939"/>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著作颇丰，学术贡献大。编辑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天下郡国利病书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肇域志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日知录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广师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音学五书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顾亭林诗文集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②人品高尚，后世楷模久。顾炎武对同时代的学友加以称许，弟子潘耒盛赞他交天下贤豪长者，天下无贤不肖都知他为通儒。③爱国精神，思想影响远。顾炎武的“保天下者，匹夫之贱与有责焉”被后世学者归纳为“天下兴亡，匹夫有责”，成为中华民族爱国主义传统的一个重要组成部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本题考查分析概括传主成就贡献。将所有材料进行分析会发现，第一、二段和相关链接①为治学学术成就，第三段和相关链接②属为人处世成就，第四段为思想成就，找到主要成就后加以概括即可。</a:t>
            </a:r>
          </a:p>
        </p:txBody>
      </p:sp>
    </p:spTree>
    <p:extLst>
      <p:ext uri="{BB962C8B-B14F-4D97-AF65-F5344CB8AC3E}">
        <p14:creationId xmlns:p14="http://schemas.microsoft.com/office/powerpoint/2010/main" xmlns="" val="34944130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4093428"/>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类型</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　分析概括传主形象特点</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分析</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概括传主形象特点，是传记类文本的一个重要考点。因为传记本身就是以写人为主的，其目的就是刻画人物、表现人物。分析概括传主形象特点，应建立在对传主事迹概括的基础上</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62650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概括分析传主形象特点“六角度”</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从事件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人物的言行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中概括传主的形象特点。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从作者对传主的议论性描述中概括传主形象特点。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从文章中引用的他人对传主的评价中概括分析传主形象特点。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细节描写中把握传主形象特点。细节，特别是典型细节往往最传神，最能打动人，给人以深刻印象。阅读传记时要学会把握作品中具有典型意义的事件细节，并对这些细节加以仔细思考。例如，这一细节表现了什么，它与整个事件之间是什么关系，它在事件或传主的生活中起了什么作用，它表现了人物怎样的精神特质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3749979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传主与各方面的关系中概括分析传主形象特点。首先要关注时代、社会、家庭背景下的传主。要理解传主其人其事，就要了解他所处的时代背景、社会背景、家庭生活背景等众多因素。其次，要理解关系网中的传主。传主的人际交往是影响也是组成他人生经历的重要方面，要通过传主与他人的关系去把握传主性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相关链接”中概括传主形象特点。近年来全国卷考查的传记往往在文末附有“相关链接”，这些“相关链接”并非可有可无，而是对正文的必要补充，更是解题时不能忽视的文字。那么“相关链接”往往链接哪些内容呢？从高考命题以及高考模拟试题来看，主要包括：传主本人的言论、他人对传主的评价、传主另外事迹的介绍、传记中出现的其他人物的介绍以及相关背景等等。这些链接的内容往往隐含着传主的形象特点，对于我们解答相关题目有着重要的作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8102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这类题目通常是简答题，因此要注意筛选出文章的主要信息，归纳出观点，并举出文中的具体例子加以分析论证。一般采用“形象＋例证分析”分点作答的形式</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552805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变式题 阅读下面的文字，完成题目。</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将军赋采薇</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戴安澜任第</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73</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旅旅长后，回顾多年对日作战的经验教训，认定要取得胜利必须依靠部属努力，而部属的旺盛士气来自他们的爱国热情。他特意抄录岳飞的</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满江红</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和文天祥的</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过零丁洋</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，印发给各级官兵背诵吟唱，激发大家精忠报国的爱国热忱。</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为了抗战大业，戴安澜摒弃党派成见，团结爱国人士。</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自由报</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记者宗祺仁前来采访，与他彻夜讨论时局，探讨国共合作抗日的未来，两人很快成为莫逆之交。这时有人提醒戴安澜，说宗是共产党，须多加提防。他坦然答道：“现在是国共合作抗战，何防之有？宗是否共产党我不知道，我只知道他是新闻记者，写过许多真实感人的报道，有卓越的见解。我们正缺少这样的爱国志士。”几天后，他还把自己的军事著作交给宗祺仁修改并题词。</a:t>
            </a:r>
          </a:p>
        </p:txBody>
      </p:sp>
    </p:spTree>
    <p:extLst>
      <p:ext uri="{BB962C8B-B14F-4D97-AF65-F5344CB8AC3E}">
        <p14:creationId xmlns:p14="http://schemas.microsoft.com/office/powerpoint/2010/main" xmlns="" val="77102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太平洋战争爆发后，中国决定派远征军赴缅甸对日作战。当命令到达时，已升任第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200</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师师长的戴安澜高唱</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满江红</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，并向官兵宣讲诸葛亮远征的事迹，以“鞠躬尽瘁，死而后已”的精神激励官兵。赴缅途中，他激情满怀，赋</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远征</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二首以明志。其一云： “万里旌旗耀眼开，王师出境岛夷摧。扬鞭遥指花如许，诸葛前身今又来。”其二云：“策马奔车走八荒，远征功业迈秦皇。澄清宇宙安黎庶，先挽长弓射夕阳。”</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入缅不久，日军主力迫近东瓜，军长杜聿明决定集中主力击溃日军。戴安澜立下誓言：“此次远征，系唐明以来扬国威之盛举，虽战至一兵一卒，也必死守东瓜。”这时，英军突然撤走，我方援军未至，形势危急，戴安澜决心以身报国。他宣布：“本师长立遗嘱在先：如果师长战死，以副师长代之；副师长战死，参谋长代之</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以此类推，各级皆然。”他给夫人王荷馨写了绝命家书：“余此次奉命固守东瓜，因上面大计未定，与后方联络过远，敌人行动又快，现在孤军奋斗，决以全部牺牲报国家养育。为国家战死，</a:t>
            </a: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980151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4330"/>
            <a:ext cx="19800000" cy="8011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6734"/>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项，“因为对数学不感兴趣，曾一度想转到物理系”表述不准确，原文是说“因为他对物理有兴趣，甚至一度想要转系”，没有说他“对数学不感兴趣”。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项，“吴文俊能够清醒地认识到中国数学研究领域存在的主要问题”说法不当，只能说他“从事数学研究”“特别强调数学思维”。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项，“只靠”说法绝对，且吴文俊不认同的不是“研究成果”，原文是“外国许多数学家，尽管有的我非常佩服，可是我并不认同他们靠所谓巧思妙想研究数学的方法”</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975692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事极光荣。所念者，你们母子今后生活，当更痛苦。望你珍重，并爱护诸儿，侍奉老母。 老父在皖，可不必呈闻。”面对日军发动步兵、炮兵和空军联合进攻，狂轰滥炸，施放毒气，戴安澜率部同仇敌忾，顽强战斗，抗击四倍于己的日军长达十余日。中印缅战区美军司令兼中国战区统帅部参谋长史迪威表示：“近代立功异域，扬中华声威者，以戴将军为第一人。”日本人战后回忆时也承认：“该部队自始至终战斗意志旺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虽是敌军，但令人佩服！自司令官饭田中将以下各将官无不赞叹其勇气。”</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东瓜保卫战虽然给予日军沉重打击，但因盟军失利，缅北战局急转直下，腹背受敌的远征军被迫突围。这时，英国要求远征军申请难民身份，以便英国军队收容。戴安澜发誓：“我戴某人宁愿与日寇战死，绝不苟且偷生。”于是率部进入缅北野人山，向祖国方向艰难跋涉。就在部队到达离祖国最近的一条公路时，突遭日军伏击，他立即命令分散突围。激战中，戴安澜胸腹中弹。时值缅甸雨季，大雨滂沱，部队既要突破日军堵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991478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还需忍饥挨饿，穿越荒山密林。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1942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日，他们行至缅北茅邦村，戴安澜伤势恶化，以身殉国，年仅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岁。弥留之际，参谋长问他下一步的行动路线，这时他已不能说话，手指地图，示意部队从莫洛过瑞丽江向北回国，又让人扶着他面向祖国注视许久，安然而逝。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戴安澜牺牲后，遗体由官兵抬回国内。渡过瑞丽江后，乃将遗体火化，骨灰装入小木箱，以马驮载。这一情景感动了沿途民众，一位老华侨痛心地说：“寿材这么小，怎能配得上将军的英名与地位？”随即捐出自备的楠木寿材。腾冲县长率全县父老乡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人，沿街跪迎将军灵车。随后，国民政府追赠戴安澜为陆军中将，美国总统罗斯福追授戴安澜懋绩勋章。国民政府在广西全州举行安葬仪式，中共领袖毛泽东派人送来挽诗：“外侮需人御，将军赋采薇。师称机械化，勇夺虎罴威。浴血东瓜守，驱倭棠吉归</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39496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沙场竟殒命，壮志也无违。”周恩来、朱德等也敬献挽词、挽联。新中国成立后，中央人民政府追认戴安澜为革命烈士，并以毛泽东主席的名义向遗属颁发“革命牺牲军人家属光荣纪念证”。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摘编自茅海建主编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国民党抗战殉国将领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相关链接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①人我之际要看得平，平则不忮；功名之际要看得淡，淡则不求；生死之际要看得破，破则不惧。人能不忮不求不惧，则无往而非乐境，而生气盎然矣。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戴安澜赠部属各官长题词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军人一般以彪悍为荣，但是戴安澜与众不同，他多才多艺，熟读文史，精通琴棋书画。如果不是因为战乱和外敌入侵，他很有可能成为一位儒雅名士，但国家危难却把他的命运引上另外一条路。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戴复东等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我们的父亲戴安澜</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633182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戴</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复东等认为“如果不是因为战乱和外敌入侵，他很有可能成为一位儒雅名士”。请结合材料简要分析戴安澜将军“一代儒将”的表现。</a:t>
            </a:r>
          </a:p>
        </p:txBody>
      </p:sp>
      <p:sp>
        <p:nvSpPr>
          <p:cNvPr id="12" name="矩形 11"/>
          <p:cNvSpPr/>
          <p:nvPr/>
        </p:nvSpPr>
        <p:spPr>
          <a:xfrm>
            <a:off x="2023200" y="4776341"/>
            <a:ext cx="19800000" cy="66088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82964" y="4776341"/>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戴安澜多才多艺，熟读文史，精通琴棋书画。②赴缅途中，他激情满怀，赋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远征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二首以明志。③危难之际写绝命家书“决以全部牺牲报国家养育”，于深厚的文学修养中见其赤子之心。④受命远征时，高唱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满江红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，宣讲诸葛亮远征的事迹，激励官兵“鞠躬尽瘁，死而后已”。⑤任旅长时，特意抄录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满江红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过零丁洋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，印发给各级官兵背诵吟唱，激发大家精忠报国的爱国热忱。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分，答对三点即得满分。意思答对即可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本题考查对传主形象特点的理解。要求考生简要分析戴安澜将军“一代儒将”的表现。“儒”体现在文学修养上，“将”体现在精忠报国上。首先要关注“相关链接②”，再梳理文本，找出相关表现即可。</a:t>
            </a:r>
          </a:p>
        </p:txBody>
      </p:sp>
    </p:spTree>
    <p:extLst>
      <p:ext uri="{BB962C8B-B14F-4D97-AF65-F5344CB8AC3E}">
        <p14:creationId xmlns:p14="http://schemas.microsoft.com/office/powerpoint/2010/main" xmlns="" val="2779078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类型</a:t>
            </a:r>
            <a:r>
              <a:rPr lang="zh-CN" altLang="en-US" sz="4000" b="1" dirty="0">
                <a:solidFill>
                  <a:srgbClr val="EF8340"/>
                </a:solidFill>
                <a:latin typeface="微软雅黑" pitchFamily="34" charset="-122"/>
                <a:ea typeface="微软雅黑" pitchFamily="34" charset="-122"/>
              </a:rPr>
              <a:t>二　分析概括传主精神品质</a:t>
            </a: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分析概括传主精神品质，是传记的一个常考点。因为传记本身就是以写人为主的，其目的就是刻画人物、表现人物的精神品质。分析概括传主精神品质，应结合传主事迹、言行等多个方面</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318368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15677"/>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先从两个角度切入挖掘传主身上的优秀品质。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从传主的言行、别人的评价等方面挖掘其优秀品质。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探求传主取得成功、做出贡献的原因，从而挖掘传主身上的优秀品质。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结合文本，联系社会，分析这种品质对他人、时代、社会的意义和影响。</a:t>
            </a:r>
          </a:p>
        </p:txBody>
      </p:sp>
    </p:spTree>
    <p:extLst>
      <p:ext uri="{BB962C8B-B14F-4D97-AF65-F5344CB8AC3E}">
        <p14:creationId xmlns:p14="http://schemas.microsoft.com/office/powerpoint/2010/main" xmlns="" val="37174224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41502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戴安澜将军认为“生死之际要看得破，破则不惧”，请结合材料谈谈你对“不惧”的理解。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原文见本讲“针对训练”第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将军赋采薇</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07720" y="5548963"/>
            <a:ext cx="19715480" cy="58362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7720" y="5601480"/>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抗战大业，戴安澜摒弃党派成见，团结爱国人士，不惧“宗是共产党”。②远征缅甸抗日，“鞠躬尽瘁，死而后已”，不惧远征难。③死守东瓜，决心以身报国，不惧身死扬国威。④被迫突围，拒绝英军收容，不惧战死不偷生。⑤弥留之际面向祖国安然而逝，不惧献身赤子情。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分，答对三点即可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本题考查对传主精神品质的理解，要求考生结合材料谈谈对戴安澜将军“不惧”的理解。答题时首先要找到语句出处，关注“相关链接①”，再细读全文，寻找相关内容，提炼后整理归类，分条阐述。</a:t>
            </a:r>
          </a:p>
        </p:txBody>
      </p:sp>
    </p:spTree>
    <p:extLst>
      <p:ext uri="{BB962C8B-B14F-4D97-AF65-F5344CB8AC3E}">
        <p14:creationId xmlns:p14="http://schemas.microsoft.com/office/powerpoint/2010/main" xmlns="" val="1962447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类型三　分析概括传主事迹、成就、贡献</a:t>
            </a:r>
          </a:p>
          <a:p>
            <a:pPr algn="ctr">
              <a:lnSpc>
                <a:spcPct val="130000"/>
              </a:lnSpc>
            </a:pPr>
            <a:r>
              <a:rPr lang="en-US" altLang="zh-CN" sz="4000" b="1" dirty="0" smtClean="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传主其事”即筛选整合事件信息，分析归纳事件情理。需要把握与传主相关的重要事实：传主的生活经历或人生轨迹，传主的研究成果或历史功绩，等等。</a:t>
            </a: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把握传主事迹、成就、贡献“三步骤”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审清题干，明确范围。题干会给出传主在某个方面的特征，来明确或限定答题范围。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依据标准，选取事件。根据题干要求来选取相关事件。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整理归纳，分条作答。整理选定的事件，从相关语句中提炼词句，归纳出事迹、成就、贡献的核心，分条目组织答案</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88269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smtClean="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“飞虎将军”陈纳德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二十世纪三四十年代，中国人民正遭受着日本法西斯的疯狂蹂躏。战争中，从空中给予日本敌机致命打击的，是赫赫有名的美国“飞虎队”，其队长则是有着“飞虎将军”美称的陈纳德。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1937</a:t>
            </a:r>
            <a:r>
              <a:rPr lang="zh-CN" altLang="en-US" sz="4000" dirty="0">
                <a:solidFill>
                  <a:schemeClr val="tx1">
                    <a:lumMod val="50000"/>
                    <a:lumOff val="50000"/>
                  </a:schemeClr>
                </a:solidFill>
                <a:latin typeface="微软雅黑" pitchFamily="34" charset="-122"/>
                <a:ea typeface="微软雅黑" pitchFamily="34" charset="-122"/>
              </a:rPr>
              <a:t>年，中日之战一触即发，增强中国空军作战能力迫在眉睫。当时，陈纳德已经从美国空军退役，他的朋友，在中国担任中央信托局机要顾问的霍勃鲁克非常欣赏他精湛的飞行技术和过人的军事才能，推荐他来华担任国民政府航空委员会顾问，并给他寄去国民政府航空委员会秘书长宋美龄的亲笔邀请信。</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月，陈纳德来到上海做为期三个月的考察。在上海，陈纳德受到民众的热情欢迎和宋美龄的接见。他在日记中写道：“我终于在中国了。希望能在这里为正在争取民族团结和争取新生活的人民效劳。</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14730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1611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日卢沟桥事变，日本发动全面侵华战争。陈纳德听到消息，当即决定留在中国，表示愿在任何能尽其所能的岗位上服务。他认为“中国对日之战，是美国也将卷入的太平洋之战的序幕”，他要为中国，也为自己即将卷入战争的祖国尽一份力量。此后，陈纳德在芷江、昆明等地筹建航校，训练飞行员，悉心传授战斗机飞行技术和作战战术，他多年前的军事理论著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防御性追击的作用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终于有了用武之地。同时，他着手建立一个全国性的地面空袭警报系统，以便战斗机驾驶员及时拦击敌机。为了增强空军的战斗力，</a:t>
            </a:r>
            <a:r>
              <a:rPr lang="en-US" altLang="zh-CN" sz="4000" dirty="0">
                <a:solidFill>
                  <a:schemeClr val="tx1">
                    <a:lumMod val="50000"/>
                    <a:lumOff val="50000"/>
                  </a:schemeClr>
                </a:solidFill>
                <a:latin typeface="微软雅黑" pitchFamily="34" charset="-122"/>
                <a:ea typeface="微软雅黑" pitchFamily="34" charset="-122"/>
              </a:rPr>
              <a:t>1940</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月，陈纳德赴美招募志愿者。虽遭遇了很多挫折，但从未放弃。经过将近一年的艰苦努力，志愿队组建成功，后被编入美国陆军航空队</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33962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19716888" cy="89255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吴文俊</a:t>
            </a:r>
            <a:r>
              <a:rPr lang="zh-CN" altLang="en-US" sz="4000" dirty="0">
                <a:solidFill>
                  <a:schemeClr val="tx1">
                    <a:lumMod val="50000"/>
                    <a:lumOff val="50000"/>
                  </a:schemeClr>
                </a:solidFill>
                <a:latin typeface="微软雅黑" pitchFamily="34" charset="-122"/>
                <a:ea typeface="微软雅黑" pitchFamily="34" charset="-122"/>
              </a:rPr>
              <a:t>的数学研究为什么能够取得创造性成果？请结合材料简要分析。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59" name="矩形 58"/>
          <p:cNvSpPr/>
          <p:nvPr/>
        </p:nvSpPr>
        <p:spPr>
          <a:xfrm>
            <a:off x="2023200" y="4057215"/>
            <a:ext cx="19800000" cy="6898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56225" y="4057215"/>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不蹈袭前人，不盲从权威，能够独辟蹊径；②具有扎实功底、全局观念和战略眼光，善于抓住事物的本质；③学术视野广阔，注重人文修养。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级。解答此题先要审清题干，将题干转换一下问法相当于“吴文俊的数学研究取得创造性成果的原因是什么”。 答案最明显的一点就是相关链接②中的“吴教授的工作，都是独辟蹊径，不袭前人，富有创造性的”，从这句中可以概括出“独辟蹊径，不袭前人”的要点。从第三段中“要创新，就要独立思考，就不能总是跟着人家亦步亦趋”“他在数学上的一系列成就，特别是他运用机械化思想来考察数学，发现了数学的不同侧面，并建立了新的模式，这全得益于他的独辟蹊径”可以概括出“独立思考、不盲从权威</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010352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1941</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日，珍珠港事件爆发，太平洋战争全面展开。</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日，志愿队在昆明和日军进行第一次正面交锋。日军来犯的</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架轰炸机有</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架被击落，逃跑的</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架中又有</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架损于途中。而志愿队的飞机全部安全返航，只有</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名驾驶员受轻伤。首战告捷，给饱受日机轰炸的昆明人民以极大的鼓舞。当天晚上，昆明各界人士为志愿队举行了盛大的庆功会。陈纳德深受感动，热泪不禁涌出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报纸头版头条报道战斗经过，称美国志愿队的飞机是“飞虎”，“飞虎队”从此成为志愿队的代称。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次日清晨，陈纳德收到驻扎在缅甸首都仰光的第三中队的报告，说有敌机在附近出没。陈纳德立即复电说：“据过去日本人的惯例，侦察机出现区域的地面重要军事目标，将会在次日，最迟不超过三日遭到空袭，务必严加戒备。”果然不出所料，</a:t>
            </a:r>
            <a:r>
              <a:rPr lang="en-US" altLang="zh-CN" sz="4000" dirty="0">
                <a:solidFill>
                  <a:schemeClr val="tx1">
                    <a:lumMod val="50000"/>
                    <a:lumOff val="50000"/>
                  </a:schemeClr>
                </a:solidFill>
                <a:latin typeface="微软雅黑" pitchFamily="34" charset="-122"/>
                <a:ea typeface="微软雅黑" pitchFamily="34" charset="-122"/>
              </a:rPr>
              <a:t>23</a:t>
            </a:r>
            <a:r>
              <a:rPr lang="zh-CN" altLang="en-US" sz="4000" dirty="0">
                <a:solidFill>
                  <a:schemeClr val="tx1">
                    <a:lumMod val="50000"/>
                    <a:lumOff val="50000"/>
                  </a:schemeClr>
                </a:solidFill>
                <a:latin typeface="微软雅黑" pitchFamily="34" charset="-122"/>
                <a:ea typeface="微软雅黑" pitchFamily="34" charset="-122"/>
              </a:rPr>
              <a:t>日开始，日军连续空袭仰光，飞虎队第三中队和英国皇家空军迎头痛击，给日军以沉重打击。仰光的连续空战，吸引了全世界的目光，陈纳德也从一个鲜为人知的、退役的美国陆军航空队上尉，成为名扬天下的新闻人物</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793124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108200" y="2874936"/>
            <a:ext cx="19715000" cy="809452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此后</a:t>
            </a:r>
            <a:r>
              <a:rPr lang="zh-CN" altLang="en-US" sz="4000" dirty="0">
                <a:solidFill>
                  <a:schemeClr val="tx1">
                    <a:lumMod val="50000"/>
                    <a:lumOff val="50000"/>
                  </a:schemeClr>
                </a:solidFill>
                <a:latin typeface="微软雅黑" pitchFamily="34" charset="-122"/>
                <a:ea typeface="微软雅黑" pitchFamily="34" charset="-122"/>
              </a:rPr>
              <a:t>，飞虎队又在怒江阻截战、桂林保卫战等战役中，取得一个又一个重大胜利，沉重打击了日本法西斯，为中国人民战胜日本侵略者，也为世界反法西斯斗争的胜利做出巨大贡献。陈纳德</a:t>
            </a:r>
            <a:r>
              <a:rPr lang="en-US" altLang="zh-CN" sz="4000" dirty="0">
                <a:solidFill>
                  <a:schemeClr val="tx1">
                    <a:lumMod val="50000"/>
                    <a:lumOff val="50000"/>
                  </a:schemeClr>
                </a:solidFill>
                <a:latin typeface="微软雅黑" pitchFamily="34" charset="-122"/>
                <a:ea typeface="微软雅黑" pitchFamily="34" charset="-122"/>
              </a:rPr>
              <a:t>1942</a:t>
            </a:r>
            <a:r>
              <a:rPr lang="zh-CN" altLang="en-US" sz="4000" dirty="0">
                <a:solidFill>
                  <a:schemeClr val="tx1">
                    <a:lumMod val="50000"/>
                    <a:lumOff val="50000"/>
                  </a:schemeClr>
                </a:solidFill>
                <a:latin typeface="微软雅黑" pitchFamily="34" charset="-122"/>
                <a:ea typeface="微软雅黑" pitchFamily="34" charset="-122"/>
              </a:rPr>
              <a:t>年晋升为准将后，主动向中国政府提出停发津贴。</a:t>
            </a:r>
            <a:r>
              <a:rPr lang="en-US" altLang="zh-CN" sz="4000" dirty="0">
                <a:solidFill>
                  <a:schemeClr val="tx1">
                    <a:lumMod val="50000"/>
                    <a:lumOff val="50000"/>
                  </a:schemeClr>
                </a:solidFill>
                <a:latin typeface="微软雅黑" pitchFamily="34" charset="-122"/>
                <a:ea typeface="微软雅黑" pitchFamily="34" charset="-122"/>
              </a:rPr>
              <a:t>1943</a:t>
            </a:r>
            <a:r>
              <a:rPr lang="zh-CN" altLang="en-US" sz="4000" dirty="0">
                <a:solidFill>
                  <a:schemeClr val="tx1">
                    <a:lumMod val="50000"/>
                    <a:lumOff val="50000"/>
                  </a:schemeClr>
                </a:solidFill>
                <a:latin typeface="微软雅黑" pitchFamily="34" charset="-122"/>
                <a:ea typeface="微软雅黑" pitchFamily="34" charset="-122"/>
              </a:rPr>
              <a:t>年晋升为少将，同年</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月，成为美国著名的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时代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杂志的封面人物。</a:t>
            </a:r>
            <a:r>
              <a:rPr lang="en-US" altLang="zh-CN" sz="4000" dirty="0">
                <a:solidFill>
                  <a:schemeClr val="tx1">
                    <a:lumMod val="50000"/>
                    <a:lumOff val="50000"/>
                  </a:schemeClr>
                </a:solidFill>
                <a:latin typeface="微软雅黑" pitchFamily="34" charset="-122"/>
                <a:ea typeface="微软雅黑" pitchFamily="34" charset="-122"/>
              </a:rPr>
              <a:t>1958</a:t>
            </a:r>
            <a:r>
              <a:rPr lang="zh-CN" altLang="en-US" sz="4000" dirty="0">
                <a:solidFill>
                  <a:schemeClr val="tx1">
                    <a:lumMod val="50000"/>
                    <a:lumOff val="50000"/>
                  </a:schemeClr>
                </a:solidFill>
                <a:latin typeface="微软雅黑" pitchFamily="34" charset="-122"/>
                <a:ea typeface="微软雅黑" pitchFamily="34" charset="-122"/>
              </a:rPr>
              <a:t>年临终前又晋升为中将。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抗战八年，陈纳德领导的飞虎队和中国人民风雨同舟，生死与共，建立了深厚的友谊。</a:t>
            </a:r>
            <a:r>
              <a:rPr lang="en-US" altLang="zh-CN" sz="4000" dirty="0">
                <a:solidFill>
                  <a:schemeClr val="tx1">
                    <a:lumMod val="50000"/>
                    <a:lumOff val="50000"/>
                  </a:schemeClr>
                </a:solidFill>
                <a:latin typeface="微软雅黑" pitchFamily="34" charset="-122"/>
                <a:ea typeface="微软雅黑" pitchFamily="34" charset="-122"/>
              </a:rPr>
              <a:t>1945</a:t>
            </a:r>
            <a:r>
              <a:rPr lang="zh-CN" altLang="en-US" sz="4000" dirty="0">
                <a:solidFill>
                  <a:schemeClr val="tx1">
                    <a:lumMod val="50000"/>
                    <a:lumOff val="50000"/>
                  </a:schemeClr>
                </a:solidFill>
                <a:latin typeface="微软雅黑" pitchFamily="34" charset="-122"/>
                <a:ea typeface="微软雅黑" pitchFamily="34" charset="-122"/>
              </a:rPr>
              <a:t>年飞虎队解散时，陈纳德受到中国国民政府的最高嘉奖。在中国，陈纳德还收获了爱情，</a:t>
            </a:r>
            <a:r>
              <a:rPr lang="en-US" altLang="zh-CN" sz="4000" dirty="0">
                <a:solidFill>
                  <a:schemeClr val="tx1">
                    <a:lumMod val="50000"/>
                    <a:lumOff val="50000"/>
                  </a:schemeClr>
                </a:solidFill>
                <a:latin typeface="微软雅黑" pitchFamily="34" charset="-122"/>
                <a:ea typeface="微软雅黑" pitchFamily="34" charset="-122"/>
              </a:rPr>
              <a:t>1947</a:t>
            </a:r>
            <a:r>
              <a:rPr lang="zh-CN" altLang="en-US" sz="4000" dirty="0">
                <a:solidFill>
                  <a:schemeClr val="tx1">
                    <a:lumMod val="50000"/>
                    <a:lumOff val="50000"/>
                  </a:schemeClr>
                </a:solidFill>
                <a:latin typeface="微软雅黑" pitchFamily="34" charset="-122"/>
                <a:ea typeface="微软雅黑" pitchFamily="34" charset="-122"/>
              </a:rPr>
              <a:t>年和中国记者陈香梅喜结良缘。陈纳德的命运和中国紧密地联系在一起，正如他所说的，“我虽然是美国人，但我和中国发生了如此密切的关系，大家共患难，同生死，所以我也算是半个中国人”</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10540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2492990"/>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陈纳德</a:t>
            </a:r>
            <a:r>
              <a:rPr lang="zh-CN" altLang="en-US" sz="4000" dirty="0">
                <a:solidFill>
                  <a:schemeClr val="tx1">
                    <a:lumMod val="50000"/>
                    <a:lumOff val="50000"/>
                  </a:schemeClr>
                </a:solidFill>
                <a:latin typeface="微软雅黑" pitchFamily="34" charset="-122"/>
                <a:ea typeface="微软雅黑" pitchFamily="34" charset="-122"/>
              </a:rPr>
              <a:t>去世后，安葬在美国阿林顿公墓。墓碑正面镌刻着他生前获得的各种奖章和勋章，背面写着“陈纳德将军之墓”七个中文大字。</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摘编自赵家业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陈纳德</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234894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相关</a:t>
            </a:r>
            <a:r>
              <a:rPr lang="zh-CN" altLang="en-US" sz="4000" dirty="0">
                <a:solidFill>
                  <a:schemeClr val="tx1">
                    <a:lumMod val="50000"/>
                    <a:lumOff val="50000"/>
                  </a:schemeClr>
                </a:solidFill>
                <a:latin typeface="微软雅黑" pitchFamily="34" charset="-122"/>
                <a:ea typeface="微软雅黑" pitchFamily="34" charset="-122"/>
              </a:rPr>
              <a:t>链接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抗战初期，美国政府对日本侵华战争持“中立”态度，日本人知道有美国顾问在华帮助中国，要求美国下令让他们离开。美国国务院发布撤回命令，但陈纳德拒不执行，他斩钉截铁地说：“日本人离开中国时，我会高高兴兴地离开中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百度百科</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中国人的友谊最宝贵的表现，莫过于在日军占领区冒着生命危险搭救被追杀的美国飞行员和从那些地区不断地送来情报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为了扩建在成都郊外的飞机跑道，那里一下子就聚集了三十余万民工，三个月就完成了全部工程。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陈纳德回忆录</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③1990</a:t>
            </a:r>
            <a:r>
              <a:rPr lang="zh-CN" altLang="en-US" sz="4000" dirty="0">
                <a:solidFill>
                  <a:schemeClr val="tx1">
                    <a:lumMod val="50000"/>
                    <a:lumOff val="50000"/>
                  </a:schemeClr>
                </a:solidFill>
                <a:latin typeface="微软雅黑" pitchFamily="34" charset="-122"/>
                <a:ea typeface="微软雅黑" pitchFamily="34" charset="-122"/>
              </a:rPr>
              <a:t>年，美国发行了纪念陈纳德将军的邮票。当年的飞虎队队员每年军人节都要到华盛顿祭奠他。在中国，重庆要建飞虎队纪念馆，昆明把从城里到机场的一条公路，重新命名为陈纳德路。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北京青年报</a:t>
            </a:r>
            <a:r>
              <a:rPr lang="en-US" altLang="zh-CN" sz="4000" dirty="0">
                <a:solidFill>
                  <a:schemeClr val="tx1">
                    <a:lumMod val="50000"/>
                    <a:lumOff val="50000"/>
                  </a:schemeClr>
                </a:solidFill>
                <a:latin typeface="微软雅黑" pitchFamily="34" charset="-122"/>
                <a:ea typeface="微软雅黑" pitchFamily="34" charset="-122"/>
              </a:rPr>
              <a:t>》2007</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日</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681360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陈纳德是一位出色的军事家，材料中有哪些体现？请简要分析。</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996474" y="3976123"/>
            <a:ext cx="20029365"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979465"/>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二战”中立下赫赫军功：筹建航校训练飞行员，建立地面空袭警报系统，组建飞虎队，给日军以沉重打击；②具有出色的军事才能：写有理论著作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防御性追击的作用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，又准确预测美国会卷入战争以及日机袭击仰光的时间。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传主成就贡献的理解。说陈纳德是出色的军事家主要是因为他取得了赫赫战功，筹建航校训练飞行员，建立地面空袭警报系统，重创日军等；此外，他有卓越的军事才能，有军事著作，而且曾准确预测美国会卷入太平洋战争以及日军空袭仰光的时间。</a:t>
            </a:r>
          </a:p>
        </p:txBody>
      </p:sp>
    </p:spTree>
    <p:extLst>
      <p:ext uri="{BB962C8B-B14F-4D97-AF65-F5344CB8AC3E}">
        <p14:creationId xmlns:p14="http://schemas.microsoft.com/office/powerpoint/2010/main" xmlns="" val="15080658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304580" y="2803498"/>
            <a:ext cx="1950694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张岱年：</a:t>
            </a:r>
            <a:r>
              <a:rPr lang="zh-CN" altLang="en-US" sz="4000" dirty="0" smtClean="0">
                <a:solidFill>
                  <a:schemeClr val="tx1">
                    <a:lumMod val="50000"/>
                    <a:lumOff val="50000"/>
                  </a:schemeClr>
                </a:solidFill>
                <a:latin typeface="微软雅黑" pitchFamily="34" charset="-122"/>
                <a:ea typeface="微软雅黑" pitchFamily="34" charset="-122"/>
              </a:rPr>
              <a:t>将爱国</a:t>
            </a:r>
            <a:r>
              <a:rPr lang="zh-CN" altLang="en-US" sz="4000" dirty="0">
                <a:solidFill>
                  <a:schemeClr val="tx1">
                    <a:lumMod val="50000"/>
                    <a:lumOff val="50000"/>
                  </a:schemeClr>
                </a:solidFill>
                <a:latin typeface="微软雅黑" pitchFamily="34" charset="-122"/>
                <a:ea typeface="微软雅黑" pitchFamily="34" charset="-122"/>
              </a:rPr>
              <a:t>之心转化为求真之志</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李存山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1995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86</a:t>
            </a:r>
            <a:r>
              <a:rPr lang="zh-CN" altLang="en-US" sz="4000" dirty="0">
                <a:solidFill>
                  <a:schemeClr val="tx1">
                    <a:lumMod val="50000"/>
                    <a:lumOff val="50000"/>
                  </a:schemeClr>
                </a:solidFill>
                <a:latin typeface="微软雅黑" pitchFamily="34" charset="-122"/>
                <a:ea typeface="微软雅黑" pitchFamily="34" charset="-122"/>
              </a:rPr>
              <a:t>岁高龄的张岱年忆起一生中几个难忘的“第一次”时说：“最有意义的第一次是</a:t>
            </a:r>
            <a:r>
              <a:rPr lang="en-US" altLang="zh-CN" sz="4000" dirty="0">
                <a:solidFill>
                  <a:schemeClr val="tx1">
                    <a:lumMod val="50000"/>
                    <a:lumOff val="50000"/>
                  </a:schemeClr>
                </a:solidFill>
                <a:latin typeface="微软雅黑" pitchFamily="34" charset="-122"/>
                <a:ea typeface="微软雅黑" pitchFamily="34" charset="-122"/>
              </a:rPr>
              <a:t>1945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日听到日本投降的消息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这是平生感到最大快乐的第一次。”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个在书斋和讲堂度过一生的哲学家，为什么在晚年还如此欣慰地忆起听到抗战胜利消息的那一天？因为这其中包含着诸多亲历的苦难和辛酸，包含着对抗战胜利的殷切期盼，包含着对中华民族复兴的深厚情感和坚定信念。张岱年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张岱年全集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说：“我少年时期，对于民族危机感受极深，痛感国耻的严重，于是萌发了爱国之心，唤起了爱国主义的激情。深知救国必须有知，于是确立了求真之志，培育了追求真理的热诚。自审没有从事政治活动的才能，于是走上了学术救国的道路。”在这条道路上，张岱年始终把对哲学理论、中国哲学史和文化问题的研究同中华民族的伟大复兴联系在一起</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106921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倡导勇猛宏毅的哲学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上世纪</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年代，张岱年发表多篇哲学论文。</a:t>
            </a:r>
            <a:r>
              <a:rPr lang="en-US" altLang="zh-CN" sz="4000" dirty="0">
                <a:solidFill>
                  <a:schemeClr val="tx1">
                    <a:lumMod val="50000"/>
                    <a:lumOff val="50000"/>
                  </a:schemeClr>
                </a:solidFill>
                <a:latin typeface="微软雅黑" pitchFamily="34" charset="-122"/>
                <a:ea typeface="微软雅黑" pitchFamily="34" charset="-122"/>
              </a:rPr>
              <a:t>1933</a:t>
            </a:r>
            <a:r>
              <a:rPr lang="zh-CN" altLang="en-US" sz="4000" dirty="0">
                <a:solidFill>
                  <a:schemeClr val="tx1">
                    <a:lumMod val="50000"/>
                    <a:lumOff val="50000"/>
                  </a:schemeClr>
                </a:solidFill>
                <a:latin typeface="微软雅黑" pitchFamily="34" charset="-122"/>
                <a:ea typeface="微软雅黑" pitchFamily="34" charset="-122"/>
              </a:rPr>
              <a:t>年，他在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大公报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世界思潮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上发表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论外界的实在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，用经验证明和逻辑分析的方法来论证“新唯物论”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辩证唯物论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一个基本原理：外界的客观实在性。此文发表时，编者特附有按语：“切望平津读者不可因敌迫城下，心神不宁，遂尔忽之。同时更宜信：有作出这等文字的青年的民族，并不是容易灭亡的。”当时，日本的铁蹄已迫近平津城下。张岱年的哲学论文正是在国难深重的关头，把“求真之诚”与坚定中华民族抵抗侵略的信念联系在一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1935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国闻周报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分两期连载张岱年的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论现在中国所需要的哲学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在文中说：“中国民族现值生死存亡之际，应付此种危难，必要有一种勇猛宏毅能应付危机的哲学。”“唯有赖文化之再生，然后中华民族才能复兴。”“中国若不能创造出一种新哲学，则民族再兴只是空谈。”张岱年厚重的历史使命感跃然纸上</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282781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保持不为瓦全的民族气节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1937</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29</a:t>
            </a:r>
            <a:r>
              <a:rPr lang="zh-CN" altLang="en-US" sz="4000" dirty="0">
                <a:solidFill>
                  <a:schemeClr val="tx1">
                    <a:lumMod val="50000"/>
                    <a:lumOff val="50000"/>
                  </a:schemeClr>
                </a:solidFill>
                <a:latin typeface="微软雅黑" pitchFamily="34" charset="-122"/>
                <a:ea typeface="微软雅黑" pitchFamily="34" charset="-122"/>
              </a:rPr>
              <a:t>日，日军入侵北平。清华师生纷纷离校，张岱年与学校失去联系，未能随校南行，滞留北平。虽然时局动荡，生活艰辛，但张岱年和滞留北平的一些学者抱定一个信念：不与敌伪合作，不到伪北大和伪师大去教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岱年后来回忆：“我当时想，今日固然是国家艰难之秋，实亦民族中兴之机，个人不应颓唐丧气，因此勤力攻读，专心撰述，以期有补于来日。”他为什么怀有如此崇高的民族气节和坚定的胜利信念？其中一个重要原因是，他对“自强不息”等中华优秀传统文化有着深切的理解。上世纪</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年代，本人曾听张岱年讲过，当时也有少数文化人投入敌伪政权，成了汉奸。他们之所以丧失民族气节，误以为中华民族会亡，一个重要原因是其对中华文化的认识“太肤浅”</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683480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建构继往开来的哲学体系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1941</a:t>
            </a:r>
            <a:r>
              <a:rPr lang="zh-CN" altLang="en-US" sz="4000" dirty="0">
                <a:solidFill>
                  <a:schemeClr val="tx1">
                    <a:lumMod val="50000"/>
                    <a:lumOff val="50000"/>
                  </a:schemeClr>
                </a:solidFill>
                <a:latin typeface="微软雅黑" pitchFamily="34" charset="-122"/>
                <a:ea typeface="微软雅黑" pitchFamily="34" charset="-122"/>
              </a:rPr>
              <a:t>年，太平洋战争爆发，张岱年认为这是日本正在加速自取灭亡，中国抗战胜利在望。于是，他动笔撰写其在哲学理论上的专著。此专著原计划写“方法论”“知论”“天论”和“人论”四部分，意在“穷究天人之故，畅发体用之蕴，以继往哲，以开新风”，但到抗战胜利，终因“乱世治学”“生事颇窘”，仅写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哲学思维论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事理论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知实论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品德论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四部论稿，后又以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天人简论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来简述其历年致思的哲学要旨。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1942</a:t>
            </a:r>
            <a:r>
              <a:rPr lang="zh-CN" altLang="en-US" sz="4000" dirty="0">
                <a:solidFill>
                  <a:schemeClr val="tx1">
                    <a:lumMod val="50000"/>
                    <a:lumOff val="50000"/>
                  </a:schemeClr>
                </a:solidFill>
                <a:latin typeface="微软雅黑" pitchFamily="34" charset="-122"/>
                <a:ea typeface="微软雅黑" pitchFamily="34" charset="-122"/>
              </a:rPr>
              <a:t>年，张岱年会晤中国大学代理校长何其巩。何其巩得知张岱年著有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中国哲学大纲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，恐他在战乱中遗失，建议其到中国大学讲课，借此将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中国哲学大纲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印为讲义。张岱年欣然同意，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中国哲学大纲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作为讲义第一次排印。此书历经坎坷，先后以“宇同”和“张岱年”的署名公开出版。后又多次重版，至今仍是中国哲学、史学科的代表性著作</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02236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最近，张岱年家人在其遗物中发现他在抗战时期写的几篇诗稿。其中大多是旧体诗，但也有一首新诗。诗中说：“东南起太平洋之滨，西北越昆仑山之巅，吾族经营此大地，已逾五千年。我们创造了崇高的伟大文明，我们从来有光辉的革命传统。我们的成就是人类的光荣，我们的努力将永久延续以至于无穷。我们的理想是世界大同，我们的愿望是永久和平。然而我们的疆土与文明不容许任何侵犯，我们誓以神圣的血液为之作干城。伟大的中华民族，是世界上照耀一切的巨星。”一位哲学家在抗战的艰难岁月中写出这样的诗句，可想而知，他抱定必胜的信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23334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60751"/>
            <a:ext cx="19800000" cy="7894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1092" y="3114417"/>
            <a:ext cx="19800000"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辟蹊径”的要点。从第五段中可以看出吴文俊不迂腐，兴趣广泛，视野广阔，注重人文修养，这些兴趣爱好帮助了他的学术研究，更培养了他的全局观念和战略眼光。从第六段“在他看来，学术生命是能够终生保持的，很多人做不到，那是他们自己的问题，应该自我反省。他特别强调研究数学要下扎实的功夫”可以概括出吴文俊善于自我反省，有扎实功底。将这几点进行概括、整合，转化成答案语言即可。</a:t>
            </a:r>
          </a:p>
        </p:txBody>
      </p:sp>
    </p:spTree>
    <p:extLst>
      <p:ext uri="{BB962C8B-B14F-4D97-AF65-F5344CB8AC3E}">
        <p14:creationId xmlns:p14="http://schemas.microsoft.com/office/powerpoint/2010/main" xmlns="" val="24677084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561589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张岱年自传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前，他亲笔题写：“自强不息，厚德载物，好学深思，心知其意，言有物而行有恒。”这完全可以作为张岱年一生的写照了。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张岱年：士林楷模</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从世界范围来看，中国文化是一个独立发展的体系，有一个连续不断的发展过程。在这发展过程中，虽经常吸收外来文化的长处，但始终保持着自己的独立性，因而成为世界上一个独特的文化类型，影响及于国外，对世界文化做出过巨大的贡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选自张岱年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论中国文化的基本精神</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13341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633465"/>
            <a:ext cx="19612422" cy="6929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en-US" altLang="zh-CN" sz="4000" b="1" dirty="0" smtClean="0">
                <a:solidFill>
                  <a:srgbClr val="EF8340"/>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分析概括传主形象特点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这篇传记传主的形象十分感人。请结合材料概括张岱年对待抗战的突出表现，并简要分析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82120" y="4633465"/>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日本宣布投降，平生最大快乐。这是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岁高龄的张岱年忆起平生感到最大快乐的第一次，这包含着诸多情感。②走上学术救国，复兴中华民族。在国难深重之际，倡导应付危机的哲学，把“求真之诚”与坚定中华民族抵抗侵略的信念联系在一起，还具有厚重的历史使命感。③抱定必胜信念，保持民族气节。虽滞留北平，不与敌伪合作，不到伪北大和伪师大去教书。</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本题考查分析概括传主形象特点。要理解全文，对“突出表现”的材料加以整合，再概括，最后简要分析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466133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分析概括传主精神品质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在张岱年的一生中，“自强不息，厚德载物”是如何体现的？请简要概括并分析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572918"/>
            <a:ext cx="19698922"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在战乱年代，仍勤奋治学。上世纪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年代，在国难当头的历史时期，张岱年克服困难，矢志求学，发表论文多篇，其中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论外界的实在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文赢得高度评价；太平洋战争爆发后，张岱年开始动笔撰写哲学理论专著。②具有深厚的爱国情怀。坚信我们的民族文化不会消灭，我们的民族不会灭亡。有气节，不与日本侵略者合作。③坚守民族文化，但放眼世界，心中想着为世界文化做贡献。</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本题考查分析概括传主精神品质。必须要理解“自强不息，厚德载物”的意思，再从文中筛选出关键区域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95816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分析概括传主成就贡献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张岱年说：“好学深思，心知其意，言有物而行有恒。”请结合文本材料，概括张岱年在哲学、文化研究上的主要成就。</a:t>
            </a:r>
          </a:p>
        </p:txBody>
      </p:sp>
      <p:sp>
        <p:nvSpPr>
          <p:cNvPr id="8" name="矩形 7"/>
          <p:cNvSpPr/>
          <p:nvPr/>
        </p:nvSpPr>
        <p:spPr>
          <a:xfrm>
            <a:off x="2067902" y="4572918"/>
            <a:ext cx="19698922"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始终把对哲学理论、中国哲学史和文化问题的研究同中华民族的伟大复兴联系在一起。如发表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论外界的实在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论证外界的客观实在性，把“求真之诚”与坚定中华民族抵抗侵略的信念联系在一起；又如发表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论现在中国所需要的哲学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，应对危局。②学术建树突出，建构了继往开来的哲学体系。如理论专著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天人简论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简述其历年致思的哲学要旨，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中国哲学大纲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至今仍是中国哲学、史学科的代表性著作。③对中国文化的高度自信与中肯评价。如他说“我们创造了崇高的伟大文明”，中国文化“始终保持着自己的独立性，因而成为世界上一个独特的文化类型，影响及于国外，对世界文化做出过巨大的贡献”。</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本题考查分析概括传主成就贡献。限定在哲学、文化领域的研究，找到主要成就，也就是发表的文章或著作，包括相关链接的内容，然后加以概括。</a:t>
            </a:r>
          </a:p>
        </p:txBody>
      </p:sp>
    </p:spTree>
    <p:extLst>
      <p:ext uri="{BB962C8B-B14F-4D97-AF65-F5344CB8AC3E}">
        <p14:creationId xmlns:p14="http://schemas.microsoft.com/office/powerpoint/2010/main" xmlns="" val="3243990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张岱年少年时期，对于民族危机感受极深，痛感国耻的严重，于是萌发了爱国之心，确立了求真之志，培育了追求真理的热诚。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张岱年走上了学术救国的道路，始终把对哲学理论、中国哲学史和文化问题的研究同中华民族的伟大复兴联系在一起。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张岱年写成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哲学思维论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事理论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知实论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品德论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四部论稿，后又著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天人简论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，来专门表达自己“厚德载物，好学深思”。</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张岱年有深厚的爱国情怀，对于民族传统文化和民族生命力有高度的自信，相信勇猛宏毅的哲学能帮助人们正确认识和应对民族危机</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850675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项，“来专门表达自己‘厚德载物，好学深思’”不合文意，原文说“意在‘穷究天人之故，畅发体用之蕴，以继往哲，以开新风’”“简述其历年致思的哲学要旨”。</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988254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1677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86</a:t>
            </a:r>
            <a:r>
              <a:rPr lang="zh-CN" altLang="en-US" sz="4000" dirty="0">
                <a:solidFill>
                  <a:schemeClr val="tx1">
                    <a:lumMod val="50000"/>
                    <a:lumOff val="50000"/>
                  </a:schemeClr>
                </a:solidFill>
                <a:latin typeface="微软雅黑" pitchFamily="34" charset="-122"/>
                <a:ea typeface="微软雅黑" pitchFamily="34" charset="-122"/>
              </a:rPr>
              <a:t>岁高龄的时候，张岱年依然认为当年听到日本投降的消息是他一生中感到最大快乐的第一次，这表现了他深厚浓烈的爱国主义情怀。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在国难当头的时候，张岱年之所以能够把爱国之情转化成求真之志，主要原因是他深知自己没有从事政治活动实践的能力。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张岱年不与日本侵略者合作，坚守民族气节，是因为他不相信创造了悠久、灿烂历史文化的中华民族会灭亡，他对民族文化有坚定的自信。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太平洋战争爆发后，张岱年认为日本正在加速灭亡，而中国的抗战胜利在望。但由于他对战争形势的估计不足，一直到抗战胜利，他的哲学专著也没能按计划完成。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文本从学术建树、民族精神等多个角度全方位地介绍了张岱年先生，通过对人物言语、行为等方面的刻画，传主的形象跃然纸上</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073673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项，“主要原因”错，只是原因之一，无主次之分。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项，“但由于他对战争形势的估计不足”错，见原文“但到抗战胜利，终因‘乱世治学’‘生事颇窘’”一句。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项，“全方位”错，主要是学术建树和民族精神两个方面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45782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6. </a:t>
            </a:r>
            <a:r>
              <a:rPr lang="zh-CN" altLang="en-US" sz="4000" dirty="0" smtClean="0">
                <a:solidFill>
                  <a:schemeClr val="tx1">
                    <a:lumMod val="50000"/>
                    <a:lumOff val="50000"/>
                  </a:schemeClr>
                </a:solidFill>
                <a:latin typeface="微软雅黑" pitchFamily="34" charset="-122"/>
                <a:ea typeface="微软雅黑" pitchFamily="34" charset="-122"/>
              </a:rPr>
              <a:t>张岱年</a:t>
            </a:r>
            <a:r>
              <a:rPr lang="zh-CN" altLang="en-US" sz="4000" dirty="0">
                <a:solidFill>
                  <a:schemeClr val="tx1">
                    <a:lumMod val="50000"/>
                    <a:lumOff val="50000"/>
                  </a:schemeClr>
                </a:solidFill>
                <a:latin typeface="微软雅黑" pitchFamily="34" charset="-122"/>
                <a:ea typeface="微软雅黑" pitchFamily="34" charset="-122"/>
              </a:rPr>
              <a:t>先生认为，在民族危机的时代，知识分子应该把爱国之情转化成求真之志。对此，你的看法是什么？请结合材料谈谈你的理解和感受。</a:t>
            </a:r>
          </a:p>
        </p:txBody>
      </p:sp>
      <p:sp>
        <p:nvSpPr>
          <p:cNvPr id="8" name="矩形 7"/>
          <p:cNvSpPr/>
          <p:nvPr/>
        </p:nvSpPr>
        <p:spPr>
          <a:xfrm>
            <a:off x="2067902" y="4572918"/>
            <a:ext cx="1969892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岱年先生的这一观点指出了知识分子投身民族救亡的正确途径；②当民族面对危亡的时候，救亡图存是每一个有良知的知识分子不可推卸的责任；③知识分子充分发挥自己的专长，才能使自己的民族责任发挥最大作用；④知识分子所追求的真理和知识技能对民族救亡起到鼓舞、指导和引领的作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这道题要联系国难当头时的实际，文化有引领、鼓舞、激励的作用。感受要在理解文本的基础上产生。</a:t>
            </a:r>
          </a:p>
        </p:txBody>
      </p:sp>
    </p:spTree>
    <p:extLst>
      <p:ext uri="{BB962C8B-B14F-4D97-AF65-F5344CB8AC3E}">
        <p14:creationId xmlns:p14="http://schemas.microsoft.com/office/powerpoint/2010/main" xmlns="" val="38342317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3485519"/>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4</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911596" y="4461574"/>
            <a:ext cx="13289560" cy="2554545"/>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分析</a:t>
            </a:r>
            <a:r>
              <a:rPr lang="zh-CN" altLang="en-US" sz="8000" b="1" dirty="0">
                <a:solidFill>
                  <a:srgbClr val="404040"/>
                </a:solidFill>
                <a:latin typeface="微软雅黑" pitchFamily="34" charset="-122"/>
                <a:ea typeface="微软雅黑" pitchFamily="34" charset="-122"/>
              </a:rPr>
              <a:t>文本的文体特征和主要表现手法　</a:t>
            </a:r>
          </a:p>
        </p:txBody>
      </p:sp>
    </p:spTree>
    <p:extLst>
      <p:ext uri="{BB962C8B-B14F-4D97-AF65-F5344CB8AC3E}">
        <p14:creationId xmlns:p14="http://schemas.microsoft.com/office/powerpoint/2010/main" xmlns="" val="3366762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22129"/>
            <a:ext cx="19859764"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对</a:t>
            </a:r>
            <a:r>
              <a:rPr lang="zh-CN" altLang="en-US" sz="4000" dirty="0">
                <a:solidFill>
                  <a:schemeClr val="tx1">
                    <a:lumMod val="50000"/>
                    <a:lumOff val="50000"/>
                  </a:schemeClr>
                </a:solidFill>
                <a:latin typeface="微软雅黑" pitchFamily="34" charset="-122"/>
                <a:ea typeface="微软雅黑" pitchFamily="34" charset="-122"/>
              </a:rPr>
              <a:t>我国的数学基础教育，吴文俊有哪些心得？请结合材料简要概括。</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59" name="矩形 58"/>
          <p:cNvSpPr/>
          <p:nvPr/>
        </p:nvSpPr>
        <p:spPr>
          <a:xfrm>
            <a:off x="2023200" y="3870508"/>
            <a:ext cx="19800000" cy="71111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3903214"/>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基础教育应着重引导学生深入学习、探究的兴趣；②数学教育要有利于系统学习和深入理解数学，而不是海量题目训练和追求竞赛获奖；③现行奥数教学方法太功利，且无法引导学生深入理解和训练数学思维。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首先认真审题，通过题干中关键词“数学基础教育”来确定答题区间，答题区间为第四段。其次对“心得”进行分层概括：第一层是数学学习应该建立在兴趣之上；第二层是现行奥数教学方法过分追求功利，对系统学习数学不利；第三层是数学教育更重要的是培养数学的思维方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6266252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413516"/>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本考点的要求是：分析文本的文体特征，比如传记的真实性、文学性，新闻的真实性、及时性、简明性；分析不同文本所采用的不同表现手法，比如分析传记的叙事写人手法、新闻作品各个部分的作用等，对传记的环境描写、人物的刻画、细节的描述以及新闻背景材料的作用等的简要分析，都涉及渲染、烘托、反衬、铺垫等表现手法。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分析文本的文体基本特征” </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单独做了考查，也经常和“把握文章结构”放在一起考查，还经常和“分析语言特色”一起考查。</a:t>
            </a:r>
          </a:p>
        </p:txBody>
      </p:sp>
    </p:spTree>
    <p:extLst>
      <p:ext uri="{BB962C8B-B14F-4D97-AF65-F5344CB8AC3E}">
        <p14:creationId xmlns:p14="http://schemas.microsoft.com/office/powerpoint/2010/main" xmlns="" val="165067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朱东润自传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1896</a:t>
            </a:r>
            <a:r>
              <a:rPr lang="zh-CN" altLang="en-US" sz="4000" dirty="0">
                <a:solidFill>
                  <a:schemeClr val="tx1">
                    <a:lumMod val="50000"/>
                    <a:lumOff val="50000"/>
                  </a:schemeClr>
                </a:solidFill>
                <a:latin typeface="微软雅黑" pitchFamily="34" charset="-122"/>
                <a:ea typeface="微软雅黑" pitchFamily="34" charset="-122"/>
              </a:rPr>
              <a:t>年我出生在江苏泰兴一个失业店员的家庭，早年生活艰苦，所受的教育也存在着一定的波折。</a:t>
            </a:r>
            <a:r>
              <a:rPr lang="en-US" altLang="zh-CN" sz="4000" dirty="0">
                <a:solidFill>
                  <a:schemeClr val="tx1">
                    <a:lumMod val="50000"/>
                    <a:lumOff val="50000"/>
                  </a:schemeClr>
                </a:solidFill>
                <a:latin typeface="微软雅黑" pitchFamily="34" charset="-122"/>
                <a:ea typeface="微软雅黑" pitchFamily="34" charset="-122"/>
              </a:rPr>
              <a:t>21</a:t>
            </a:r>
            <a:r>
              <a:rPr lang="zh-CN" altLang="en-US" sz="4000" dirty="0">
                <a:solidFill>
                  <a:schemeClr val="tx1">
                    <a:lumMod val="50000"/>
                    <a:lumOff val="50000"/>
                  </a:schemeClr>
                </a:solidFill>
                <a:latin typeface="微软雅黑" pitchFamily="34" charset="-122"/>
                <a:ea typeface="微软雅黑" pitchFamily="34" charset="-122"/>
              </a:rPr>
              <a:t>岁我到梧州担任广西第二中学的外语教师，</a:t>
            </a:r>
            <a:r>
              <a:rPr lang="en-US" altLang="zh-CN" sz="4000" dirty="0">
                <a:solidFill>
                  <a:schemeClr val="tx1">
                    <a:lumMod val="50000"/>
                    <a:lumOff val="50000"/>
                  </a:schemeClr>
                </a:solidFill>
                <a:latin typeface="微软雅黑" pitchFamily="34" charset="-122"/>
                <a:ea typeface="微软雅黑" pitchFamily="34" charset="-122"/>
              </a:rPr>
              <a:t>23</a:t>
            </a:r>
            <a:r>
              <a:rPr lang="zh-CN" altLang="en-US" sz="4000" dirty="0">
                <a:solidFill>
                  <a:schemeClr val="tx1">
                    <a:lumMod val="50000"/>
                    <a:lumOff val="50000"/>
                  </a:schemeClr>
                </a:solidFill>
                <a:latin typeface="微软雅黑" pitchFamily="34" charset="-122"/>
                <a:ea typeface="微软雅黑" pitchFamily="34" charset="-122"/>
              </a:rPr>
              <a:t>岁调任南通师范学校教师。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1929</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月间，我到武汉大学担任外语讲师，从此我就成为大学教师。那时武汉大学的文学院长是闻一多教授，他看到中文系的教师实在太复杂，总想来一些变动。用近年的说法，这叫作掺沙子。我的命运是作为沙子而到中文系开课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022166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大约是</a:t>
            </a:r>
            <a:r>
              <a:rPr lang="en-US" altLang="zh-CN" sz="4000" dirty="0">
                <a:solidFill>
                  <a:schemeClr val="tx1">
                    <a:lumMod val="50000"/>
                    <a:lumOff val="50000"/>
                  </a:schemeClr>
                </a:solidFill>
                <a:latin typeface="微软雅黑" pitchFamily="34" charset="-122"/>
                <a:ea typeface="微软雅黑" pitchFamily="34" charset="-122"/>
              </a:rPr>
              <a:t>1939</a:t>
            </a:r>
            <a:r>
              <a:rPr lang="zh-CN" altLang="en-US" sz="4000" dirty="0">
                <a:solidFill>
                  <a:schemeClr val="tx1">
                    <a:lumMod val="50000"/>
                    <a:lumOff val="50000"/>
                  </a:schemeClr>
                </a:solidFill>
                <a:latin typeface="微软雅黑" pitchFamily="34" charset="-122"/>
                <a:ea typeface="微软雅黑" pitchFamily="34" charset="-122"/>
              </a:rPr>
              <a:t>年吧，一所内迁的大学的中文系在学年开始，出现了传记研究这一个课，其下注明本年开韩柳文。传记文学也好，韩柳文学也不妨，但是怎么会在传记研究这个总题下面开韩柳文呢？在当时的大学里，出现的怪事不少，可是这一项多少和我的兴趣有关，这就决定了我对于传记文学献身的意图。</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四库全书总目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有传记类，指出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晏子春秋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为传之祖，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孔子三朝记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为记之祖，这是三百年前的看法，现在用不上了。有人说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汉书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为传记之祖，这个也用不上。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有互见法，对于一个人的评价，常常需要通读全书多卷，才能得其大略。可是在传记文学里，一个传主只有一本书，必须在这本书里把对他的评价全部交代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214531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不是古人所作的传、行状、神道碑这一类的作品对于近代传记文学的写作有什么帮助呢？也不尽然。古代文人的这类作品，主要是对于死者的歌颂，对于近代传记文学是没有什么用处的，这些作品，毕竟不是传记文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除了史家和文人的作品以外，是不是还有值得提出的呢？有的，这便是所谓别传。别传的名称，可能不是作者的自称而是后人认为有别于正史，因此称为“别传”。有些简单一些，也可称为传叙。这类作品写得都很生动，没有那些阿谀奉承之辞，而且是信笔直书，对于传主的错误和缺陷，都是全部奉陈。</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不是可以从国外吸收传记文学的写作方法呢？当然可以，而且有此必要。但是不能没有一个抉择。罗马时代的勃路塔克是最好的了，但是他的时代和我们相去太远，而且他的那部大作，所着重的是相互比较而很少对于传主的刻画，因此我们只能看到一个大略而看不到入情入理的细致的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148584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英国</a:t>
            </a:r>
            <a:r>
              <a:rPr lang="zh-CN" altLang="en-US" sz="4000" dirty="0">
                <a:solidFill>
                  <a:schemeClr val="tx1">
                    <a:lumMod val="50000"/>
                    <a:lumOff val="50000"/>
                  </a:schemeClr>
                </a:solidFill>
                <a:latin typeface="微软雅黑" pitchFamily="34" charset="-122"/>
                <a:ea typeface="微软雅黑" pitchFamily="34" charset="-122"/>
              </a:rPr>
              <a:t>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约翰逊博士传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传记文学中的不朽名作，英国人把它推重到极高的地位。这部书的细致是到了一个登峰造极的地位，但是的确也难免有些琐碎。而且由于约翰逊并不处于当时的政治中心，其人也并不能代表英国的一般人物，所以这部作品不是我们必须模仿的范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是不是我国已经翻译过来的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维多利亚女王传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可以作为范本呢？应当说是可以，由于作者着墨无多，处处显得“颊上三毫”的风神。可是中国文人相传的做法，正是走的一样的道路，所以无论近代人怎么推崇这部作品，总还不免令人有“穿新鞋走老路”的戒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国内外的作品读过一些，也读过法国评论家莫洛亚的传记文学理论，是不是对于传记文学就算有些认识呢？不算，在自己没有动手创作之前，就不能算是认识</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71735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6494085"/>
          </a:xfrm>
          <a:prstGeom prst="rect">
            <a:avLst/>
          </a:prstGeom>
          <a:noFill/>
        </p:spPr>
        <p:txBody>
          <a:bodyPr wrap="square" rtlCol="0">
            <a:spAutoFit/>
          </a:bodyPr>
          <a:lstStyle/>
          <a:p>
            <a:pPr>
              <a:lnSpc>
                <a:spcPct val="130000"/>
              </a:lnSpc>
            </a:pPr>
            <a:r>
              <a:rPr lang="zh-CN" altLang="en-US" sz="4000" u="wavyHeavy" dirty="0" smtClean="0">
                <a:solidFill>
                  <a:schemeClr val="tx1">
                    <a:lumMod val="50000"/>
                    <a:lumOff val="50000"/>
                  </a:schemeClr>
                </a:solidFill>
                <a:latin typeface="微软雅黑" pitchFamily="34" charset="-122"/>
                <a:ea typeface="微软雅黑" pitchFamily="34" charset="-122"/>
              </a:rPr>
              <a:t>这时</a:t>
            </a:r>
            <a:r>
              <a:rPr lang="zh-CN" altLang="en-US" sz="4000" u="wavyHeavy" dirty="0">
                <a:solidFill>
                  <a:schemeClr val="tx1">
                    <a:lumMod val="50000"/>
                    <a:lumOff val="50000"/>
                  </a:schemeClr>
                </a:solidFill>
                <a:latin typeface="微软雅黑" pitchFamily="34" charset="-122"/>
                <a:ea typeface="微软雅黑" pitchFamily="34" charset="-122"/>
              </a:rPr>
              <a:t>是</a:t>
            </a:r>
            <a:r>
              <a:rPr lang="en-US" altLang="zh-CN" sz="4000" u="wavyHeavy" dirty="0">
                <a:solidFill>
                  <a:schemeClr val="tx1">
                    <a:lumMod val="50000"/>
                    <a:lumOff val="50000"/>
                  </a:schemeClr>
                </a:solidFill>
                <a:latin typeface="微软雅黑" pitchFamily="34" charset="-122"/>
                <a:ea typeface="微软雅黑" pitchFamily="34" charset="-122"/>
              </a:rPr>
              <a:t>1940</a:t>
            </a:r>
            <a:r>
              <a:rPr lang="zh-CN" altLang="en-US" sz="4000" u="wavyHeavy" dirty="0">
                <a:solidFill>
                  <a:schemeClr val="tx1">
                    <a:lumMod val="50000"/>
                    <a:lumOff val="50000"/>
                  </a:schemeClr>
                </a:solidFill>
                <a:latin typeface="微软雅黑" pitchFamily="34" charset="-122"/>
                <a:ea typeface="微软雅黑" pitchFamily="34" charset="-122"/>
              </a:rPr>
              <a:t>年左右，中国正在艰苦抗战，我只身独处，住在四川乐山的郊区，每周得进城到学校上课，生活也很艰苦。家乡已经陷落了，妻室儿女，一家八口，正在死亡线上挣扎。</a:t>
            </a:r>
            <a:r>
              <a:rPr lang="zh-CN" altLang="en-US" sz="4000" dirty="0">
                <a:solidFill>
                  <a:schemeClr val="tx1">
                    <a:lumMod val="50000"/>
                    <a:lumOff val="50000"/>
                  </a:schemeClr>
                </a:solidFill>
                <a:latin typeface="微软雅黑" pitchFamily="34" charset="-122"/>
                <a:ea typeface="微软雅黑" pitchFamily="34" charset="-122"/>
              </a:rPr>
              <a:t>我决心把研读的各种传记作为范本，自己也写出一本来。我写谁呢？我考虑了好久，最后决定写明代的张居正。第一，因为他能把一个充满内忧外患的国家拯救出来，为垂亡的明王朝延长了七十年的寿命。第二，因为他不顾个人的安危和世人的唾骂，终于完成历史赋予他的使命。他不是没有缺点的，但是无论他有多大的缺点，他是唯一能够拯救那个时代的人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97550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相关</a:t>
            </a:r>
            <a:r>
              <a:rPr lang="zh-CN" altLang="en-US" sz="4000" dirty="0">
                <a:solidFill>
                  <a:schemeClr val="tx1">
                    <a:lumMod val="50000"/>
                    <a:lumOff val="50000"/>
                  </a:schemeClr>
                </a:solidFill>
                <a:latin typeface="微软雅黑" pitchFamily="34" charset="-122"/>
                <a:ea typeface="微软雅黑" pitchFamily="34" charset="-122"/>
              </a:rPr>
              <a:t>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自传和传人，本是性质类似的著述，除了因为作者立场的不同，因而有必要的区别以外，原来没有很大的差异。但是在西洋文学里，常会发生分类的麻烦。我们则传叙二字连用指明同类的文学。同时因为古代的用法，传人曰传，自叙曰叙，这种分别的观念，是一种原有的观念，所以传叙文学，包括叙、传在内，丝毫不感觉牵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朱东润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关于传叙文学的几个名词</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朱先生确是有儒家风度的学者，一身正气，因此他所选择的传主对象，差不多都是关心国计民生的有为之士。他强调关切现实，拯救危亡，尊崇气节与品格。这都是可以理解的。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傅璇琮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理性的思索和情感的倾注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读朱东润先生史传文学随想</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5865354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a:t>
            </a:r>
            <a:r>
              <a:rPr lang="zh-CN" altLang="en-US" sz="4000" dirty="0" smtClean="0">
                <a:solidFill>
                  <a:schemeClr val="tx1">
                    <a:lumMod val="50000"/>
                    <a:lumOff val="50000"/>
                  </a:schemeClr>
                </a:solidFill>
                <a:latin typeface="微软雅黑" pitchFamily="34" charset="-122"/>
                <a:ea typeface="微软雅黑" pitchFamily="34" charset="-122"/>
              </a:rPr>
              <a:t> 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a:t>
            </a:r>
            <a:r>
              <a:rPr lang="zh-CN" altLang="en-US" sz="4000" dirty="0" smtClean="0">
                <a:solidFill>
                  <a:schemeClr val="tx1">
                    <a:lumMod val="50000"/>
                    <a:lumOff val="50000"/>
                  </a:schemeClr>
                </a:solidFill>
                <a:latin typeface="微软雅黑" pitchFamily="34" charset="-122"/>
                <a:ea typeface="微软雅黑" pitchFamily="34" charset="-122"/>
              </a:rPr>
              <a:t>．当年有所大学的中文系开传记研究课，课程内容却是韩愈、柳宗元的古文，朱东润就是因为这件事决心献身传记文学的研究。</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B</a:t>
            </a:r>
            <a:r>
              <a:rPr lang="zh-CN" altLang="en-US" sz="4000" dirty="0" smtClean="0">
                <a:solidFill>
                  <a:schemeClr val="tx1">
                    <a:lumMod val="50000"/>
                    <a:lumOff val="50000"/>
                  </a:schemeClr>
                </a:solidFill>
                <a:latin typeface="微软雅黑" pitchFamily="34" charset="-122"/>
                <a:ea typeface="微软雅黑" pitchFamily="34" charset="-122"/>
              </a:rPr>
              <a:t>．“我的命运是作为沙子而到中文系开课的”，这样的表述与其说写出了自己过去的经历，不如说反映了朱东润写自传时的心态。</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C</a:t>
            </a:r>
            <a:r>
              <a:rPr lang="zh-CN" altLang="en-US" sz="4000" dirty="0" smtClean="0">
                <a:solidFill>
                  <a:schemeClr val="tx1">
                    <a:lumMod val="50000"/>
                    <a:lumOff val="50000"/>
                  </a:schemeClr>
                </a:solidFill>
                <a:latin typeface="微软雅黑" pitchFamily="34" charset="-122"/>
                <a:ea typeface="微软雅黑" pitchFamily="34" charset="-122"/>
              </a:rPr>
              <a:t>．朱东润虽然认可国外的传记文学，但却担心“穿新鞋走老路”，因此拒绝把近代人推崇的</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维多利亚女王传</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作为写作范本。</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D</a:t>
            </a:r>
            <a:r>
              <a:rPr lang="zh-CN" altLang="en-US" sz="4000" dirty="0" smtClean="0">
                <a:solidFill>
                  <a:schemeClr val="tx1">
                    <a:lumMod val="50000"/>
                    <a:lumOff val="50000"/>
                  </a:schemeClr>
                </a:solidFill>
                <a:latin typeface="微软雅黑" pitchFamily="34" charset="-122"/>
                <a:ea typeface="微软雅黑" pitchFamily="34" charset="-122"/>
              </a:rPr>
              <a:t>．出于自己的现实关怀来选择传主，是朱东润传记文学创作的一贯原则。有学者总体上对此表示理解，但在态度上略有保留。</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E</a:t>
            </a:r>
            <a:r>
              <a:rPr lang="zh-CN" altLang="en-US" sz="4000" dirty="0" smtClean="0">
                <a:solidFill>
                  <a:schemeClr val="tx1">
                    <a:lumMod val="50000"/>
                    <a:lumOff val="50000"/>
                  </a:schemeClr>
                </a:solidFill>
                <a:latin typeface="微软雅黑" pitchFamily="34" charset="-122"/>
                <a:ea typeface="微软雅黑" pitchFamily="34" charset="-122"/>
              </a:rPr>
              <a:t>．朱东润虽然认为“传叙文学”的说法更加科学，但为了避免常会发生的分类麻烦，还是在自传中采用了“传记文学”的说法。</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38787321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项，“当年有所大学的中文系开传记研究课，课程内容却是韩愈、柳宗元的古文”的说法不太准确，文中是说“一所内迁的大学的中文系在学年开始，出现了传记研究这一个课，其下注明本年开柳韩文”；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项，“拒绝把近代人推崇的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维多利亚女王传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作为写作范本”错误，文中说“所以无论近代人怎么推崇这部作品，总还不免令人有‘穿新鞋走老路’的戒心”，并非“拒绝”；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项，“还是在自传中采用了‘传记文学’的说法”错误，文中无此信息</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670221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朱东润</a:t>
            </a:r>
            <a:r>
              <a:rPr lang="zh-CN" altLang="en-US" sz="4000" dirty="0">
                <a:solidFill>
                  <a:schemeClr val="tx1">
                    <a:lumMod val="50000"/>
                    <a:lumOff val="50000"/>
                  </a:schemeClr>
                </a:solidFill>
                <a:latin typeface="微软雅黑" pitchFamily="34" charset="-122"/>
                <a:ea typeface="微软雅黑" pitchFamily="34" charset="-122"/>
              </a:rPr>
              <a:t>的传记文学观是如何形成的？请结合材料简要分析。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3689518"/>
            <a:ext cx="19800000" cy="72658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3689518"/>
            <a:ext cx="19800000" cy="7294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广泛阅读古今中外的传记作品，如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汉书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约翰逊博士传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维多利亚女王传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等，并比较它们的异同；②深入研究传记文学理论，辨析不同概念，如阅读莫洛亚的传记文学理论，分辨史传、别传、自传、传叙文学等；③进行传记文学写作实践，如给张居正写传。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本题考查筛选并整合文章信息的能力。答案主要集中在文章的第四段及之后的内容，包括相关链接①。朱东润先生广泛阅读古今中外的传记文学作品，文中写到了古代的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汉书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，外国的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约翰逊博士传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维多利亚女王传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等，并分析了这些作品的异同。文章倒数第二段写到他研读莫洛亚的传记文学理论，前面的几段以及相关链接①也写到他区别和辨析几种传体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史传、别传、自传、传叙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的信息。最后一段写到了他在研读各种传记的基础上进行传记文学写作实践，创作张居正的传记。整合这些信息即可</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579631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19716888" cy="169277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作为</a:t>
            </a:r>
            <a:r>
              <a:rPr lang="zh-CN" altLang="en-US" sz="4000" dirty="0">
                <a:solidFill>
                  <a:schemeClr val="tx1">
                    <a:lumMod val="50000"/>
                    <a:lumOff val="50000"/>
                  </a:schemeClr>
                </a:solidFill>
                <a:latin typeface="微软雅黑" pitchFamily="34" charset="-122"/>
                <a:ea typeface="微软雅黑" pitchFamily="34" charset="-122"/>
              </a:rPr>
              <a:t>一位杰出的数学家，吴文俊对物理学、文学艺术等也有广泛的兴趣。请结合材料，就兴趣广泛与专业研究的关系进行分析。</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59" name="矩形 58"/>
          <p:cNvSpPr/>
          <p:nvPr/>
        </p:nvSpPr>
        <p:spPr>
          <a:xfrm>
            <a:off x="2023200" y="4639778"/>
            <a:ext cx="19800000" cy="647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4612182"/>
            <a:ext cx="19800000" cy="5783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吴文俊广泛的阅读面，为日后的专业研究奠定了基础，也有助于科学与人文交融理念的形成；②物理与数学本来就关系密切，吴文俊对物理的兴趣，为他的数学研究提供了便利条件；③吴文俊兴趣广泛，视野开阔，使他的思维活跃，能够融会贯通，富有创造性；④吴文俊富有生活情趣，心胸开阔，能够保持罕见长久的学术生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首先要审清题干中的要求“兴趣广泛与专业研究的关系”，即物理学、文学艺术对数学研究有哪些好处。其次要结合材料进行归纳，这需要对原文第一段、第五段、第六段、相关链接①进行概括，注意概括物理学对数学的好处，这一点有难度。</a:t>
            </a:r>
          </a:p>
        </p:txBody>
      </p:sp>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3"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976122"/>
            <a:ext cx="19800000" cy="6979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作为带有学术性质的自传，本文有什么特点？请简要回答。</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53082" y="3976122"/>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偏重学术经历，主要写自己的传记文学观及其形成过程；②写生平与写学术二者交融，呈现学术背后的家国情怀；③行文平易自然，穿插使用口语，就像和老朋友闲谈一样。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文章特点的能力。本文是一篇带有浓厚学术色彩的自传。从全文看，本文在自传中有这样几个特点：一是自传个人的学术事迹，将自己的传记文学观点的形成以及创作作为行文的重点；二是将自己的生平融入自己的学术生涯中，文章最后一段以及相关链接②都体现了朱东润先生在学术中的家国情怀；三是自传文本语言平易自然，通俗易懂，给读者一种亲切之感。</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830775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4.</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朱东润</a:t>
            </a:r>
            <a:r>
              <a:rPr lang="zh-CN" altLang="en-US" sz="4000" dirty="0">
                <a:solidFill>
                  <a:schemeClr val="tx1">
                    <a:lumMod val="50000"/>
                    <a:lumOff val="50000"/>
                  </a:schemeClr>
                </a:solidFill>
                <a:latin typeface="微软雅黑" pitchFamily="34" charset="-122"/>
                <a:ea typeface="微软雅黑" pitchFamily="34" charset="-122"/>
              </a:rPr>
              <a:t>认为传记文学作品应如何刻画和评价传主？你是否同意他的观点？请结合材料说明理由。</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769247"/>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第一问：①应该入情入理地细致刻画传主的个性。如果只重比较，就看不清传主的个性，而要是像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维多利亚女王传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那样就不够细致，像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约翰逊博士传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那样细致则难免琐碎。②应该信笔直书，全面评价传主的优缺点。要是像有些古代文人的作品那样只是歌颂死者，就不是传记文学。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第二问：</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观点一：同意。①只有入情入理地细致刻画传主的个性，才能给人深刻的印象，且具有可读性；②人无完人，只有全面评价传主的优缺点，才能给读者一个完整的人物形象。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49538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6574107"/>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观点</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二：不同意。①细致刻画个性需要史料支撑，如果史料不足而仍然强调这一点，就会导致不够客观，显得矫揉造作；②追求全面评价传主的优缺点，不能有效凸显传主的个性。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和探究作者在文中观点态度的能力。在文中，朱东润先生认为传记文学应怎样刻画与评价传主的要点信息主要在文章的第六、七、八、九四段。第六段表明传记文学要“信笔直书，对于传主的错误和缺陷，都是全部奉陈”；第七、八、九段表明传记文学要注重对“传主的刻画”，要有“入情入理的细致的分析”。你对此观点所持的态度，可认可也可否定，但理由要充分，要能够自圆其说。如同意此观点，就要从朱先生的两个观点入手，分析其好处：全面展示传主的优缺点，会让读者全面认识一个真实的人物；入情入理地细致地刻画人物，能够加深传主在读者心目中的形象等。</a:t>
            </a:r>
          </a:p>
        </p:txBody>
      </p:sp>
    </p:spTree>
    <p:extLst>
      <p:ext uri="{BB962C8B-B14F-4D97-AF65-F5344CB8AC3E}">
        <p14:creationId xmlns:p14="http://schemas.microsoft.com/office/powerpoint/2010/main" xmlns="" val="2442274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a:t>
            </a: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文体特征：自传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自传的写作强调“纪实性和文学性的高度统一”，请结合材料简要分析其具体表现</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56754" y="5853612"/>
            <a:ext cx="19766446" cy="5848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5856794"/>
            <a:ext cx="19800000" cy="585391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纪实性体现在：①所写事件都是真实发生过的，大多是作者的亲身经历，如作者的任教经历、抗战期间的艰苦生活等；②理论研究有据可查，如中外的传记作品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约翰逊博士传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答出一点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分，答出两点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文学性体现在：①对大量材料进行巧妙的概括和提炼，如对自己如何从事传记文学研究的描述等；②运用形象的语言，如“掺沙子”等；③精巧的结构，如略写出身与工作经历，详写传记研究等。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自传的文体特征，要求考生简要分析“纪实性和文学性的高度统一”的具体表现。解答时要联系文本进行具体阐述，纪实性主要体现在所用材料的真实性上，文学性主要体现在对材料的艺术处理、语言的形象、艺术手法的运用等方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989521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文体特征：评传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评价公允”是传记的重要特点。傅璇琮认为“朱先生确是有儒家风度的学者，一身正气”。请结合材料简要分析其评价的依据</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776341"/>
            <a:ext cx="19800000"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具有铁肩担道义的意识，关心国计民生，在战乱年代选择张居正进行传记创作。②具有强烈的社会责任感与担当精神，关注现实，根据时代需要，由外语讲师进入中文系开课。③具有崇高的民族精神，尊崇气节与品格，强调传记文学作品信笔直书。④具有开拓创新的勇气，形成自己的传记文学观。充分研究古今中外的传记文学作品与理论，取其精华，强调传记文学入情入理细致刻画，信笔直书全面评价。⑤具有求真务实精神，因传记研究课开韩柳文而深入研究传记文学，博览群书。</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本题考查评传“评价公允”的文体特征，要求考生结合材料简要分析傅璇琮评价的依据。首先找到评价的出处，在“相关链接②”；再联系评价中的关键词语，在文本中寻找评价的依据。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955751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95618"/>
            <a:ext cx="19800000" cy="61597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主要表现手法</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这篇传记在叙述方式、人物描写手法、结构安排上有什么特点？试结合文本分析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70082" y="4795618"/>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叙述方式。这篇传记通过顺序的方式，以时间为序，从前到后介绍个人的成长经历、家庭生活状况。②人物描写手法。人物描写不采用肖像、语言、动作等常用的方法，而是通过平易的人物介绍、事件叙述、心理描写等传达出传主对所述事件的感受。③结构安排。很多小段落的延续向下排列，一个段落相对独立介绍一个方面的内容，随段落的推进时间上逐渐向后、内容上逐渐加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本题考查传记的主要表现手法。三个方面要结合文本的实际情形来答，比如结构安排，就是一个个段落的并列延伸。</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093901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644926"/>
            <a:ext cx="19800000" cy="63104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2415020"/>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8.</a:t>
            </a: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主要表现手法</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这篇传记最后一段画波浪线句子的细节描写有什么表达效果？试结合材料分析。</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11964" y="4644926"/>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呈现传主的生活、家庭状况，多角度地展现传主的形象，使其形象全面、丰满。②折射传主的精神品质，作为有儒家风度的学者，他虽贫困但一身正气，也为他选择为关心国计民生的有为之士作传做了很好的铺垫。③增强文章的可读性和感染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本题考查传记的主要表现手法。细节描写的表达效果要从画线句子所在的前后内容中体现，还与这种体裁特征有关。</a:t>
            </a:r>
          </a:p>
        </p:txBody>
      </p:sp>
    </p:spTree>
    <p:extLst>
      <p:ext uri="{BB962C8B-B14F-4D97-AF65-F5344CB8AC3E}">
        <p14:creationId xmlns:p14="http://schemas.microsoft.com/office/powerpoint/2010/main" xmlns="" val="42109195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考点一　实用类文本的文体特征</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传记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记是遵循真实性原则，用形象化的方法记述人物的生活经历、精神风貌以及其历史背景的一种叙事性文体。传记的文体特点是真实性和文学性。其中，真实性是传记的第一特征，写作时不允许任意虚构。但传记不同于一般的枯燥的历史记录，它具有文学性，它通过作者的选择、剪辑、组接，倾注了爱憎的情感；它需要用艺术的手法加以表现，以达到传神的目的。分析传记的文体特征这一题型在高考题中命题样式一般为考查文章结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句段作用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和选材组材技巧。而句段作用题，在具体解题时可以等同于“小说的情节作用”，因为传记可以看作“真实的小说”，因此，这里不再赘述。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新闻：具有真实性、及时性、简明性。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报告：具有社会性、针对性、真实性、典型性</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84406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科普：具有科学性。一般要求语言准确、论据可靠、条理清晰，所阐明的观点必须符合科学道理。为了吸引读者阅读，很多科普文还同时具有一定的趣味性。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对于实用类文本的文体特征的考查，通常是通过对其表现手法的考查来实现的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961003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从类别入手，明确传记类别，判断是自传还是他传，是叙传还是评传，然后根据不同类别的特点，结合具体文本加以辨别分析。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行文语言特点入手，看行文是自然流畅还是波折起伏。依据传记的不同类别分析人物语言、叙述语言有什么特点。如自传用第一人称，以记叙为主，兼有描写、抒情，语言或幽默或自然；评传用第三人称，语言或朴素自然或文采斐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从选材组材入手，分析为了表现传主的特点，作者选择了哪些典型材料，这些材料对表现传主、表达主题起什么作用；材料的顺序、详略是怎样安排的。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从情感抒发入手，体会作者在字里行间流露出来的对传主或传主成就的感情，或含蓄，或直接，或奔放，或细腻等。分析品味景中情、事中情、理中情等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40339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3881211"/>
            <a:ext cx="20002640"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en-US" altLang="zh-CN" sz="4000" dirty="0" smtClean="0">
                <a:solidFill>
                  <a:srgbClr val="EF8340"/>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 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吴文俊小学时数学没有表现得突出，初中时数学甚至得过零分，高中时最喜欢的是物理而非数学，还是教物理的赵贻经老师看出了他有数学潜力，全力推荐他学数学。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吴文俊从交大毕业后，在几所中学担任数学教员，是恩师陈省身影响他后来的日子，把他由一个普通的中学数学老师培养成数学研究所的专业研究员。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吴文俊认为除了学习之外，还要能够独立思考，这才是创新的必要条件，中国数学就要靠后代不断创新，中华民族才可以得到各领域的复兴。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吴文俊认为中国的奥数对系统学习数学不利，因为中国的奥数学习过分关注海量题目，与考试、竞赛直接挂钩，不是一种建立在兴趣之上的研究性、高层次学习</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13" name="组合 12"/>
          <p:cNvGrpSpPr/>
          <p:nvPr/>
        </p:nvGrpSpPr>
        <p:grpSpPr>
          <a:xfrm>
            <a:off x="2059953" y="2952868"/>
            <a:ext cx="2677891" cy="707886"/>
            <a:chOff x="2074961" y="4276948"/>
            <a:chExt cx="2677891" cy="707886"/>
          </a:xfrm>
        </p:grpSpPr>
        <p:pic>
          <p:nvPicPr>
            <p:cNvPr id="16"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7" name="矩形 1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无形的巨著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世纪初，我国产生了一批优秀的医学家，在众多的开拓者之中，张孝骞便是其中的佼佼者。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北平和平解放后，摆在协和医院内科主任张孝骞面前最紧迫的任务，就是赶快充实人员，以解决医疗和教学工作的燃眉之急。他想起了自己的许多昔日同学、同事，他们有的在外地，有的在美国，他一一给他们写信，热情地邀请他们来协和医院工作。在美国费城的文士域夫妇和在芝加哥的黄宛、张学德等人，都是应张孝骞邀请而回来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1951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年初，当人民政府接管这个医疗和教学单位的时候，那里已呈现出一派蒸蒸日上的景象</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190553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骞在六十多年的医学生涯中，究竟为多少人解除了疾病的痛苦？使多少人摆脱了死亡的威胁？这是一个无法统计的数字。谁也说不清那部“巨著”的篇幅，谁也无法阅读它的内容。如今，为人们乐道的，只是“巨著”中的少数篇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1977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月，协和医院内分泌科病房住进一位病人，下肢沉重，活动困难达三年之久，医生们诊断的结果是腰肌劳损、类风湿性关节炎和骨软化症。经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X</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线拍片，发现病人的骨盆、双手、腰椎等部位呈普遍骨质脱钙以及病理性骨折状。对症治疗未见好转，医生们感到困惑。张孝骞被邀请来为患者会诊。他用一双布满老年斑的手一遍一遍地在病人身上摸索着。突然，这双手在病人右侧腹股沟处停了下来。张孝骞在这里触及了一个肿物。按照一般情况，这种病人身上的小肿块，是不易引起医生的关注和联想的，可是张教授在仔细检查了肿物的形状、大小和硬度后，指着肿物向在场的医生们说：“这大概就是病根！这个肿块可能分泌某种激素类物质，导致钙磷代谢的异常。建议切除。</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950471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外科医生进行手术后，患者的骨症状很快好转，病理诊断证实，肿物为一叶瘤。这是一个极为罕见的病例，在这以前的世界医学文献中，总共只有过七次报道。</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秋天，协和医院的病床上躺着一位老年妇女，腹部极度膨出，皮肤绷得亮光光的，她来门诊就医已经很久了，经过各种检查和试验性治疗，腹水的原因一直未查出，各主要脏器均受影响，生命危在旦夕。张孝骞在为病人做过检查后，立即判明这个病人的腹水是由甲状腺功能低下引起的。他告诉主管医生，关于这种少见疾病，国内只有少量报道，有关的资料在某某书籍、某某杂志上的第几页；书籍和杂志在图书馆的哪一个书架上的什么位置。主管医生跑去一查，果然丝毫不差。诊断化验证实后，病人立即得到了有效的治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27323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骞认为，要求一个医生不犯错误是不可能的，重要的是要从错误中总结经验、吸取教训。对于自己做出的诊断结论，绝不能以为“成竹在胸”，一定要用怀疑的态度，多问几个为什么，并且随时准备在新的事实面前改变原来的结论。张教授向人们谈起一个病例：有一名病人因痰中带血、下肢浮肿而入院。化验结果显示，尿中有红细胞，主管医生诊断为肺肾出血综合征。张教授参加了会诊，也同意了这个诊断。可回到办公室后，他仍然觉得放心不下，第二天他又到病房给病人做了进一步检查，发现腿部静脉有点儿异常。根据这个线索追踪下去，结果证明病人患的是移形性血栓静脉炎，这造成了肺、肾等多个器官损害，给人以假象，险些造成误诊</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952336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在几十年的行医过程中，张孝骞总是随身携带着一个小本子，专门记录从实践中得到的临床资料，年复一年，积攒了几大箱，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他开始整理这些资料和文稿，准备留给医院，推动医学的发展。可医院检查结果表明，他的第三胸椎已遭受癌肿的破坏，病情急剧恶化，为了争取这最后的分分秒秒，他把一大摞卡片和稿纸带进了病房。万里、习仲勋等领导人得知张孝骞患病的消息，亲自来到病榻前慰问；陈云、邓颖超也派人送来了鲜花和糕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日，张孝骞溘然长逝。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周文斌、李元等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中国当代十大科学家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相关链接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骞，内科专家、医学教育家、中国胃肠病学的奠基人。毕生致力于临床医学、医学科学研究和医学教育工作。对人体血容量、胃分泌功能、消化性溃疡、腹腔结核、阿米巴痢疾和溃疡性结膜炎等有较深入的研究。在医学教育方面，他有独到的见解，培养了一大批骨干人才。</a:t>
            </a:r>
          </a:p>
        </p:txBody>
      </p:sp>
    </p:spTree>
    <p:extLst>
      <p:ext uri="{BB962C8B-B14F-4D97-AF65-F5344CB8AC3E}">
        <p14:creationId xmlns:p14="http://schemas.microsoft.com/office/powerpoint/2010/main" xmlns="" val="41775374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对传记有关内容的分析和概括，最恰当的两项是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在美国费城的文士域夫妇和在芝加哥的黄宛、张学德等人欣然回到协和医院工作，一是应张孝骞邀请，二是热爱祖国。</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张孝骞“用一双布满老年斑的手一遍一遍地在病人身上摸索着”，表现了他虽然年岁已高，但检查依旧认真、仔细。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张孝骞认为“成竹在胸”成语不正确，医生要用怀疑的态度，随时准备在诊断治疗过程中改变所有的结论。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众多领导人在张孝骞病重期间到医院看望他，都希望他尽快好转，继续为人民服务，排除疑难杂症。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传记主要通过大量的医学临床病例叙述，从救死扶伤的角度，高度赞扬了张孝骞医疗水平的出类拔萃。</a:t>
            </a:r>
          </a:p>
        </p:txBody>
      </p:sp>
    </p:spTree>
    <p:extLst>
      <p:ext uri="{BB962C8B-B14F-4D97-AF65-F5344CB8AC3E}">
        <p14:creationId xmlns:p14="http://schemas.microsoft.com/office/powerpoint/2010/main" xmlns="" val="15386580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57568"/>
            <a:ext cx="19800000" cy="83276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060750"/>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项，“欣然”一词文中没有提及，可能是一种客观存在。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项，分析完全错误，一是“张孝骞认为‘成竹在胸’成语不正确”错，二是“在诊断治疗过程中改变所有的结论”武断。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项，“希望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后面的内容系强加。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项，“主要通过大量的医学临床病例”表述错误，“主要”后面的内容概括不全面，整篇文章不只是“从救死扶伤的角度”来赞扬他。</a:t>
            </a:r>
          </a:p>
        </p:txBody>
      </p:sp>
    </p:spTree>
    <p:extLst>
      <p:ext uri="{BB962C8B-B14F-4D97-AF65-F5344CB8AC3E}">
        <p14:creationId xmlns:p14="http://schemas.microsoft.com/office/powerpoint/2010/main" xmlns="" val="22316396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9255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本</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篇作为传记，在写作上有什么特点？请简要回答。</a:t>
            </a:r>
          </a:p>
        </p:txBody>
      </p:sp>
      <p:sp>
        <p:nvSpPr>
          <p:cNvPr id="10" name="矩形 9"/>
          <p:cNvSpPr/>
          <p:nvPr/>
        </p:nvSpPr>
        <p:spPr>
          <a:xfrm>
            <a:off x="2023200" y="3953302"/>
            <a:ext cx="19800000" cy="7431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3953302"/>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偏重传主在医学上的独特发现，一方面是挽救生命，另一方面则介绍了他高超的医疗水平。②写生平与学术二者交融，呈现学术背后的家国情怀。③语言通俗易懂，明白晓畅，又适当运用修辞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使之生动形象，能引发读者的阅读兴趣。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此类题要求考生从文本出发，从文中找出这类文章的特点并进行思考。可以从叙述内容、语言特点等方面作答。</a:t>
            </a:r>
          </a:p>
        </p:txBody>
      </p:sp>
    </p:spTree>
    <p:extLst>
      <p:ext uri="{BB962C8B-B14F-4D97-AF65-F5344CB8AC3E}">
        <p14:creationId xmlns:p14="http://schemas.microsoft.com/office/powerpoint/2010/main" xmlns="" val="2215187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考点二　实用类文本的表现手法</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传记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：传记是记载人物生平或事迹的一类记叙文体，它的表达技巧比较接近于小说。如修辞手法，表达技巧中的叙述人称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第一人称的自传、第三人称的他传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顺叙、倒叙、插叙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、抒情方式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直接抒情、间接抒情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、人物描写手法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肖像、语言、动作、心理等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等，表现手法中的渲染、抑扬、对比等，结构章法中的铺垫、过渡、呼应、引出下文、总结上文、深化主旨等都同小说类似。由于传记的文体特征，需要格外注意其他人物对传主的映衬、细节描写、引用等方面。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新闻：通常采用的手法是记叙、描写并穿插一定的议论。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报告：一般来说，报告要求以平实的语言陈述材料，不夸张，少修饰，不片面追求文采，力求准确、简洁，观点与材料高度统一。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科普：有语言平实的，也有采用比喻、拟人等修辞手法的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86804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解答表现手法类题目时一般分为三个步骤：指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指明所用技巧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结合文句分析如何运用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点明表达效果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。具体如下：</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细节描写</a:t>
            </a:r>
          </a:p>
        </p:txBody>
      </p:sp>
      <p:graphicFrame>
        <p:nvGraphicFramePr>
          <p:cNvPr id="5" name="表格 4"/>
          <p:cNvGraphicFramePr>
            <a:graphicFrameLocks noGrp="1"/>
          </p:cNvGraphicFramePr>
          <p:nvPr>
            <p:extLst>
              <p:ext uri="{D42A27DB-BD31-4B8C-83A1-F6EECF244321}">
                <p14:modId xmlns:p14="http://schemas.microsoft.com/office/powerpoint/2010/main" xmlns="" val="2505538726"/>
              </p:ext>
            </p:extLst>
          </p:nvPr>
        </p:nvGraphicFramePr>
        <p:xfrm>
          <a:off x="2023200" y="6454749"/>
          <a:ext cx="19651532" cy="2870698"/>
        </p:xfrm>
        <a:graphic>
          <a:graphicData uri="http://schemas.openxmlformats.org/drawingml/2006/table">
            <a:tbl>
              <a:tblPr>
                <a:tableStyleId>{5C22544A-7EE6-4342-B048-85BDC9FD1C3A}</a:tableStyleId>
              </a:tblPr>
              <a:tblGrid>
                <a:gridCol w="2067107"/>
                <a:gridCol w="17584425"/>
              </a:tblGrid>
              <a:tr h="2870698">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细节描写的作用</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呈现传主的内心世界，折射出传主的精神品质，多方面、多角度地展现出传主的个性特征；</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②使传主的形象更加丰满而鲜活，使传主的生命历程更富有光彩；</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③增强文章的可读性和感染力</a:t>
                      </a:r>
                    </a:p>
                  </a:txBody>
                  <a:tcPr marL="68580" marR="68580" marT="0" marB="0" anchor="ctr"/>
                </a:tc>
              </a:tr>
            </a:tbl>
          </a:graphicData>
        </a:graphic>
      </p:graphicFrame>
    </p:spTree>
    <p:extLst>
      <p:ext uri="{BB962C8B-B14F-4D97-AF65-F5344CB8AC3E}">
        <p14:creationId xmlns:p14="http://schemas.microsoft.com/office/powerpoint/2010/main" xmlns="" val="179732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2916734"/>
            <a:ext cx="19716888"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项，强加结果，“才可以得到各领域的复兴”说法不当，只能说“才可以得到数学领域的复兴”</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926099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才子赵树理</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汪曾祺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赵树理是个高个子，长脸，眉眼也细长。看人看事，常常微笑。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是个农村才子。有时赶集，他一个人能唱一台戏。口念锣鼓，拉过门，走身段，夹白带做还误不了唱。他是长治人，唱的当然是上党梆子。严文井说赵树理五音不全，其实赵树理的音准是好的，恐怕倒是严文井有点儿五音不全，听不准。他爱“起霸”①，也是揸②手舞脚，看过北京的武生起霸，再看赵树理的，觉得有点儿像螳螂。他能弹三弦，但不常弹。他会刻图章，我没有见过。他的字写得很好，是我见过的作家里字最好的。字是欧字底子，结体稍长，字如其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10455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的稿子非常干净，极少涂改。他写稿大概不起草。我曾见过他的底稿，只是一些人物名姓，东一个西一个，姓名之间牵出一些细线，这便是原稿了，考虑成熟，一气呵成。赵树理衣着不讲究，但对写稿有洁癖。他痛恨人把他文章中的“你”字改成“妳”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有一个时期有些人爱写“妳”字，这是一种时髦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，说：“当面说话，第二人称，为什么要分性别？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妳’也不读‘你’！”他在一篇稿子的页边批了一行字：“排版、校对同志请注意，文内所有‘你’字，一律不准改为‘妳’，否则要负法律责任。”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赵树理是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说说唱唱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副主编，实际上是执行主编。他是负责发稿的。有时没有好稿，稿发不出，他就从编辑部抱一堆被审掉的稿子回屋里去看，不好，就丢在一边，弄得一地都是废稿。有时忽然发现一篇好稿，就欣喜若狂。他说这种编辑方法是“绝处逢生”。陈登科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活人塘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就是这样被发现的。有次实在没有好稿，康濯就说：“老赵，你自己来一篇吧！”赵树理关上门，写出了一篇名著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罗汉钱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39469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树理吃食很随便，随便看到路边的一个小饭摊，坐下来就吃。后来是胡乔木同志跟他说：“你这么乱吃，不安全，也不卫生。”他才有点儿选择。他爱喝酒，每天晚上要到霞公府间壁一条胡同的馄饨摊上，来二三两酒，一碟猪头肉，吃两个芝麻烧饼，喝一碗馄饨。他和老舍感情很好。每年老舍要在家里请市文联的干部两次客：一次是菊花开的时候，赏菊；一次是腊月二十三，老舍的生日。赵树理必到，喝酒，划拳。老赵划拳与众不同，两只手出拳，左右开弓，一会儿用左手，一会儿用右手。老舍摸不清老赵的拳路，常常败北。</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843985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赵树理很有幽默感。赵树理的幽默和老舍的幽默不同。老舍的幽默是市民式的幽默，赵树理的幽默是农民式的幽默。他爱给他的小说里的人起外号：翻得高、糊涂涂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写的散文中有一个国民党小军官爱训话，训话中爱用“所以”，而把“所以”联读成为“水”，于是农民听起来很奇怪：他干吗老说“水”呀？他写的“催租吏”为了“显派”，戴了一副红玻璃的眼镜，眼镜度数不对，深一脚浅一脚地在农村的土路上走。他抨击时事，也往往以幽默的语言出之。有一个时期，很多作品对农村情况多粉饰夸张，他回乡住了一阵，回来做报告，说农村的情况不像许多作品描写得那样好，农民还很苦，城乡差别还很大，说，我这块表，在农村可以买五头毛驴，这是块“五驴表”！他因此受到批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起霸：戏曲表演程式之一，即武将上阵前所做的整盔、束甲等一套舞蹈动作。②揸：把手指伸张开。</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109367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本文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细节描写十分精彩，请举两例加以评析。</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0756" y="3976123"/>
            <a:ext cx="19732444"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0756" y="3979271"/>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在一篇稿子的页边批了一行字：‘排版、校对同志请注意，文内所有“你”字，一律不准改为“妳”，否则要负法律责任。’”赵树理在一个寻常字眼儿的使用上，不盲目从俗，并郑重其事地在文稿中批字强调，凸显出赵树理较真、坚持己见的性格。②“老赵划拳与众不同，两只手出拳，左右开弓，一会儿用左手，一会儿用右手。”赵树理不循常规，以出其不意的方式划拳，别具一格，异趣横生。这个细节表现了赵树理幽默风趣的真性情，以及他和老舍之间的深厚感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从文章中找出有关赵树理的两处细节描写，再分析这两处细节描写在表现人物性格方面的作用。</a:t>
            </a:r>
          </a:p>
        </p:txBody>
      </p:sp>
    </p:spTree>
    <p:extLst>
      <p:ext uri="{BB962C8B-B14F-4D97-AF65-F5344CB8AC3E}">
        <p14:creationId xmlns:p14="http://schemas.microsoft.com/office/powerpoint/2010/main" xmlns="" val="2176314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引用</a:t>
            </a:r>
          </a:p>
        </p:txBody>
      </p:sp>
      <p:graphicFrame>
        <p:nvGraphicFramePr>
          <p:cNvPr id="4" name="表格 3"/>
          <p:cNvGraphicFramePr>
            <a:graphicFrameLocks noGrp="1"/>
          </p:cNvGraphicFramePr>
          <p:nvPr>
            <p:extLst>
              <p:ext uri="{D42A27DB-BD31-4B8C-83A1-F6EECF244321}">
                <p14:modId xmlns:p14="http://schemas.microsoft.com/office/powerpoint/2010/main" xmlns="" val="2518163093"/>
              </p:ext>
            </p:extLst>
          </p:nvPr>
        </p:nvGraphicFramePr>
        <p:xfrm>
          <a:off x="2023200" y="4006632"/>
          <a:ext cx="19800000" cy="6110902"/>
        </p:xfrm>
        <a:graphic>
          <a:graphicData uri="http://schemas.openxmlformats.org/drawingml/2006/table">
            <a:tbl>
              <a:tblPr>
                <a:tableStyleId>{5C22544A-7EE6-4342-B048-85BDC9FD1C3A}</a:tableStyleId>
              </a:tblPr>
              <a:tblGrid>
                <a:gridCol w="785436"/>
                <a:gridCol w="19014564"/>
              </a:tblGrid>
              <a:tr h="6110902">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引用的作用</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直接引用大量原始材料，可以增强作品的真实性，更好地突出人物的特点，揭示人物的精神面貌，对人物做出客观公正的评价；</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引用诗词，可以从侧面烘托和丰富传主的思想精神，使传记显现出一种古朴文雅的风格；</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引用故事，可以增强文章的趣味性，使文章更具有可读性；</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引用传主在书信、日记中的表白以及传主的话，可以印证作者的观点，也可以使传记具有更为真实感人的力量；</a:t>
                      </a:r>
                    </a:p>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引用他人的话，使文章对人物的评述更加全面客观、真实可信，也能从侧面烘托传主的形象</a:t>
                      </a:r>
                    </a:p>
                  </a:txBody>
                  <a:tcPr marL="68580" marR="68580" marT="0" marB="0" anchor="ctr"/>
                </a:tc>
              </a:tr>
            </a:tbl>
          </a:graphicData>
        </a:graphic>
      </p:graphicFrame>
    </p:spTree>
    <p:extLst>
      <p:ext uri="{BB962C8B-B14F-4D97-AF65-F5344CB8AC3E}">
        <p14:creationId xmlns:p14="http://schemas.microsoft.com/office/powerpoint/2010/main" xmlns="" val="4161596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晚清名臣沈葆桢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沈葆桢的故居在福州城区宫巷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号。这是一幢建于明代天启年间的大宅，面积达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平方米。当年的沈宅布局严谨，装饰富丽。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1936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年，客居福州的郁达夫，对这条巷子有过这样一番描写：走过宫巷，见毗连的大宅，都是钟鸣鼎食之家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两旁进士匾额，多如市上招牌。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沈葆桢有三个身份：林则徐的外甥兼女婿、大清船政大臣兼通商大臣、两江总督兼管台湾。这三个响当当的身份，也勾勒出他非凡的一生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896708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1865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年，沈葆桢的母亲过世，朝廷终于给了他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月的假，沈葆桢回到家里过了几天清静日子。在他留下的大量家书中，几乎每封信都要嘱咐子女读书，并告诉他们，读书主要是为了立品做人，做官倒是其次。可惜那时国家正面临着生死存亡的困境，无法让人有一丝的安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1874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日本进犯台湾后，沈葆桢被派往台湾加强防务。此后，他兴建台南的亿载金城和台湾最南端的恒春城，建设苏花公路前身、新中横公路前身等，废除渡台禁令，鼓励民众到台湾开垦，促成了台湾政治、经济中心由南部转移到北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年，台北市政府为了纪念沈葆桢，将市政大厅命名为“沈葆桢厅”。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1879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月，久受病痛折磨的沈葆桢在南京与世长辞。他告诉儿孙“究竟笔墨是稳善生涯，勿嫌其淡”。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2130513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9255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本文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第一段引用郁达夫的话有什么作用？请简要概述。</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2023200" y="4054092"/>
            <a:ext cx="19800000" cy="73310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82964" y="4054092"/>
            <a:ext cx="19800000"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描写了沈葆桢故居的环境；②表现沈宅的富丽和文化气息的浓厚；③为后面写沈葆桢重视读书的特点和他的功绩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与他有深厚的文学文化功底有关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做铺垫。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引用本身的内容考虑，郁达夫这番话的描写对象是沈葆桢故居，其特点是华贵，颇有古文化气息。从对沈葆桢的形象塑造方面考虑，沈葆桢故居中进士匾额多，可见其重视读书。从传记的结构方面考虑，郁达夫这一描写为下文写沈葆桢的功绩起到了铺垫作用。</a:t>
            </a:r>
          </a:p>
        </p:txBody>
      </p:sp>
    </p:spTree>
    <p:extLst>
      <p:ext uri="{BB962C8B-B14F-4D97-AF65-F5344CB8AC3E}">
        <p14:creationId xmlns:p14="http://schemas.microsoft.com/office/powerpoint/2010/main" xmlns="" val="3260879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14582"/>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题型三　对比</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类比</a:t>
            </a:r>
            <a:r>
              <a:rPr lang="en-US" altLang="zh-CN" sz="4000" b="1" dirty="0" smtClean="0">
                <a:solidFill>
                  <a:schemeClr val="tx1">
                    <a:lumMod val="50000"/>
                    <a:lumOff val="50000"/>
                  </a:schemeClr>
                </a:solidFill>
                <a:latin typeface="微软雅黑" pitchFamily="34" charset="-122"/>
                <a:ea typeface="微软雅黑" pitchFamily="34" charset="-122"/>
              </a:rPr>
              <a:t>)</a:t>
            </a:r>
          </a:p>
        </p:txBody>
      </p:sp>
      <p:graphicFrame>
        <p:nvGraphicFramePr>
          <p:cNvPr id="8" name="表格 7"/>
          <p:cNvGraphicFramePr>
            <a:graphicFrameLocks noGrp="1"/>
          </p:cNvGraphicFramePr>
          <p:nvPr>
            <p:extLst>
              <p:ext uri="{D42A27DB-BD31-4B8C-83A1-F6EECF244321}">
                <p14:modId xmlns:p14="http://schemas.microsoft.com/office/powerpoint/2010/main" xmlns="" val="572134697"/>
              </p:ext>
            </p:extLst>
          </p:nvPr>
        </p:nvGraphicFramePr>
        <p:xfrm>
          <a:off x="2023200" y="3852838"/>
          <a:ext cx="19800000" cy="8558784"/>
        </p:xfrm>
        <a:graphic>
          <a:graphicData uri="http://schemas.openxmlformats.org/drawingml/2006/table">
            <a:tbl>
              <a:tblPr>
                <a:tableStyleId>{5C22544A-7EE6-4342-B048-85BDC9FD1C3A}</a:tableStyleId>
              </a:tblPr>
              <a:tblGrid>
                <a:gridCol w="923304"/>
                <a:gridCol w="18876696"/>
              </a:tblGrid>
              <a:tr h="7681176">
                <a:tc>
                  <a:txBody>
                    <a:bodyPr/>
                    <a:lstStyle/>
                    <a:p>
                      <a:pPr algn="ctr">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对比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类比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的作用</a:t>
                      </a:r>
                    </a:p>
                  </a:txBody>
                  <a:tcPr marL="68580" marR="68580" marT="0" marB="0" anchor="ctr"/>
                </a:tc>
                <a:tc>
                  <a:txBody>
                    <a:bodyPr/>
                    <a:lstStyle/>
                    <a:p>
                      <a:pPr algn="l">
                        <a:lnSpc>
                          <a:spcPct val="130000"/>
                        </a:lnSpc>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1.</a:t>
                      </a:r>
                      <a:r>
                        <a:rPr lang="zh-CN" sz="3600" kern="1200" dirty="0">
                          <a:solidFill>
                            <a:schemeClr val="tx1">
                              <a:lumMod val="50000"/>
                              <a:lumOff val="50000"/>
                            </a:schemeClr>
                          </a:solidFill>
                          <a:latin typeface="微软雅黑" pitchFamily="34" charset="-122"/>
                          <a:ea typeface="微软雅黑" pitchFamily="34" charset="-122"/>
                          <a:cs typeface="+mn-cs"/>
                        </a:rPr>
                        <a:t>内容方面：</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从侧面表现传主。从表面上看似乎不是写传主本人，但通过写与传主相关的人、事、物，从侧面表现传主的道德修养、特点、品性等，可以使传记具有更加真实感人的力量，可以塑造丰满的传主形象，突出传主的精神面貌，起到增加作品历史深度和情感力度的作用，增强文章的真实性和可读性。②内容和情节的需要。不交代其他相关的人、事、物，内容情节就不完整，就无法更好地表现传主。只有把传主放到一定的环境中，他的行为、性格才能显现其合理性。这样可以更好地体现作者的写作意图，丰富文章内容，加深文章内涵，增强文章文化底蕴，等等。③由点及面，揭示除传主之外更深的主题。作者要揭示某种社会道理，表现一个大的群体，如整个民族的某种品质，光凭借传主一个人无法全面地展现，就必须拓展，除了写传主之外，还要写其他的人、事、物。写传主和其他的人、事、物，点面结合，就可以更全面、更深刻地表现主题。</a:t>
                      </a:r>
                    </a:p>
                    <a:p>
                      <a:pPr algn="l">
                        <a:lnSpc>
                          <a:spcPct val="130000"/>
                        </a:lnSpc>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2.</a:t>
                      </a:r>
                      <a:r>
                        <a:rPr lang="zh-CN" sz="3600" kern="1200" dirty="0">
                          <a:solidFill>
                            <a:schemeClr val="tx1">
                              <a:lumMod val="50000"/>
                              <a:lumOff val="50000"/>
                            </a:schemeClr>
                          </a:solidFill>
                          <a:latin typeface="微软雅黑" pitchFamily="34" charset="-122"/>
                          <a:ea typeface="微软雅黑" pitchFamily="34" charset="-122"/>
                          <a:cs typeface="+mn-cs"/>
                        </a:rPr>
                        <a:t>表达方面：增强文章的表达效果、感染力、说服力；增强文章的文学色彩；给人以丰富的想象，发人深省，耐人寻味；等等</a:t>
                      </a:r>
                    </a:p>
                  </a:txBody>
                  <a:tcPr marL="68580" marR="68580" marT="0" marB="0" anchor="ctr"/>
                </a:tc>
              </a:tr>
            </a:tbl>
          </a:graphicData>
        </a:graphic>
      </p:graphicFrame>
    </p:spTree>
    <p:extLst>
      <p:ext uri="{BB962C8B-B14F-4D97-AF65-F5344CB8AC3E}">
        <p14:creationId xmlns:p14="http://schemas.microsoft.com/office/powerpoint/2010/main" xmlns="" val="11937220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1699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吴文俊进上海交大数学系的原因：一是家境贫寒，正始中学决定吴文俊必须报考数学系才能得到每年一百块大洋的奖学金；二是他父母不放心独子离开上海。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使用吴文俊先生的拓扑研究方法，几乎所有数学定理的证明，都可以由计算机来完成，因此，让人类把精力放到更加广阔的层面上去思考问题。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吴文俊在数学上的一系列成就，尤其是他运用机械化思想来考察数学，发现了数学的不同侧面，并建立了新的模式，这取决于他的不袭前人。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吴文俊不赞成在中国进行数学竞赛，他说数学竞赛成绩好，不能代表学生对数学的深度理解，也不能有效地训练数学思维，他更看重的是培养学生的数学思维方式。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吴文俊两次获大奖时间间隔四十多年，这么长的学术生命，在数学界是不多见的。针对别人的疑问，吴文俊认为自己能够终生保持学术生命，还反问别人为什么不能，信心满满。</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a:t>
            </a:r>
            <a:r>
              <a:rPr lang="zh-CN" altLang="en-US" sz="4000" dirty="0" smtClean="0">
                <a:solidFill>
                  <a:schemeClr val="tx1">
                    <a:lumMod val="50000"/>
                    <a:lumOff val="50000"/>
                  </a:schemeClr>
                </a:solidFill>
                <a:latin typeface="微软雅黑" pitchFamily="34" charset="-122"/>
                <a:ea typeface="微软雅黑" pitchFamily="34" charset="-122"/>
              </a:rPr>
              <a:t>题目。</a:t>
            </a:r>
          </a:p>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　　　潮打空城寂寞回</a:t>
            </a:r>
          </a:p>
          <a:p>
            <a:pPr algn="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朱偰的人生和石头城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朱偰出生在浙江海盐县。幼时，执教于北京大学的父亲朱希祖躬自授读，谆谆教诲，期望良殷，朱偰亦立志自奋。朱自清在北大求学时期，是朱希祖的学生。朱偰才思敏捷，胜朱自清一筹。</a:t>
            </a:r>
            <a:r>
              <a:rPr lang="en-US" altLang="zh-CN" sz="4000" dirty="0">
                <a:solidFill>
                  <a:schemeClr val="tx1">
                    <a:lumMod val="50000"/>
                    <a:lumOff val="50000"/>
                  </a:schemeClr>
                </a:solidFill>
                <a:latin typeface="微软雅黑" pitchFamily="34" charset="-122"/>
                <a:ea typeface="微软雅黑" pitchFamily="34" charset="-122"/>
              </a:rPr>
              <a:t>1932</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日，朱自清在日记中写道：“与朱偰君一同赋诗，朱得句敏于我，诗成，皆出彼手。”</a:t>
            </a:r>
            <a:r>
              <a:rPr lang="en-US" altLang="zh-CN" sz="4000" dirty="0">
                <a:solidFill>
                  <a:schemeClr val="tx1">
                    <a:lumMod val="50000"/>
                    <a:lumOff val="50000"/>
                  </a:schemeClr>
                </a:solidFill>
                <a:latin typeface="微软雅黑" pitchFamily="34" charset="-122"/>
                <a:ea typeface="微软雅黑" pitchFamily="34" charset="-122"/>
              </a:rPr>
              <a:t>1932</a:t>
            </a:r>
            <a:r>
              <a:rPr lang="zh-CN" altLang="en-US" sz="4000" dirty="0">
                <a:solidFill>
                  <a:schemeClr val="tx1">
                    <a:lumMod val="50000"/>
                    <a:lumOff val="50000"/>
                  </a:schemeClr>
                </a:solidFill>
                <a:latin typeface="微软雅黑" pitchFamily="34" charset="-122"/>
                <a:ea typeface="微软雅黑" pitchFamily="34" charset="-122"/>
              </a:rPr>
              <a:t>年，朱偰获哲学博士学位后回国，任国立中央大学经济系教授，兼国立编译馆编审，年仅二十五岁</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578008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从</a:t>
            </a:r>
            <a:r>
              <a:rPr lang="en-US" altLang="zh-CN" sz="4000" dirty="0">
                <a:solidFill>
                  <a:schemeClr val="tx1">
                    <a:lumMod val="50000"/>
                    <a:lumOff val="50000"/>
                  </a:schemeClr>
                </a:solidFill>
                <a:latin typeface="微软雅黑" pitchFamily="34" charset="-122"/>
                <a:ea typeface="微软雅黑" pitchFamily="34" charset="-122"/>
              </a:rPr>
              <a:t>1950</a:t>
            </a:r>
            <a:r>
              <a:rPr lang="zh-CN" altLang="en-US" sz="4000" dirty="0">
                <a:solidFill>
                  <a:schemeClr val="tx1">
                    <a:lumMod val="50000"/>
                    <a:lumOff val="50000"/>
                  </a:schemeClr>
                </a:solidFill>
                <a:latin typeface="微软雅黑" pitchFamily="34" charset="-122"/>
                <a:ea typeface="微软雅黑" pitchFamily="34" charset="-122"/>
              </a:rPr>
              <a:t>年开始，朱偰陆续将父亲的藏书捐献给国家。至此，涵养了朱氏家族文脉的藏书，经历了岁月动荡、战争硝烟，如江汉朝宗于海，由私有变为公藏。后来，他被任命为江苏省文化局副局长，主管文物保护和考古工作。</a:t>
            </a:r>
            <a:r>
              <a:rPr lang="en-US" altLang="zh-CN" sz="4000" dirty="0">
                <a:solidFill>
                  <a:schemeClr val="tx1">
                    <a:lumMod val="50000"/>
                    <a:lumOff val="50000"/>
                  </a:schemeClr>
                </a:solidFill>
                <a:latin typeface="微软雅黑" pitchFamily="34" charset="-122"/>
                <a:ea typeface="微软雅黑" pitchFamily="34" charset="-122"/>
              </a:rPr>
              <a:t>1956</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月，朱偰接到紧急报告，说许多人在城南拆明代的古城墙。朱偰心急如焚，立刻赶到毁城现场。高高耸立的古城墙成为一堆瓦砾废墟，已经被拆到了中华门城堡附近。著名的石头城遗址被拆得面目全非，幸好最有代表性的地段鬼脸城还未被拆除。令朱偰痛心疾首的是，他们把从古城墙上拆下的条石敲成小石子来铺路。东吴和南朝的遗迹，南京最古老的一段城墙，顿时灰飞烟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于是，焦急万分的朱偰赶到南京市政府提出了严厉的批评，坚持要保护鬼脸城。他四处奔走，联合社会各界共同呼吁，并电告文化部</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837942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1956</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23</a:t>
            </a:r>
            <a:r>
              <a:rPr lang="zh-CN" altLang="en-US" sz="4000" dirty="0">
                <a:solidFill>
                  <a:schemeClr val="tx1">
                    <a:lumMod val="50000"/>
                    <a:lumOff val="50000"/>
                  </a:schemeClr>
                </a:solidFill>
                <a:latin typeface="微软雅黑" pitchFamily="34" charset="-122"/>
                <a:ea typeface="微软雅黑" pitchFamily="34" charset="-122"/>
              </a:rPr>
              <a:t>日，朱偰如鲠在喉，不吐不快，在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新华日报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上发表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南京市城建部门不应该任意拆除城墙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文，痛说“南京人民都知道加以爱护的南京城墙，现在竟遭市政建设部门局部破坏，实在是不可原谅的一种粗暴行为”，他“希望南京市人民委员会立即查明责任，加以处理，并设法制止利用城砖、拆除城墙的行为。有关负责部门应该立即做出检讨并作为教训，以避免今后再有此类事件发生，致使国家文物造成不可弥补的损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这篇文章被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光明日报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转载，产生了巨大的影响。朱偰为了保护南京古城墙对南京方面的批评，成为他被打为“右派”的祸根</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483909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同样做过抗争以保护古城墙的还有梁思成，他的种种努力，也未能阻挡住拆除北京古城墙的时代风潮。朱偰被撤销一切职务，行政上降两级。</a:t>
            </a:r>
            <a:r>
              <a:rPr lang="en-US" altLang="zh-CN" sz="4000" dirty="0">
                <a:solidFill>
                  <a:schemeClr val="tx1">
                    <a:lumMod val="50000"/>
                    <a:lumOff val="50000"/>
                  </a:schemeClr>
                </a:solidFill>
                <a:latin typeface="微软雅黑" pitchFamily="34" charset="-122"/>
                <a:ea typeface="微软雅黑" pitchFamily="34" charset="-122"/>
              </a:rPr>
              <a:t>1959</a:t>
            </a:r>
            <a:r>
              <a:rPr lang="zh-CN" altLang="en-US" sz="4000" dirty="0">
                <a:solidFill>
                  <a:schemeClr val="tx1">
                    <a:lumMod val="50000"/>
                    <a:lumOff val="50000"/>
                  </a:schemeClr>
                </a:solidFill>
                <a:latin typeface="微软雅黑" pitchFamily="34" charset="-122"/>
                <a:ea typeface="微软雅黑" pitchFamily="34" charset="-122"/>
              </a:rPr>
              <a:t>年，被打入另册的朱偰，到出版社当编辑，时常被发配到农场，进行割麦子、拉板车、垒猪圈等重体力劳动。在生命的低谷之中，他的精神是高扬的，他以历史人物为素材，写了一些作品。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1966</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26</a:t>
            </a:r>
            <a:r>
              <a:rPr lang="zh-CN" altLang="en-US" sz="4000" dirty="0">
                <a:solidFill>
                  <a:schemeClr val="tx1">
                    <a:lumMod val="50000"/>
                    <a:lumOff val="50000"/>
                  </a:schemeClr>
                </a:solidFill>
                <a:latin typeface="微软雅黑" pitchFamily="34" charset="-122"/>
                <a:ea typeface="微软雅黑" pitchFamily="34" charset="-122"/>
              </a:rPr>
              <a:t>日，南京图书馆的造反派、红卫兵和南京工学院的红卫兵抄了朱偰的家。抄家之后是无休止的批斗。但是对于保护城墙的罪名，他永远不会低头认罪，他说：“关于拆城墙，我向政府提出批评，完全是从爱护文物出发，请允许我保留意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朱偰晚年在回忆年少的读书时光时说：“那时我佩服鲁仲连，功成不居；我爱好乐毅，君子交绝不出恶声；我喜欢荆轲、聂政，支持正义，剪除强暴。那时我立志做一个大丈夫，干一番伟大的事业。”生于文化世家，文化的印记已经渗透到他的骨子里。中国传统的文人，虽身躯柔弱，但精神上充满浩然正气</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5518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第四次写回忆录被没收之后，在生命的最后一个夜晚，朱偰化身为士可杀不可辱的大丈夫：宁为玉碎，不为瓦全。他选择自己结束自己的生命。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朱偰去世十年后，得以平反。他的终生至交刘海粟送来挽联：真理长存，铁骨丹心昭百世；是非论定，文章经济耀千秋。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一轮明月照耀着南京城残存的城墙，潮打空城寂寞回。朱偰的悲剧，带着无尽的历史沧桑，萦绕于此，逝去的再也不会回来。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02468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①朱偰</a:t>
            </a:r>
            <a:r>
              <a:rPr lang="en-US" altLang="zh-CN" sz="4000" dirty="0">
                <a:solidFill>
                  <a:schemeClr val="tx1">
                    <a:lumMod val="50000"/>
                    <a:lumOff val="50000"/>
                  </a:schemeClr>
                </a:solidFill>
                <a:latin typeface="微软雅黑" pitchFamily="34" charset="-122"/>
                <a:ea typeface="微软雅黑" pitchFamily="34" charset="-122"/>
              </a:rPr>
              <a:t>(1907</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日</a:t>
            </a:r>
            <a:r>
              <a:rPr lang="en-US" altLang="zh-CN" sz="4000" dirty="0">
                <a:solidFill>
                  <a:schemeClr val="tx1">
                    <a:lumMod val="50000"/>
                    <a:lumOff val="50000"/>
                  </a:schemeClr>
                </a:solidFill>
                <a:latin typeface="微软雅黑" pitchFamily="34" charset="-122"/>
                <a:ea typeface="微软雅黑" pitchFamily="34" charset="-122"/>
              </a:rPr>
              <a:t>—1968</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，中国著名经济学家和历史学家。早年毕业于北京大学，</a:t>
            </a:r>
            <a:r>
              <a:rPr lang="en-US" altLang="zh-CN" sz="4000" dirty="0">
                <a:solidFill>
                  <a:schemeClr val="tx1">
                    <a:lumMod val="50000"/>
                    <a:lumOff val="50000"/>
                  </a:schemeClr>
                </a:solidFill>
                <a:latin typeface="微软雅黑" pitchFamily="34" charset="-122"/>
                <a:ea typeface="微软雅黑" pitchFamily="34" charset="-122"/>
              </a:rPr>
              <a:t>1929</a:t>
            </a:r>
            <a:r>
              <a:rPr lang="zh-CN" altLang="en-US" sz="4000" dirty="0">
                <a:solidFill>
                  <a:schemeClr val="tx1">
                    <a:lumMod val="50000"/>
                    <a:lumOff val="50000"/>
                  </a:schemeClr>
                </a:solidFill>
                <a:latin typeface="微软雅黑" pitchFamily="34" charset="-122"/>
                <a:ea typeface="微软雅黑" pitchFamily="34" charset="-122"/>
              </a:rPr>
              <a:t>年赴德国柏林大学留学，为经济学博士，曾任国立中央大学、南京大学教授等。在</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年代中期的大规模拆毁南京明城墙的过程中，朱偰先生向政府提出意见，加以制止，最终阻止了南京的拆墙风潮，才得以有中华门瓮城和石头城巍然屹立至今。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②朱偰这么解释自己对于文物保护的热情：“夫士既不能执干戈而捍卫疆土，又不能奔走而谋恢复故国，亦当尽其一技之长，以谋保存故都文献于万一，使大汉之天声，长共此文物而长存。</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81404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江苏作协主席艾煊在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帽子和城墙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一文中说：“朱偰的那一顶难受的紧箍帽子，为南京人换回了一座中华门。因此有人建议，南京人是否可用社会集资，在中华门城堡上为朱偰立一塑像。”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④朱偰一生治学态度严谨，对金陵古迹的热爱和精益求精的治学精神，促使他研究中外历史和南京明故宫遗址，撰写了一批极有价值的研究性文章，精心绘制了南京古迹图。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摘自百度</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0103707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9255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 </a:t>
            </a:r>
            <a:r>
              <a:rPr lang="zh-CN" altLang="en-US" sz="4000" dirty="0" smtClean="0">
                <a:solidFill>
                  <a:schemeClr val="tx1">
                    <a:lumMod val="50000"/>
                    <a:lumOff val="50000"/>
                  </a:schemeClr>
                </a:solidFill>
                <a:latin typeface="微软雅黑" pitchFamily="34" charset="-122"/>
                <a:ea typeface="微软雅黑" pitchFamily="34" charset="-122"/>
              </a:rPr>
              <a:t>文</a:t>
            </a:r>
            <a:r>
              <a:rPr lang="zh-CN" altLang="en-US" sz="4000" dirty="0">
                <a:solidFill>
                  <a:schemeClr val="tx1">
                    <a:lumMod val="50000"/>
                    <a:lumOff val="50000"/>
                  </a:schemeClr>
                </a:solidFill>
                <a:latin typeface="微软雅黑" pitchFamily="34" charset="-122"/>
                <a:ea typeface="微软雅黑" pitchFamily="34" charset="-122"/>
              </a:rPr>
              <a:t>中为什么要写朱自清和梁思成？请结合材料简述原因。</a:t>
            </a:r>
          </a:p>
        </p:txBody>
      </p:sp>
      <p:sp>
        <p:nvSpPr>
          <p:cNvPr id="9" name="矩形 8"/>
          <p:cNvSpPr/>
          <p:nvPr/>
        </p:nvSpPr>
        <p:spPr>
          <a:xfrm>
            <a:off x="1996474" y="3976123"/>
            <a:ext cx="20029365"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4003719"/>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将朱自清与朱偰进行对比，凸显了朱偰的才思敏捷，才华横溢；将朱偰同梁思成进行对比，揭示了时代背景，写出了朱偰保护古城墙的艰难困苦，表现了正直知识分子的共同价值追求。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归原文，答案信息集中在第一段和第六段。第一段写朱自清是为了凸显朱偰才思敏捷；第六段写梁思成也起到了对比的效果，梁思成保护北京古城墙历经重重困难，朱偰保护南京古城墙同样历经艰难困苦，这一对比，揭示出了时代背景，表现了他们的共同价值追求。</a:t>
            </a:r>
          </a:p>
        </p:txBody>
      </p:sp>
    </p:spTree>
    <p:extLst>
      <p:ext uri="{BB962C8B-B14F-4D97-AF65-F5344CB8AC3E}">
        <p14:creationId xmlns:p14="http://schemas.microsoft.com/office/powerpoint/2010/main" xmlns="" val="39701646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题型四　刻画传主的方法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人物传记以记叙传主的活动、经历、事迹为主，重在刻画传主的性格，并通过这种性格的刻画来反映生活，表达一个深刻的主题。一般有以下几种方法：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肖像描写。传主的肖像主要指传主的外貌，包括容貌、服饰、姿态、神情等等。肖像描写可以写静态，也可以写动态。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语言描写。传主的语言要充分个性化，能表现传主的出身、教养、经历和性格，让人读了如闻其声，如见其人。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行动描写。传主的行动要符合生活的本质，符合传主性格发展的逻辑。可以选择具体的、富有特征的行动来展示传主的性格特点和心理活动。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心理描写。传主的内心世界是很丰富的，心理描写就是要充分揭示出传主内心的喜、怒、哀、乐、爱慕、思念、苦闷、痛苦、怨恨、惊恐、嫉妒等等。常见的心理描写方式有内心独白、思忆联想、动作暗示等</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056620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93209"/>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环境描写。人总是生活在一定的自然环境和社会环境中，传主个性的形成与他所处的环境有关，描写环境对表现传主的性格极为有用。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侧面描写。侧面描写是指通过描写其他人物来衬托传主，又叫间接描写。侧面描写常常与正面描写结合运用</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86615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2916734"/>
            <a:ext cx="19716888"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项，“一是家境贫寒”表述不准确，原文没有相关信息。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项，理解错位，“使用吴文俊先生的拓扑研究方法”错误，根据后面的内容，应该是“使用吴文俊先生的机器定理证明”。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项，观点错误，“吴文俊不赞成在中国进行数学竞赛”的说法不正确，原文是“竞赛获奖固然可贵，但也不能看得过重”，说明不是不赞成，只要求不要过分看重。</a:t>
            </a:r>
          </a:p>
        </p:txBody>
      </p:sp>
    </p:spTree>
    <p:extLst>
      <p:ext uri="{BB962C8B-B14F-4D97-AF65-F5344CB8AC3E}">
        <p14:creationId xmlns:p14="http://schemas.microsoft.com/office/powerpoint/2010/main" xmlns="" val="9840533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杨绛和他的父亲杨荫杭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杨绛，原名杨季康，江苏无锡人。除了作为钱锺书夫人为人所熟知外，她本人更是一位颇有影响的作家、翻译家和著名学者。李健吾评价她“不是那种飞扬躁厉的作家”，而是有着“缄默的智慧”的，有着静默恬退的睿智和微笑达观的态度。她的父亲杨荫杭，是江苏最早从事反清革命运动的人物，曾经留学日本和美国。他表面看起来凝重有威，因而孩子们都怕他。但他却从不打骂孩子，如果有人不乖，他只会叫急，喊妻子过来把淘气的孩子提溜出去训斥。所以孩子们怕虽怕，却都喜欢和父亲亲近。钱锺书初见他时未免有点儿害怕，但接触久了，即摸出其“望之俨然，接之也温”的性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75490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1633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杨绛</a:t>
            </a:r>
            <a:r>
              <a:rPr lang="zh-CN" altLang="en-US" sz="4000" dirty="0">
                <a:solidFill>
                  <a:schemeClr val="tx1">
                    <a:lumMod val="50000"/>
                    <a:lumOff val="50000"/>
                  </a:schemeClr>
                </a:solidFill>
                <a:latin typeface="微软雅黑" pitchFamily="34" charset="-122"/>
                <a:ea typeface="微软雅黑" pitchFamily="34" charset="-122"/>
              </a:rPr>
              <a:t>的父亲有时也很严肃。那年杨绛</a:t>
            </a:r>
            <a:r>
              <a:rPr lang="en-US" altLang="zh-CN" sz="4000" dirty="0">
                <a:solidFill>
                  <a:schemeClr val="tx1">
                    <a:lumMod val="50000"/>
                    <a:lumOff val="50000"/>
                  </a:schemeClr>
                </a:solidFill>
                <a:latin typeface="微软雅黑" pitchFamily="34" charset="-122"/>
                <a:ea typeface="微软雅黑" pitchFamily="34" charset="-122"/>
              </a:rPr>
              <a:t>16</a:t>
            </a:r>
            <a:r>
              <a:rPr lang="zh-CN" altLang="en-US" sz="4000" dirty="0">
                <a:solidFill>
                  <a:schemeClr val="tx1">
                    <a:lumMod val="50000"/>
                    <a:lumOff val="50000"/>
                  </a:schemeClr>
                </a:solidFill>
                <a:latin typeface="微软雅黑" pitchFamily="34" charset="-122"/>
                <a:ea typeface="微软雅黑" pitchFamily="34" charset="-122"/>
              </a:rPr>
              <a:t>岁，正在振华女中的高中部读书。一次学生会要各校学生上街宣传，杨绛也被推选去参加。但她却担心自己的个头小，街上的轻薄男子又专爱欺负女孩子。她怕自己一站上板凳，就会被人看猴儿似的拢上来看，不会有什么人正儿八经地听演讲。不过，女学生只要说“家里不赞成”，就可以豁免。她于是周末回家向父亲求救，问能不能也说“家里不赞成”。父亲却一口拒绝，说：“你不肯，就别去，不用借爸爸来挡。”杨绛说：“不行啊。少数得服从多数啊。”父亲说：“该服从的就服从；你有理，也可以说。去不去在你。”他对女儿说：“你知道林肯说的一句话吗？</a:t>
            </a:r>
            <a:r>
              <a:rPr lang="en-US" altLang="zh-CN" sz="4000" dirty="0">
                <a:solidFill>
                  <a:schemeClr val="tx1">
                    <a:lumMod val="50000"/>
                    <a:lumOff val="50000"/>
                  </a:schemeClr>
                </a:solidFill>
                <a:latin typeface="微软雅黑" pitchFamily="34" charset="-122"/>
                <a:ea typeface="微软雅黑" pitchFamily="34" charset="-122"/>
              </a:rPr>
              <a:t>Dare you say No</a:t>
            </a:r>
            <a:r>
              <a:rPr lang="zh-CN" altLang="en-US" sz="4000" dirty="0">
                <a:solidFill>
                  <a:schemeClr val="tx1">
                    <a:lumMod val="50000"/>
                    <a:lumOff val="50000"/>
                  </a:schemeClr>
                </a:solidFill>
                <a:latin typeface="微软雅黑" pitchFamily="34" charset="-122"/>
                <a:ea typeface="微软雅黑" pitchFamily="34" charset="-122"/>
              </a:rPr>
              <a:t>？敢吗？”杨绛第二天到了学校，坚持说：“我不赞成，我不去！”为此还挨了老师狠狠的批评。父亲的做法在杨绛心里留下了深刻的印象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866752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81677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对于</a:t>
            </a:r>
            <a:r>
              <a:rPr lang="zh-CN" altLang="en-US" sz="4000" dirty="0">
                <a:solidFill>
                  <a:schemeClr val="tx1">
                    <a:lumMod val="50000"/>
                    <a:lumOff val="50000"/>
                  </a:schemeClr>
                </a:solidFill>
                <a:latin typeface="微软雅黑" pitchFamily="34" charset="-122"/>
                <a:ea typeface="微软雅黑" pitchFamily="34" charset="-122"/>
              </a:rPr>
              <a:t>杨绛的学业，父亲并不多加干涉，而是放手让她按照自己的兴趣去学习。父亲的教育理论是孔子的“大叩则大鸣，小叩则小鸣”。只要杨绛表示对什么书感兴趣，父亲就把那部书放在她的书桌上，即使有时他得爬梯到书橱高处去拿；但假如她长期放着不读，那部书就不见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父亲把书收走了，这就等于是父亲的谴责，无言的批评。杨绛喜欢读诗词小说，对父亲枯燥的音韵学“合口呼”“撮口呼”之类不感兴趣。父亲也不强迫女儿学他的一套，还为她买来她最喜欢的书籍。杨绛上大学分文理科的时候，老师们推荐她报理科，她回家去问父亲拿主张：“我该学什么呢？”父亲说：“没有什么该不该，最喜欢什么，就学什么。喜欢的就是性之所近，就是自己最相宜的。”于是，杨绛不顾老师们的惋惜和劝导，选择了她喜欢的文科。父亲有一次问杨绛：“阿季，三天不让你看书，你怎么样？”她说：“不好过。”“一星期不让你看书呢？”她说：“一星期都白活了。”父亲笑了，说：“我也这样。”杨绛因此感觉到自己似乎已升做父亲的</a:t>
            </a:r>
            <a:r>
              <a:rPr lang="zh-CN" altLang="en-US" sz="4000" dirty="0" smtClean="0">
                <a:solidFill>
                  <a:schemeClr val="tx1">
                    <a:lumMod val="50000"/>
                    <a:lumOff val="50000"/>
                  </a:schemeClr>
                </a:solidFill>
                <a:latin typeface="微软雅黑" pitchFamily="34" charset="-122"/>
                <a:ea typeface="微软雅黑" pitchFamily="34" charset="-122"/>
              </a:rPr>
              <a:t>朋友</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240887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800000" cy="814582"/>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题型五　修辞手法</a:t>
            </a:r>
            <a:endParaRPr lang="en-US" altLang="zh-CN" sz="4000" b="1" dirty="0">
              <a:solidFill>
                <a:schemeClr val="tx1">
                  <a:lumMod val="50000"/>
                  <a:lumOff val="50000"/>
                </a:schemeClr>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xmlns="" val="4272246699"/>
              </p:ext>
            </p:extLst>
          </p:nvPr>
        </p:nvGraphicFramePr>
        <p:xfrm>
          <a:off x="2090756" y="3924846"/>
          <a:ext cx="19800000" cy="8289099"/>
        </p:xfrm>
        <a:graphic>
          <a:graphicData uri="http://schemas.openxmlformats.org/drawingml/2006/table">
            <a:tbl>
              <a:tblPr>
                <a:tableStyleId>{5C22544A-7EE6-4342-B048-85BDC9FD1C3A}</a:tableStyleId>
              </a:tblPr>
              <a:tblGrid>
                <a:gridCol w="2009572"/>
                <a:gridCol w="17790428"/>
              </a:tblGrid>
              <a:tr h="802417">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修辞手法</a:t>
                      </a:r>
                    </a:p>
                  </a:txBody>
                  <a:tcPr marL="68580" marR="68580" marT="0" marB="0" anchor="ctr"/>
                </a:tc>
                <a:tc>
                  <a:txBody>
                    <a:bodyPr/>
                    <a:lstStyle/>
                    <a:p>
                      <a:pPr algn="ctr"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表达效果</a:t>
                      </a:r>
                    </a:p>
                  </a:txBody>
                  <a:tcPr marL="68580" marR="68580" marT="0" marB="0" anchor="ctr"/>
                </a:tc>
              </a:tr>
              <a:tr h="0">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比喻</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化平淡为生动，化深奥为浅显，化抽象为具体</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比拟</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描写形象，生动鲜明</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借代</a:t>
                      </a:r>
                    </a:p>
                  </a:txBody>
                  <a:tcPr marL="68580" marR="68580" marT="0" marB="0" anchor="ctr"/>
                </a:tc>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以简代繁，以实代虚，以奇代凡</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夸张</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烘托气氛，增强感染力，引发联想；突出事物特征，揭示本质，给人以启示</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对偶</a:t>
                      </a:r>
                    </a:p>
                  </a:txBody>
                  <a:tcPr marL="68580" marR="68580" marT="0" marB="0" anchor="ctr"/>
                </a:tc>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　整齐匀称，节奏感强，有音乐美；表意凝练，抒情酣畅</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排比</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集中内容，增强气势；叙事透辟，条分缕析；长于抒情</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反复</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节奏感、抒情感染力强；层次分明；多次强调，给人以深刻的印象</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设问</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提出问题，引起注意；引发思考，加深理解</a:t>
                      </a:r>
                    </a:p>
                  </a:txBody>
                  <a:tcPr marL="68580" marR="68580" marT="0" marB="0" anchor="ctr"/>
                </a:tc>
              </a:tr>
              <a:tr h="1067594">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反问</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用反问句的形式表示确定的意思，以加强语气，增强表达效果；激发感情，加深印象</a:t>
                      </a:r>
                    </a:p>
                  </a:txBody>
                  <a:tcPr marL="68580" marR="68580" marT="0" marB="0" anchor="ctr"/>
                </a:tc>
              </a:tr>
              <a:tr h="533797">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对比</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突出所描写事物的特点，突出作者的某种感情，深化文章的主题</a:t>
                      </a:r>
                    </a:p>
                  </a:txBody>
                  <a:tcPr marL="68580" marR="68580" marT="0" marB="0" anchor="ctr"/>
                </a:tc>
              </a:tr>
            </a:tbl>
          </a:graphicData>
        </a:graphic>
      </p:graphicFrame>
    </p:spTree>
    <p:extLst>
      <p:ext uri="{BB962C8B-B14F-4D97-AF65-F5344CB8AC3E}">
        <p14:creationId xmlns:p14="http://schemas.microsoft.com/office/powerpoint/2010/main" xmlns="" val="2727639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梁宗岱</a:t>
            </a:r>
            <a:r>
              <a:rPr lang="zh-CN" altLang="en-US" sz="4000" baseline="30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先生</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温源宁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像宗岱那样禁不住高高兴兴的人，我从来没见过。他那种高兴劲儿有时候把你吓一大跳，即使他确实知道灾祸临头，我敢说，他还是过那种无忧无虑的快活日子：他会特别重视仅有的那一丁点儿阳光，因而完全忘掉美景背后的一大堆影子和黑暗。宗岱热爱人生，热爱得要命。对于他，活着就是上了天堂。他一息尚存，便心满意足。他笑着过生活。我们许多人，因为对生活有求而不得，也只好笑一笑，宗岱呢，因为对生活无所求，所以笑得最好</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807335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这种高高兴兴的性情，在他的脸上不是表现为一团笑纹的微笑，就是表现为欢快地扬眉张口，似乎急于把人生献给他的一切狼吞虎咽地吃下去，再用咂得乱响的双唇像回声一样说着全能的上帝所说的话：“看哪，这很好！”他那轮廓鲜明的相貌和锐利的眼睛，透露出来高超的智慧，它渴望着对心灵做深入的探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③宗岱有运动员的体格。中等身材，稍有些瘦，哪一天他都可以当个马拉松健将。实际上，他是个出色的善于走路的人。他扬扬得意地说</a:t>
            </a:r>
            <a:r>
              <a:rPr lang="zh-CN" altLang="en-US" sz="4000" u="sng" dirty="0">
                <a:solidFill>
                  <a:schemeClr val="tx1">
                    <a:lumMod val="50000"/>
                    <a:lumOff val="50000"/>
                  </a:schemeClr>
                </a:solidFill>
                <a:latin typeface="微软雅黑" pitchFamily="34" charset="-122"/>
                <a:ea typeface="微软雅黑" pitchFamily="34" charset="-122"/>
              </a:rPr>
              <a:t>他走路比汽车或者比飞机还快</a:t>
            </a:r>
            <a:r>
              <a:rPr lang="zh-CN" altLang="en-US" sz="4000" dirty="0">
                <a:solidFill>
                  <a:schemeClr val="tx1">
                    <a:lumMod val="50000"/>
                    <a:lumOff val="50000"/>
                  </a:schemeClr>
                </a:solidFill>
                <a:latin typeface="微软雅黑" pitchFamily="34" charset="-122"/>
                <a:ea typeface="微软雅黑" pitchFamily="34" charset="-122"/>
              </a:rPr>
              <a:t>。他也爱游泳，在这方面，他认为他的勇敢大大超过了实际的限度，我不大相信。不过，我敢说，必然可以超过一点儿。此外，为了保健，他操练孙唐②的锻炼功法等等下了苦功夫</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365953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宗岱喜好辩论。对于他，辩论简直是练武术，手、腿、头、眼、身一齐参加。若一面走路一面辩论，他这种姿势尤为显著：跟上他的脚步，和跟上他的谈话速度一样不容易，辩论得越激烈，他走得越快。他尖声喊叫，他打手势，他踢腿。若在室内，也完全照样。辩论的缘由呢，为字句，为文体，为象征主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而最难对付的往往就是为某两位诗人的功过优劣。要是不跟宗岱谈话，你就再也猜不着一个话题的爆炸性有多大。多么简单的题目，也会把火车烧起来。因此，跟他谈话，能叫你真正筋疲力尽。说是谈话，时间长了就不是谈话了，老是打一场架才算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对文学，宗岱最有兴趣。他崇拜的是陶渊明、法雷芮、蒙坦、莎士比亚、拉辛和巴斯加。他们的著作，他读起来永远放不下。法雷芮的诗，他极喜欢，但我们若听他朗读，却往往无法注意诗句的美妙，而全被他朗读的架势吸引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令人很容易幻想着自己正在听一个宗教狂的狂热宣传</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3450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15239"/>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⑥</a:t>
            </a:r>
            <a:r>
              <a:rPr lang="zh-CN" altLang="en-US" sz="4000" dirty="0">
                <a:solidFill>
                  <a:schemeClr val="tx1">
                    <a:lumMod val="50000"/>
                    <a:lumOff val="50000"/>
                  </a:schemeClr>
                </a:solidFill>
                <a:latin typeface="微软雅黑" pitchFamily="34" charset="-122"/>
                <a:ea typeface="微软雅黑" pitchFamily="34" charset="-122"/>
              </a:rPr>
              <a:t>旁人看来，宗岱的翻译简直是件苦差，纸上的文字仿佛都和他有仇，他一个一个地计较，死盯着不放，不独一字字地译，连节奏和用韵都力求和原作一致。他这样难为自己几近傻气，但他译的蒙坦的随笔及莎士比亚十四行诗是公认的接近原著，只怕无人能与之媲美</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53542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⑦法雷芮的格言“要行动，不要信念”，是宗岱衷心信服的。但宗岱的人生哲学还不止于此。实际上，他并不相信上帝、天路历程和永生。无疑，他就是相信自己，相信人生可恋，文学可真，女人可爱。如果有人长期埋头于硬性的研究之中，忘了活着是什么滋味，他应该看看宗岱，便可有所领会。如果有人因为某种原因灰心失望，他应该看看宗岱那双眼中的火焰和那湿润的双唇的热情颤动，便可唤醒自己对世界应有的兴趣。我整个一辈子也没见过宗岱那样的人，那么朝气蓬蓬，生气勃勃，对这个荣华世界那么充满了激情。他活多少年，我一定相信多少年，相信激情、诗情和人生是美妙的东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不，应该说是人回老家以前所能得到的最美妙的东西。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一知半解及其他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，南星译，有删改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①</a:t>
            </a:r>
            <a:r>
              <a:rPr lang="zh-CN" altLang="en-US" sz="4000" dirty="0">
                <a:solidFill>
                  <a:schemeClr val="tx1">
                    <a:lumMod val="50000"/>
                    <a:lumOff val="50000"/>
                  </a:schemeClr>
                </a:solidFill>
                <a:latin typeface="微软雅黑" pitchFamily="34" charset="-122"/>
                <a:ea typeface="微软雅黑" pitchFamily="34" charset="-122"/>
              </a:rPr>
              <a:t>梁宗岱</a:t>
            </a:r>
            <a:r>
              <a:rPr lang="en-US" altLang="zh-CN" sz="4000" dirty="0">
                <a:solidFill>
                  <a:schemeClr val="tx1">
                    <a:lumMod val="50000"/>
                    <a:lumOff val="50000"/>
                  </a:schemeClr>
                </a:solidFill>
                <a:latin typeface="微软雅黑" pitchFamily="34" charset="-122"/>
                <a:ea typeface="微软雅黑" pitchFamily="34" charset="-122"/>
              </a:rPr>
              <a:t>(1903—1983)</a:t>
            </a:r>
            <a:r>
              <a:rPr lang="zh-CN" altLang="en-US" sz="4000" dirty="0">
                <a:solidFill>
                  <a:schemeClr val="tx1">
                    <a:lumMod val="50000"/>
                    <a:lumOff val="50000"/>
                  </a:schemeClr>
                </a:solidFill>
                <a:latin typeface="微软雅黑" pitchFamily="34" charset="-122"/>
                <a:ea typeface="微软雅黑" pitchFamily="34" charset="-122"/>
              </a:rPr>
              <a:t>：广东新会人，诗人、翻译家。②孙唐：德国体育家。</a:t>
            </a:r>
          </a:p>
        </p:txBody>
      </p:sp>
    </p:spTree>
    <p:extLst>
      <p:ext uri="{BB962C8B-B14F-4D97-AF65-F5344CB8AC3E}">
        <p14:creationId xmlns:p14="http://schemas.microsoft.com/office/powerpoint/2010/main" xmlns="" val="11357238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15239"/>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7. </a:t>
            </a:r>
            <a:r>
              <a:rPr lang="zh-CN" altLang="en-US" sz="4000" dirty="0" smtClean="0">
                <a:solidFill>
                  <a:schemeClr val="tx1">
                    <a:lumMod val="50000"/>
                    <a:lumOff val="50000"/>
                  </a:schemeClr>
                </a:solidFill>
                <a:latin typeface="微软雅黑" pitchFamily="34" charset="-122"/>
                <a:ea typeface="微软雅黑" pitchFamily="34" charset="-122"/>
              </a:rPr>
              <a:t>请</a:t>
            </a:r>
            <a:r>
              <a:rPr lang="zh-CN" altLang="en-US" sz="4000" dirty="0">
                <a:solidFill>
                  <a:schemeClr val="tx1">
                    <a:lumMod val="50000"/>
                    <a:lumOff val="50000"/>
                  </a:schemeClr>
                </a:solidFill>
                <a:latin typeface="微软雅黑" pitchFamily="34" charset="-122"/>
                <a:ea typeface="微软雅黑" pitchFamily="34" charset="-122"/>
              </a:rPr>
              <a:t>分别指出文中③④段画线部分所用的修辞手法，并具体说明这些修辞手法在文中的表达效果。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他走路比汽车或者比飞机还快。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对于他，辩论简直是练武术，手、腿、头、眼、身一齐参加。</a:t>
            </a:r>
          </a:p>
        </p:txBody>
      </p:sp>
      <p:sp>
        <p:nvSpPr>
          <p:cNvPr id="9" name="矩形 8"/>
          <p:cNvSpPr/>
          <p:nvPr/>
        </p:nvSpPr>
        <p:spPr>
          <a:xfrm>
            <a:off x="1996474" y="6376779"/>
            <a:ext cx="20029365" cy="500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6324949"/>
            <a:ext cx="19931202"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夸张。突出了他走路速度之快。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比喻。形象生动地描绘出梁宗岱在辩论时全身心投入的样子。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本题考查分析文本中的句子运用的修辞手法及作用。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走路比汽车或者比飞机还快”显然是夸张手法。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辩论简直是练武术”是暗喻。做这类题，首先要答出使用了什么修辞手法，然后再结合具体内容分析使用这种修辞手法的好处。</a:t>
            </a:r>
          </a:p>
        </p:txBody>
      </p:sp>
    </p:spTree>
    <p:extLst>
      <p:ext uri="{BB962C8B-B14F-4D97-AF65-F5344CB8AC3E}">
        <p14:creationId xmlns:p14="http://schemas.microsoft.com/office/powerpoint/2010/main" xmlns="" val="11900047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20002640" cy="2492990"/>
          </a:xfrm>
          <a:prstGeom prst="rect">
            <a:avLst/>
          </a:prstGeom>
          <a:noFill/>
        </p:spPr>
        <p:txBody>
          <a:bodyPr wrap="square" rtlCol="0">
            <a:spAutoFit/>
          </a:bodyPr>
          <a:lstStyle/>
          <a:p>
            <a:pPr algn="ctr">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切开比对法，做对实用类文本阅读选择题</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技法演示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原题见本讲“原味母题”第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3780886574"/>
              </p:ext>
            </p:extLst>
          </p:nvPr>
        </p:nvGraphicFramePr>
        <p:xfrm>
          <a:off x="2320925" y="5521325"/>
          <a:ext cx="18991263" cy="7491413"/>
        </p:xfrm>
        <a:graphic>
          <a:graphicData uri="http://schemas.openxmlformats.org/presentationml/2006/ole">
            <p:oleObj spid="_x0000_s2105" name="文档" r:id="rId3" imgW="10827137" imgH="4291139" progId="Word.Document.12">
              <p:embed/>
            </p:oleObj>
          </a:graphicData>
        </a:graphic>
      </p:graphicFrame>
    </p:spTree>
    <p:extLst>
      <p:ext uri="{BB962C8B-B14F-4D97-AF65-F5344CB8AC3E}">
        <p14:creationId xmlns:p14="http://schemas.microsoft.com/office/powerpoint/2010/main" xmlns="" val="38501820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2" end="2"/>
                                            </p:txEl>
                                          </p:spTgt>
                                        </p:tgtEl>
                                        <p:attrNameLst>
                                          <p:attrName>style.visibility</p:attrName>
                                        </p:attrNameLst>
                                      </p:cBhvr>
                                      <p:to>
                                        <p:strVal val="visible"/>
                                      </p:to>
                                    </p:set>
                                    <p:animEffect transition="in" filter="fade">
                                      <p:cBhvr>
                                        <p:cTn id="16" dur="2000"/>
                                        <p:tgtEl>
                                          <p:spTgt spid="6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一代宗师黄昆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a:t>
            </a:r>
            <a:r>
              <a:rPr lang="en-US" altLang="zh-CN" sz="4000" dirty="0">
                <a:solidFill>
                  <a:schemeClr val="tx1">
                    <a:lumMod val="50000"/>
                    <a:lumOff val="50000"/>
                  </a:schemeClr>
                </a:solidFill>
                <a:latin typeface="微软雅黑" pitchFamily="34" charset="-122"/>
                <a:ea typeface="微软雅黑" pitchFamily="34" charset="-122"/>
              </a:rPr>
              <a:t>1981</a:t>
            </a:r>
            <a:r>
              <a:rPr lang="zh-CN" altLang="en-US" sz="4000" dirty="0">
                <a:solidFill>
                  <a:schemeClr val="tx1">
                    <a:lumMod val="50000"/>
                    <a:lumOff val="50000"/>
                  </a:schemeClr>
                </a:solidFill>
                <a:latin typeface="微软雅黑" pitchFamily="34" charset="-122"/>
                <a:ea typeface="微软雅黑" pitchFamily="34" charset="-122"/>
              </a:rPr>
              <a:t>年到中科院半导体研究所工作，一直到</a:t>
            </a:r>
            <a:r>
              <a:rPr lang="en-US" altLang="zh-CN" sz="4000" dirty="0">
                <a:solidFill>
                  <a:schemeClr val="tx1">
                    <a:lumMod val="50000"/>
                    <a:lumOff val="50000"/>
                  </a:schemeClr>
                </a:solidFill>
                <a:latin typeface="微软雅黑" pitchFamily="34" charset="-122"/>
                <a:ea typeface="微软雅黑" pitchFamily="34" charset="-122"/>
              </a:rPr>
              <a:t>2000</a:t>
            </a:r>
            <a:r>
              <a:rPr lang="zh-CN" altLang="en-US" sz="4000" dirty="0">
                <a:solidFill>
                  <a:schemeClr val="tx1">
                    <a:lumMod val="50000"/>
                    <a:lumOff val="50000"/>
                  </a:schemeClr>
                </a:solidFill>
                <a:latin typeface="微软雅黑" pitchFamily="34" charset="-122"/>
                <a:ea typeface="微软雅黑" pitchFamily="34" charset="-122"/>
              </a:rPr>
              <a:t>年离开，中间差不多有</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年是与黄昆在同一个办公室工作，几乎天天见面。可以说，我有幸是这个世界上受黄先生的教导最多的一个学生。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黄昆评价自己的研究有两个高峰，其中做出最主要学术贡献的第一个高峰，是在英国留学的</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年中完成的。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月，黄昆在英国布里斯托尔大学师从著名的理论物理学家、后来荣获诺贝尔奖的莫特</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dirty="0" err="1">
                <a:solidFill>
                  <a:schemeClr val="tx1">
                    <a:lumMod val="50000"/>
                    <a:lumOff val="50000"/>
                  </a:schemeClr>
                </a:solidFill>
                <a:latin typeface="微软雅黑" pitchFamily="34" charset="-122"/>
                <a:ea typeface="微软雅黑" pitchFamily="34" charset="-122"/>
              </a:rPr>
              <a:t>N.F.Mott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教授，把自己的研究方向选定为固体物理学。几个月后，初出茅庐的黄昆就完成了题为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稀固溶体的</a:t>
            </a:r>
            <a:r>
              <a:rPr lang="en-US" altLang="zh-CN" sz="4000" dirty="0">
                <a:solidFill>
                  <a:schemeClr val="tx1">
                    <a:lumMod val="50000"/>
                    <a:lumOff val="50000"/>
                  </a:schemeClr>
                </a:solidFill>
                <a:latin typeface="微软雅黑" pitchFamily="34" charset="-122"/>
                <a:ea typeface="微软雅黑" pitchFamily="34" charset="-122"/>
              </a:rPr>
              <a:t>X</a:t>
            </a:r>
            <a:r>
              <a:rPr lang="zh-CN" altLang="en-US" sz="4000" dirty="0">
                <a:solidFill>
                  <a:schemeClr val="tx1">
                    <a:lumMod val="50000"/>
                    <a:lumOff val="50000"/>
                  </a:schemeClr>
                </a:solidFill>
                <a:latin typeface="微软雅黑" pitchFamily="34" charset="-122"/>
                <a:ea typeface="微软雅黑" pitchFamily="34" charset="-122"/>
              </a:rPr>
              <a:t>光漫散射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论文，大胆提出了关于杂质和缺陷</a:t>
            </a:r>
            <a:r>
              <a:rPr lang="en-US" altLang="zh-CN" sz="4000" dirty="0">
                <a:solidFill>
                  <a:schemeClr val="tx1">
                    <a:lumMod val="50000"/>
                    <a:lumOff val="50000"/>
                  </a:schemeClr>
                </a:solidFill>
                <a:latin typeface="微软雅黑" pitchFamily="34" charset="-122"/>
                <a:ea typeface="微软雅黑" pitchFamily="34" charset="-122"/>
              </a:rPr>
              <a:t>X</a:t>
            </a:r>
            <a:r>
              <a:rPr lang="zh-CN" altLang="en-US" sz="4000" dirty="0">
                <a:solidFill>
                  <a:schemeClr val="tx1">
                    <a:lumMod val="50000"/>
                    <a:lumOff val="50000"/>
                  </a:schemeClr>
                </a:solidFill>
                <a:latin typeface="微软雅黑" pitchFamily="34" charset="-122"/>
                <a:ea typeface="微软雅黑" pitchFamily="34" charset="-122"/>
              </a:rPr>
              <a:t>光的散射理论模型。</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年后，德国科学家在实验室中证实了黄昆的理论预言，国际学术界随即称之为</a:t>
            </a:r>
            <a:r>
              <a:rPr lang="en-US" altLang="zh-CN" sz="4000" dirty="0">
                <a:solidFill>
                  <a:schemeClr val="tx1">
                    <a:lumMod val="50000"/>
                    <a:lumOff val="50000"/>
                  </a:schemeClr>
                </a:solidFill>
                <a:latin typeface="微软雅黑" pitchFamily="34" charset="-122"/>
                <a:ea typeface="微软雅黑" pitchFamily="34" charset="-122"/>
              </a:rPr>
              <a:t>X</a:t>
            </a:r>
            <a:r>
              <a:rPr lang="zh-CN" altLang="en-US" sz="4000" dirty="0">
                <a:solidFill>
                  <a:schemeClr val="tx1">
                    <a:lumMod val="50000"/>
                    <a:lumOff val="50000"/>
                  </a:schemeClr>
                </a:solidFill>
                <a:latin typeface="微软雅黑" pitchFamily="34" charset="-122"/>
                <a:ea typeface="微软雅黑" pitchFamily="34" charset="-122"/>
              </a:rPr>
              <a:t>光“黄散射”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036825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在</a:t>
            </a:r>
            <a:r>
              <a:rPr lang="zh-CN" altLang="en-US" sz="4000" dirty="0">
                <a:solidFill>
                  <a:schemeClr val="tx1">
                    <a:lumMod val="50000"/>
                    <a:lumOff val="50000"/>
                  </a:schemeClr>
                </a:solidFill>
                <a:latin typeface="微软雅黑" pitchFamily="34" charset="-122"/>
                <a:ea typeface="微软雅黑" pitchFamily="34" charset="-122"/>
              </a:rPr>
              <a:t>完成博士论文后，黄昆受到爱丁堡大学玻恩</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dirty="0" err="1">
                <a:solidFill>
                  <a:schemeClr val="tx1">
                    <a:lumMod val="50000"/>
                    <a:lumOff val="50000"/>
                  </a:schemeClr>
                </a:solidFill>
                <a:latin typeface="微软雅黑" pitchFamily="34" charset="-122"/>
                <a:ea typeface="微软雅黑" pitchFamily="34" charset="-122"/>
              </a:rPr>
              <a:t>M.Born</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教授的赏识，被邀合著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晶格动力学理论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一书。这本专著至今仍是固体物理学领域的权威著作，从</a:t>
            </a:r>
            <a:r>
              <a:rPr lang="en-US" altLang="zh-CN" sz="4000" dirty="0">
                <a:solidFill>
                  <a:schemeClr val="tx1">
                    <a:lumMod val="50000"/>
                    <a:lumOff val="50000"/>
                  </a:schemeClr>
                </a:solidFill>
                <a:latin typeface="微软雅黑" pitchFamily="34" charset="-122"/>
                <a:ea typeface="微软雅黑" pitchFamily="34" charset="-122"/>
              </a:rPr>
              <a:t>1975</a:t>
            </a:r>
            <a:r>
              <a:rPr lang="zh-CN" altLang="en-US" sz="4000" dirty="0">
                <a:solidFill>
                  <a:schemeClr val="tx1">
                    <a:lumMod val="50000"/>
                    <a:lumOff val="50000"/>
                  </a:schemeClr>
                </a:solidFill>
                <a:latin typeface="微软雅黑" pitchFamily="34" charset="-122"/>
                <a:ea typeface="微软雅黑" pitchFamily="34" charset="-122"/>
              </a:rPr>
              <a:t>年至</a:t>
            </a:r>
            <a:r>
              <a:rPr lang="en-US" altLang="zh-CN" sz="4000" dirty="0">
                <a:solidFill>
                  <a:schemeClr val="tx1">
                    <a:lumMod val="50000"/>
                    <a:lumOff val="50000"/>
                  </a:schemeClr>
                </a:solidFill>
                <a:latin typeface="微软雅黑" pitchFamily="34" charset="-122"/>
                <a:ea typeface="微软雅黑" pitchFamily="34" charset="-122"/>
              </a:rPr>
              <a:t>2001</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月，该书的英文版被引用</a:t>
            </a:r>
            <a:r>
              <a:rPr lang="en-US" altLang="zh-CN" sz="4000" dirty="0">
                <a:solidFill>
                  <a:schemeClr val="tx1">
                    <a:lumMod val="50000"/>
                    <a:lumOff val="50000"/>
                  </a:schemeClr>
                </a:solidFill>
                <a:latin typeface="微软雅黑" pitchFamily="34" charset="-122"/>
                <a:ea typeface="微软雅黑" pitchFamily="34" charset="-122"/>
              </a:rPr>
              <a:t>5254</a:t>
            </a:r>
            <a:r>
              <a:rPr lang="zh-CN" altLang="en-US" sz="4000" dirty="0">
                <a:solidFill>
                  <a:schemeClr val="tx1">
                    <a:lumMod val="50000"/>
                    <a:lumOff val="50000"/>
                  </a:schemeClr>
                </a:solidFill>
                <a:latin typeface="微软雅黑" pitchFamily="34" charset="-122"/>
                <a:ea typeface="微软雅黑" pitchFamily="34" charset="-122"/>
              </a:rPr>
              <a:t>次，俄文版被引用</a:t>
            </a:r>
            <a:r>
              <a:rPr lang="en-US" altLang="zh-CN" sz="4000" dirty="0">
                <a:solidFill>
                  <a:schemeClr val="tx1">
                    <a:lumMod val="50000"/>
                    <a:lumOff val="50000"/>
                  </a:schemeClr>
                </a:solidFill>
                <a:latin typeface="微软雅黑" pitchFamily="34" charset="-122"/>
                <a:ea typeface="微软雅黑" pitchFamily="34" charset="-122"/>
              </a:rPr>
              <a:t>376</a:t>
            </a:r>
            <a:r>
              <a:rPr lang="zh-CN" altLang="en-US" sz="4000" dirty="0">
                <a:solidFill>
                  <a:schemeClr val="tx1">
                    <a:lumMod val="50000"/>
                    <a:lumOff val="50000"/>
                  </a:schemeClr>
                </a:solidFill>
                <a:latin typeface="微软雅黑" pitchFamily="34" charset="-122"/>
                <a:ea typeface="微软雅黑" pitchFamily="34" charset="-122"/>
              </a:rPr>
              <a:t>次，平均每年</a:t>
            </a:r>
            <a:r>
              <a:rPr lang="en-US" altLang="zh-CN" sz="4000" dirty="0">
                <a:solidFill>
                  <a:schemeClr val="tx1">
                    <a:lumMod val="50000"/>
                    <a:lumOff val="50000"/>
                  </a:schemeClr>
                </a:solidFill>
                <a:latin typeface="微软雅黑" pitchFamily="34" charset="-122"/>
                <a:ea typeface="微软雅黑" pitchFamily="34" charset="-122"/>
              </a:rPr>
              <a:t>200</a:t>
            </a:r>
            <a:r>
              <a:rPr lang="zh-CN" altLang="en-US" sz="4000" dirty="0">
                <a:solidFill>
                  <a:schemeClr val="tx1">
                    <a:lumMod val="50000"/>
                    <a:lumOff val="50000"/>
                  </a:schemeClr>
                </a:solidFill>
                <a:latin typeface="微软雅黑" pitchFamily="34" charset="-122"/>
                <a:ea typeface="微软雅黑" pitchFamily="34" charset="-122"/>
              </a:rPr>
              <a:t>多次。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除了撰写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晶格动力学理论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，这段时间黄昆还连续完成了两项开拓性的学术贡献。一项是提出著名的“黄方程”和“声子极化激元”概念，另一项是与后来成为他妻子的里斯</a:t>
            </a:r>
            <a:r>
              <a:rPr lang="en-US" altLang="zh-CN" sz="4000" dirty="0">
                <a:solidFill>
                  <a:schemeClr val="tx1">
                    <a:lumMod val="50000"/>
                    <a:lumOff val="50000"/>
                  </a:schemeClr>
                </a:solidFill>
                <a:latin typeface="微软雅黑" pitchFamily="34" charset="-122"/>
                <a:ea typeface="微软雅黑" pitchFamily="34" charset="-122"/>
              </a:rPr>
              <a:t>(</a:t>
            </a:r>
            <a:r>
              <a:rPr lang="en-US" altLang="zh-CN" sz="4000" dirty="0" err="1">
                <a:solidFill>
                  <a:schemeClr val="tx1">
                    <a:lumMod val="50000"/>
                    <a:lumOff val="50000"/>
                  </a:schemeClr>
                </a:solidFill>
                <a:latin typeface="微软雅黑" pitchFamily="34" charset="-122"/>
                <a:ea typeface="微软雅黑" pitchFamily="34" charset="-122"/>
              </a:rPr>
              <a:t>A.Rhys</a:t>
            </a:r>
            <a:r>
              <a:rPr lang="zh-CN" altLang="en-US" sz="4000" dirty="0">
                <a:solidFill>
                  <a:schemeClr val="tx1">
                    <a:lumMod val="50000"/>
                    <a:lumOff val="50000"/>
                  </a:schemeClr>
                </a:solidFill>
                <a:latin typeface="微软雅黑" pitchFamily="34" charset="-122"/>
                <a:ea typeface="微软雅黑" pitchFamily="34" charset="-122"/>
              </a:rPr>
              <a:t>，中文名李爱扶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共同提出的“黄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里斯理论”。他与妻子在</a:t>
            </a:r>
            <a:r>
              <a:rPr lang="en-US" altLang="zh-CN" sz="4000" dirty="0">
                <a:solidFill>
                  <a:schemeClr val="tx1">
                    <a:lumMod val="50000"/>
                    <a:lumOff val="50000"/>
                  </a:schemeClr>
                </a:solidFill>
                <a:latin typeface="微软雅黑" pitchFamily="34" charset="-122"/>
                <a:ea typeface="微软雅黑" pitchFamily="34" charset="-122"/>
              </a:rPr>
              <a:t>1950</a:t>
            </a:r>
            <a:r>
              <a:rPr lang="zh-CN" altLang="en-US" sz="4000" dirty="0">
                <a:solidFill>
                  <a:schemeClr val="tx1">
                    <a:lumMod val="50000"/>
                    <a:lumOff val="50000"/>
                  </a:schemeClr>
                </a:solidFill>
                <a:latin typeface="微软雅黑" pitchFamily="34" charset="-122"/>
                <a:ea typeface="微软雅黑" pitchFamily="34" charset="-122"/>
              </a:rPr>
              <a:t>年合写的这篇论文，至今仍是在这个领域工作的科学家们必引的经典文献。我前不久检索发现，从</a:t>
            </a:r>
            <a:r>
              <a:rPr lang="en-US" altLang="zh-CN" sz="4000" dirty="0">
                <a:solidFill>
                  <a:schemeClr val="tx1">
                    <a:lumMod val="50000"/>
                    <a:lumOff val="50000"/>
                  </a:schemeClr>
                </a:solidFill>
                <a:latin typeface="微软雅黑" pitchFamily="34" charset="-122"/>
                <a:ea typeface="微软雅黑" pitchFamily="34" charset="-122"/>
              </a:rPr>
              <a:t>1975</a:t>
            </a:r>
            <a:r>
              <a:rPr lang="zh-CN" altLang="en-US" sz="4000" dirty="0">
                <a:solidFill>
                  <a:schemeClr val="tx1">
                    <a:lumMod val="50000"/>
                    <a:lumOff val="50000"/>
                  </a:schemeClr>
                </a:solidFill>
                <a:latin typeface="微软雅黑" pitchFamily="34" charset="-122"/>
                <a:ea typeface="微软雅黑" pitchFamily="34" charset="-122"/>
              </a:rPr>
              <a:t>年以来，这篇文章被他人在</a:t>
            </a:r>
            <a:r>
              <a:rPr lang="en-US" altLang="zh-CN" sz="4000" dirty="0">
                <a:solidFill>
                  <a:schemeClr val="tx1">
                    <a:lumMod val="50000"/>
                    <a:lumOff val="50000"/>
                  </a:schemeClr>
                </a:solidFill>
                <a:latin typeface="微软雅黑" pitchFamily="34" charset="-122"/>
                <a:ea typeface="微软雅黑" pitchFamily="34" charset="-122"/>
              </a:rPr>
              <a:t>SCI</a:t>
            </a:r>
            <a:r>
              <a:rPr lang="zh-CN" altLang="en-US" sz="4000" dirty="0">
                <a:solidFill>
                  <a:schemeClr val="tx1">
                    <a:lumMod val="50000"/>
                    <a:lumOff val="50000"/>
                  </a:schemeClr>
                </a:solidFill>
                <a:latin typeface="微软雅黑" pitchFamily="34" charset="-122"/>
                <a:ea typeface="微软雅黑" pitchFamily="34" charset="-122"/>
              </a:rPr>
              <a:t>刊物上引用</a:t>
            </a:r>
            <a:r>
              <a:rPr lang="en-US" altLang="zh-CN" sz="4000" dirty="0">
                <a:solidFill>
                  <a:schemeClr val="tx1">
                    <a:lumMod val="50000"/>
                    <a:lumOff val="50000"/>
                  </a:schemeClr>
                </a:solidFill>
                <a:latin typeface="微软雅黑" pitchFamily="34" charset="-122"/>
                <a:ea typeface="微软雅黑" pitchFamily="34" charset="-122"/>
              </a:rPr>
              <a:t>734</a:t>
            </a:r>
            <a:r>
              <a:rPr lang="zh-CN" altLang="en-US" sz="4000" dirty="0">
                <a:solidFill>
                  <a:schemeClr val="tx1">
                    <a:lumMod val="50000"/>
                    <a:lumOff val="50000"/>
                  </a:schemeClr>
                </a:solidFill>
                <a:latin typeface="微软雅黑" pitchFamily="34" charset="-122"/>
                <a:ea typeface="微软雅黑" pitchFamily="34" charset="-122"/>
              </a:rPr>
              <a:t>次，其中</a:t>
            </a:r>
            <a:r>
              <a:rPr lang="en-US" altLang="zh-CN" sz="4000" dirty="0">
                <a:solidFill>
                  <a:schemeClr val="tx1">
                    <a:lumMod val="50000"/>
                    <a:lumOff val="50000"/>
                  </a:schemeClr>
                </a:solidFill>
                <a:latin typeface="微软雅黑" pitchFamily="34" charset="-122"/>
                <a:ea typeface="微软雅黑" pitchFamily="34" charset="-122"/>
              </a:rPr>
              <a:t>1994</a:t>
            </a:r>
            <a:r>
              <a:rPr lang="zh-CN" altLang="en-US" sz="4000" dirty="0">
                <a:solidFill>
                  <a:schemeClr val="tx1">
                    <a:lumMod val="50000"/>
                    <a:lumOff val="50000"/>
                  </a:schemeClr>
                </a:solidFill>
                <a:latin typeface="微软雅黑" pitchFamily="34" charset="-122"/>
                <a:ea typeface="微软雅黑" pitchFamily="34" charset="-122"/>
              </a:rPr>
              <a:t>年以后被引用</a:t>
            </a:r>
            <a:r>
              <a:rPr lang="en-US" altLang="zh-CN" sz="4000" dirty="0">
                <a:solidFill>
                  <a:schemeClr val="tx1">
                    <a:lumMod val="50000"/>
                    <a:lumOff val="50000"/>
                  </a:schemeClr>
                </a:solidFill>
                <a:latin typeface="微软雅黑" pitchFamily="34" charset="-122"/>
                <a:ea typeface="微软雅黑" pitchFamily="34" charset="-122"/>
              </a:rPr>
              <a:t>240</a:t>
            </a:r>
            <a:r>
              <a:rPr lang="zh-CN" altLang="en-US" sz="4000" dirty="0">
                <a:solidFill>
                  <a:schemeClr val="tx1">
                    <a:lumMod val="50000"/>
                    <a:lumOff val="50000"/>
                  </a:schemeClr>
                </a:solidFill>
                <a:latin typeface="微软雅黑" pitchFamily="34" charset="-122"/>
                <a:ea typeface="微软雅黑" pitchFamily="34" charset="-122"/>
              </a:rPr>
              <a:t>次，平均每年</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多次。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1951</a:t>
            </a:r>
            <a:r>
              <a:rPr lang="zh-CN" altLang="en-US" sz="4000" dirty="0">
                <a:solidFill>
                  <a:schemeClr val="tx1">
                    <a:lumMod val="50000"/>
                    <a:lumOff val="50000"/>
                  </a:schemeClr>
                </a:solidFill>
                <a:latin typeface="微软雅黑" pitchFamily="34" charset="-122"/>
                <a:ea typeface="微软雅黑" pitchFamily="34" charset="-122"/>
              </a:rPr>
              <a:t>年年底，黄昆回国到北京大学物理系任教授，没有继续他的基础研究，而是一心扑在教学上。从那时起，在近</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年的时间中，黄昆只发表了一篇原创性的论文，他把它献给了导师玻恩</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333790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1977</a:t>
            </a:r>
            <a:r>
              <a:rPr lang="zh-CN" altLang="en-US" sz="4000" dirty="0">
                <a:solidFill>
                  <a:schemeClr val="tx1">
                    <a:lumMod val="50000"/>
                    <a:lumOff val="50000"/>
                  </a:schemeClr>
                </a:solidFill>
                <a:latin typeface="微软雅黑" pitchFamily="34" charset="-122"/>
                <a:ea typeface="微软雅黑" pitchFamily="34" charset="-122"/>
              </a:rPr>
              <a:t>年秋天，是黄昆命运的又一个转折点，他在中科院半导体研究所重新开始了科研工作。三年后，他迎来了学术生涯的第二个高峰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进一步完善了“黄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里斯理论”。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黄先生和我在</a:t>
            </a:r>
            <a:r>
              <a:rPr lang="en-US" altLang="zh-CN" sz="4000" dirty="0">
                <a:solidFill>
                  <a:schemeClr val="tx1">
                    <a:lumMod val="50000"/>
                    <a:lumOff val="50000"/>
                  </a:schemeClr>
                </a:solidFill>
                <a:latin typeface="微软雅黑" pitchFamily="34" charset="-122"/>
                <a:ea typeface="微软雅黑" pitchFamily="34" charset="-122"/>
              </a:rPr>
              <a:t>1984</a:t>
            </a:r>
            <a:r>
              <a:rPr lang="zh-CN" altLang="en-US" sz="4000" dirty="0">
                <a:solidFill>
                  <a:schemeClr val="tx1">
                    <a:lumMod val="50000"/>
                    <a:lumOff val="50000"/>
                  </a:schemeClr>
                </a:solidFill>
                <a:latin typeface="微软雅黑" pitchFamily="34" charset="-122"/>
                <a:ea typeface="微软雅黑" pitchFamily="34" charset="-122"/>
              </a:rPr>
              <a:t>年以后都开始研究半导体量子阱超晶格物理。为了建立超晶格光学振动的理论，我们整整讨论了两年，不断地争论。</a:t>
            </a:r>
            <a:r>
              <a:rPr lang="en-US" altLang="zh-CN" sz="4000" dirty="0">
                <a:solidFill>
                  <a:schemeClr val="tx1">
                    <a:lumMod val="50000"/>
                    <a:lumOff val="50000"/>
                  </a:schemeClr>
                </a:solidFill>
                <a:latin typeface="微软雅黑" pitchFamily="34" charset="-122"/>
                <a:ea typeface="微软雅黑" pitchFamily="34" charset="-122"/>
              </a:rPr>
              <a:t>1988</a:t>
            </a:r>
            <a:r>
              <a:rPr lang="zh-CN" altLang="en-US" sz="4000" dirty="0">
                <a:solidFill>
                  <a:schemeClr val="tx1">
                    <a:lumMod val="50000"/>
                    <a:lumOff val="50000"/>
                  </a:schemeClr>
                </a:solidFill>
                <a:latin typeface="微软雅黑" pitchFamily="34" charset="-122"/>
                <a:ea typeface="微软雅黑" pitchFamily="34" charset="-122"/>
              </a:rPr>
              <a:t>年，我们发表了后来被国际物理学界称为“黄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朱模型”的理论，多本国外的研究生教材详细介绍了这个理论。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应该说，黄昆选择在他科学研究的黄金时间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当时</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岁出头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回国，对他后来在学术上更上一个台阶影响很大。他在英国做博士后的一些同事，有几位当时的研究并不如他，但后来都获得了诺贝尔奖。我曾经问过他对这件事情的看法，他觉得自己选择回来这条路没有走错，他说回国后全力以赴从事教学工作，在北京大学建立了我国自己的普通物理、固体物理和半导体物理三门课程的教学体系，培养了大批的人，这个远远比个人取得学术上的成就更有意义</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07569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我</a:t>
            </a:r>
            <a:r>
              <a:rPr lang="zh-CN" altLang="en-US" sz="4000" dirty="0">
                <a:solidFill>
                  <a:schemeClr val="tx1">
                    <a:lumMod val="50000"/>
                    <a:lumOff val="50000"/>
                  </a:schemeClr>
                </a:solidFill>
                <a:latin typeface="微软雅黑" pitchFamily="34" charset="-122"/>
                <a:ea typeface="微软雅黑" pitchFamily="34" charset="-122"/>
              </a:rPr>
              <a:t>后来发现他在</a:t>
            </a:r>
            <a:r>
              <a:rPr lang="en-US" altLang="zh-CN" sz="4000" dirty="0">
                <a:solidFill>
                  <a:schemeClr val="tx1">
                    <a:lumMod val="50000"/>
                    <a:lumOff val="50000"/>
                  </a:schemeClr>
                </a:solidFill>
                <a:latin typeface="微软雅黑" pitchFamily="34" charset="-122"/>
                <a:ea typeface="微软雅黑" pitchFamily="34" charset="-122"/>
              </a:rPr>
              <a:t>1947</a:t>
            </a:r>
            <a:r>
              <a:rPr lang="zh-CN" altLang="en-US" sz="4000" dirty="0">
                <a:solidFill>
                  <a:schemeClr val="tx1">
                    <a:lumMod val="50000"/>
                    <a:lumOff val="50000"/>
                  </a:schemeClr>
                </a:solidFill>
                <a:latin typeface="微软雅黑" pitchFamily="34" charset="-122"/>
                <a:ea typeface="微软雅黑" pitchFamily="34" charset="-122"/>
              </a:rPr>
              <a:t>年留英期间写给杨振宁的一封书信里就流露出这个思想。在信中，他提到了导师莫特对他产生的影响，他说：“像他这样的少数几个人就支住了整个英国的科学研究，假如你要坚定地走科学研究这条路，还有什么比建立一个中国物理研究中心更让人兴奋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它的重要性应该比得一个诺贝尔奖还高。”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在生活上，黄昆是一个极其低调的人。虽然他早就在国际物理学界“大名鼎鼎”，却一直“怕见记者”；他的夫人李爱扶则学会了“黄昆是黄昆，我是我，他的问题请不要来问我”这一招来对付媒体。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2001</a:t>
            </a:r>
            <a:r>
              <a:rPr lang="zh-CN" altLang="en-US" sz="4000" dirty="0">
                <a:solidFill>
                  <a:schemeClr val="tx1">
                    <a:lumMod val="50000"/>
                    <a:lumOff val="50000"/>
                  </a:schemeClr>
                </a:solidFill>
                <a:latin typeface="微软雅黑" pitchFamily="34" charset="-122"/>
                <a:ea typeface="微软雅黑" pitchFamily="34" charset="-122"/>
              </a:rPr>
              <a:t>年，国家授予黄昆最高科学技术奖。我记得在中国科学院提名黄昆的时候，他就写信反对。后来经组织上做工作，他采取不反对也不支持的态度，甚至连组织材料和答辩都一概不参加。他觉得这个奖励太大了，承受不起。</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南方周末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a:t>
            </a:r>
            <a:r>
              <a:rPr lang="en-US" altLang="zh-CN" sz="4000" dirty="0">
                <a:solidFill>
                  <a:schemeClr val="tx1">
                    <a:lumMod val="50000"/>
                    <a:lumOff val="50000"/>
                  </a:schemeClr>
                </a:solidFill>
                <a:latin typeface="微软雅黑" pitchFamily="34" charset="-122"/>
                <a:ea typeface="微软雅黑" pitchFamily="34" charset="-122"/>
              </a:rPr>
              <a:t>1118</a:t>
            </a:r>
            <a:r>
              <a:rPr lang="zh-CN" altLang="en-US" sz="4000" dirty="0">
                <a:solidFill>
                  <a:schemeClr val="tx1">
                    <a:lumMod val="50000"/>
                    <a:lumOff val="50000"/>
                  </a:schemeClr>
                </a:solidFill>
                <a:latin typeface="微软雅黑" pitchFamily="34" charset="-122"/>
                <a:ea typeface="微软雅黑" pitchFamily="34" charset="-122"/>
              </a:rPr>
              <a:t>期，</a:t>
            </a:r>
            <a:r>
              <a:rPr lang="zh-CN" altLang="en-US" sz="4000" dirty="0" smtClean="0">
                <a:solidFill>
                  <a:schemeClr val="tx1">
                    <a:lumMod val="50000"/>
                    <a:lumOff val="50000"/>
                  </a:schemeClr>
                </a:solidFill>
                <a:latin typeface="微软雅黑" pitchFamily="34" charset="-122"/>
                <a:ea typeface="微软雅黑" pitchFamily="34" charset="-122"/>
              </a:rPr>
              <a:t>清华大学物理系</a:t>
            </a:r>
            <a:r>
              <a:rPr lang="zh-CN" altLang="en-US" sz="4000" dirty="0">
                <a:solidFill>
                  <a:schemeClr val="tx1">
                    <a:lumMod val="50000"/>
                    <a:lumOff val="50000"/>
                  </a:schemeClr>
                </a:solidFill>
                <a:latin typeface="微软雅黑" pitchFamily="34" charset="-122"/>
                <a:ea typeface="微软雅黑" pitchFamily="34" charset="-122"/>
              </a:rPr>
              <a:t>主任朱邦芬院士口述，有删节</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757245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1677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①他自称境界不高，才能有限，可他却达到了中国科学界的顶级水平。他的理论哺育了世界上几代人的成长，他的著作被学者们当作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圣经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样摆在书桌上。他相信一种平和自足的人生。黄昆，世界著名物理学家、中国科学院院士、瑞典皇家科学院外籍院士、第三世界科学院院士。他提出的“黄方程”“黄散射”“晶格动力学理论”是该科学领域的权威理论。</a:t>
            </a:r>
            <a:r>
              <a:rPr lang="en-US" altLang="zh-CN" sz="4000" dirty="0">
                <a:solidFill>
                  <a:schemeClr val="tx1">
                    <a:lumMod val="50000"/>
                    <a:lumOff val="50000"/>
                  </a:schemeClr>
                </a:solidFill>
                <a:latin typeface="微软雅黑" pitchFamily="34" charset="-122"/>
                <a:ea typeface="微软雅黑" pitchFamily="34" charset="-122"/>
              </a:rPr>
              <a:t>(2002</a:t>
            </a:r>
            <a:r>
              <a:rPr lang="zh-CN" altLang="en-US" sz="4000" dirty="0">
                <a:solidFill>
                  <a:schemeClr val="tx1">
                    <a:lumMod val="50000"/>
                    <a:lumOff val="50000"/>
                  </a:schemeClr>
                </a:solidFill>
                <a:latin typeface="微软雅黑" pitchFamily="34" charset="-122"/>
                <a:ea typeface="微软雅黑" pitchFamily="34" charset="-122"/>
              </a:rPr>
              <a:t>年度“感动中国”人物事迹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渡重洋，迎朝晖，心系祖国，傲视功名富贵如草芥；攀高峰，历磨难，志兴华夏，欣闻徒子徒孙尽栋梁。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北大物理系师生送给黄昆院士的对联</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③1947</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日，黄昆在给杨振宁的信中写道：“当我有时告诉人我一两年后回国，他们常有疑讶的表现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我们衷心还是觉得，中国有我们和没我们，</a:t>
            </a:r>
            <a:r>
              <a:rPr lang="en-US" altLang="zh-CN" sz="4000" dirty="0">
                <a:solidFill>
                  <a:schemeClr val="tx1">
                    <a:lumMod val="50000"/>
                    <a:lumOff val="50000"/>
                  </a:schemeClr>
                </a:solidFill>
                <a:latin typeface="微软雅黑" pitchFamily="34" charset="-122"/>
                <a:ea typeface="微软雅黑" pitchFamily="34" charset="-122"/>
              </a:rPr>
              <a:t>makes a difference(</a:t>
            </a:r>
            <a:r>
              <a:rPr lang="zh-CN" altLang="en-US" sz="4000" dirty="0">
                <a:solidFill>
                  <a:schemeClr val="tx1">
                    <a:lumMod val="50000"/>
                    <a:lumOff val="50000"/>
                  </a:schemeClr>
                </a:solidFill>
                <a:latin typeface="微软雅黑" pitchFamily="34" charset="-122"/>
                <a:ea typeface="微软雅黑" pitchFamily="34" charset="-122"/>
              </a:rPr>
              <a:t>有些区别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7324441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736339"/>
            <a:ext cx="19612422" cy="6826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题型专练</a:t>
            </a:r>
            <a:r>
              <a:rPr lang="en-US" altLang="zh-CN" sz="4000" b="1" dirty="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smtClean="0">
                <a:solidFill>
                  <a:srgbClr val="EF8340"/>
                </a:solidFill>
                <a:latin typeface="微软雅黑" pitchFamily="34" charset="-122"/>
                <a:ea typeface="微软雅黑" pitchFamily="34" charset="-122"/>
              </a:rPr>
              <a:t>1.</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文体特征：自传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材料中时常出现介绍自己，带有自传性质的写法，这有什么作用？ </a:t>
            </a:r>
          </a:p>
        </p:txBody>
      </p:sp>
      <p:sp>
        <p:nvSpPr>
          <p:cNvPr id="8" name="矩形 7"/>
          <p:cNvSpPr/>
          <p:nvPr/>
        </p:nvSpPr>
        <p:spPr>
          <a:xfrm>
            <a:off x="2058948" y="4736339"/>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拉近展现距离。“我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1981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年到中科院半导体研究所工作”和“黄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朱模型”的理论介绍，呈现作者自己的工作、生活、学术研究等方面，能近距离地介绍传主，展现传主的形象。②便于赞扬品质。“我记得在中国科学院提名黄昆的时候”的事例就表达了“我”的敬佩仰慕之情。③增强感染力量。“我”曾经问黄昆回国这件事，让读者深受感动，增强了文章的可读性。</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本题考查文体特征。要求指出带有自传性质的写法部分的作用，要结合自传具有的特点、本材料的内容来分析</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1533888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859564"/>
            <a:ext cx="19612422" cy="7703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9255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文体特征：评传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朱邦芬作为黄昆的学生和同事，由他口述的这篇传记有什么特点</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3859564"/>
            <a:ext cx="1969892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更具评价中肯性。同为科学家，对研究的领域十分了解，评价客观、中肯。②更具权威性。同为物理学家，对黄昆在学术上的贡献，他的总结和评价比他人更有专业性。③更具深刻性。由于作者受黄昆教导时间长，对黄昆治学理念和思想的认识更深刻。④更具真实性。作者熟悉黄昆的生活，讲述事件更翔实可信，人物形象更真实。</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本题考查文体特征。通过第三者转述的传记有其突出的特点，要从介绍内容的真实性、权威性等方面思考</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66965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633464"/>
            <a:ext cx="19612422" cy="6929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dirty="0">
                <a:solidFill>
                  <a:srgbClr val="EF8340"/>
                </a:solidFill>
                <a:latin typeface="微软雅黑" pitchFamily="34" charset="-122"/>
                <a:ea typeface="微软雅黑" pitchFamily="34" charset="-122"/>
              </a:rPr>
              <a:t>3</a:t>
            </a:r>
            <a:r>
              <a:rPr lang="en-US" altLang="zh-CN" sz="4000" dirty="0" smtClean="0">
                <a:solidFill>
                  <a:srgbClr val="EF8340"/>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主要表现手法</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这篇传记及相关链接材料多次运用对比衬托。试举三例并简要分析其作用</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651646"/>
            <a:ext cx="19698922"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在英国做博士后的一些同事，有几位当时的研究并不如他，但后来都获得了诺贝尔奖”，通过黄昆与同事的对比，衬托黄昆甘愿献身于祖国的基础科学，突出传主精神高尚。②黄昆“早就在国际物理学界‘大名鼎鼎’，却一直‘怕见记者’”，对待中国科学院提名也是反对或中立。通过黄昆的成就与他对待媒体、荣誉的态度的对比，衬托黄昆生活低调、淡泊名利，突出他的品质超群。③“他自称境界不高，才能有限，可他却达到了中国科学界的顶级水平”，通过黄昆对自己的认识和要求与达到的实际水平进行对比，衬托黄昆的谦虚谨慎、不骄不躁，突出了他的严于律己的品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本题考查传记的主要表现手法。三个例子要在文章中或相关链接中找到，再结合例子加以分析，指出具体作用</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6859892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833246"/>
            <a:ext cx="19612422" cy="7729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4</a:t>
            </a:r>
            <a:r>
              <a:rPr lang="en-US" altLang="zh-CN" sz="4000"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主要表现手法</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材料中引用黄昆的话和信的内容，有什么好处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001391"/>
            <a:ext cx="1969892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表现了黄昆的精神品质，看淡自己，心系祖国。②有助于读者从多个角度了解黄昆的高尚品格。③使传记的内容更加真实可信。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本题考查传记的主要表现手法。引用传主的话或信的内容的表达效果要从文本中找出来，通过分析具体内容来作答。</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3627063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rgbClr val="EF8340"/>
                </a:solidFill>
                <a:latin typeface="微软雅黑" pitchFamily="34" charset="-122"/>
                <a:ea typeface="微软雅黑" pitchFamily="34" charset="-122"/>
              </a:rPr>
              <a:t>5.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黄昆在生活上极其低调，不大接受媒体采访，淡泊名利，他把自己原创论文献给导师，放弃对个人研究、获奖的追求。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黄昆对导师莫特评价特别高，说像他导师这样的少数几个人，就支住了整个英国的科学研究，可见黄昆眼中的导师已超越诺贝尔奖水平。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黄昆的妻子能很好地协助丈夫进行科学研究，著名的“黄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里斯理论”就是夫妻俩合作的成果，为在这个领域工作的科学家们必引的经典文献。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黄昆的理论影响很大，曾哺育了世界上几代人的成长，著作被学者们当作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圣经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一样摆在书桌上，他提出“黄方程”“黄散射”“晶格动力学理论”等</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67902" y="10856032"/>
            <a:ext cx="19612422" cy="7066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78205" y="10859214"/>
            <a:ext cx="19698922"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项，推论无据，“可见黄昆眼中的导师已超越诺贝尔奖水平”在文中无体现</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54343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p14="http://schemas.microsoft.com/office/powerpoint/2010/main" xmlns="" val="3769777080"/>
              </p:ext>
            </p:extLst>
          </p:nvPr>
        </p:nvGraphicFramePr>
        <p:xfrm>
          <a:off x="2023200" y="3484065"/>
          <a:ext cx="17972087" cy="8651875"/>
        </p:xfrm>
        <a:graphic>
          <a:graphicData uri="http://schemas.openxmlformats.org/presentationml/2006/ole">
            <p:oleObj spid="_x0000_s3129" name="文档" r:id="rId3" imgW="10858070" imgH="5207043" progId="Word.Document.12">
              <p:embed/>
            </p:oleObj>
          </a:graphicData>
        </a:graphic>
      </p:graphicFrame>
    </p:spTree>
    <p:extLst>
      <p:ext uri="{BB962C8B-B14F-4D97-AF65-F5344CB8AC3E}">
        <p14:creationId xmlns:p14="http://schemas.microsoft.com/office/powerpoint/2010/main" xmlns="" val="42787339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03498"/>
            <a:ext cx="19788326" cy="961699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6.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黄昆评价自己的研究有两个高峰，一个是提出了“黄散射”理论，另一个是提出了“黄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里斯理论”。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黄昆觉得自己选择回国这条路并没走错，他认为为我国建立物理学教学体系，培养大批人才，这比个人取得学术上的成就更有意义，展现出一代宗师心系国家、傲视功名的风范。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黄昆认为建立中国物理研究中心比获得诺贝尔奖的重要性还高，这种思想源于导师莫特对他的影响。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黄昆在英国读博士后时，有些同事的研究并不如他，后来这些人却获得了诺贝尔奖，意味着黄昆如果把精力放在科学研究上，也极有可能获得诺贝尔奖。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黄昆自称境界不高，才华有限，他认为国家授予的最高科学技术奖他承受不起，拒绝领奖</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370102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132758"/>
            <a:ext cx="19612422" cy="84299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45510" y="3099910"/>
            <a:ext cx="19698922"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项，表述不当，原文中说的是“三年后，他迎来了学术生涯的第二个高峰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进一步完善了‘黄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里斯理论’”。而选项的表述则为“提出了‘黄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里斯’理论”。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项，“意味着黄昆如果把精力放在科学研究上，也极有可能获得诺贝尔奖”仅是一种推断，在原文中查无此据。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项，强加因果，黄昆自认为境界不高，才华有限和他拒绝领奖之间无必然联系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94270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20083580" cy="89255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7. </a:t>
            </a:r>
            <a:r>
              <a:rPr lang="zh-CN" altLang="en-US" sz="4000" dirty="0" smtClean="0">
                <a:solidFill>
                  <a:schemeClr val="tx1">
                    <a:lumMod val="50000"/>
                    <a:lumOff val="50000"/>
                  </a:schemeClr>
                </a:solidFill>
                <a:latin typeface="微软雅黑" pitchFamily="34" charset="-122"/>
                <a:ea typeface="微软雅黑" pitchFamily="34" charset="-122"/>
              </a:rPr>
              <a:t>文章</a:t>
            </a:r>
            <a:r>
              <a:rPr lang="zh-CN" altLang="en-US" sz="4000" dirty="0">
                <a:solidFill>
                  <a:schemeClr val="tx1">
                    <a:lumMod val="50000"/>
                    <a:lumOff val="50000"/>
                  </a:schemeClr>
                </a:solidFill>
                <a:latin typeface="微软雅黑" pitchFamily="34" charset="-122"/>
                <a:ea typeface="微软雅黑" pitchFamily="34" charset="-122"/>
              </a:rPr>
              <a:t>以“一代宗师黄昆”为题，请结合黄昆的生平经历，谈谈你对“宗师”一词的理解。</a:t>
            </a:r>
          </a:p>
        </p:txBody>
      </p:sp>
      <p:sp>
        <p:nvSpPr>
          <p:cNvPr id="10" name="矩形 9"/>
          <p:cNvSpPr/>
          <p:nvPr/>
        </p:nvSpPr>
        <p:spPr>
          <a:xfrm>
            <a:off x="2067902" y="3696050"/>
            <a:ext cx="19612422" cy="7866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67902" y="3696050"/>
            <a:ext cx="19698922" cy="794429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宗师”是在学术上或思想上受人尊崇且奉为老师的人，在本文中黄昆先生二者兼而有之。②黄昆做出了卓越的学术贡献，提出并完善了以他名字命名的“黄散射”“黄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里斯”等理论；他的专著、论文被多次引用，是所在领域科学家必引的经典文献。③建立了我国自己的物理课程的教学体系，培养了大批人才。④他的理论在其研究领域被奉为经典，哺育了世界上几代人的成长，他的著作被学者们当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圣经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样摆在书桌上。⑤志向高远，把建立中国的物理研究体系作为自己的理想追求。⑥心系国家，热爱祖国，把为国家培养人才、推动国家物理学研究置于个人的事业追求之上。⑦淡泊名利，为人谦逊，自称“境界不高，才能有限”，远离媒体的采访，反对给他授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对“宗师”一词的解释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分，其中从学术方面的概括分析每点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分，两点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分，最多得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分，从思想方面的概括分析每点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分，两点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分，最多得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本题考查探究能力。要求从个人的角度理解关键词，实际是要联系主要内容，分别从传主的学术、思想层面来理解。</a:t>
            </a:r>
          </a:p>
        </p:txBody>
      </p:sp>
    </p:spTree>
    <p:extLst>
      <p:ext uri="{BB962C8B-B14F-4D97-AF65-F5344CB8AC3E}">
        <p14:creationId xmlns:p14="http://schemas.microsoft.com/office/powerpoint/2010/main" xmlns="" val="19818243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5</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69262"/>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探究</a:t>
            </a:r>
            <a:endParaRPr lang="zh-CN" altLang="en-US" sz="10000" b="1"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016668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实用</a:t>
            </a:r>
            <a:r>
              <a:rPr lang="zh-CN" altLang="en-US" sz="3600" dirty="0">
                <a:solidFill>
                  <a:schemeClr val="tx1">
                    <a:lumMod val="50000"/>
                    <a:lumOff val="50000"/>
                  </a:schemeClr>
                </a:solidFill>
                <a:latin typeface="微软雅黑" pitchFamily="34" charset="-122"/>
                <a:ea typeface="微软雅黑" pitchFamily="34" charset="-122"/>
              </a:rPr>
              <a:t>类文本阅读中的“探究”与文学类文本阅读中的“探究”不同：①从不同的角度和层面发掘文本所反映的人生价值和时代精神；②探讨作者的写作背景和写作意图；③探究文本中的某些问题，提出自己的见解。理解上述三点难度不大，只是其中的“探究”需要进一步明确：要突出深层意蕴、写作背景和写作意图、疑难重点。能力层级为</a:t>
            </a:r>
            <a:r>
              <a:rPr lang="en-US" altLang="zh-CN" sz="3600" dirty="0">
                <a:solidFill>
                  <a:schemeClr val="tx1">
                    <a:lumMod val="50000"/>
                    <a:lumOff val="50000"/>
                  </a:schemeClr>
                </a:solidFill>
                <a:latin typeface="微软雅黑" pitchFamily="34" charset="-122"/>
                <a:ea typeface="微软雅黑" pitchFamily="34" charset="-122"/>
              </a:rPr>
              <a:t>F</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a:t>
            </a:r>
            <a:r>
              <a:rPr lang="zh-CN" altLang="en-US" sz="3600" dirty="0" smtClean="0">
                <a:solidFill>
                  <a:schemeClr val="tx1">
                    <a:lumMod val="50000"/>
                    <a:lumOff val="50000"/>
                  </a:schemeClr>
                </a:solidFill>
                <a:latin typeface="微软雅黑" pitchFamily="34" charset="-122"/>
                <a:ea typeface="微软雅黑" pitchFamily="34" charset="-122"/>
              </a:rPr>
              <a:t>实用</a:t>
            </a:r>
            <a:r>
              <a:rPr lang="zh-CN" altLang="en-US" sz="3600" dirty="0">
                <a:solidFill>
                  <a:schemeClr val="tx1">
                    <a:lumMod val="50000"/>
                    <a:lumOff val="50000"/>
                  </a:schemeClr>
                </a:solidFill>
                <a:latin typeface="微软雅黑" pitchFamily="34" charset="-122"/>
                <a:ea typeface="微软雅黑" pitchFamily="34" charset="-122"/>
              </a:rPr>
              <a:t>类文本的探究题，一直是近几年高考命题的热点，如</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年新课标全国卷的最后一题都考了探究题。对于探究题的选材，首选是人物传记，其次是科普文章、人物访谈、消息通讯。探究题是课改的重要体现之一，也是高考题型改革的一大突破；考生也要“与时俱进”，复习好这一考点，夺取这一考点的全面胜利。</a:t>
            </a:r>
          </a:p>
        </p:txBody>
      </p:sp>
    </p:spTree>
    <p:extLst>
      <p:ext uri="{BB962C8B-B14F-4D97-AF65-F5344CB8AC3E}">
        <p14:creationId xmlns:p14="http://schemas.microsoft.com/office/powerpoint/2010/main" xmlns="" val="4246371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爱国科学家邓叔群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经过清华学堂八年苦读，邓叔群于</a:t>
            </a:r>
            <a:r>
              <a:rPr lang="en-US" altLang="zh-CN" sz="4000" dirty="0">
                <a:solidFill>
                  <a:schemeClr val="tx1">
                    <a:lumMod val="50000"/>
                    <a:lumOff val="50000"/>
                  </a:schemeClr>
                </a:solidFill>
                <a:latin typeface="微软雅黑" pitchFamily="34" charset="-122"/>
                <a:ea typeface="微软雅黑" pitchFamily="34" charset="-122"/>
              </a:rPr>
              <a:t>1923</a:t>
            </a:r>
            <a:r>
              <a:rPr lang="zh-CN" altLang="en-US" sz="4000" dirty="0">
                <a:solidFill>
                  <a:schemeClr val="tx1">
                    <a:lumMod val="50000"/>
                    <a:lumOff val="50000"/>
                  </a:schemeClr>
                </a:solidFill>
                <a:latin typeface="微软雅黑" pitchFamily="34" charset="-122"/>
                <a:ea typeface="微软雅黑" pitchFamily="34" charset="-122"/>
              </a:rPr>
              <a:t>年经考试公费留学美国。同时去的同学大多选择学习外交、银行、军事、法律等专业，只有他不听别人劝告，为了解救贫困的中国农民，一心入读康奈尔大学的农林专业。留学期间，目睹同胞受到种族歧视，这激发了他为国争光的民族自尊心，决心在最短的时间内学到最精湛的科学知识。他不仅主科成绩都是</a:t>
            </a: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而且荣获了全美最高科学荣誉学会颁发的两枚金钥匙证章。正当他博士论文接近完成时，国内岭南大学急需一位植物病理学教授，导师惠凑推荐了他，但建议他完成论文后再回去。邓叔群却认为，学到先进知识报效祖国，正是自己求学的真正目的，于是当即回国。 </a:t>
            </a:r>
          </a:p>
        </p:txBody>
      </p:sp>
    </p:spTree>
    <p:extLst>
      <p:ext uri="{BB962C8B-B14F-4D97-AF65-F5344CB8AC3E}">
        <p14:creationId xmlns:p14="http://schemas.microsoft.com/office/powerpoint/2010/main" xmlns="" val="3849755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在回国后的十年中，为搜集我国第一手真菌资料，他手提竹篮，攀山入林，一样一样地采集，逐一鉴定，定名分类。他先后研究鉴定的真菌种类达一两千种，分隶于数百个属，其中首次发现的新属</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个，新种</a:t>
            </a:r>
            <a:r>
              <a:rPr lang="en-US" altLang="zh-CN" sz="4000" dirty="0">
                <a:solidFill>
                  <a:schemeClr val="tx1">
                    <a:lumMod val="50000"/>
                    <a:lumOff val="50000"/>
                  </a:schemeClr>
                </a:solidFill>
                <a:latin typeface="微软雅黑" pitchFamily="34" charset="-122"/>
                <a:ea typeface="微软雅黑" pitchFamily="34" charset="-122"/>
              </a:rPr>
              <a:t>121</a:t>
            </a:r>
            <a:r>
              <a:rPr lang="zh-CN" altLang="en-US" sz="4000" dirty="0">
                <a:solidFill>
                  <a:schemeClr val="tx1">
                    <a:lumMod val="50000"/>
                    <a:lumOff val="50000"/>
                  </a:schemeClr>
                </a:solidFill>
                <a:latin typeface="微软雅黑" pitchFamily="34" charset="-122"/>
                <a:ea typeface="微软雅黑" pitchFamily="34" charset="-122"/>
              </a:rPr>
              <a:t>个，为世界真菌资源宝库增添了新标本。在世界真菌学史上为我国的真菌科学谱写了重要的第一章，向世界宣告了中国有自己的真菌科学。在世界著名真菌分类学家考尔夫教授总结的康奈尔大学</a:t>
            </a:r>
            <a:r>
              <a:rPr lang="en-US" altLang="zh-CN" sz="4000" dirty="0">
                <a:solidFill>
                  <a:schemeClr val="tx1">
                    <a:lumMod val="50000"/>
                    <a:lumOff val="50000"/>
                  </a:schemeClr>
                </a:solidFill>
                <a:latin typeface="微软雅黑" pitchFamily="34" charset="-122"/>
                <a:ea typeface="微软雅黑" pitchFamily="34" charset="-122"/>
              </a:rPr>
              <a:t>120</a:t>
            </a:r>
            <a:r>
              <a:rPr lang="zh-CN" altLang="en-US" sz="4000" dirty="0">
                <a:solidFill>
                  <a:schemeClr val="tx1">
                    <a:lumMod val="50000"/>
                    <a:lumOff val="50000"/>
                  </a:schemeClr>
                </a:solidFill>
                <a:latin typeface="微软雅黑" pitchFamily="34" charset="-122"/>
                <a:ea typeface="微软雅黑" pitchFamily="34" charset="-122"/>
              </a:rPr>
              <a:t>年来做出突出贡献的</a:t>
            </a:r>
            <a:r>
              <a:rPr lang="en-US" altLang="zh-CN" sz="4000" dirty="0">
                <a:solidFill>
                  <a:schemeClr val="tx1">
                    <a:lumMod val="50000"/>
                    <a:lumOff val="50000"/>
                  </a:schemeClr>
                </a:solidFill>
                <a:latin typeface="微软雅黑" pitchFamily="34" charset="-122"/>
                <a:ea typeface="微软雅黑" pitchFamily="34" charset="-122"/>
              </a:rPr>
              <a:t>41</a:t>
            </a:r>
            <a:r>
              <a:rPr lang="zh-CN" altLang="en-US" sz="4000" dirty="0">
                <a:solidFill>
                  <a:schemeClr val="tx1">
                    <a:lumMod val="50000"/>
                    <a:lumOff val="50000"/>
                  </a:schemeClr>
                </a:solidFill>
                <a:latin typeface="微软雅黑" pitchFamily="34" charset="-122"/>
                <a:ea typeface="微软雅黑" pitchFamily="34" charset="-122"/>
              </a:rPr>
              <a:t>位真菌学家中，他是唯一的东方人。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抗战开始不久，为了使自己的研究与国计民生关系更为直接，邓叔群转向了林业研究。他带领助手深入云南、西康、四川一带，勘察森林资源状况。他们冒风雨，顶烈日，忍饥寒，摸清了该地区森林资源的组成、分布、蓄积量及病虫害等情况，绘制了中国的早期林型图，并提出了合理经营、开发和管理原始森林的研究报告，为大后方建设提供了必要的参考。其中森林的材积估算、轮伐期、更新方法、造林方针等，至今仍有参考价值</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33246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后来</a:t>
            </a:r>
            <a:r>
              <a:rPr lang="zh-CN" altLang="en-US" sz="4000" dirty="0">
                <a:solidFill>
                  <a:schemeClr val="tx1">
                    <a:lumMod val="50000"/>
                    <a:lumOff val="50000"/>
                  </a:schemeClr>
                </a:solidFill>
                <a:latin typeface="微软雅黑" pitchFamily="34" charset="-122"/>
                <a:ea typeface="微软雅黑" pitchFamily="34" charset="-122"/>
              </a:rPr>
              <a:t>，邓叔群拒绝就任农林部副部长，而在甘肃省建设厅厅长张心一的支持下，举家奔赴甘肃，开始黄河上游水土保持的研究。经过几年艰苦奋斗，成功创办了洮河林场及三个分场，建立了一整套保证森林更新、营造量大于采伐量的制度，创建了以科学的方法经营和管理森林的新模式。邓叔群认为，水利和林、牧之间具有密切关系，要根治黄河水患，就必须三者并重。为保持黄河上游水土、减轻下游灾害，他提出了森林生态平衡理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1948</a:t>
            </a:r>
            <a:r>
              <a:rPr lang="zh-CN" altLang="en-US" sz="4000" dirty="0">
                <a:solidFill>
                  <a:schemeClr val="tx1">
                    <a:lumMod val="50000"/>
                    <a:lumOff val="50000"/>
                  </a:schemeClr>
                </a:solidFill>
                <a:latin typeface="微软雅黑" pitchFamily="34" charset="-122"/>
                <a:ea typeface="微软雅黑" pitchFamily="34" charset="-122"/>
              </a:rPr>
              <a:t>年，邓叔群当选为中央研究院院士。随后，中央研究院要求全体高级研究人员迁往台湾或去美国。他不仅自己明确表示决不离开，还动员其他同事共同抵制。他对家人说：“别忘了自己是中国人，要为民族富强奋斗终生。我绝不跟腐败的国民党去台湾，也不去美国。”其实在他内心深处，对共产党抱有希望和向往，愿与民族同甘苦，共命运</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640141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后来，他早年的学生沈其益受东北解放区领导委托，特地到上海动员他去东北筹建农学院，他欣然接受邀请，并在半年时间内，带病编写出一整套林科大学的教材纲要。作为沈阳农学院创建总指挥，他辛勤工作，调度有方，快速、高效地完成了建校任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邓叔群生活俭朴，不图物质享受。新中国成立后，他把抗日战争前在南京购建的花园洋房捐献给国家，还三次主动提出减薪。抗美援朝时，他将自己的积蓄捐作军用。</a:t>
            </a:r>
            <a:r>
              <a:rPr lang="en-US" altLang="zh-CN" sz="4000" dirty="0">
                <a:solidFill>
                  <a:schemeClr val="tx1">
                    <a:lumMod val="50000"/>
                    <a:lumOff val="50000"/>
                  </a:schemeClr>
                </a:solidFill>
                <a:latin typeface="微软雅黑" pitchFamily="34" charset="-122"/>
                <a:ea typeface="微软雅黑" pitchFamily="34" charset="-122"/>
              </a:rPr>
              <a:t>1960</a:t>
            </a:r>
            <a:r>
              <a:rPr lang="zh-CN" altLang="en-US" sz="4000" dirty="0">
                <a:solidFill>
                  <a:schemeClr val="tx1">
                    <a:lumMod val="50000"/>
                    <a:lumOff val="50000"/>
                  </a:schemeClr>
                </a:solidFill>
                <a:latin typeface="微软雅黑" pitchFamily="34" charset="-122"/>
                <a:ea typeface="微软雅黑" pitchFamily="34" charset="-122"/>
              </a:rPr>
              <a:t>年，他受林业部委托，举办森林病理学培训班，为各省培训出数十名专业技术骨干。培训结束后，他谢绝巨额酬金，只留一张结业合影作纪念。邓叔群一生的选择，都从人民和祖国的需要出发，他以自己的实际行动，践行着科学报国的理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中国真菌学先驱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邓叔群院士</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484689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641611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①邓叔群</a:t>
            </a:r>
            <a:r>
              <a:rPr lang="en-US" altLang="zh-CN" sz="4000" dirty="0">
                <a:solidFill>
                  <a:schemeClr val="tx1">
                    <a:lumMod val="50000"/>
                    <a:lumOff val="50000"/>
                  </a:schemeClr>
                </a:solidFill>
                <a:latin typeface="微软雅黑" pitchFamily="34" charset="-122"/>
                <a:ea typeface="微软雅黑" pitchFamily="34" charset="-122"/>
              </a:rPr>
              <a:t>(1902—1970)</a:t>
            </a:r>
            <a:r>
              <a:rPr lang="zh-CN" altLang="en-US" sz="4000" dirty="0">
                <a:solidFill>
                  <a:schemeClr val="tx1">
                    <a:lumMod val="50000"/>
                    <a:lumOff val="50000"/>
                  </a:schemeClr>
                </a:solidFill>
                <a:latin typeface="微软雅黑" pitchFamily="34" charset="-122"/>
                <a:ea typeface="微软雅黑" pitchFamily="34" charset="-122"/>
              </a:rPr>
              <a:t>，中国真菌学家，福建福州人。曾任岭南大学、金陵大学、中央大学等校教授，中央研究院研究员。新中国成立后，任沈阳农学院和东北农学院副院长、中科院微生物研究所副所长、中科院学部委员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院士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。主要著作有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中国的高等真菌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中国的真菌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辞海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第六版</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我自幼被外祖母严氏收养。她教我劳动，晓我勤俭，并以岳飞、戚继光、林则徐等人的事迹勉励我；教我做人要坚贞不屈、清正廉洁、光明磊落，这一切促使我从小就立志为中华民族的强盛奋斗终生。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中国科学院院士自述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邓叔群</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493343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p14="http://schemas.microsoft.com/office/powerpoint/2010/main" xmlns="" val="1505169892"/>
              </p:ext>
            </p:extLst>
          </p:nvPr>
        </p:nvGraphicFramePr>
        <p:xfrm>
          <a:off x="2216150" y="2989263"/>
          <a:ext cx="17478375" cy="8088312"/>
        </p:xfrm>
        <a:graphic>
          <a:graphicData uri="http://schemas.openxmlformats.org/presentationml/2006/ole">
            <p:oleObj spid="_x0000_s4153" name="文档" r:id="rId3" imgW="11075685" imgH="5154479" progId="Word.Document.12">
              <p:embed/>
            </p:oleObj>
          </a:graphicData>
        </a:graphic>
      </p:graphicFrame>
    </p:spTree>
    <p:extLst>
      <p:ext uri="{BB962C8B-B14F-4D97-AF65-F5344CB8AC3E}">
        <p14:creationId xmlns:p14="http://schemas.microsoft.com/office/powerpoint/2010/main" xmlns="" val="23734323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1</a:t>
            </a:r>
            <a:r>
              <a:rPr lang="en-US" altLang="zh-CN" sz="4000" dirty="0" smtClean="0">
                <a:solidFill>
                  <a:srgbClr val="EF8340"/>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 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．因为种族歧视使邓叔群深受伤害，激发了他的民族自尊心，他决心用最短的时间学到最精湛的科学知识，为国争光。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．考虑到岭南大学开学在即，急需一位植物病理学教授，邓叔群听从导师的建议当即回国，全然不顾自己即将得到的博士学位。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．邓叔群采集、鉴定的中国真菌标本，填补了世界真菌研究领域的空白。他本人也因为在真菌学领域的卓越贡献而得到世界同行认可。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．抗战时期，邓叔群与助手开展森林勘察，其研究成果不仅支持了当时的大后方建设，其中不少内容至今仍有参考价值。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．邓叔群基于水利和林、牧并重的思想而提出的森林生态平衡理论，使得黄河上游的水土得以保持，并减轻了下游的水患灾害。 </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24604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本题考查分析和概括文中信息的能力，能力层级为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项，“听从导师的建议当即回国”有误，原文是导师“建议他完成论文后再回去”，不是让他当即回国。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项，因果关系不当，原文是“为保持黄河上游水土、减轻下游灾害，他提出了森林生态平衡理论”。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项，原文是“目睹同胞受到种族歧视”，而不是他受到种族歧视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389083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a:t>
            </a:r>
            <a:r>
              <a:rPr lang="en-US" altLang="zh-CN" sz="4000" dirty="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邓叔群</a:t>
            </a:r>
            <a:r>
              <a:rPr lang="zh-CN" altLang="en-US" sz="4000" dirty="0">
                <a:solidFill>
                  <a:schemeClr val="tx1">
                    <a:lumMod val="50000"/>
                    <a:lumOff val="50000"/>
                  </a:schemeClr>
                </a:solidFill>
                <a:latin typeface="微软雅黑" pitchFamily="34" charset="-122"/>
                <a:ea typeface="微软雅黑" pitchFamily="34" charset="-122"/>
              </a:rPr>
              <a:t>不愿意去台湾，也不去美国，而欣然接受邀请去东北筹建农学院。他这样做，既有现实因素，又有思想基础。请结合材料具体分析。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776341"/>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现实因素：①国民党腐败统治的现实使他深感失望；②东北解放区领导尊重人才的诚意使他深受感动。</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思想基础：①从小受外祖母影响，以历史上的民族英雄为榜样；②不忘自己是中国人，愿为中华民族富强奋斗终生。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。审题时要抓住题干中的“现实因素”和“思想基础”，答题区域在文本第五段及链接材料②，在此区域内筛选出合乎题目的作答内容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7383874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854311"/>
            <a:ext cx="19800000" cy="6101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3</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在</a:t>
            </a:r>
            <a:r>
              <a:rPr lang="zh-CN" altLang="en-US" sz="4000" dirty="0">
                <a:solidFill>
                  <a:schemeClr val="tx1">
                    <a:lumMod val="50000"/>
                    <a:lumOff val="50000"/>
                  </a:schemeClr>
                </a:solidFill>
                <a:latin typeface="微软雅黑" pitchFamily="34" charset="-122"/>
                <a:ea typeface="微软雅黑" pitchFamily="34" charset="-122"/>
              </a:rPr>
              <a:t>国家需要时，邓叔群是如何主动牺牲个人利益、为国分忧的？请结合材料简要分析。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854311"/>
            <a:ext cx="19800000" cy="5063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因为岭南大学的需要，中断学业，提前回国效力；②把自家的花园洋房和积蓄捐献给国家，并主动提出减薪；③带病编写教材纲要，为筹建沈阳农学院辛勤工作。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本题考查筛选并整合文中信息的能力，以及从不同的角度和层面发掘文本所反映的人生价值和时代精神的能力。能力层级为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题步骤是：先审题干，明确指向，寻找信息源；再对信息源进行筛选与整合。通过阅读文章可知，答题区域在第一段、第五段、第六段。筛选出邓叔群因岭南大学的需要而中断学业提前回国、捐款捐房减薪、带病编写教材辛勤工作等信息，并按要求分类整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974395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11964" y="4054093"/>
            <a:ext cx="19800000" cy="75685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9255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4</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 作为</a:t>
            </a:r>
            <a:r>
              <a:rPr lang="zh-CN" altLang="en-US" sz="4000" dirty="0">
                <a:solidFill>
                  <a:schemeClr val="tx1">
                    <a:lumMod val="50000"/>
                    <a:lumOff val="50000"/>
                  </a:schemeClr>
                </a:solidFill>
                <a:latin typeface="微软雅黑" pitchFamily="34" charset="-122"/>
                <a:ea typeface="微软雅黑" pitchFamily="34" charset="-122"/>
              </a:rPr>
              <a:t>一位爱国科学家，邓叔群有哪些突出表现？请结合材料谈谈你的理解。</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1991104" y="4088794"/>
            <a:ext cx="19800000" cy="5063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为中国建立了自己的真菌学，在世界学术领域争得一席之地；②为改变中国农业的落后面貌，选学农林专业；③为国计民生需要，及时调整自己的研究方向；④为新中国农林业的发展，努力培养专业人才。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本题考查从不同的角度和层面发掘文本所反映的人生价值和时代精神的能力。能力层级为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的答题思路是：审题目，明确答题内容；锁定信息源，筛选整合信息。审题时要抓住“爱国科学家”这一信息，它既规定了传主行为的性质，也规定了答题区域，要求围绕“爱国”“科学家”筛选信息。答题区域在第一段、第二段、第三段和第六段。注意分条作答。</a:t>
            </a:r>
          </a:p>
        </p:txBody>
      </p:sp>
    </p:spTree>
    <p:extLst>
      <p:ext uri="{BB962C8B-B14F-4D97-AF65-F5344CB8AC3E}">
        <p14:creationId xmlns:p14="http://schemas.microsoft.com/office/powerpoint/2010/main" xmlns="" val="4244329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探究文中观点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邓叔群认为，水利和林、牧之间具有密切关系，要根治黄河水患，就必须三者并重。请结合材料谈谈你的理解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56754" y="5646314"/>
            <a:ext cx="19766446" cy="5309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5646315"/>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观点形成的时代背景是，他已充分进行实地研究。邓叔群拒任农林部副部长，举家奔赴甘肃，研究黄河上游水土保持。②这一观点有理论支撑，他提出了森林生态平衡理论。③这一观点有林业实践支撑。他成功创办洮河林场，建立整套保证森林更新的制度，创建科学经营和管理森林的新模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中观点的能力。“要根治黄河水患，就必须三者并重”的观点在本文中主要体现为他在林业方面的独特贡献。先找到语句所在第四段，然后结合上下文，先述说观点形成的背景与林业实践，再介绍他的森林理论，提炼整合后分点表述即可</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325510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探究精神品质、人物魅力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邓叔群院士在国内深受尊敬，在国际上也享有盛誉，其中必有内在原因。请结合材料具体分析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776341"/>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从小就立志为中华民族的强盛奋斗终生，最终荣膺中科院学部委员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院士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以学到先进知识报效祖国为求学目的，放弃博士学位，回国后为中国建立了自己的真菌科学。③关心国计民生，转向林业研究，并做出突出贡献。④愿与民族同甘苦，共命运，不去台湾和美国，欣然筹建农学院。⑤生活俭朴，不贪图物质享受，捐献洋房，主动提出减薪，培训专业人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人物魅力的能力，要求考生找出邓叔群院士深受尊敬、享有盛誉的内在原因。综合性较强，联系全文和“相关链接”，先找出国内与国外对他的评价，再按时间顺序理出其重大贡献及思想轨迹，既要注意评价性语句，也要注意相关事实。</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p>
        </p:txBody>
      </p:sp>
    </p:spTree>
    <p:extLst>
      <p:ext uri="{BB962C8B-B14F-4D97-AF65-F5344CB8AC3E}">
        <p14:creationId xmlns:p14="http://schemas.microsoft.com/office/powerpoint/2010/main" xmlns="" val="9246329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2492990"/>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7.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探究社会意义及启示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邓叔群一生的选择，都从人民和祖国的需要出发，他以自己的实际行动，践行着科学报国的理想。”这给我们什么样的启示？请结合材料具体分析。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23200" y="4572918"/>
            <a:ext cx="19800000" cy="72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53082" y="4549621"/>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青少年应该树立远大理想，将个人前途与祖国命运结合在一起。邓叔群从小就立志为中华民族的强盛奋斗终生，最终为国争光，享誉国际。②青少年应该脚踏实地，不畏艰苦，学好科学。留学期间他不仅主科成绩都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且荣获了全美最高科学荣誉学会颁发的两枚金钥匙证章。③青少年应有到祖国最需要的地方去、做祖国最需要的人的志向。因为祖国需要，邓叔群毅然放弃学位当即回国，建立真菌学；抗战后，为使研究与国计民生关系更为直接，转向林业，做出突出贡献。④青少年应当追求为国建功，不贪图物质享受。邓叔群在新中国成立前拒任农林部副部长，举家奔赴甘肃，研究黄河水土；在新中国成立后捐房捐款拒酬金，培训人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社会意义的能力，要求考生结合材料具体分析邓叔群“科学报国的理想”给我们的启示，综合性较强。答题时抓住两点，一是理想，二是科学。联系青少年的生活实际，结合全文和相关链接，整合阐述，注意观点性语句与文中相关事实</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941246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2492990"/>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8.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探究文本问题，表达个人见解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有人认为以“唯一的东方人”为标题，更能体现邓叔群在科学上的巨大贡献；有人认为原来的标题好。请结合材料谈谈你的看法。</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572918"/>
            <a:ext cx="19800000" cy="6382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595292"/>
            <a:ext cx="19770118"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我认为原来的标题好。②“爱国科学家邓叔群”，简洁明了地交代了传主的身份与姓名，有助于读者快速把握文本内容。③“爱国”，指明了思想感情方面的伟大。邓叔群先生一生的选择，都从人民和祖国的需要出发。“科学家”，说明他在科学上的巨大贡献，让读者明白，他以自己的实际行动，践行着科学报国的理想。“爱国科学家”，简要而明晰地勾勒出邓叔群院士的鲜明形象。④“唯一的东方人”可以体现他在科学上的巨大贡献，却不能很好地反映出其爱国情怀，也没有介绍传主的姓名，没有原标题醒目。⑤两相比较，我认为“爱国科学家邓叔群”这个标题更好</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571948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91924"/>
            <a:ext cx="19800000" cy="79634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8764" y="2988742"/>
            <a:ext cx="19800000"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本问题的能力，要求考生探究标题的合理性，应该结合传主的身份与文本内容进行分析。邓叔群院士在科学上做出了伟大的贡献，在爱国敬业方面也是当代青少年学习的典范。回答时要言之有理，在文中有事实根据。开放性的探究题目，不强求答案统一，其他答案能够合情合理，自圆其说，亦酌情给分。</a:t>
            </a:r>
          </a:p>
        </p:txBody>
      </p:sp>
    </p:spTree>
    <p:extLst>
      <p:ext uri="{BB962C8B-B14F-4D97-AF65-F5344CB8AC3E}">
        <p14:creationId xmlns:p14="http://schemas.microsoft.com/office/powerpoint/2010/main" xmlns="" val="3404201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p14="http://schemas.microsoft.com/office/powerpoint/2010/main" xmlns="" val="3766591039"/>
              </p:ext>
            </p:extLst>
          </p:nvPr>
        </p:nvGraphicFramePr>
        <p:xfrm>
          <a:off x="2216150" y="2989263"/>
          <a:ext cx="16986250" cy="8370887"/>
        </p:xfrm>
        <a:graphic>
          <a:graphicData uri="http://schemas.openxmlformats.org/presentationml/2006/ole">
            <p:oleObj spid="_x0000_s5177" name="文档" r:id="rId3" imgW="11032522" imgH="5495063" progId="Word.Document.12">
              <p:embed/>
            </p:oleObj>
          </a:graphicData>
        </a:graphic>
      </p:graphicFrame>
    </p:spTree>
    <p:extLst>
      <p:ext uri="{BB962C8B-B14F-4D97-AF65-F5344CB8AC3E}">
        <p14:creationId xmlns:p14="http://schemas.microsoft.com/office/powerpoint/2010/main" xmlns="" val="13286172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7294305"/>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考点</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　从不同的角度和层面发掘文本</a:t>
            </a: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所反映</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的人生价值和时代精神</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不同的角度发掘”就是要求从不同视角对文本做多侧面的考查，如正面的角度、反面的角度，当事人的角度、旁观者的角度，等等。“从不同的层面发掘”就是要求对文本可达到的层次能够做出深浅度不同的认知解读，进而挖掘作品内在的精神实质，如深层、浅层、实用层面、美学层面、哲学层面等等。“文本所反映的人生价值”应该包括传主本身体现出来的人生价值和作传者的情感态度所反映出来的人生价值。而“文本所反映的时代精神”一方面是指文本体现出来的它所产生的那个时代的精神风貌，另一方面也包括文本本身与现代社会的精神之间的相同之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20617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发掘文本所反映的人生价值和时代精神，要立足于人物或事件，传记自然以写人记事为主，写人自然要表现人的精神，而人的精神就贯穿于人生价值的方方面面；同时无论是一个人的价值的实现，还是特定的人生轨迹的规划或形成，都带有明显的时代烙印，折射出不同时代特有的文化内涵与精神实质。因此，解答时，需注意以下几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要善于选择审视角度，善于进行层面切割，善于进行个性化解读。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要善于捕捉主要材料，善于分析、提炼、概括，善于有序地呈现结果。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要结合文本，分析人物，探讨有个性色彩的性格、思想、品质特点。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要联系时代，把人物放到时代的大背景中进行分析，揭示其性格、思想及精神风貌代表的时代意义。</a:t>
            </a:r>
          </a:p>
        </p:txBody>
      </p:sp>
    </p:spTree>
    <p:extLst>
      <p:ext uri="{BB962C8B-B14F-4D97-AF65-F5344CB8AC3E}">
        <p14:creationId xmlns:p14="http://schemas.microsoft.com/office/powerpoint/2010/main" xmlns="" val="15718210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谢希德的诚与真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1949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新中国成立，正在美国麻省理工学院攻读博士学位的谢希德从亲人的来信中得到这一消息。昂首屹立于世界东方的祖国母亲，像磁石般吸引着这个远在异国他乡的赤子。有人劝告谢希德不要回到当时生活贫困、科研条件差的中国去，她却视祖国的利益高于一切，决心在学习告一段落后，立刻回国参加建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1952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年，获得博士学位的谢希德回国，在复旦大学任教，并于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1956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年与北京大学的黄昆教授共同主持开办了我国第一个半导体专门化培训班</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619204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谢希德一直密切关注着国内外物理学研究的动态，努力探索真知。上世纪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年代后期，她开始思索一个奥妙而又实际的问题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怎样使钢材不生锈？是什么起到抗腐蚀的保护层作用？世界上一些国家每年因腐蚀而报废的钢材达上千万吨，中国也面临着同样的问题。怎样才能使我国有限的钢材发挥更大的作用？这就要涉足表面物理。专长在半导体和固体物理研究的谢希德，如果继续从事她的研究，可以说既省力又稳妥，还可以尽快出成果；如果另辟蹊径转入新领域，即使付出艰辛的劳动，五年十载能否取得显著成绩仍是个未知数。然而，她是一个进取心很强的人，表面物理亟待研究，哪怕付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倍的努力，也要勇闯难关，有所创造。作为学界前辈，她也要借此鼓励年轻人去开拓这个前景广阔的新领域。谢希德率领她的团队，经过认真细致的研究，一点一滴地积累经验，使复旦大学的表面物理研究达到了世界水平</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56721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谢希德担任复旦大学校长。以她的身份，每天上下班都有专车。可是人们时常在校车上看到她的身影。她说：“在车上既可以提前处理一些公事，又可以借这个机会与同志们交谈，倾听各种议论。从校内的事到天下事都可以成为车内的话题，其中有牢骚，也不乏独到的见解；特别有意思的是车内总有一两位不愿隐瞒自己观点、也不善于窃窃私语的同志不时发表一通高见，而且获得一些同事的共鸣。”在这里，教师对学校的意见和要求得到了反映，学校的决策又通过谢希德的宣传深入人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希德这样一位日夜为科学事业操劳的学者，业余爱好广泛，喜欢多彩的生活。她酷爱集邮，喜欢欣赏古典音乐和阅读文学作品。生活虽然是丰富的，但一个人却不可能样样喜好、样样精通。有人曾撰文说谢希德爱好和擅长烹饪，其实她对此谈不上内行。为此她特意关照那位作者要实事求是：“中国的烹饪大有学问，我还未入门，其实我的手艺远不及我爱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66692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15677"/>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1987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谢希德的丈夫、中科院院士曹天钦患重病住院，一位成就极高的科学家变成了比孩子更需要照顾的病人。谢希德接受了这个残酷的现实，尽心履行着妻子的职责，为治愈丈夫的疾病倾注了一腔深情。那几年，谢希德政务缠身，再加上频繁的学术和外事活动，身心都十分劳累。但是不管工作多忙，只要人在上海，她每天都要挤出时间，去医院陪伴丈夫，默默地做着力所能及的一切。她和所有勤劳朴实的中国妇女一样，有着撼人心魄的人间至诚</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77808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1999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年，谢希德应邀担任新世纪版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十万个为什么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编委，并修改书中的两篇科学小品。她深知即便是科普文章也不能不讲准确性。谢希德修改文章也像做科学实验一样，不敢有丝毫的马虎。如某作者混淆了“硅片”和“芯片”这两个概念。芯片是硅片经过多道程序加工而成的，她特地画了一个简明易懂的示意图供作者参考。另一个地方，作者为求形象生动，用“指甲大小”来描述一个面积概念。不同人的手指甲可能差别很大，即便是同一个人，大拇指和小拇指的指甲大小也并不相同。谢希德根据实际情况把它改成“一厘米见方”这样较为准确的写法。求真的科学态度对每个人都非常重要，谢希德对此更为看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摘编自王增藩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谢希德传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83884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9255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谢希德</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的“诚”体现在很多方面，请结合全文，谈谈你的理解。</a:t>
            </a:r>
          </a:p>
        </p:txBody>
      </p:sp>
      <p:sp>
        <p:nvSpPr>
          <p:cNvPr id="12" name="矩形 11"/>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857155"/>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方面一：对祖国无限忠诚。①视祖国的利益高于一切，不计个人得失，毅然回到科研条件差的祖国参加建设；②为国家建设需要调整研究方向，转入科研新领域。方面二：对事业充满热诚。①作为科学家，锐意创新，勇闯难关，实事求是，一丝不苟；②作为大学校长，谦虚做人，认真做事，深入群众，不搞特权。方面三：对亲人至爱至诚。①不被丈夫身患重病的残酷现实所压倒，为治愈丈夫的疾病倾注深情；②不顾自己工作繁忙，尽心尽力地照顾丈夫，具有勤劳朴实的美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从不同的角度和层面发掘文本所反映的人生价值和时代精神的能力。要做好这类题目，一是要认真审清题目要求；二是要明确提出自己的观点；三是要结合文本；四是要言之有理，持之有据；五是要文笔简练，点到实处。此题要紧扣谢希德“诚”的几个方面的表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对国家、对事业、对亲人，并结合全文谈看法，先要指出这几个方面，然后做简要分析即可。</a:t>
            </a:r>
          </a:p>
        </p:txBody>
      </p:sp>
    </p:spTree>
    <p:extLst>
      <p:ext uri="{BB962C8B-B14F-4D97-AF65-F5344CB8AC3E}">
        <p14:creationId xmlns:p14="http://schemas.microsoft.com/office/powerpoint/2010/main" xmlns="" val="8995494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考点二　探讨作者的写作背景和写作意图</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作背景”是指作者创作某一作品时的某些主观方面和客观方面的情况。“写作意图”是指作者想通过作品达到的目的。作者的写作背景和写作意图，在不同的文本中表现不同，有的可能明显，有的可能不是那么明显。写作背景和写作意图，一般包括以下几个方面：①时代和社会背景；②作者的写作动机；③文本的表达目的；④文本的表达方式；⑤文本提示的背景资料；⑥文本的对比资料和互见资料；⑦文本的隐含意义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54637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探讨作者的写作背景和写作意图”的解题方法：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追本溯源，知人论世。作品与作家的生活、思想以及时代背景有着极为密切的关系。“文章合为时而著，歌诗合为事而作。”只有知其人、论其世，即了解作者的生活经历、思想和写作的时代背景，才能客观地、正确地理解和把握作品的思想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足文本，深层挖掘。或从文本主旨出发，探求某一内容在文本中的意义；或从文本中主要的人物、事件、场景的特征出发，辨明这一内容与总体特征的关系；或从文本中的其他内容与这一内容的关系着眼，探求其内在的关联；或从文本提及的其他因素考虑这一内容是否合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43961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对象 7"/>
          <p:cNvGraphicFramePr>
            <a:graphicFrameLocks noChangeAspect="1"/>
          </p:cNvGraphicFramePr>
          <p:nvPr>
            <p:extLst>
              <p:ext uri="{D42A27DB-BD31-4B8C-83A1-F6EECF244321}">
                <p14:modId xmlns:p14="http://schemas.microsoft.com/office/powerpoint/2010/main" xmlns="" val="3633984352"/>
              </p:ext>
            </p:extLst>
          </p:nvPr>
        </p:nvGraphicFramePr>
        <p:xfrm>
          <a:off x="2216150" y="2989263"/>
          <a:ext cx="16986250" cy="8088312"/>
        </p:xfrm>
        <a:graphic>
          <a:graphicData uri="http://schemas.openxmlformats.org/presentationml/2006/ole">
            <p:oleObj spid="_x0000_s6201" name="文档" r:id="rId3" imgW="11032522" imgH="5310730" progId="Word.Document.12">
              <p:embed/>
            </p:oleObj>
          </a:graphicData>
        </a:graphic>
      </p:graphicFrame>
    </p:spTree>
    <p:extLst>
      <p:ext uri="{BB962C8B-B14F-4D97-AF65-F5344CB8AC3E}">
        <p14:creationId xmlns:p14="http://schemas.microsoft.com/office/powerpoint/2010/main" xmlns="" val="35480740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黄侃先生二三事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中国文人似有放诞的传统，然而在大多数情况下，放诞与其说是真性情的流露，不如说是专制制度下无奈的装疯卖傻。就群体而论，文人放诞怪癖的行为，既能见自由之态又能显率性之真，恐怕也只有晚清和民国间的读书人了。如章太炎将袁世凯所授大勋章贬做扇坠，辜鸿铭大辫长袍徜徉北大校园，逻辑学家金岳霖与鸡共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黄侃也堪列其中。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②黄侃为章太炎门生，学术深得其师三昧，后人有“章黄之学”的美誉；其禀性一如其师，嬉笑怒骂，恃才傲物，任性而为，故时人有“章疯”“黄疯”之说</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146016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1908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年春，光绪帝与慈禧太后先后病逝，清廷下令各地举行“国丧”。当时，高等学堂学生、同盟会会员田桓在“哭临”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指追悼皇帝的仪式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流露不满情绪。堂长杨子绪高悬虎头牌警吓，并欲开除田桓学籍。黄侃获悉，大怒，闯入学堂，砸烂虎头牌，大骂一顿而去。又过几天，田桓带头剪辫以示反清，杨子绪恼怒异常，又悬挂虎头牌。黄侃闻讯，手持木棒冲进学堂，先砸烂虎头牌，又要痛打杨子绪。</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月，黄侃因宣传革命，被河南豫河中学解职，返乡途经汉口之际，同盟会同志及友人为他设宴洗尘。席间论及清廷腐败、革命浪潮的高涨，黄侃激愤不已。当晚，黄侃借酒性挥毫成文，题为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大乱者，救中国之妙药也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。文章刊出，舆论哗然，各地报刊或纷纷报道，或全文转载，清廷惊恐万分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452290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侃不仅有革命之壮行，亦多名士之趣行。一次，他在课堂上兴起，谈及胡适和白话文说：白话与文言谁优谁劣，毋费过多笔墨。比如胡适的妻子死了，家人发电报通知胡适本人，若用文言文，“妻丧速归”即可；若用白话文，就要写成“你的太太死了，赶快回来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个字，电报费要比用文言贵两倍。全场捧腹大笑。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黄侃曾经在中央大学任教。学校规定师生进出校门需佩戴校徽，而黄侃偏偏不戴。门卫见此公不戴校徽，便索要名片，黄侃竟说：“我本人就是名片，你把我拿去吧！”争执中，校长出来调解、道歉才算了事。在中央大学兼课的名流颇多，大多西装革履，汽车进出，最起码也有黄包车。唯有黄侃进出学校，常穿一件半新不旧的长衫或长袍，并用一块青布包几本常读之书。一个雨天，其他教授穿胶鞋赴校，而黄侃却穿一双土制皮木钉鞋以防滑践泥。课后天晴，他换上便鞋，将钉鞋用报纸包上夹着出校门。新来的门卫不认识黄侃，见他土里土气，又夹带一包东西，便上前盘问，还要检查纸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455783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黄侃</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放下纸包就走，从此不再去上课。系主任见黄教授连续几天未到校，以为生病，便登门探望。黄侃闭口不言，系主任不知所以然，急忙报告校长。校长亲自登门，再三询问，黄侃才说：“学校贵在尊师，连教师的一双钉鞋也要检查，形同搜身，成何体统？”校长再三道歉，后又托名流相劝，均无效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志士之狂、名士之狷，当然不是黄侃的全貌，他对学术的谨严与虔敬，恐怕才是其性情的根本。黄侃治学非常严谨，对待著述十分谨慎、认真。所治经、史、语言文字诸书皆反复数十遍，熟悉到能随口举出具体的篇、页、行数，几乎没有差误。即便如此，依然不轻易为文。他常说，学问之道有五：“一曰不欺人，二曰不知者不道，三曰不背所本，四曰为后世负责，五曰不窃。”黄侃还经常教育学生，中国学问犹如仰山铸铜，煮海为盐，终无止境。作为一个学者，当日日有所知，也当日日有所不知，不可动辄曰我今天有所发明，沾沾自喜，其实那所谓发明，未必是发明</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99609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⑧</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以学术“新”“旧”论，黄侃与陈独秀、胡适、鲁迅等新文化学人可谓泾渭分明，但在内在精神方面，他们对学术独立、自由精神的追求，甚至革命行动的激烈等，恐怕也有许多相似之处吧。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根据刘作忠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国学大师黄侃的妙闻趣事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878931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作者</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这样叙写黄侃的写作意图是什么？</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857155"/>
            <a:ext cx="19800000"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从多个侧面给我们介绍一位很有个性的学者。②用黄侃的性格和言行，来表现那个时代学者的自由风貌和率真性情，体现传记文学真实性的特点。③说明那个时代的新旧学者，在内在精神方面也有不少相通之处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他们对学术独立、自由精神的追求，甚至革命行动的激烈等，也有不少相似之处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讨作者的写作意图的能力。从写作意图入手，要先弄明白两个问题：①突出传主怎样的精神品质；②人物的价值、意义及对时代的影响。答题时要围绕这两个问题，再结合文本的具体内容作答，而不是游离于文本之外，漫无边际地去作答。</a:t>
            </a:r>
          </a:p>
        </p:txBody>
      </p:sp>
    </p:spTree>
    <p:extLst>
      <p:ext uri="{BB962C8B-B14F-4D97-AF65-F5344CB8AC3E}">
        <p14:creationId xmlns:p14="http://schemas.microsoft.com/office/powerpoint/2010/main" xmlns="" val="32662180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考点三　探究文本中的某些问题，提出自己的见解</a:t>
            </a: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本中的某些问题”即疑点和难点，既包括主要存在于文本中能体现或实现作者写作意图、与文章主旨密切相关的、凸显文本核心价值的重点问题，也包括主要存在于文本中客观存在的读者不清楚或不容易弄清楚的难点问题。“提出自己的见解”有两层含意：一是不能止于对文本的认同，也不能因袭他人的成说，而要大胆地提出自己的见解，并力求自己提出的见解具有独创性；二是提出的见解虽不要求得出最终的科学结论，但要求能自圆其说，因此要进行有理有据的分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830285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考查“探究文本中的某些问题，提出自己的见解”的能力的题型多为论述题，解答时要处理好以下几个环节：</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亮出探究对象。开始就必须亮出准备就哪个问题进行探究，无论这个问题是题目规定的还是探究者自己确定的，都要让阅卷人对探究的问题本身有大致的认识，为下一步探究做铺垫。</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表明探究意义。在亮出探究的对象之后，必须用简洁的语言表明对该问题进行探究的意义，彰显探究的价值所在。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提出探究设想。就是在前两个环节之后，提出自己对该问题的大致看法，并且应该以极其简练的语言说明自己探究的路径和凭据。</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展示探究过程。这是整个探究过程的主体部分，在这个部分要努力地调动自己平素</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490543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，并尽最大的可能从多个角度、多个层面与当前探究的问题建立起这样或那样的联系，而后依照由表及里、由浅入深的顺序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有时也可采用由主到次的顺序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分条逐层地展示对探究对象进行认识的过程，让自己见解的正确性或合理性得到证明。最后必须要有一个简练的结语，再一次申明自己的见解或认识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26250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数学奇才华罗庚</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论研究数学中的哪一个分支，华罗庚总能抓住中心问题，并力求在方法上有所创新。他反对将数学割裂开来，永远只搞一个小分支或其中的一个小题目，而对别的东西不闻不问。他将这种做法形容为“画地为牢”。他曾多次告诫学生：“我们不是玩弄整数，数论跟其他分支是有密切关系的。”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数论导引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中，华罗庚首先强调的就是数学的整体性与各部分之间的联系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740920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裘法祖：献身医学，大爱无疆</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刘志伟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法祖是公认的医学专家。在近一个世纪的人生岁月里，裘法祖以崇高的思想境界、高尚的人格魅力、渊博的学识、精湛的医术、仁厚的爱心、博大的胸怀，致力于祖国的医疗卫生、教育、科研事业，在中国现代外科学创立和发展中所做出的贡献令人仰止。</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只有弟子做得更好，医学科学家才是成功的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同济医院原院长陈安民回忆当年裘老带学生的情景说：“裘老查房时，我们这些负责主诉病情的年轻医生最紧张了。如果对病人病情了解不准，回答不出问题，裘老一定会狠狠批评。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907578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1945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尽管华罗庚已经是世界数论界的领袖学者之一，但他并不满足，决心中断他的数论研究，另起炉灶。关于他改变自己研究方向的主要原因，正如他以后多次说的，“假如我当时不改行，大概再写几篇数论文章，我的数学生命也就结束了，但改行了就不一样了”。“在研究数学时，选准方向拼命进攻固然很重要，但退却有时也很重要。善于退却，把握住退却的时机，这本身就是一种艺术。”他的改行，实际上是其治学之道“宽、专、漫”中的“漫”，即他在搞熟弄通的分支附近，扩大眼界，在这个过程中逐渐转到另一个分支，使自己的专业知识“漫”到其他领域。这样，原来的知识在新的领域还有用，选择的范围就会越来越大。他一直认为，从解析数论中“漫”出来是他一生研究数学的得意之笔</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98342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我国数学教育中存在的问题，华罗庚认为，主要出在太注意方法而忽略了原则。一个数学问题往往要教十几种方法，其实只要一种就够了。学会一种方法，别的自然可以想到。在教学方法上，一种毛病是不少老师不愿意改作业，许多题目自己在黑板上演算一遍，让学生照抄了事；另一种毛病是不愿当堂答复学生的问题，这一种态度最坏。华罗庚上课时，对学生提的任何问题总要在课堂上答复，认为这样可以训练学生如何去“想”。有时实在解决不了，他也很坦白地告诉学生，他要回去继续想，而不是只顾面子，使问题解决得模模糊糊。他还讲到“由薄到厚”和“由厚到薄”的读书方法：“譬如我们读一本书，厚厚的一本，加上自己的注解，就会愈读愈厚，我们知道的东西也就‘由薄到厚’了。但这还只是接受和记忆的过程，读书并不是到此为止。‘由厚到薄’是消化、提炼的过程，即把那些学到的东西，经过咀嚼、消化，融会贯通，提炼出关键性的问题来。</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03293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1979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月底，华罗庚应英国伯明翰大学邀请，去英国讲学，历时八个月，其间还应邀到荷兰、法国与西德访问了一个多月。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下旬，“解析数论会议”在英国达勒姆召开，华罗庚应邀参加，他的学生王元与潘承洞也参加了。王元代表华罗庚和他自己做了“数论在近似分析中的应用”的大会报告，潘承洞做了“新中值公式及其应用”的大会报告。一些白发苍苍的数学家用“突出的成就”“很高的水平”等评语，赞扬中国数学家在研究解析数论方面所做的努力，并向华罗庚表示祝贺。</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134552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对欧洲的访问，华罗庚深刻领悟到“班门弄斧”这个成语是要人隐讳缺点，不要暴露，不如改成“弄斧必到班门”。他每到一个地方去演讲，必讲对方最拿手的东西，其目的就是希望得到帮助与指教。他形象地说：“你要耍斧头就要敢于到鲁班那儿去耍，如果他说你有缺点，一指点，我下回就好一点了；他如果点点头，就说明我们的工作有相当成绩。”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数论导引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的序言里，华罗庚曾把搞数学比作下棋，号召大家找高手下，即与大数学家去较量。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在淮南煤矿的一次演讲中，华罗庚还将“观棋不语真君子，落子无悔大丈夫”改成“观棋不语非君子，落子有悔大丈夫”。意思是说，当你看到别人搞的东西有毛病时，一定要指出来，当你发现自己搞的东西有毛病时，一定要及时修正，这才是“真君子”与“大丈夫”。可见，华罗庚的这些想法是一脉相承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摘编自王元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华罗庚</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614712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班门弄斧”</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“观棋不语真君子，落子无悔大丈夫”都是具有广泛影响并流传至今的熟语，华罗庚却从另一个角度翻出新意。对此，你认为华罗庚的改动有没有道理？请谈谈你的看法。</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5367925"/>
            <a:ext cx="19800000" cy="6017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5367924"/>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有道理。华罗庚的改动很有创造性。①“弄斧必到班门”，敢于与高手过招，才能得到帮助与指教，提高自己；②“观棋不语非君子”，发现别人的研究有不足，应主动指出来；③“落子有悔大丈夫”，发现自己的研究有缺点，也一定要及时改正。</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没有道理。华罗庚的改动会造成对这些熟语的误解。①“班门弄斧”只是告诫人们不要在行家面前卖弄本领，善于藏拙，才能扬长避短；②比赛场上，必须尊重棋手，“观棋不语真君子”；③遵守比赛规则，“落子无悔大丈夫”</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1896182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204766"/>
            <a:ext cx="19800000" cy="81804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219022"/>
            <a:ext cx="19800000" cy="5853910"/>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观点</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两种说法都有道理，但又都有特定的适用范围。①为人做事，切忌“班门弄斧”；求知问学，“弄斧必到班门”；②赛场观战，“观棋不语真君子”；乐于助人，“观棋不语非君子”；③弈棋对决，“落子无悔大丈夫”；知错即改，“落子有悔大丈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不要求面面俱到，只要能就以上任何一种观点或其他观点进行探究即可，根据观点是否明确、论述是否合理、理由是否充分酌情给分。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本中的某些问题，提出自己的见解的能力。考生必须先亮出观点，然后对观点进行分析，再从文章中找出论据来论证观点。其实华罗庚的改动翻新有着他个人当时特定的情境，然而从语言学方面来看却是对这些经典语言的误解。</a:t>
            </a:r>
          </a:p>
        </p:txBody>
      </p:sp>
    </p:spTree>
    <p:extLst>
      <p:ext uri="{BB962C8B-B14F-4D97-AF65-F5344CB8AC3E}">
        <p14:creationId xmlns:p14="http://schemas.microsoft.com/office/powerpoint/2010/main" xmlns="" val="23172127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“生命呵，你是一只神鸟”</a:t>
            </a:r>
          </a:p>
          <a:p>
            <a:pPr algn="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缅怀我的父亲高士其</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高志其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①“生命呵，你是一只神鸟”是父亲高士其生前写的诗中他喜爱的一句，我把全诗印在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高士其全集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的封底。父亲去世后，也有知识界与出版界的人士对他的一生做了如此富有诗意的评价。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②父亲自幼爱好文学，是在一户书礼世家诞生的。他熟读中国启蒙读本与诸子百家经典，有深厚传统文化底蕴。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年踏进清华校园做留美预备生后，“民主与科学”的思想在他心中扎下了根；同时，他有机会接触到西方文学与哲学。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岁，他的第一篇英文作品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我的生活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获得好评。后来他加入万国童子军通讯社，锻炼了英语写作能力。</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119058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父亲在美留学期间，流行性病毒正在祖国肆虐，成千上万的人，包括自己的亲姐姐，都被这“小魔王”夺去了生命，他便认定医学才能救国，就从威斯康星大学化学系转到芝加哥大学改攻细菌学这个冷门。他多次吞食食物毒细菌做自身感染实验。不幸的是，在一次实验中，装有病毒的瓶子破裂，他受到脑炎过滤性病毒感染，中枢运动神经遭到破坏，手脚活动发生障碍，但他的思维依然非常清晰敏捷，他顽强地学完了全部医学博士课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父亲去美国攻读科学与医学，但仍深爱着文学与哲学。在耶鲁大学图书馆，他阅遍了世界名著。在取道欧洲回国途中，他考察了十七个国家的公共卫生现状和措施，以备供祖国参考。同时，他的文学情结不解，他曾在巴黎圣母院的小书摊流连忘返，终于买了一本诗集才欢喜地回到旅馆。在莱茵河畔的法兰克福市，他访问了歌德故居，在那儿买到他十分珍爱的歌德名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浮士德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49967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⑤等到他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1930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年回到上海，他看到被日本侵略的祖国生病了，瘟疫横行，民不聊生，心情沉痛无比，他着手翻译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世界卫生事业的趋势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细菌学发展史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等文介绍给国人。不久他的病情日益加重，四肢近于瘫痪。但他依然愤世嫉俗，由于不满国民党的贪官污吏，他辞去南京中央医院检验科主任的职务，失业后贫病交迫，在上海亭子间开始了科学小品创作。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1935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年父亲在发表第一篇科学作品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细菌的衣食住行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时，将原名“高仕</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改为“高士其”，并郑重宣布：“去掉人旁不做官，去掉金旁不要钱。”就在这时，他经在美国就结识的好友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读书出版社创始人李公朴引荐，正式投入了文化抗战的译著出版生活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2290" name="Picture 2" descr="錤"/>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04001" y="7021190"/>
            <a:ext cx="560620" cy="47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4832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fade">
                                      <p:cBhvr>
                                        <p:cTn id="10"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之后，在李公朴、陶行知、艾思奇、黄洛峰和茅盾的支持下，他不仅成为读书出版社科普创作和译作的重要作者和编辑，还成为抗战时期中国唯一拿笔奋战且影响最大的著名科普作家。作为一名优秀细菌学专家，父亲准确地预见到了细菌战的可能和反细菌战的必要；作为一名忠贞的爱国者，父亲认为先要从最基础做起，唤醒民众对病菌的防御意识。在父亲看来，从事这项工作的意义，不但能引起民众对日敌的警惕，更重要的还在于教会民众懂得如何保护自己，不受侵害，以强健之身去拯救和保卫祖国，并使它富强。从此，父亲找到了一种把自己留美学到的专业知识，奉献给浴血奋战的中国大众的最好方式。开始，他还能用抖动的手握着笔杆，艰难地书写近百篇科学小品；之后病情加重，就先打好腹稿，一个字一个字地口述出来，请人记录。一篇几百字的文章，往往需要花费几天时间才能完成。但他每天乐此不疲</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192967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裘法祖说：“只有弟子做得更好，医学科学家才是成功的。”长期以来，他为我国培养了一代又一代的医学人才。仅在同济医院，经裘老培养起来的副教授以上的医学人才就有</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多位。国内肝胆外科专家吴孟超、首创断手再植术成功者之一钱允庆、器官移植专家夏穗生都是他的得意门生。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法祖是临床医学家，但非常重视科学研究。常常是一边看病，一边科研；白天看病，晚上科研。由他提出并亲自主持或指导的大型外科科研专题包括胆总管十二指肠吻合术、肝门解剖与肝切除术、肝移植等，其科研成果分别获第一届全国科学大会奖、卫生部科技成果奖、中国医学科学奖。</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他还把大半精力花在了医学教育上，在担任全国高等医学院校医学专业教材编审委员会主任委员的</a:t>
            </a:r>
            <a:r>
              <a:rPr lang="en-US" altLang="zh-CN" sz="4000" dirty="0">
                <a:solidFill>
                  <a:schemeClr val="tx1">
                    <a:lumMod val="50000"/>
                    <a:lumOff val="50000"/>
                  </a:schemeClr>
                </a:solidFill>
                <a:latin typeface="微软雅黑" pitchFamily="34" charset="-122"/>
                <a:ea typeface="微软雅黑" pitchFamily="34" charset="-122"/>
              </a:rPr>
              <a:t>22</a:t>
            </a:r>
            <a:r>
              <a:rPr lang="zh-CN" altLang="en-US" sz="4000" dirty="0">
                <a:solidFill>
                  <a:schemeClr val="tx1">
                    <a:lumMod val="50000"/>
                    <a:lumOff val="50000"/>
                  </a:schemeClr>
                </a:solidFill>
                <a:latin typeface="微软雅黑" pitchFamily="34" charset="-122"/>
                <a:ea typeface="微软雅黑" pitchFamily="34" charset="-122"/>
              </a:rPr>
              <a:t>年中，他主持编写了以</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年制医学教材为主体的</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多种医学教材。我国现在的外科医学主流教材，都是他一手策划和组织编写的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0820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⑦茅盾先生称赞我父亲妙笔生花，将这些专业知识，变成一个个生动有趣的故事，有时用“访问记”，有时用对话体，或是用幽默的叙述体。各种毒菌在他笔下都被拟人化了，贪婪、狠毒、阴险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活像一群侵略人体的小魔王，读者能以此和抗战时期的现实生活做形象的比照。茅盾说，这样“使读者不但得了与我们民族健康有莫大关系的知识，还激发了我们的民族意识，以及疾恶如仇的正义感”。一位患重疾的瘫痪科普作家，能以自己手中的笔，在抗战中发挥这样的宣传作用，真是太难得了！也曾有人非难父亲，说他政治热情太高了，有时把研究自然现象的科学，用作抨击社会不正之风和投向民族仇敌的刀枪。而父亲对这些非议不以为意，他不像少数科学家那样，无视民族存亡，把自己关在风平浪静的实验室中做囤积居奇的商贾，他坦然地宣称，他的科学研究“投降了大众”。正因为此，父亲写的每一个字，都是为这种“投降”奋斗献身的结果！读过的三联人士及其后人说，他们被高士其的民族大义与爱国情怀深深感动，读时常常想落泪，并认为：高士其是文化抗战的耀眼明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科普研究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，有删节</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223190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321523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相关链接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高士其，中国著名科学家、科普作家和社会活动家。福州市人。代表作品有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揭穿小人国的秘密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生命的起源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和传染病作斗争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我们的土壤妈妈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高士其科学小品甲集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高士其科普创作选集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刊行。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选自新版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辞海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466749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92990"/>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题型专练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探究文中观点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将原名</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“高仕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改为“高士其”，并郑重宣布：“去掉人旁不做官，去掉金旁不要钱。”你怎么看待高士其的行为？请结合材料谈谈你的理解</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5367925"/>
            <a:ext cx="19800000" cy="6017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5450329"/>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祖国遭难，无比痛苦。日本侵华，祖国生病，瘟疫横行，民不聊生，心情沉痛。②愤世嫉俗，辞官归家。不满国民党的贪官污吏，辞去南京中央医院检验科主任职务。③创作科普作品，文化抗战。开始了科学小品创作，正式投入了文化抗战的译著出版生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本题考查探究文中观点的能力。找到题干中的句子，结合上下文，明确作者的观点，再结合相关材料理出传主如此行为的真正原因</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 name="Picture 2" descr="錤"/>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37428" y="3925449"/>
            <a:ext cx="560620" cy="47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06157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探究精神品质、人物魅力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作为著名的科普作家，高士其不仅深受儿子爱戴，亦广受人们的赞誉，那么，你心目中的高士其是怎样的形象呢？请结合材料具体分析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776341"/>
            <a:ext cx="19800000" cy="6608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795678"/>
            <a:ext cx="19800000" cy="578369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具有很高文学素养的科普作家：熟读中国启蒙读本和诸子百家经典，有深厚传统文化底蕴；接触西方文学与哲学，在耶鲁大学图书馆阅遍了世界名著；能写诗，科普文章妙笔生花。②优秀的细菌学专家：多次吞食食物毒细菌做自身感染实验，并因此染病终身；翻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世界卫生事业的趋势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细菌学发展史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文介绍给国人；准确地预见到了细菌战的可能和反细菌战的必要；撰写科普文章广泛介绍毒菌。③具有民族大义与爱国情怀的爱国者：他认定医学才能救国，就专学细菌学；他愤世嫉俗，不满国民党的贪官污吏，辞去南京中央医院检验科主任职务；抗战时期中国唯一拿笔奋战的著名科普作家。④具有顽强意志的强者：中枢运动神经遭到破坏，手脚活动发生障碍，他顽强地学完了全部医学博士课程；病情加重，先打好腹稿，口述请人记录</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700798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155894"/>
            <a:ext cx="19800000"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本题考查探究人物形象的魅力的能力。一要结合儿子写传记对父亲的爱戴，二要结合人们的赞誉，三要结合材料事实的客观叙述，四要结合个人的理解，来解读出心目中的科学家高士其的魅力形象</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864425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探究社会意义及启示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读过的三联人士及其后人说，他们被高士其的民族大义与爱国情怀深深感动，读时常常想落泪，并认为：高士其是文化抗战的耀眼明星。”这给我们什么样的启示？请结合材料具体分析。</a:t>
            </a:r>
          </a:p>
        </p:txBody>
      </p:sp>
      <p:sp>
        <p:nvSpPr>
          <p:cNvPr id="8" name="矩形 7"/>
          <p:cNvSpPr/>
          <p:nvPr/>
        </p:nvSpPr>
        <p:spPr>
          <a:xfrm>
            <a:off x="2023200" y="5576560"/>
            <a:ext cx="19800000" cy="58086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5576560"/>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名优秀的细菌学专家，以国家和民族利益为先，从最基础做起，唤醒民众对病菌的防御意识，令人敬佩。②一名身患重病的瘫痪科普作家，艰难完成近百篇科学小品，在抗战中发挥宣传作用，令人感动。③一名为广大群众服务的科学家，竟然有人无视民族存亡，非难他政治热情太高，两相对比，高士其崇高得多么耀眼明亮，令人赞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本题考查探究社会意义及启示的能力。理解关键句子表达的意义，主要是爱国、感动、耀眼，据此结合材料内容，谈个人所得到的启示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68964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探究文本问题，表达个人见解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高士其为什么能写出数量多、质量高的科普作品？请结合材料谈谈你的看法。</a:t>
            </a:r>
          </a:p>
        </p:txBody>
      </p:sp>
      <p:sp>
        <p:nvSpPr>
          <p:cNvPr id="8" name="矩形 7"/>
          <p:cNvSpPr/>
          <p:nvPr/>
        </p:nvSpPr>
        <p:spPr>
          <a:xfrm>
            <a:off x="2023200" y="4632467"/>
            <a:ext cx="19800000" cy="67527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632467"/>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深厚的古典文化修养和爱好文学的情结，为创作数量多、质量高的科普作品奠定了基础。②成为优秀的细菌专家，精通科学，为创作数量多、质量高的科普作品打开了大门。③拥有强烈的爱国情怀和拯救民族危亡的责任感，为创作数量多、质量高的科普作品注入了源源不断的情感。④顽强的毅力和坚韧不拔的精神，为创作数量多、质量高的科普作品注入了不竭的动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本题考查探究文本中的问题，表达个人见解的能力。要求结合材料谈个人的看法，必须要对“为什么能写出数量多、质量高的科普作品”进行分析，从创作功底、精通科普、热爱祖国、毅力精神等方面入手</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398198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全真模拟</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理解和分析，不符合原文意思的一项是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高士其的实验不是一帆风顺的，他曾受到脑炎过滤性病毒感染，中枢运动神经遭到破坏，不过他毅力顽强，仍深爱着文学与哲学，阅遍了世界名著。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在李公朴、陶行知、茅盾等人的支持下，高士其成为抗战时期中国唯一用笔战斗且影响最大的著名科普作家，还准确地预见到了细菌战的可能和反细菌战的必要。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身处抗战期间，高士其笔下的毒菌贪婪、狠毒、阴险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活像一群侵略人体的小魔王，这激发了人们的正义感和斗志，所以第⑦段中茅盾的评价中肯。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生命呵，你是一只神鸟”凸显了高士其不同寻常的形象，在标题和开头引用诗句，使文章富有诗意，也突出了文章的主旨，总领全文</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964697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52674"/>
            <a:ext cx="19800000" cy="8332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4899" y="3049492"/>
            <a:ext cx="19800000"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项，任意嫁接导致推论错误，“不过他毅力顽强，仍深爱着文学与哲学，阅遍了世界名著”与前面的内容没有内在关联</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117143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对材料有关内容的分析和概括，最恰当的两项是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父亲出生于书礼世家，自幼爱好文学，熟读中国启蒙读本与诸子百家经典，积淀了深厚传统文化底蕴，为以后从事写作和编辑工作打下了坚实的基础。</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父亲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1930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年回到上海后能够翻译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世界卫生事业的趋势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细菌学发展史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等，这与他早期接触“民主与科学”的思想，加入万国童子军通讯社密不可分。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在美留学期间，父亲毅然决定从威斯康星大学化学系转到芝加哥大学改攻细菌学这个冷门，是因为自己的亲姐姐被病毒这“小魔王”夺去了生命。</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1935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年父亲在发表第一篇科学作品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细菌的衣食住行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时，将原名“高仕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”改为“高士其”，表明父亲淡泊名利，执着追求心中的理想。</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父亲作为一位患重疾的瘫痪科普作家，能以自己手中的笔，在抗战中发挥非同一般的宣传作用，因此，人们都认为高士其是文化抗战的耀眼明星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10961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ct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不</a:t>
            </a:r>
            <a:r>
              <a:rPr lang="zh-CN" altLang="en-US" sz="4000" dirty="0">
                <a:solidFill>
                  <a:schemeClr val="tx1">
                    <a:lumMod val="50000"/>
                    <a:lumOff val="50000"/>
                  </a:schemeClr>
                </a:solidFill>
                <a:latin typeface="微软雅黑" pitchFamily="34" charset="-122"/>
                <a:ea typeface="微软雅黑" pitchFamily="34" charset="-122"/>
              </a:rPr>
              <a:t>多开一刀，不少缝一针</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近</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年的医学生涯，造就了他“不多开一刀，不少缝一针”的“裘氏刀法”。同济医院骨科专家罗永湘说，裘老术前准备认真仔细，术中一丝不苟，整个手术干净利索，一场手术下来，几乎没有废动作，体现了极强的手术驾驭能力。也正因为此，裘法祖施行手术无数，未错一刀。他的手术台被认为是最安全的手术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除此之外，裘法祖是我国医学界力主器官移植第一人。上世纪</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年代，他创建了我国第一个器官移植研究所，创办了我国第一本器官移植杂志</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76921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204766"/>
            <a:ext cx="19800000" cy="8180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204766"/>
            <a:ext cx="19800000"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项，表述不完整，不严密。最主要的是与“改攻细菌学”“考察了十七个国家的公共卫生现状和措施”等密不可分。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项，断章取义。原文是“流行性病毒正在祖国肆虐，成千上万的人，包括自己的亲姐姐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项，以偏概全。“人们都认为”错，原文是“读过的三联人士及其后人”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49530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篇传记中，传主的哪一个方面给了你深刻的启示？请结合材料，谈谈你的个人认识。</a:t>
            </a:r>
          </a:p>
        </p:txBody>
      </p:sp>
      <p:sp>
        <p:nvSpPr>
          <p:cNvPr id="8" name="矩形 7"/>
          <p:cNvSpPr/>
          <p:nvPr/>
        </p:nvSpPr>
        <p:spPr>
          <a:xfrm>
            <a:off x="2023200" y="4001497"/>
            <a:ext cx="19800000" cy="7383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001496"/>
            <a:ext cx="19800000" cy="722409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传主高士其转攻医学，献身于医学给了我深刻的启示。文章说：“从威斯康星大学化学系转到芝加哥大学改攻细菌学这个冷门。他多次吞食食物毒细菌做自身感染实验。不幸的是，在一次实验中，装有病毒的瓶子破裂，他受到脑炎过滤性病毒感染，中枢运动神经遭到破坏，手脚活动发生障碍，但他的思维依然非常清晰敏捷，他顽强地学完了全部医学博士课程。”①为了学好这门科学，以自己身体来尝试细菌，这拥有多么大的勇气和可贵的精神！②生病后仍然学完了全部博士课程，这拥有多么顽强的毅力和坚韧的品格！③正因为有了这些精神品质，才有了后来他文化抗战的贡献与影响，这是值得我们后辈学习的精神财富。④中华民族之所以屹立于世界之林，虽历经磨难仍屹立于东方，正是因为有了像高士其这样的内在意志超群、品德高尚的仁人志士们，为国家和民族不懈努力、奋斗献身的精神。总之，我们年轻一辈要弘扬、光大老一辈科学家们的优良传统，为中华民族的伟大复兴添砖加瓦</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921648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204766"/>
            <a:ext cx="19800000" cy="81804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5004" y="3214830"/>
            <a:ext cx="19800000"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基本思路是先结合文本，指出具体的地方给自己的启示，再明确给了自己哪些启示，最后要分析这些启示对当今的我们有怎样的意义。</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69707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92607"/>
          </a:xfrm>
          <a:prstGeom prst="rect">
            <a:avLst/>
          </a:prstGeom>
          <a:noFill/>
        </p:spPr>
        <p:txBody>
          <a:bodyPr wrap="square" rtlCol="0">
            <a:spAutoFit/>
          </a:bodyPr>
          <a:lstStyle/>
          <a:p>
            <a:r>
              <a:rPr lang="zh-CN" altLang="en-US" sz="6500" b="1" dirty="0">
                <a:solidFill>
                  <a:srgbClr val="EF8340"/>
                </a:solidFill>
                <a:latin typeface="微软雅黑" pitchFamily="34" charset="-122"/>
                <a:ea typeface="微软雅黑" pitchFamily="34" charset="-122"/>
              </a:rPr>
              <a:t>第</a:t>
            </a:r>
            <a:r>
              <a:rPr lang="en-US" altLang="zh-CN" sz="6500" b="1" dirty="0">
                <a:solidFill>
                  <a:srgbClr val="EF8340"/>
                </a:solidFill>
                <a:latin typeface="微软雅黑" pitchFamily="34" charset="-122"/>
                <a:ea typeface="微软雅黑" pitchFamily="34" charset="-122"/>
              </a:rPr>
              <a:t>6</a:t>
            </a:r>
            <a:r>
              <a:rPr lang="zh-CN" altLang="en-US" sz="6500" b="1" dirty="0">
                <a:solidFill>
                  <a:srgbClr val="EF8340"/>
                </a:solidFill>
                <a:latin typeface="微软雅黑" pitchFamily="34" charset="-122"/>
                <a:ea typeface="微软雅黑" pitchFamily="34" charset="-122"/>
              </a:rPr>
              <a:t>讲　</a:t>
            </a:r>
          </a:p>
        </p:txBody>
      </p:sp>
      <p:sp>
        <p:nvSpPr>
          <p:cNvPr id="3" name="TextBox 2"/>
          <p:cNvSpPr txBox="1"/>
          <p:nvPr/>
        </p:nvSpPr>
        <p:spPr>
          <a:xfrm>
            <a:off x="7921204" y="7741270"/>
            <a:ext cx="10216204"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新闻</a:t>
            </a:r>
            <a:r>
              <a:rPr lang="zh-CN" altLang="en-US" sz="10000" b="1" dirty="0">
                <a:solidFill>
                  <a:srgbClr val="404040"/>
                </a:solidFill>
                <a:latin typeface="微软雅黑" pitchFamily="34" charset="-122"/>
                <a:ea typeface="微软雅黑" pitchFamily="34" charset="-122"/>
              </a:rPr>
              <a:t>、科普文章阅读</a:t>
            </a:r>
          </a:p>
        </p:txBody>
      </p:sp>
    </p:spTree>
    <p:extLst>
      <p:ext uri="{BB962C8B-B14F-4D97-AF65-F5344CB8AC3E}">
        <p14:creationId xmlns:p14="http://schemas.microsoft.com/office/powerpoint/2010/main" xmlns="" val="1694876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smtClean="0">
                <a:solidFill>
                  <a:schemeClr val="tx1">
                    <a:lumMod val="50000"/>
                    <a:lumOff val="50000"/>
                  </a:schemeClr>
                </a:solidFill>
                <a:latin typeface="微软雅黑" pitchFamily="34" charset="-122"/>
                <a:ea typeface="微软雅黑" pitchFamily="34" charset="-122"/>
              </a:rPr>
              <a:t>新闻</a:t>
            </a:r>
            <a:r>
              <a:rPr lang="zh-CN" altLang="en-US" sz="3600" dirty="0">
                <a:solidFill>
                  <a:schemeClr val="tx1">
                    <a:lumMod val="50000"/>
                    <a:lumOff val="50000"/>
                  </a:schemeClr>
                </a:solidFill>
                <a:latin typeface="微软雅黑" pitchFamily="34" charset="-122"/>
                <a:ea typeface="微软雅黑" pitchFamily="34" charset="-122"/>
              </a:rPr>
              <a:t>、科普文也属于实用类文体，理解语句含意、筛选文中信息、分析文本的文体基本特征和主要表现手法、评价文本的主要观点和基本倾向、评价文本产生的社会价值和影响、探讨文本反映的人生价值和时代精神等考点和其他文体类似。但鉴于新闻、科普文的文体独有特点，“新闻的文体特征”“新闻语言”“科普文的语言”等也是考查的重点。 </a:t>
            </a:r>
            <a:r>
              <a:rPr lang="zh-CN" altLang="en-US" sz="3600" dirty="0" smtClean="0">
                <a:solidFill>
                  <a:schemeClr val="tx1">
                    <a:lumMod val="50000"/>
                    <a:lumOff val="50000"/>
                  </a:schemeClr>
                </a:solidFill>
                <a:latin typeface="微软雅黑" pitchFamily="34" charset="-122"/>
                <a:ea typeface="微软雅黑" pitchFamily="34" charset="-122"/>
              </a:rPr>
              <a:t> </a:t>
            </a:r>
            <a:endParaRPr lang="zh-CN" altLang="en-US" sz="3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a:t>
            </a:r>
            <a:r>
              <a:rPr lang="zh-CN" altLang="en-US" sz="3600" dirty="0" smtClean="0">
                <a:solidFill>
                  <a:schemeClr val="tx1">
                    <a:lumMod val="50000"/>
                    <a:lumOff val="50000"/>
                  </a:schemeClr>
                </a:solidFill>
                <a:latin typeface="微软雅黑" pitchFamily="34" charset="-122"/>
                <a:ea typeface="微软雅黑" pitchFamily="34" charset="-122"/>
              </a:rPr>
              <a:t>   新闻</a:t>
            </a:r>
            <a:r>
              <a:rPr lang="zh-CN" altLang="en-US" sz="3600" dirty="0">
                <a:solidFill>
                  <a:schemeClr val="tx1">
                    <a:lumMod val="50000"/>
                    <a:lumOff val="50000"/>
                  </a:schemeClr>
                </a:solidFill>
                <a:latin typeface="微软雅黑" pitchFamily="34" charset="-122"/>
                <a:ea typeface="微软雅黑" pitchFamily="34" charset="-122"/>
              </a:rPr>
              <a:t>、科普文章在新课标全国卷中还没有考查过，但在其他省份的高考题中每年都有考查，选文既体现时代特色，又注重文本所具有的实用价值。从考查内容看，鉴赏评价、探究类题目备受青睐，鉴赏评价题侧重就文本特点进行考查并有所拓展，而探究题设题的点和面均需进一步拓展。</a:t>
            </a:r>
          </a:p>
        </p:txBody>
      </p:sp>
    </p:spTree>
    <p:extLst>
      <p:ext uri="{BB962C8B-B14F-4D97-AF65-F5344CB8AC3E}">
        <p14:creationId xmlns:p14="http://schemas.microsoft.com/office/powerpoint/2010/main" xmlns="" val="20533596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福建卷</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说不尽的萤火虫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中国有着悠久的萤火虫文化。早在先秦时期的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萤火虫就成为先民的关注对象，诗中“町疃鹿场，熠耀宵行”就是描述萤火虫的。古代诗人常借萤火虫抒情达意，唐代杜牧的“银烛秋光冷画屏，轻罗小扇扑流萤”，便是千古绝唱。“囊萤夜读”的故事家喻户晓，也曾激励过无数学子发奋努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现代人是不再需要“囊萤”来夜读了。到</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年代，科学家受萤火虫发光器的启发，发明出荧光灯。萤火虫发出的荧光是一种生物光，它不同于其他的光会伴生热量的损耗，是目前已知唯一几乎没有热损耗的光源，因此也叫“冷光源”。荧光灯的发明大大提高了能源使用率，但与萤火虫的发光率相比还差得太远</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401133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最近，研究人员在研究萤火虫发光器时，还意外发现了一种锯齿状排列的鳞片，它可以提高发光器的亮度。科学家将其应用在二极管</a:t>
            </a:r>
            <a:r>
              <a:rPr lang="en-US" altLang="zh-CN" sz="4000" dirty="0">
                <a:solidFill>
                  <a:schemeClr val="tx1">
                    <a:lumMod val="50000"/>
                    <a:lumOff val="50000"/>
                  </a:schemeClr>
                </a:solidFill>
                <a:latin typeface="微软雅黑" pitchFamily="34" charset="-122"/>
                <a:ea typeface="微软雅黑" pitchFamily="34" charset="-122"/>
              </a:rPr>
              <a:t>(LED)</a:t>
            </a:r>
            <a:r>
              <a:rPr lang="zh-CN" altLang="en-US" sz="4000" dirty="0">
                <a:solidFill>
                  <a:schemeClr val="tx1">
                    <a:lumMod val="50000"/>
                    <a:lumOff val="50000"/>
                  </a:schemeClr>
                </a:solidFill>
                <a:latin typeface="微软雅黑" pitchFamily="34" charset="-122"/>
                <a:ea typeface="微软雅黑" pitchFamily="34" charset="-122"/>
              </a:rPr>
              <a:t>的设计中，制作出模仿萤火虫发光器天然结构的</a:t>
            </a:r>
            <a:r>
              <a:rPr lang="en-US" altLang="zh-CN" sz="4000" dirty="0">
                <a:solidFill>
                  <a:schemeClr val="tx1">
                    <a:lumMod val="50000"/>
                    <a:lumOff val="50000"/>
                  </a:schemeClr>
                </a:solidFill>
                <a:latin typeface="微软雅黑" pitchFamily="34" charset="-122"/>
                <a:ea typeface="微软雅黑" pitchFamily="34" charset="-122"/>
              </a:rPr>
              <a:t>LED</a:t>
            </a:r>
            <a:r>
              <a:rPr lang="zh-CN" altLang="en-US" sz="4000" dirty="0">
                <a:solidFill>
                  <a:schemeClr val="tx1">
                    <a:lumMod val="50000"/>
                    <a:lumOff val="50000"/>
                  </a:schemeClr>
                </a:solidFill>
                <a:latin typeface="微软雅黑" pitchFamily="34" charset="-122"/>
                <a:ea typeface="微软雅黑" pitchFamily="34" charset="-122"/>
              </a:rPr>
              <a:t>覆盖层，可使其效率提高</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以上。这种新颖设计可能会在几年内应用在</a:t>
            </a:r>
            <a:r>
              <a:rPr lang="en-US" altLang="zh-CN" sz="4000" dirty="0">
                <a:solidFill>
                  <a:schemeClr val="tx1">
                    <a:lumMod val="50000"/>
                    <a:lumOff val="50000"/>
                  </a:schemeClr>
                </a:solidFill>
                <a:latin typeface="微软雅黑" pitchFamily="34" charset="-122"/>
                <a:ea typeface="微软雅黑" pitchFamily="34" charset="-122"/>
              </a:rPr>
              <a:t>LED</a:t>
            </a:r>
            <a:r>
              <a:rPr lang="zh-CN" altLang="en-US" sz="4000" dirty="0">
                <a:solidFill>
                  <a:schemeClr val="tx1">
                    <a:lumMod val="50000"/>
                    <a:lumOff val="50000"/>
                  </a:schemeClr>
                </a:solidFill>
                <a:latin typeface="微软雅黑" pitchFamily="34" charset="-122"/>
                <a:ea typeface="微软雅黑" pitchFamily="34" charset="-122"/>
              </a:rPr>
              <a:t>生产中。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萤火虫特有的虫荧光素酶基因，在基因工程中也越来越多地作为遗传标记的首选来检测基因表达。人们不但利用萤火虫的基因检测癌细胞，还利用基因转移技术把萤火虫的基因转移到玉米中，较快地培育出新的具有抗病虫害的玉米新品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萤火虫还是血吸虫病的防疫助手，水生萤火虫的幼虫吃包括钉螺在内的螺类，而钉螺正是血吸虫的唯一宿主。萤火虫体内的腺甙磷酸，可作为一种优异的检测剂来检测水的污染程度。萤火虫喜欢植被茂盛、水质干净、空气清新的环境，凡是萤火虫种群分布的地区，都是生态环境保护得比较好的地方</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557303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9694962"/>
          </a:xfrm>
          <a:prstGeom prst="rect">
            <a:avLst/>
          </a:prstGeom>
          <a:noFill/>
        </p:spPr>
        <p:txBody>
          <a:bodyPr wrap="square" rtlCol="0">
            <a:spAutoFit/>
          </a:bodyPr>
          <a:lstStyle/>
          <a:p>
            <a:pPr>
              <a:lnSpc>
                <a:spcPct val="130000"/>
              </a:lnSpc>
            </a:pPr>
            <a:r>
              <a:rPr lang="zh-CN" altLang="en-US" sz="4000" u="wavyHeavy" dirty="0" smtClean="0">
                <a:solidFill>
                  <a:schemeClr val="tx1">
                    <a:lumMod val="50000"/>
                    <a:lumOff val="50000"/>
                  </a:schemeClr>
                </a:solidFill>
                <a:latin typeface="微软雅黑" pitchFamily="34" charset="-122"/>
                <a:ea typeface="微软雅黑" pitchFamily="34" charset="-122"/>
              </a:rPr>
              <a:t>遗憾</a:t>
            </a:r>
            <a:r>
              <a:rPr lang="zh-CN" altLang="en-US" sz="4000" u="wavyHeavy" dirty="0">
                <a:solidFill>
                  <a:schemeClr val="tx1">
                    <a:lumMod val="50000"/>
                    <a:lumOff val="50000"/>
                  </a:schemeClr>
                </a:solidFill>
                <a:latin typeface="微软雅黑" pitchFamily="34" charset="-122"/>
                <a:ea typeface="微软雅黑" pitchFamily="34" charset="-122"/>
              </a:rPr>
              <a:t>的是，如今，萤火虫在部分地区已越来越少见。除了自然天敌外，人类成了萤火虫最大的“天敌”。</a:t>
            </a:r>
            <a:r>
              <a:rPr lang="zh-CN" altLang="en-US" sz="4000" dirty="0">
                <a:solidFill>
                  <a:schemeClr val="tx1">
                    <a:lumMod val="50000"/>
                    <a:lumOff val="50000"/>
                  </a:schemeClr>
                </a:solidFill>
                <a:latin typeface="微软雅黑" pitchFamily="34" charset="-122"/>
                <a:ea typeface="微软雅黑" pitchFamily="34" charset="-122"/>
              </a:rPr>
              <a:t>美国一些医药公司为了获取萤火虫体内特有的虫荧光素和虫荧光素酶，出价购买萤火虫，导致人们大肆捕捉萤火虫。在日本，上世纪</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年代的工业污染和城市扩张，致使萤火虫幼虫的生存率直线下降。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萤火虫求偶时，雌雄之间会发出特异的闪光信号以吸引异性并交尾。然而城市的亮光干扰了它们的闪光交流，当萤火虫感知到外界灯光时，就会停止发光、飞行、求偶，最终导致种群减少甚至灭绝。去年夏季一些城市刮起萤火虫展览热，千里迢迢从外省引入萤火虫，然后在公园放飞。但萤火虫的很多种类年复一年地在同一个栖息地聚集、交配，即使栖息地遭到破坏，也不会迁往别处。萤火虫成虫的唯一使命就是繁殖，寿命很短，长的也就十几天。萤火虫本就不适合长途迁徙，目的地栖息环境又不太合适，它几乎活不了几天，繁殖就更是不可能了。不少专家为此呼吁：与其引进萤火虫，不如改善自然环境</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681849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4893647"/>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那些</a:t>
            </a:r>
            <a:r>
              <a:rPr lang="zh-CN" altLang="en-US" sz="4000" dirty="0">
                <a:solidFill>
                  <a:schemeClr val="tx1">
                    <a:lumMod val="50000"/>
                    <a:lumOff val="50000"/>
                  </a:schemeClr>
                </a:solidFill>
                <a:latin typeface="微软雅黑" pitchFamily="34" charset="-122"/>
                <a:ea typeface="微软雅黑" pitchFamily="34" charset="-122"/>
              </a:rPr>
              <a:t>曾在林间泽畔“熠耀宵行”的萤火虫，如今已与我们渐行渐远，靠人工引进不能“引”来它们的回归。</a:t>
            </a:r>
            <a:r>
              <a:rPr lang="zh-CN" altLang="en-US" sz="4000" u="sng" dirty="0">
                <a:solidFill>
                  <a:schemeClr val="tx1">
                    <a:lumMod val="50000"/>
                    <a:lumOff val="50000"/>
                  </a:schemeClr>
                </a:solidFill>
                <a:latin typeface="微软雅黑" pitchFamily="34" charset="-122"/>
                <a:ea typeface="微软雅黑" pitchFamily="34" charset="-122"/>
              </a:rPr>
              <a:t>萤火虫是自然的，也是文化的，但归根结底是自然的，</a:t>
            </a:r>
            <a:r>
              <a:rPr lang="zh-CN" altLang="en-US" sz="4000" dirty="0">
                <a:solidFill>
                  <a:schemeClr val="tx1">
                    <a:lumMod val="50000"/>
                    <a:lumOff val="50000"/>
                  </a:schemeClr>
                </a:solidFill>
                <a:latin typeface="微软雅黑" pitchFamily="34" charset="-122"/>
                <a:ea typeface="微软雅黑" pitchFamily="34" charset="-122"/>
              </a:rPr>
              <a:t>因而要靠自然来解决。而且，保护萤火虫不能光着眼于一个物种，而是要通过保护整片栖息地来保护许多物种。如果做到这一点，引来的肯定不只萤火虫。萤火虫如是，熊猫如是，白鹤也如是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总之，我们应多想想如何对自然更友好，与万物共存共荣。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新华文摘</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年第</a:t>
            </a:r>
            <a:r>
              <a:rPr lang="en-US" altLang="zh-CN" sz="4000" dirty="0">
                <a:solidFill>
                  <a:schemeClr val="tx1">
                    <a:lumMod val="50000"/>
                    <a:lumOff val="50000"/>
                  </a:schemeClr>
                </a:solidFill>
                <a:latin typeface="微软雅黑" pitchFamily="34" charset="-122"/>
                <a:ea typeface="微软雅黑" pitchFamily="34" charset="-122"/>
              </a:rPr>
              <a:t>13</a:t>
            </a:r>
            <a:r>
              <a:rPr lang="zh-CN" altLang="en-US" sz="4000" dirty="0">
                <a:solidFill>
                  <a:schemeClr val="tx1">
                    <a:lumMod val="50000"/>
                    <a:lumOff val="50000"/>
                  </a:schemeClr>
                </a:solidFill>
                <a:latin typeface="微软雅黑" pitchFamily="34" charset="-122"/>
                <a:ea typeface="微软雅黑" pitchFamily="34" charset="-122"/>
              </a:rPr>
              <a:t>期</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4618962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1677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对文章的概括与分析，不正确的两项是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．科学家受萤火虫发光器的启发而发明的荧光灯，在减少热损耗方面成效显著，但发光率不如萤火虫。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．科学家模仿萤火虫发光器的天然结构，用以制作</a:t>
            </a:r>
            <a:r>
              <a:rPr lang="en-US" altLang="zh-CN" sz="4000" dirty="0">
                <a:solidFill>
                  <a:schemeClr val="tx1">
                    <a:lumMod val="50000"/>
                    <a:lumOff val="50000"/>
                  </a:schemeClr>
                </a:solidFill>
                <a:latin typeface="微软雅黑" pitchFamily="34" charset="-122"/>
                <a:ea typeface="微软雅黑" pitchFamily="34" charset="-122"/>
              </a:rPr>
              <a:t>LED</a:t>
            </a:r>
            <a:r>
              <a:rPr lang="zh-CN" altLang="en-US" sz="4000" dirty="0">
                <a:solidFill>
                  <a:schemeClr val="tx1">
                    <a:lumMod val="50000"/>
                    <a:lumOff val="50000"/>
                  </a:schemeClr>
                </a:solidFill>
                <a:latin typeface="微软雅黑" pitchFamily="34" charset="-122"/>
                <a:ea typeface="微软雅黑" pitchFamily="34" charset="-122"/>
              </a:rPr>
              <a:t>覆盖层，这种设计在应用中将起到节能的作用。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．人们选择萤火虫特有的虫荧光素酶基因，将其运用于癌细胞检测、玉米新品系的培育和水质检测。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．引进萤火虫的做法不合乎自然规律，因为长途迁徙影响其正常繁殖，异地放飞又改变其栖息环境。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．对一个物种的保护必将使其他物种获益，因而做好了萤火虫的保护工作，引来的肯定不只萤火虫</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2511894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53214" y="6301116"/>
            <a:ext cx="10520578" cy="2314905"/>
            <a:chOff x="12815919" y="5875332"/>
            <a:chExt cx="10520578" cy="2314905"/>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a:t>
              </a:r>
              <a:r>
                <a:rPr lang="zh-CN" altLang="en-US" sz="5500" b="1" dirty="0" smtClean="0">
                  <a:solidFill>
                    <a:srgbClr val="EF8340"/>
                  </a:solidFill>
                  <a:latin typeface="微软雅黑" pitchFamily="34" charset="-122"/>
                  <a:ea typeface="微软雅黑" pitchFamily="34" charset="-122"/>
                </a:rPr>
                <a:t>十三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13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400383"/>
            </a:xfrm>
            <a:prstGeom prst="rect">
              <a:avLst/>
            </a:prstGeom>
            <a:noFill/>
          </p:spPr>
          <p:txBody>
            <a:bodyPr wrap="square" rtlCol="0">
              <a:spAutoFit/>
            </a:bodyPr>
            <a:lstStyle/>
            <a:p>
              <a:r>
                <a:rPr lang="zh-CN" altLang="en-US" sz="8500" b="1" dirty="0" smtClean="0">
                  <a:solidFill>
                    <a:srgbClr val="404040"/>
                  </a:solidFill>
                  <a:latin typeface="微软雅黑" pitchFamily="34" charset="-122"/>
                  <a:ea typeface="微软雅黑" pitchFamily="34" charset="-122"/>
                </a:rPr>
                <a:t>实用</a:t>
              </a:r>
              <a:r>
                <a:rPr lang="zh-CN" altLang="en-US" sz="8500" b="1" dirty="0">
                  <a:solidFill>
                    <a:srgbClr val="404040"/>
                  </a:solidFill>
                  <a:latin typeface="微软雅黑" pitchFamily="34" charset="-122"/>
                  <a:ea typeface="微软雅黑" pitchFamily="34" charset="-122"/>
                </a:rPr>
                <a:t>类文本阅读</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61764" y="8749382"/>
            <a:ext cx="7389550" cy="1292662"/>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5" action="ppaction://hlinksldjump"/>
              </a:rPr>
              <a:t>第</a:t>
            </a:r>
            <a:r>
              <a:rPr lang="en-US" altLang="zh-CN" sz="3900" dirty="0">
                <a:solidFill>
                  <a:schemeClr val="bg1">
                    <a:lumMod val="50000"/>
                  </a:schemeClr>
                </a:solidFill>
                <a:latin typeface="微软雅黑" pitchFamily="34" charset="-122"/>
                <a:ea typeface="微软雅黑" pitchFamily="34" charset="-122"/>
                <a:hlinkClick r:id="rId5" action="ppaction://hlinksldjump"/>
              </a:rPr>
              <a:t>3</a:t>
            </a:r>
            <a:r>
              <a:rPr lang="zh-CN" altLang="en-US" sz="3900" dirty="0">
                <a:solidFill>
                  <a:schemeClr val="bg1">
                    <a:lumMod val="50000"/>
                  </a:schemeClr>
                </a:solidFill>
                <a:latin typeface="微软雅黑" pitchFamily="34" charset="-122"/>
                <a:ea typeface="微软雅黑" pitchFamily="34" charset="-122"/>
                <a:hlinkClick r:id="rId5" action="ppaction://hlinksldjump"/>
              </a:rPr>
              <a:t>讲</a:t>
            </a:r>
            <a:r>
              <a:rPr lang="zh-CN" altLang="en-US" sz="3900" dirty="0" smtClean="0">
                <a:solidFill>
                  <a:schemeClr val="bg1">
                    <a:lumMod val="50000"/>
                  </a:schemeClr>
                </a:solidFill>
                <a:latin typeface="微软雅黑" pitchFamily="34" charset="-122"/>
                <a:ea typeface="微软雅黑" pitchFamily="34" charset="-122"/>
              </a:rPr>
              <a:t>│</a:t>
            </a:r>
            <a:endParaRPr lang="en-US" altLang="zh-CN" sz="3900" dirty="0" smtClean="0">
              <a:solidFill>
                <a:schemeClr val="bg1">
                  <a:lumMod val="50000"/>
                </a:schemeClr>
              </a:solidFill>
              <a:latin typeface="微软雅黑" pitchFamily="34" charset="-122"/>
              <a:ea typeface="微软雅黑" pitchFamily="34" charset="-122"/>
            </a:endParaRPr>
          </a:p>
          <a:p>
            <a:r>
              <a:rPr lang="zh-CN" altLang="en-US" sz="3900" dirty="0" smtClean="0">
                <a:solidFill>
                  <a:schemeClr val="bg1">
                    <a:lumMod val="50000"/>
                  </a:schemeClr>
                </a:solidFill>
                <a:latin typeface="微软雅黑" pitchFamily="34" charset="-122"/>
                <a:ea typeface="微软雅黑" pitchFamily="34" charset="-122"/>
                <a:hlinkClick r:id="rId6" action="ppaction://hlinksldjump"/>
              </a:rPr>
              <a:t>第</a:t>
            </a:r>
            <a:r>
              <a:rPr lang="en-US" altLang="zh-CN" sz="3900" dirty="0">
                <a:solidFill>
                  <a:schemeClr val="bg1">
                    <a:lumMod val="50000"/>
                  </a:schemeClr>
                </a:solidFill>
                <a:latin typeface="微软雅黑" pitchFamily="34" charset="-122"/>
                <a:ea typeface="微软雅黑" pitchFamily="34" charset="-122"/>
                <a:hlinkClick r:id="rId6" action="ppaction://hlinksldjump"/>
              </a:rPr>
              <a:t>4</a:t>
            </a:r>
            <a:r>
              <a:rPr lang="zh-CN" altLang="en-US" sz="3900" dirty="0">
                <a:solidFill>
                  <a:schemeClr val="bg1">
                    <a:lumMod val="50000"/>
                  </a:schemeClr>
                </a:solidFill>
                <a:latin typeface="微软雅黑" pitchFamily="34" charset="-122"/>
                <a:ea typeface="微软雅黑" pitchFamily="34" charset="-122"/>
                <a:hlinkClick r:id="rId6"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7" action="ppaction://hlinksldjump"/>
              </a:rPr>
              <a:t>第</a:t>
            </a:r>
            <a:r>
              <a:rPr lang="en-US" altLang="zh-CN" sz="3900" dirty="0">
                <a:solidFill>
                  <a:schemeClr val="bg1">
                    <a:lumMod val="50000"/>
                  </a:schemeClr>
                </a:solidFill>
                <a:latin typeface="微软雅黑" pitchFamily="34" charset="-122"/>
                <a:ea typeface="微软雅黑" pitchFamily="34" charset="-122"/>
                <a:hlinkClick r:id="rId7" action="ppaction://hlinksldjump"/>
              </a:rPr>
              <a:t>5</a:t>
            </a:r>
            <a:r>
              <a:rPr lang="zh-CN" altLang="en-US" sz="3900" dirty="0">
                <a:solidFill>
                  <a:schemeClr val="bg1">
                    <a:lumMod val="50000"/>
                  </a:schemeClr>
                </a:solidFill>
                <a:latin typeface="微软雅黑" pitchFamily="34" charset="-122"/>
                <a:ea typeface="微软雅黑" pitchFamily="34" charset="-122"/>
                <a:hlinkClick r:id="rId7" action="ppaction://hlinksldjump"/>
              </a:rPr>
              <a:t>讲</a:t>
            </a:r>
            <a:r>
              <a:rPr lang="zh-CN" altLang="en-US" sz="3900" dirty="0">
                <a:solidFill>
                  <a:schemeClr val="bg1">
                    <a:lumMod val="50000"/>
                  </a:schemeClr>
                </a:solidFill>
                <a:latin typeface="微软雅黑" pitchFamily="34" charset="-122"/>
                <a:ea typeface="微软雅黑" pitchFamily="34" charset="-122"/>
              </a:rPr>
              <a:t> │ </a:t>
            </a:r>
            <a:r>
              <a:rPr lang="zh-CN" altLang="en-US" sz="3900" dirty="0">
                <a:solidFill>
                  <a:schemeClr val="bg1">
                    <a:lumMod val="50000"/>
                  </a:schemeClr>
                </a:solidFill>
                <a:latin typeface="微软雅黑" pitchFamily="34" charset="-122"/>
                <a:ea typeface="微软雅黑" pitchFamily="34" charset="-122"/>
                <a:hlinkClick r:id="rId8" action="ppaction://hlinksldjump"/>
              </a:rPr>
              <a:t>第</a:t>
            </a:r>
            <a:r>
              <a:rPr lang="en-US" altLang="zh-CN" sz="3900" dirty="0">
                <a:solidFill>
                  <a:schemeClr val="bg1">
                    <a:lumMod val="50000"/>
                  </a:schemeClr>
                </a:solidFill>
                <a:latin typeface="微软雅黑" pitchFamily="34" charset="-122"/>
                <a:ea typeface="微软雅黑" pitchFamily="34" charset="-122"/>
                <a:hlinkClick r:id="rId8" action="ppaction://hlinksldjump"/>
              </a:rPr>
              <a:t>6</a:t>
            </a:r>
            <a:r>
              <a:rPr lang="zh-CN" altLang="en-US" sz="3900" dirty="0">
                <a:solidFill>
                  <a:schemeClr val="bg1">
                    <a:lumMod val="50000"/>
                  </a:schemeClr>
                </a:solidFill>
                <a:latin typeface="微软雅黑" pitchFamily="34" charset="-122"/>
                <a:ea typeface="微软雅黑" pitchFamily="34" charset="-122"/>
                <a:hlinkClick r:id="rId8" action="ppaction://hlinksldjump"/>
              </a:rPr>
              <a:t>讲</a:t>
            </a:r>
            <a:r>
              <a:rPr lang="zh-CN" altLang="en-US" sz="3900" dirty="0">
                <a:solidFill>
                  <a:schemeClr val="bg1">
                    <a:lumMod val="50000"/>
                  </a:schemeClr>
                </a:solidFill>
                <a:latin typeface="微软雅黑" pitchFamily="34" charset="-122"/>
                <a:ea typeface="微软雅黑" pitchFamily="34" charset="-122"/>
              </a:rPr>
              <a:t>│ </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200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344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裘法祖</a:t>
            </a:r>
            <a:r>
              <a:rPr lang="zh-CN" altLang="en-US" sz="4000" dirty="0">
                <a:solidFill>
                  <a:schemeClr val="tx1">
                    <a:lumMod val="50000"/>
                    <a:lumOff val="50000"/>
                  </a:schemeClr>
                </a:solidFill>
                <a:latin typeface="微软雅黑" pitchFamily="34" charset="-122"/>
                <a:ea typeface="微软雅黑" pitchFamily="34" charset="-122"/>
              </a:rPr>
              <a:t>深深地爱着医学，酷爱钻研，异常勤奋，即使高龄也从未放松学习。对于医学前沿的手术法，对于疑难杂症治疗的手术法，他往往学习到深夜。在勤奋学习的基础上，他博采众长，改进了不少于</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种的手术操作，突出的有局部麻醉下甲状腺大部切除术。此种操作手术视野显露非常清楚，层次分明，定位正确，出血少，避免了对喉返神经和甲状旁腺的损伤。改变国外切除胃体积</a:t>
            </a:r>
            <a:r>
              <a:rPr lang="en-US" altLang="zh-CN" sz="4000" dirty="0">
                <a:solidFill>
                  <a:schemeClr val="tx1">
                    <a:lumMod val="50000"/>
                    <a:lumOff val="50000"/>
                  </a:schemeClr>
                </a:solidFill>
                <a:latin typeface="微软雅黑" pitchFamily="34" charset="-122"/>
                <a:ea typeface="微软雅黑" pitchFamily="34" charset="-122"/>
              </a:rPr>
              <a:t>75%</a:t>
            </a:r>
            <a:r>
              <a:rPr lang="zh-CN" altLang="en-US" sz="4000" dirty="0">
                <a:solidFill>
                  <a:schemeClr val="tx1">
                    <a:lumMod val="50000"/>
                    <a:lumOff val="50000"/>
                  </a:schemeClr>
                </a:solidFill>
                <a:latin typeface="微软雅黑" pitchFamily="34" charset="-122"/>
                <a:ea typeface="微软雅黑" pitchFamily="34" charset="-122"/>
              </a:rPr>
              <a:t>以上的老规则，切除部分稍稍超过</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，术后病人不会发生小胃症状，溃疡又不会复发。这些手术操作为广大外科医生提供了及时的帮助。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同济医院外科专家吴在德说：“裘老的手术操作和手术风格，对国内普通外科产生了巨大影响，他被称为外科全才，被公认为中国外科界的一把宝刀。他在不少疑难杂症再次手术中独具‘绝招’，在腹部外科、神经外科、泌尿外科、骨科等领域均有很深的造诣。其手术技术之精湛，被誉为‘要划破两张纸，下面的第三张一定完好’。</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52328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项，由原文中“萤火虫体内的腺甙磷酸，可作为一种优异的检测剂来检测水的污染程度”可以看出，“运用于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水质检测”的不是“虫荧光素酶基因”；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项，“对一个物种的保护必将使其他物种获益”在文中找不到依据。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0350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为</a:t>
            </a:r>
            <a:r>
              <a:rPr lang="zh-CN" altLang="en-US" sz="4000" dirty="0">
                <a:solidFill>
                  <a:schemeClr val="tx1">
                    <a:lumMod val="50000"/>
                    <a:lumOff val="50000"/>
                  </a:schemeClr>
                </a:solidFill>
                <a:latin typeface="微软雅黑" pitchFamily="34" charset="-122"/>
                <a:ea typeface="微软雅黑" pitchFamily="34" charset="-122"/>
              </a:rPr>
              <a:t>保护萤火虫，我们要注意萤火虫的哪些习性？请简述。</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要点：①萤火虫对栖息地生态环境有较高要求。②多不喜迁徙。③求偶时以闪光信号吸引异性。④对外界亮光反应敏感。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把握文章结构，概括中心意思。答案信息主要在第七段，其中“萤火虫求偶时，雌雄之间会发出特异的闪光信号以吸引异性并交尾”“当萤火虫感知到外界灯光时，就会停止发光、飞行、求偶，最终导致种群减少甚至灭绝”“即使栖息地遭到破坏，也不会迁往别处”“萤火虫本就不适合长途迁徙”是关键信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71198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625687"/>
            <a:ext cx="19800000" cy="63297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请</a:t>
            </a:r>
            <a:r>
              <a:rPr lang="zh-CN" altLang="en-US" sz="4000" dirty="0">
                <a:solidFill>
                  <a:schemeClr val="tx1">
                    <a:lumMod val="50000"/>
                    <a:lumOff val="50000"/>
                  </a:schemeClr>
                </a:solidFill>
                <a:latin typeface="微软雅黑" pitchFamily="34" charset="-122"/>
                <a:ea typeface="微软雅黑" pitchFamily="34" charset="-122"/>
              </a:rPr>
              <a:t>根据文本，分析“萤火虫是自然的，也是文化的，但归根结底是自然的”这句话的含意。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88801" y="4625688"/>
            <a:ext cx="19800000"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要点：①萤火虫“也是文化的”：有助于人类对血吸虫病的防疫；能启迪人类的科学发明；还是我们民族审美情感的寄托。②“归根结底是自然的”：萤火虫是大自然的一分子，对它的保护要遵从大自然的规律。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评价文本的主要观点和基本倾向。理解这句话，需要重点关注“文化”“自然”的含义。“文化”方面着重从萤火虫与人类关系的角度来谈，“自然”方面着重从萤火虫本身作为大自然成员之一的角度来谈。</a:t>
            </a:r>
          </a:p>
        </p:txBody>
      </p:sp>
    </p:spTree>
    <p:extLst>
      <p:ext uri="{BB962C8B-B14F-4D97-AF65-F5344CB8AC3E}">
        <p14:creationId xmlns:p14="http://schemas.microsoft.com/office/powerpoint/2010/main" xmlns="" val="27374524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4.</a:t>
            </a:r>
            <a:r>
              <a:rPr lang="zh-CN" altLang="en-US" sz="4000" dirty="0" smtClean="0">
                <a:solidFill>
                  <a:schemeClr val="tx1">
                    <a:lumMod val="50000"/>
                    <a:lumOff val="50000"/>
                  </a:schemeClr>
                </a:solidFill>
                <a:latin typeface="微软雅黑" pitchFamily="34" charset="-122"/>
                <a:ea typeface="微软雅黑" pitchFamily="34" charset="-122"/>
              </a:rPr>
              <a:t> 下列理解和分析，不符合原文意思的一项是</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 </a:t>
            </a:r>
            <a:r>
              <a:rPr lang="zh-CN" altLang="en-US" sz="4000" dirty="0" smtClean="0">
                <a:solidFill>
                  <a:schemeClr val="tx1">
                    <a:lumMod val="50000"/>
                    <a:lumOff val="50000"/>
                  </a:schemeClr>
                </a:solidFill>
                <a:latin typeface="微软雅黑" pitchFamily="34" charset="-122"/>
                <a:ea typeface="微软雅黑" pitchFamily="34" charset="-122"/>
              </a:rPr>
              <a:t>萤火虫在古代诗歌中受到关注，如</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诗经</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、杜牧写到萤火虫的诗。另外，还产生了家喻户晓的萤火虫故事，激励无数学子发奋努力。</a:t>
            </a:r>
          </a:p>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B</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科学家受萤火虫发光器的启发，发明了荧光灯，这一发明提高了能源使用率，但与萤火虫的发光率相比还相差很远。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萤火虫的功用巨大，能防止血吸虫病的感染，水生萤火虫的幼虫吃包括钉螺在内的螺类，而钉螺正是血吸虫的唯一宿主，萤火虫还可用来检测水的污染程度。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萤火虫寿命不长，长的也就能活十几天，一些种类年复一年地在同一个栖息地聚集、交配，即使栖息地遭到破坏，也绝不迁移到其他地方</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Tree>
    <p:extLst>
      <p:ext uri="{BB962C8B-B14F-4D97-AF65-F5344CB8AC3E}">
        <p14:creationId xmlns:p14="http://schemas.microsoft.com/office/powerpoint/2010/main" xmlns="" val="40655180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56754" y="3132759"/>
            <a:ext cx="19766446" cy="7822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6754" y="3129577"/>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项，曲解文意，“能防止血吸虫病的感染”不合文意，原文只说是“血吸虫病的防疫助手”。</a:t>
            </a:r>
          </a:p>
        </p:txBody>
      </p:sp>
    </p:spTree>
    <p:extLst>
      <p:ext uri="{BB962C8B-B14F-4D97-AF65-F5344CB8AC3E}">
        <p14:creationId xmlns:p14="http://schemas.microsoft.com/office/powerpoint/2010/main" xmlns="" val="31935018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9474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对文章有关内容的分析和概括，最恰当的两项是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中国有着悠久的萤火虫文化，虽然现在不再需要“囊萤”来夜读了，但萤火虫有研究价值，随时都有新的意外发现。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萤火虫对环境要求较高，凡是萤火虫种群分布的地区，多植被茂盛、水质干净、空气清新，都是生态环境保护得比较好的地方。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美、日是目前两个人为不保护萤火虫的国家，美国一些医药公司的购买，导致人们大肆捕捉萤火虫；日本的工业污染和城市扩张，致使萤火虫幼虫的生存率下降。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萤火虫求偶时，雌雄之间会发出特异的闪光信号以吸引异性并交尾，为了便于萤火虫传宗接代，作者建议想办法解决萤火虫停止发光、飞行、求偶的问题。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作者写的是萤火虫，但目的更远，因此才说“萤火虫如是，熊猫如是，白鹤也如是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总之，我们应多想想如何对自然更友好，与万物共存共荣”</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93854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78226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5996" y="3129576"/>
            <a:ext cx="19800000"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项，“随时都有新的意外发现”错误。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项，“美、日是目前两个人为不保护萤火虫的国家”于文中无据，并非与政府有关。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项，“为了便于萤火虫传宗接代，作者建议想办法解决萤火虫停止发光、飞行、求偶的问题”曲解文意，文中只是叙述事情，并无建议。</a:t>
            </a:r>
          </a:p>
        </p:txBody>
      </p:sp>
    </p:spTree>
    <p:extLst>
      <p:ext uri="{BB962C8B-B14F-4D97-AF65-F5344CB8AC3E}">
        <p14:creationId xmlns:p14="http://schemas.microsoft.com/office/powerpoint/2010/main" xmlns="" val="2971362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赏析科普文的标题艺术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请结合文本，分析“说不尽的萤火虫”这一标题的含义。</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03742" y="3996854"/>
            <a:ext cx="19800000" cy="70058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3996854"/>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萤火虫对人类来说具有古往今来的文化含义，暂时无法说得完。②萤火虫在许多方面具有科学研究的价值和作用，目前尚无法穷尽。③萤火虫及其生存的环境需要保护，任重道远。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本题考查赏析科普文的标题艺术。要求分析其含义，就要对文本进行深入的理解，再回头理清“说不尽”的多种意思。</a:t>
            </a:r>
          </a:p>
        </p:txBody>
      </p:sp>
    </p:spTree>
    <p:extLst>
      <p:ext uri="{BB962C8B-B14F-4D97-AF65-F5344CB8AC3E}">
        <p14:creationId xmlns:p14="http://schemas.microsoft.com/office/powerpoint/2010/main" xmlns="" val="3458031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3293209"/>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赏析科普文的语言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简要分析文中画波浪线部分的语言特色</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遗憾的是，如今，萤火虫在部分地区已越来越少见。除了自然天敌外，人类成了萤火虫最大的“天敌”。</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5365006"/>
            <a:ext cx="19800000" cy="55904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134" y="5421412"/>
            <a:ext cx="19800000"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实浅显，运用口语加以说明。告诉人们造成萤火虫在部分地区越来越少的原因是自然与人类。②运用比喻手法，用形象的语言把人类比喻成萤火虫的“天敌”，说明人类对萤火虫的生存危害最大，到需要反省的时候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本题考查赏析科普文的语言。一要注意语言的基本特点，是生动形象还是平实浅显，二要注意有没有运用修辞。</a:t>
            </a:r>
          </a:p>
        </p:txBody>
      </p:sp>
    </p:spTree>
    <p:extLst>
      <p:ext uri="{BB962C8B-B14F-4D97-AF65-F5344CB8AC3E}">
        <p14:creationId xmlns:p14="http://schemas.microsoft.com/office/powerpoint/2010/main" xmlns="" val="40709276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分析科普文介绍事物的特征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至今，人类利用了萤火虫的哪些特征？试结合文本简要分析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2"/>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776341"/>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受萤火虫发光器的启发，发明出荧光灯。②萤火虫有一种锯齿状排列的鳞片，它可以提高发光器的亮度，科学家将其应用在二极管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(LED)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设计中。③虫荧光素酶基因，在基因工程中也越来越多地作为遗传标记的首选来检测基因表达。④利用萤火虫的基因检测癌细胞，把萤火虫的基因转移到玉米中，培育具有抗病虫害的玉米新品系。⑤利用水生萤火虫的幼虫吃包括钉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血吸虫的唯一宿主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内的螺类，萤火虫可用来防疫血吸虫病。⑥萤火虫体内的腺甙磷酸，可作为一种优异的检测剂来检测水的污染程度。⑦检测生态环境的标志，萤火虫喜欢植被茂盛、水质干净、空气清新的环境，凡是萤火虫种群分布的地区即为好环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本题考查分析科普文介绍事物的特征。先找到关键区域，再筛选重要内容，最后提炼整合。</a:t>
            </a:r>
          </a:p>
        </p:txBody>
      </p:sp>
    </p:spTree>
    <p:extLst>
      <p:ext uri="{BB962C8B-B14F-4D97-AF65-F5344CB8AC3E}">
        <p14:creationId xmlns:p14="http://schemas.microsoft.com/office/powerpoint/2010/main" xmlns="" val="42889617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医术不论高低，医德最是重要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裘法祖院士是高尚医德风范的楷模。他主张“医学归于大众”，早在</a:t>
            </a:r>
            <a:r>
              <a:rPr lang="en-US" altLang="zh-CN" sz="4000" dirty="0">
                <a:solidFill>
                  <a:schemeClr val="tx1">
                    <a:lumMod val="50000"/>
                    <a:lumOff val="50000"/>
                  </a:schemeClr>
                </a:solidFill>
                <a:latin typeface="微软雅黑" pitchFamily="34" charset="-122"/>
                <a:ea typeface="微软雅黑" pitchFamily="34" charset="-122"/>
              </a:rPr>
              <a:t>1948</a:t>
            </a:r>
            <a:r>
              <a:rPr lang="zh-CN" altLang="en-US" sz="4000" dirty="0">
                <a:solidFill>
                  <a:schemeClr val="tx1">
                    <a:lumMod val="50000"/>
                    <a:lumOff val="50000"/>
                  </a:schemeClr>
                </a:solidFill>
                <a:latin typeface="微软雅黑" pitchFamily="34" charset="-122"/>
                <a:ea typeface="微软雅黑" pitchFamily="34" charset="-122"/>
              </a:rPr>
              <a:t>年即创办了全国知名的科普杂志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大众医学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经他创建的“裘氏手术规范”也在全国各地广泛应用，影响了几代外科医生。他强调医生要做到“三会”“三知”，即“手术要会做，经验要会写，上课要会讲”“做人要知足，做事要知不足，做学问要不知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他常说：“医术不论高低，医德最是重要。医生在技术上有高下之分，但在医德上必须是高尚的。”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裘老的学生、我国著名肝胆外科专家吴孟超曾见过这样一幕：裘老不顾自己的年迈，跪在病床旁边，通过观察病人导尿管中的小便流量来诊断病情</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98423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2415020"/>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9.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探究评价文本的主要观点和基本倾向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根据文本，对“那些曾在林间泽畔‘熠耀宵行’的萤火虫，如今已与我们渐行渐远，靠人工引进不能‘引’来它们的回归”这句话，请谈谈你的理解。</a:t>
            </a:r>
          </a:p>
        </p:txBody>
      </p:sp>
      <p:sp>
        <p:nvSpPr>
          <p:cNvPr id="8" name="矩形 7"/>
          <p:cNvSpPr/>
          <p:nvPr/>
        </p:nvSpPr>
        <p:spPr>
          <a:xfrm>
            <a:off x="2023200" y="5516908"/>
            <a:ext cx="19800000" cy="5438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5516908"/>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类要警惕萤火虫在逐渐减少的现象。②人类不能靠违背生物的习性或生长规律的办法来补救，引进萤火虫，不如改善自然环境。③重视保护萤火虫，与萤火虫共荣。④应切实制定保护萤火虫生存环境的措施，维护萤火虫生存的生物圈。</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本题考查探究评价文本的主要观点和基本倾向。要对这句话做深入的理解，再结合个人的理解进行论述。</a:t>
            </a:r>
          </a:p>
        </p:txBody>
      </p:sp>
    </p:spTree>
    <p:extLst>
      <p:ext uri="{BB962C8B-B14F-4D97-AF65-F5344CB8AC3E}">
        <p14:creationId xmlns:p14="http://schemas.microsoft.com/office/powerpoint/2010/main" xmlns="" val="440463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考点一　新闻阅读</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新闻是消息、通讯、特写、访谈、新闻评论等体裁的统称，具有真实性、及时性、准确性、简明性的特点。新闻类文本阅读经常考查消息、通讯、特写、访谈、报告文学五类体裁。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消息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狭义的新闻即指消息，一般包含标题、导语、主体、背景、结语等部分。标题、导语、主体是消息必不可少的组成部分，背景和结语有时则蕴含在主体里面。新闻标题要求准确凝练、新颖醒目。有的新闻有多行标题，多行标题包括引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、副题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副标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。引题一般交代形势、烘托气氛、说明背景等，正题是对一则消息内容的高度概括，副题往往是对重要事实、结果的提要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738920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导语</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大多是消息的第一句话或第一段话，以凝练简明的语言，概述新闻的主要内容或事实，鲜明地揭示新闻的中心。其写法有叙述式、描写式、评论式、提问式、结论式等。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主体是对导语内容进行展开和补充，是消息的主干，一般按事件发生发展的先后顺序展开叙述，或按事物之间的逻辑关系安排层次。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结语是消息的最后一句话或最后一段话。有的消息没有结语。结语可对全文内容做概括性小结，可用带有启发激励性的语言作结，可对事物发展趋势做出预测，可提出值得读者深思的问题，不一而足</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40786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通讯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讯是比消息更详细、更生动地报道典型人物、典型事件的新闻体裁。从内容上看，通讯侧重于写人，突出人物在事件中的能动作用；从详略来看，通讯对新闻事实做较为详细而完整的报道；从表达方式看，通讯可以采用记叙、描写、抒情、议论、说明等表达方式；从时效看，通讯的采访较为费时费力，写稿的时间要比消息长。好的通讯要涉及主题、选料、结构、细节描写等。通讯一般可分为两类：人物通讯、事件通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主题：准确、鲜明、集中、深刻。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选料：严格、精心挑选能突出主题、具有典型性的材料。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结构：较灵活，做到完整、严谨、巧妙、和谐，情节要有些起伏，有点儿波澜。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细节描写：使通讯中的人物“立”起来，感染和打动读者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8471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人物</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通讯：以人物为报道对象，着重反映一个人或几个人的思想、言行、事迹，在一个主题贯穿下容纳着相当丰富的人物资料，并以其人物精神面貌感动、教育读者。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事件通讯：以写事为主的通讯。它主要记述事件的发生、发展、结果，交代来龙去脉，介绍具体情况，点明它的典型意义，以体现时代的新气象、新变化。</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写是区别于消息和通讯的一种新闻体裁，它一般摄取的是新闻事实中最富有特征和表现力的片段，通过多种表现手法做具有强烈视觉及情感效果的着力刻画，使其产生立体感，从而更集中、突出地表现新闻事实、新闻人物和新闻主题。阅读时参照通讯的阅读方法，可重点以表现手法、社会背景等为突破口来解读文本。　 </a:t>
            </a:r>
          </a:p>
        </p:txBody>
      </p:sp>
    </p:spTree>
    <p:extLst>
      <p:ext uri="{BB962C8B-B14F-4D97-AF65-F5344CB8AC3E}">
        <p14:creationId xmlns:p14="http://schemas.microsoft.com/office/powerpoint/2010/main" xmlns="" val="2806539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访谈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访谈是因为某个人、某件事、某个特定问题去访问专家或知情者，请他们对提出的问题进行解答，运用谈话纪实的方式进行报道的文章。它包括三个要素：专家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或知情者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、记者和现场。访谈最主要的形式是访谈者向访谈对象提出问题。所以访谈内容包括提问者所提出的所有问题和访谈对象回答的内容。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报告文学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报告文学是一种新兴的，具有强烈新闻性，又具有浓郁文学性的独特的文学体裁。报告文学的特点是时代性、新闻性、文学性、说理性。报告文学的分类大体有以下几种：从篇幅上分，有长篇报告文学、中篇报告文学、短篇报告文学、微型报告文学；从表现手法上分，有记录性报告文学、概括性报告文学、报告文学小说；从作品表现的着重点来分，有写人为主的人物报告文学和记事为主的事件报告文学</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2880548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人物</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报告文学：以人物为重点，展开描述，以人带事，事因人生。以写先进人物和光明面为主，用意在树立榜样，激励斗志，但也有揭露阴暗面，写落后人物、反面人物的。可以分为两种：一是重点突出写一个人的，或是为人物“立传”，写一个人的全貌，表现他的光辉一生，或是写一个人物的片段，或一个侧面，反映他有意义或不寻常的经历；二是写人物“群像”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件报告文学：以事件为重点，行文中，以事带人，人因事显。以写先进人物的事迹为主，但也不乏暴露反面人物的反面事件的，用意在于突出问题的严重性、危险性，发人深思，促人警醒。可以分为三类：写重大事件的，写生活中有代表性事件的，写社会上、自然界中突发性事件的。</a:t>
            </a:r>
          </a:p>
        </p:txBody>
      </p:sp>
    </p:spTree>
    <p:extLst>
      <p:ext uri="{BB962C8B-B14F-4D97-AF65-F5344CB8AC3E}">
        <p14:creationId xmlns:p14="http://schemas.microsoft.com/office/powerpoint/2010/main" xmlns="" val="3761231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阅读技法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新闻也是实用类文本常考的文体。新闻文体特点主要考查其结构，新闻语言特色主要考查其准确性和生动性。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新闻的结构主要指倒金字塔结构。用记叙文的说法就是倒叙。新闻的结构由标题、导语、主体几部分组成。开头一段是导语，导语部分把新闻的主要事件的精华部分，通过简要的概括，将其放在突出的位置，吸引读者眼球。要提取文本的主要内容及主旨，可直接到本段提炼</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666454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准确性。新闻类文本语言特色是：具体、准确、简练、平实。新闻最大的特点就是真实性。准确的语言或数据能加强事实的真实可信度。准确的叙述和描写能塑造典型的人物形象，能突出人物性格。对语言特色的分析，必须抓住其特色，方能准确答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动性。生动性是针对使用文学手法的通讯、特写、报告文学类的文体而言的。有些文句呈现出形象生动的特点。阅读这类文本时，要抓住具体语言特色，分析其在塑造人物形象、设置场景特点及为主题服务等方面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访谈类文本也是常考的文体之一。访谈类文本最大的特征是结构简单明了，语言准确，表现手法比较单一。阅读这类文本要迅速把握话题、理清线索、归纳内容和表达技巧。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快速通读全文，抓住话题、关键内容和主要进程。重点精读提问者提出的问题和被访者的关键回答。筛选和整合文中的信息</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360395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注重访谈者的提问形式的变化。提问的问题往往有承接性，有很强的针对性，访谈者的问题引领被访者的思路。抓住问题的承接性和针对性，就能把握关键内容。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关注文本的人生价值和时代精神。访谈体现的往往是社会的热点问题，这类问题正是人们所疑惑的，还表现着明确的人生价值和时代精神。回答这类题目应当联系现实，思考人生。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分析新闻的真实性类：这则新闻的真实性体现在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，作者运用第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人称，从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角度，通过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大量的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描写，让人有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之感，现场感很强，全文多处运用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信息，增强了文章的真实感与可信度</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768610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裘老</a:t>
            </a:r>
            <a:r>
              <a:rPr lang="zh-CN" altLang="en-US" sz="4000" dirty="0">
                <a:solidFill>
                  <a:schemeClr val="tx1">
                    <a:lumMod val="50000"/>
                    <a:lumOff val="50000"/>
                  </a:schemeClr>
                </a:solidFill>
                <a:latin typeface="微软雅黑" pitchFamily="34" charset="-122"/>
                <a:ea typeface="微软雅黑" pitchFamily="34" charset="-122"/>
              </a:rPr>
              <a:t>曾经接待一位来诊的老农妇，病人说她肚子不适已有很长时间了。问过病情后，裘老仔细按、摸她的腹部。临走时，这位老农妇拉着他的手激动地哭了：“跑了五六家医院，没有一个医生摸过我的肚子。”当有人问及这件事时，裘老略显凝重地说：“一个好的医生永远要把病人当作自己的亲人，要像关爱亲人一样关爱病人，不和病人交流，不接触病痛点怎么可以医病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裘老对目前有的医生收受红包的行为极为痛恨，“现在的医生给人做手术常收红包，我从不收红包。现在谁收，如果让我看见了，听到了，我是要骂人的”。他认为病人生病已非常可怜，作为医生，还拿病人红包，实在是不当。</a:t>
            </a:r>
          </a:p>
        </p:txBody>
      </p:sp>
    </p:spTree>
    <p:extLst>
      <p:ext uri="{BB962C8B-B14F-4D97-AF65-F5344CB8AC3E}">
        <p14:creationId xmlns:p14="http://schemas.microsoft.com/office/powerpoint/2010/main" xmlns="" val="11061653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把握新闻语言的准确性类：作为一篇新闻，本文的语言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准确、凝练等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，文章的叙述用语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朴素自然、通俗易懂等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；通过运用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摆事实、列数字等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的手法，增添了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语言的准确度等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，增强了文章的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真实感、可读性等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筛选整合新闻的信息要点类：通过阅读这篇新闻，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题干中要求筛选的内容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包括以下几点：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分析新闻材料的详略性类：本文选材合理，详略得当。所选的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细节材料分别从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不同方面，层层推进，服务于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这一新闻主题的表达，既使文本形散而神聚，又开阔了读者的视野。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分析新闻结构的合理性类：本文结构安排合理，文章先写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，再写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，最后写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，既使全文结构完整，又逐层深入，揭示主题，整个安排不落窠臼，体现了作者的匠心独运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740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分析新闻标题的艺术性类：从形式上看，这则新闻标题凝练、生动、新颖、有意蕴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的手法，形象生动，引人入胜；从内容上看，此标题是对整则新闻事件的高度概括，同时揭示了新闻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的主题，倾注了作者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探究文本反映的人生价值类：本则新闻，通过叙写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的事迹，再现了主人公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的精神品质，抒发了作者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的情感，我们从中收获了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评价文本产生的社会功用类：通过阅读本文，我认为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明观点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，这样说是因为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引论据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，现实生活中我们对于诸如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现象，应当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联实际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，所以我们应当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做小结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54291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莫言访谈录　</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记者在莫言的书房见到了他，黄白细格衬衫，咖啡色运动服，神色平静却难掩倦怠。当时，一群外媒记者已挤在客厅中等候采访。莫言要求穿着一双拖鞋接受采访，但面对记者的镜头，他还是很配合地脱掉了运动外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南方周末：对于你获奖后的第一反应，媒体报道有不同版本，准确的表述应该是什么？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评奖委员会通知我获奖并询问当时的心情，我说的是“惊喜和惶恐”。因为全世界那么多的优秀作家都没有获奖，他们有的八十多岁才获奖，在漫长的队伍中，相对而言我还是比较年轻的；我想，这么巨大的荣誉降落在我身上，面对世界上那么多有充足的获奖理由却没有获奖的优秀作家，我压力倍增</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79735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南方</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周末：你说过你深受中国古典文学的影响，尤其推崇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聊斋志异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，却不提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莫言：因为蒲松龄和我同乡，“聊斋”里的很多故事，小时候都听村里老人讲过；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聊斋志异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那精美典雅的文言文，让我读得很入迷。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是我在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岁时读的，它在文学价值上当然超过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三国演义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，对我的影响也很大，但需要经过历练之后再去读，才能读得出它的味道。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南方周末：美国汉学家认为，你创作的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生死疲劳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几乎涵盖了中国在‘文化大革命’期间的所有经历，算是那个时代的纪实小说”，你同意这种说法吗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779795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：这部作品是虚幻跟民间艺术的结合、社会现实和历史的结合。虚幻的部分，如生死轮回变成各种动物，但动物眼中的人间生活是现实的。虽然小说描写的历史跨度有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年，但对历史的延伸，可能是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年之前的。如果没有虚幻，仅仅写实，这部小说就没有生命。反之，全是虚幻的，和中国现实没有联系，也没有意义。作家的责任、本事就是写立足现实又超越现实的东西，有变形有夸张有想象有虚构。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南方周末：法新社认为，你的长篇小说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是最勇敢的作品。写作的时候，你付出了比其他作品更大的勇气吗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522154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：没有，“最勇敢”这个评价是不准确的。我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年的中短篇，在当时都是艺术上标新立异、思想上离经叛道的。当然他们指的很可能是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涉及了计划生育。作家不能脱离现实生活，当然要直面现实，关心社会上的热点问题，但进行文学创作时可以有一定的处理方式。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是以我姑为原型，她从新中国成立初开始做妇科医生，一直到退休。写这样一个人，自然要涉及从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年延续至今的计划生育政策。写这个问题是文学创作的需要，塑造人物的需要，这个小说是文学作品。问题没有压倒文学，事件没有破坏人物，挑战性也不仅在于题材本身，还在于小说的形式和塑造人物的难度。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南方周末：日本爱知县一个寺庙里，有以“莫言”命名的点心，据说厨师是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红高粱家族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的读者，你怎么看待？还有，你怎么评价村上春树的作品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676710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去看过爱知县的莫言馒头，和点心铺老板吃过饭。爱知县称念寺的住持是个文学爱好者，对我的小说很有研究，而且是个很好的文学活动组织者，他把我的书发给周围的信徒看，因点心铺老板夫妻是他的信众，是他建议点心铺老板做一种莫言馒头，高粱米的颜色，里面是糖和奶油，馒头还不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村上春树是个非常有影响力的作家，被翻译作品的数量非常大，而且赢得很多读者的喜爱，我非常尊重他。他比我大，但心态比我年轻，与西方交流比较广泛。他关注现代生活、年轻人的生活，这一点是我无法相比的，这样的作品我写不出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你曾讲过这样一个故事：歌德和贝多芬在路上并肩行走。突然，对面来了国王和大批贵族，贝多芬从贵族中昂首挺胸而过；歌德退到路边，毕恭毕敬地脱帽行礼。你说年轻的时候认为贝多芬了不起，但随着年龄的增长，就意识到，像歌德那样反而需要巨大的勇气</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623508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个故事流传甚广。当年的音乐家要依附有权势的人，他们需要被供养。贝多芬见到国王扬长而去是了不起的，而歌德留在原地，脱帽致敬，被认为没有骨气。当年我也觉得歌德软弱可鄙，而贝多芬可钦可敬。就像贝多芬说的“贝多芬只有一个，而国王有许多个”。年轻的时候，读到这句话觉得扬眉吐气。但随着年龄增长，对这个问题就有新的理解：当面对国王的仪仗扬长而去且会赢得公众鼓掌时，这样做其实并不需要多少勇气；而鞠躬致敬，会被万人诟病，而且被拿来和贝多芬比较，这倒需要点儿勇气。但歌德的教养让他跟大多数百姓一样，尊重世俗礼仪，站在路边脱帽致敬。因为国王的仪仗队不仅代表权势，也代表很多复杂的东西，比如国家尊严等。我一直反感那些不把自己当作普通百姓的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4660842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下列理解和分析，不符合原文意思的一项是</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莫言说自己获奖的心情是“惊喜和惶恐”，从年龄上说自己还是比较年轻的，他认为世界上存在很多有充足的获奖理由却没有获奖的优秀作家。</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莫言说</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蛙</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是以他做妇科医生的姑姑为原型的，写这样一个人，免不了涉及从</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1980</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年延续至今的计划生育政策，</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蛙</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这部小说仅是文学作品。</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莫言认为歌德面对国王的仪仗鞠躬致敬，会被万人诟病，而且被拿来和贝多芬比较，这倒需要点儿勇气，说歌德的教养随大多数人，尊重世俗礼仪。</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D</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南方周末</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的记者就多个问题独家采访了诺贝尔奖获得者莫言，为此，人们才了解到莫言对获奖、古典文学的影响、作品含意等方面问题的正确想法。</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10169241"/>
            <a:ext cx="19800000" cy="12159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2846" y="10169241"/>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项，从开头看，并非独家采访；“正确想法”也不准确，应该是“作家个人的想法”</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7486205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对访谈有关内容的分析和概括，最恰当的两项是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获得诺贝尔文学奖后，面对蜂拥而至的媒体采访，莫言毫无大师架子，依然保持平民姿态：黄白细格衬衫、咖啡色运动服，甚至穿着一双拖鞋。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莫言曾说过，自己深受中国古典文学的影响，他认为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超过了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三国演义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岁开始阅读，经过历练后才能读出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的味道。</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生死疲劳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描写的历史跨度有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年，但延伸的不止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年，其中生死轮回变牛变马是虚幻部分，动物眼中看到的人间生活是现实部分。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日本爱知县的莫言馒头是高粱米的颜色、糖和奶油夹心，据说点心铺老板既是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红高粱家族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的读者、莫言的信众，又是很好的文学活动组织者。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莫言认为村上春树是个非常有影响力的作家，心态年轻，与西方交流广泛，具有更多现代生活气质，并坦承自己写不出村上春树的这类作品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35849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下列理解和分析，不符合原文意思的一项是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裘法祖为我国培养了一代又一代的医学人才。仅在同济医院，经他培养起来的副教授以上的医学人才就有</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多位。吴孟超就是其中之一。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不多开一刀，不少缝一针”的“裘氏刀法”是在裘法祖近</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年的医学生涯中形成的，体现了他极强的手术驾驭能力。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裘法祖被称为外科全才，他的手术操作和手术风格，被公认为中国外科界的一把宝刀，这说明了他手术技术之高超。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无论是创办全国知名科普杂志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大众医学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，还是为一名肚子不适的老农妇诊断病情，都说明了裘法祖是高尚医德风范的楷模</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46062" y="9973518"/>
            <a:ext cx="19979777" cy="1411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17499" y="9924272"/>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项，他创办全国知名科普杂志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大众医学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，只是表现了他“医学归于大众”的主张，并不能说明他是高尚医德风范的楷模</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094160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252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129576"/>
            <a:ext cx="19800000"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本题考查考生对访谈有关内容的分析与概括能力。能力层级为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说莫言的穿着表现出他的平民姿态和毫无大师架子与原文不符，是刻意拔高了；原文说“神色平静却难掩倦怠”“要求穿着一双拖鞋接受采访”，由此可知莫言随意的着装是因为倦怠，只是为了消解疲惫而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项，点心铺的老板是爱知县称念寺的住持的信众，住持是很好的文学活动组织者，偷换概念。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项，原文说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红楼梦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在文学价值上超过了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三国演义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，而不是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红楼梦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此书超过了后两本书，以偏概全了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0905275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简要</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概括莫言获奖后“惊喜和惶恐”的原因</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944158"/>
            <a:ext cx="19800000" cy="74410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129576"/>
            <a:ext cx="19800000" cy="4413516"/>
          </a:xfrm>
          <a:prstGeom prst="rect">
            <a:avLst/>
          </a:prstGeom>
        </p:spPr>
        <p:txBody>
          <a:bodyPr wrap="square">
            <a:spAutoFit/>
          </a:bodyPr>
          <a:lstStyle/>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惊喜是因为自己的文学成就得到了认可，并且是在自己相对比较年轻的时候能够获奖；②惶恐是因为降落在自己身上的荣誉如此巨大，并且面对世界上很多有充足的获奖理由却没有获奖的优秀作家，自己压力倍增。</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。此题难度不大，答题范围非常清晰，在第三段中分层概括一下即可得出答案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59303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莫言看来，作家应该怎样处理文学创作和现实的关系？请结合其作品简要概述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976122"/>
            <a:ext cx="19800000" cy="7409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3984680"/>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作家的责任、本事就是写立足现实又超越现实的东西，有变形有夸张有想象有虚构。比如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生死疲劳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没有虚幻，仅仅写实，这部小说就没有生命。反之，全是虚幻的，和中国现实没有联系，也没有意义。②作家不能脱离现实生活，要直面现实，关心社会上的热点问题，但进行文学创作时可以有一定的处理方式。比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，涉及从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1980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年延续至今的计划生育政策。写这个问题是文学创作的需要，塑造人物的需要。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本题考查考生对原文相关内容的理解分析和归纳整理能力。能力层级为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。此题的答题区间相对集中，主要集中在第七段和第九段，在原文中只要抓住关键语句即可。但要求结合作品来答，提高了一定的难度</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41484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252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129576"/>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5</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观点一：应做贝多芬。①面对权贵和强权不谄媚、不奉承；②年轻人应有自己做人的原则和底线；③历史上不乏这样的人，陶渊明不为五斗米折腰，李白“安能摧眉折腰事权贵”。</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观点二：应做歌德。①国王的仪仗队不仅代表权势，也代表很多复杂的东西，比如国家尊严等；②站在路边脱帽致敬是一个有教养的老百姓的谦逊；③也是一种爱国的表现。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。做歌德，还是做贝多芬？文本中莫言有一个认识的变化过程，但为什么会随着年龄的变化而改变？根据命题需要文本中并没有给出很清楚的原因，需要考生在思考探究中做出自己的判断。</a:t>
            </a:r>
          </a:p>
        </p:txBody>
      </p:sp>
      <p:sp>
        <p:nvSpPr>
          <p:cNvPr id="10" name="矩形 9"/>
          <p:cNvSpPr/>
          <p:nvPr/>
        </p:nvSpPr>
        <p:spPr>
          <a:xfrm>
            <a:off x="2023200" y="3204766"/>
            <a:ext cx="19800000" cy="8252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3201584"/>
            <a:ext cx="19800000" cy="5133713"/>
          </a:xfrm>
          <a:prstGeom prst="rect">
            <a:avLst/>
          </a:prstGeom>
        </p:spPr>
        <p:txBody>
          <a:bodyPr wrap="square">
            <a:spAutoFit/>
          </a:bodyPr>
          <a:lstStyle/>
          <a:p>
            <a:pPr eaLnBrk="1" hangingPunct="1">
              <a:lnSpc>
                <a:spcPct val="130000"/>
              </a:lnSpc>
              <a:buNone/>
            </a:pPr>
            <a:r>
              <a:rPr lang="en-US" altLang="zh-CN" sz="3600" smtClean="0">
                <a:solidFill>
                  <a:schemeClr val="accent2"/>
                </a:solidFill>
                <a:latin typeface="微软雅黑" pitchFamily="34" charset="-122"/>
                <a:ea typeface="微软雅黑" pitchFamily="34" charset="-122"/>
                <a:cs typeface="Times New Roman" panose="02020603050405020304" pitchFamily="18" charset="0"/>
              </a:rPr>
              <a:t>5</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观点一：应做贝多芬。①面对权贵和强权不谄媚、不奉承；②年轻人应有自己做人的原则和底线；③历史上不乏这样的人，陶渊明不为五斗米折腰，李白“安能摧眉折腰事权贵”。</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观点二：应做歌德。①国王的仪仗队不仅代表权势，也代表很多复杂的东西，比如国家尊严等；②站在路边脱帽致敬是一个有教养的老百姓的谦逊；③也是一种爱国的表现。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。做歌德，还是做贝多芬？文本中莫言有一个认识的变化过程，但为什么会随着年龄的变化而改变？根据命题需要文本中并没有给出很清楚的原因，需要考生在思考探究中做出自己的判断。</a:t>
            </a:r>
          </a:p>
        </p:txBody>
      </p:sp>
    </p:spTree>
    <p:extLst>
      <p:ext uri="{BB962C8B-B14F-4D97-AF65-F5344CB8AC3E}">
        <p14:creationId xmlns:p14="http://schemas.microsoft.com/office/powerpoint/2010/main" xmlns="" val="23767683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面对</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国王和贵族，做歌德，还是做贝多芬？结合莫言的认识，谈谈你的观点和看法。</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3976122"/>
            <a:ext cx="19800000" cy="74810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82964" y="4019348"/>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观点一：应做贝多芬。①面对权贵和强权不谄媚、不奉承；②年轻人应有自己做人的原则和底线；③历史上不乏这样的人，陶渊明不为五斗米折腰，李白“安能摧眉折腰事权贵”。</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观点二：应做歌德。①国王的仪仗队不仅代表权势，也代表很多复杂的东西，比如国家尊严等；②站在路边脱帽致敬是一个有教养的老百姓的谦逊；③也是一种爱国的表现。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。做歌德，还是做贝多芬？文本中莫言有一个认识的变化过程，但为什么会随着年龄的变化而改变？根据命题需要文本中并没有给出很清楚的原因，需要考生在思考探究中做出自己的判断。</a:t>
            </a:r>
          </a:p>
        </p:txBody>
      </p:sp>
    </p:spTree>
    <p:extLst>
      <p:ext uri="{BB962C8B-B14F-4D97-AF65-F5344CB8AC3E}">
        <p14:creationId xmlns:p14="http://schemas.microsoft.com/office/powerpoint/2010/main" xmlns="" val="19461276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考点</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二　科普文阅读</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定义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科普文章是介绍、普及科学知识的说明文体。科普文章以知识喻人，知识性是它的主要特点。科普文章采用的主要表达方式是说明。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文章的主题鲜明，往往是在第一段点明主题。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文章脉络清晰。一般来说，在第一段点明主题后，后面几段分别以科研成果、举例子、展示试验结果等对主题加以说明，探讨利弊，诠释过程，阐述概念。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文章的内容往往是科技、医疗、文化领域的前沿，因而内容新颖。又因掺杂着专业术语、人名地名，从而使文章显得复杂，抽象难懂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830685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描述式。这类小品文想象丰富，语言优美，既有形象的描写，又有生动的叙述，具有文艺性散文的风格，但是以介绍科学知识为目的。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自述式。自述式就是把所要介绍的科学知识，用第一人称的拟人化的手法，赋予人的思想、感情、语言、动作，让被说明的事物站出来做自我介绍。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故事式。将要介绍的科学知识，编成生动有趣的故事，使人们在读故事或听故事时获得科学知识。它和自述式不同的是，用第三人称；相同的是，大多采用拟人化的手法。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谈话式。谈话式也称对话式，就是以问答、对话的方式进行说明</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147370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快速浏览文章，把握文章话题，理解主要内容，理清写作思路，感知语言风格、特点。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弄清题目要求，锁定答题区间，然后根据全文意思和题目要求，细读相关语段，考虑答题思路，确定答案。答案力求做到准确、简洁、灵活。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在研读文本的过程中，要特别注意那些起限定作用的词语，以及那些表示各种不同判断的副词，体会科普文章语言的准确、严谨，并借以把握作者的观点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601523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泰坦尼克号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上的爱情心理学</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闫冠男</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泰坦尼克号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中杰克和露丝的爱情以及船身断成两截沉入海中的场景，是一代人的集体记忆。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3D</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泰坦尼克号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卷土重来，经典依旧，但日渐成熟的我们却不禁要问：假如泰坦尼克号没有沉没，杰克和露丝真的能够天长地久吗？心理学家可能会给出否定的答案。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从心理学的角度来看，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泰坦尼克号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重要的爱情主题其实是“罗密欧与朱丽叶效应”。也就是说当爱情关系受到外在力量的干扰时，恋爱双方的情感反而会加强，恋爱关系也因此更加牢固。但研究也发现，当干扰力量消失，双方的婚姻却经常是以悲剧收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04739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也就是说，假如泰坦尼克号没有沉没，露丝真的在上岸之后和杰克私奔，这对有情人最终也很可能“协议离婚”。</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会出现这种现象呢？心理学家认为，人们都有一种独立自主的需要，谁都不愿自己是傀儡。一旦别人越俎代庖，替自己做出选择，当事人就会产生一种心理抗拒并排斥自己被迫选择的事物，同时更加喜欢自己被迫失去的事物。越是难以得到的东西，在人们心目中的地位越高，价值越大，对人越有吸引力；轻易得到的东西或者已经得到的东西，其价值往往会被人忽视。因此，当外在压力要求人们放弃选择自己的恋人时，由于心理抗拒的作用，人们反而更易转向自己选择的恋人，并增强对恋人的喜欢程度。正是这种心理机制导致了露丝丝毫发现不了自己身边“高帅富”的卡尔有任何可爱之处，相反，那个被上流人士嗤之以鼻的穷画家杰克倒是可爱至极</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244517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下列理解和分析，不符合原文意思的一项是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第一段概括了裘法祖一生在医学众多领域所做出的突出贡献，还表达了作者对裘法祖取得众多成就的崇敬和赞美之情。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肝胆外科专家吴孟超、首创断手再植术成功者之一钱允庆、器官移植专家夏穗生等，成为医学人才，都能说明裘法祖作为医学科学家，他是成功的。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裘法祖为了达到手术技术高超的目标，曾苦练基本功，多次采用“要划破两张纸，下面的第三张一定完好”的方法，终于练出了“绝招”。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裘法祖强调医生要做到“三知”，即“做人要知足，做事要知不足，做学问要不知足”，这是裘法祖教育后辈注重医德方面的一些规范。</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085192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一效应在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中的贾宝玉和林黛玉、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西厢记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中的张生与崔莺莺等人身上都得到了充分的验证。这种情形不仅发生在男女的爱情之中，也会发生在生活的其他方面。人性本身就如此，在外力强制条件下很容易引起对立情绪，很可能出现反抗行为。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学家尝试以阻抗理论来解释这种现象，他们指出当人们的自由受到限制时，会产生不愉快的感觉，而从事被禁止的行为反而可以消除这种不悦。所以才会发生当别人命令我们不能做什么事时，我们却会反其道而行的现象。一旦电影、书籍被列为禁片、禁书，就是众人趋之若鹜之时</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570432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杰克</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和露丝的爱情不被看好的另外一个原因就是他们的相爱存在着“吊桥效应”。心理学家做过这样一个实验，参与实验的都是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左右的男女学生。首先，科学家让男学生先走上吊桥，走到桥中央停下，然后，让女学生从另一个方向上桥，并在男生站的地方停下来，完成调查问卷的问题。女学生对男学生说：“以后我还想和你进一步讨论这个实验的事情，请给我电话。”双方互留联系方式之后，各自下桥。这个实验同时在吊桥和平地上进行。结果发现，当事人事后的反应大不相同。女生请求男生协助完成的调查问卷内容是让他们观看图板，写下联想到的话，吊桥上的男性写下的话语绝大多数是表示自己爱慕的，很多男生都在事后主动给女生打电话。而平地上的男生则大都表示对女生没有什么特别的感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601041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这个</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实验揭示了这样一个心理现象：在感到恐惧或者过于劳累的时候，人们很容易对邂逅的异性产生爱慕之情。在吊桥上剧烈摇晃的环境中，即使拥有强健体魄和高度自负的男人，也会感到极度紧张。这种兴奋状态是由恐惧害怕而引发的，可是，当事人却认为这是由眼前异性的魅力所致。人们在爱河之中常常感到心跳加速、呼吸不顺，而人们在恐惧时刻也会出现类似情况，所以就会产生“原来是自己爱上对方了”的错觉。回想电影开篇时的场景，露丝在险些要掉到海里的时候被杰克救了下来，当两人一起倒在甲板上，惊魂未定的露丝必然心跳加速、呼吸急促，而露丝并没有把这种感觉归因于恐惧，相反，她觉得是自己爱上了眼前这个男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根据以上的分析，假如泰坦尼克号没有沉没，杰克和露丝这对有情人恐怕很难终成眷属。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448605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理解和分析，不符合原文意思的一项是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心理学家认为，人们都不愿自己被别人控制，一旦别人替自己做出选择，当事人就会产生一种抗拒心理，与此同时，更加喜欢自己被迫失去的事物。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作者经过推理，认为露丝不会发现自己身边“高帅富”的卡尔有任何可爱之处，反而被上流人士轻视的穷画家杰克，倒有可能是她的眼中之爱。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红楼梦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中的贾宝玉和林黛玉、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西厢记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中的张生与崔莺莺，是在外力强制条件下产生的对立情绪，人性本身就决定他们必须要谈一场恋爱。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开端有“心理学家可能会给出否定的答案”，结尾说“这对有情人恐怕很难终成眷属”，采用“可能”“恐怕很难”这种不确定的表述来给出结论。</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10117534"/>
            <a:ext cx="19800000" cy="12676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12846" y="9992088"/>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项，曲解文意，“人性本身就决定他们必须要谈一场恋爱”不合文意，原文只说“人性本身就如此，在外力强制条件下很容易引起对立情绪，很可能出现反抗行为”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39175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对文章有关内容的分析和概括，最恰当的两项是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假如泰坦尼克号没有沉没，人们认为杰克和露丝是能够天长地久的，而心理学家则给出了相反的答案，认为两人最终会“协议离婚”。</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所谓“罗密欧与朱丽叶效应”，就是当出现干扰恋爱双方爱情关系的外在力量时，恋爱双方的情感反而会加强，恋爱关系也因此更加牢固。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人都有独立自主的需要，当自己的选择是遵从自己的意愿时，所取得的结果往往不被重视，因为轻易得到的东西其价值往往被忽视。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在吊桥上和平地上做相同的问卷调查，当事人的反应大不相同。平地上的男生大都对女生没感觉，而吊桥上的男女事后大都相互爱慕。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恐惧害怕会让人感到紧张，会引起兴奋。在这种状态下，当事人很容易产生错觉，认为对方充满魅力，容易对异性产生爱慕之情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54990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60750"/>
            <a:ext cx="19800000" cy="8324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0756" y="3037925"/>
            <a:ext cx="19800000"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项不得分。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项，原文是“很可能‘协议离婚’”，选项表述得过于绝对。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项，“所取得的结果往往不被重视”错。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项，吊桥上的很多男生都在事后主动给女生打电话，并不是“大都相互爱慕”。</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422426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心理学家为什么会认为，假如泰坦尼克号没有沉没，杰克和露丝的爱情也未必能长久</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3976122"/>
            <a:ext cx="19800000" cy="7409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3976122"/>
            <a:ext cx="19800000" cy="2902911"/>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露</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丝对杰克所产生的爱情是在极度恐惧紧张时所产生的错觉，她并不一定是真正爱上了杰克；在遇到杰克之前，露丝的爱情已被指定，这让露丝对“高帅富”的卡尔产生心理抗拒和排斥；露丝和杰克的爱情遭到重重阻挠，这些阻挠力量更加坚定了他们的爱情，假如那些干扰因素不存在，他们未必能爱得那么坚定</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09222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作者列举贾宝玉与林黛玉、张生与崔莺莺的例子，有什么作用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矩形 8"/>
          <p:cNvSpPr/>
          <p:nvPr/>
        </p:nvSpPr>
        <p:spPr>
          <a:xfrm>
            <a:off x="2023200" y="3976122"/>
            <a:ext cx="19800000" cy="7409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82964" y="3998000"/>
            <a:ext cx="19800000" cy="2182713"/>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起</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到类比论证的作用。贾宝玉与林黛玉、张生与崔莺莺的爱情都存在“罗密欧与朱丽叶效应”，两者都受到封建礼教的摧残，他们之间的爱情反而更加坚定，能够更有效地说明杰克和露丝的爱情心理学</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948099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处于青春期的孩子，怀着对美好爱情的好奇和憧憬，往往会和自己身边的倾慕对象早恋。请你结合文中所说的“罗密欧与朱丽叶效应”，给如何处理早恋提几点建议。</a:t>
            </a:r>
          </a:p>
        </p:txBody>
      </p:sp>
      <p:sp>
        <p:nvSpPr>
          <p:cNvPr id="8" name="矩形 7"/>
          <p:cNvSpPr/>
          <p:nvPr/>
        </p:nvSpPr>
        <p:spPr>
          <a:xfrm>
            <a:off x="2023200" y="4776341"/>
            <a:ext cx="19800000" cy="6608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008" y="4719478"/>
            <a:ext cx="19800000" cy="4413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早恋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是洪水猛兽，越是压制，它就越膨胀，偷偷摸摸的爱情反而让孩子觉得更具诱惑力，也就是“罗密欧与朱丽叶效应”。因此，作为家长，可以这么做：①理解孩子的感情，对异性的热爱是自然现象，承认孩子的情感，轻易被认可的不成熟的感情未必能长久。②倾听孩子的心声，疏导孩子的感情。③对孩子多一些宽容和信任，如果采取高压办法，由于心理抗拒的作用，孩子反而更易转向自己选择的恋人，并增强对恋人的喜欢程度，因此采取孩子较容易接受的方式积极引导，让遭遇感情问题的孩子明白当前的主要任务是学好知识、提高自己。④进行爱情观教育。</a:t>
            </a:r>
          </a:p>
        </p:txBody>
      </p:sp>
    </p:spTree>
    <p:extLst>
      <p:ext uri="{BB962C8B-B14F-4D97-AF65-F5344CB8AC3E}">
        <p14:creationId xmlns:p14="http://schemas.microsoft.com/office/powerpoint/2010/main" xmlns="" val="2311841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雪花秘史</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1611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的圣诞节，穷困潦倒的德国天文学家开普勒徜徉街头。这位皇家科学家很是沮丧，已经好几个月没发薪水的他正绞尽脑汁思考如何给朋友送上一份礼物。他看着漫天飞舞的雪花仰天长叹：“啊，上帝！除了雪花之外，还能送什么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雪花当然无法相送，这位天才的科学家却突发奇想：他决心写一篇关于雪花形状的文章作为新年礼物送给朋友。于是这篇题为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论六角形雪花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的论文问世。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多年来，每当我们提到雪花研究，都会首推这篇诞生于贫寒与友情的学术论文。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天文学家的观察毕竟不拘小节。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后，数学家、哲学家笛卡尔才第一次详细描述了雪花的外形。和开普勒一样，这位科学巨人的观察也仅限于肉眼观察。不过，他的眼光非比寻常。除了不同形态的六边形，他还记录了极其罕见的带帽冰棱柱和十二面体结构的雪花</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744374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199" y="3132758"/>
            <a:ext cx="19800001"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项，曲解原文，“多次采用‘要划破两张纸，下面的第三张一定完好’的方法，终于练出了‘绝招’”说法错误，文中不是说他把这种方法用作苦练的方式，也没有说这是他的“绝招”。</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26770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观察笔记中，笛卡尔赞叹道：“完美的六边形啊！边是如此直，夹角是如此相等，粗手笨脚的人类简直没戏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我绝对想象不出来，</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些完全对称的六角小精灵如何在自由的空气与狂躁的风中悠闲地降生。咦，或许正是风神信手令小精灵在云朵里上下翻飞，并在那里托住了它们轻盈的身躯；使它们来得及左顾右盼，遵照自然固有秩序的启蒙，把自己琢磨成六片棱角的模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时光机继续运转，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1885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的暴风雪中，本特利拍到了第一张雪花的显微镜照片。这种“雪花微距照”产生于冰天雪地中一架连了显微镜的相机匣子。后来，他发表文章说：“虽然给雪花拍照是细致活儿，但并不困难。困难之处就在于，这项工作必须在零下温度中完成，并且需要身体暴露在严寒中。”此后的数十年中，这位“雪花晶体摄影师”拍下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多幅雪花照片，其中每一片都不尽相同</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076424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雪花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的研究后浪推前浪，如今的雪花人当数美国加州理工学院的肯尼思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利伯布雷赫特。这位物理学家让雪花落在一个收集板上，然后仔细观察，从中找出有趣的样本。他发现，最完美的雪花晶体往往出现在风力小的小雪天，那时的天气特别寒冷。为此，他经常到寒冷的北方地区去等待降雪。</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除六边形雪花之外，奇特的三角形雪花是大自然中普遍的雪花结晶形式。为揭开这个谜团，利伯布雷赫特及其合作者在实验室中模拟与自然降雪相似的条件以制造雪花，同时记录下各种不同形状的雪花晶体。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最后的结果表明，其实一些三角形雪花晶体仍然拥有六个边，之所以看上去是三角形，是因为它们是由三长三短的六条边构成的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900011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利</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伯布雷赫特指出，在雪花从天降落的过程中，微小的尘埃颗粒等杂质会造成雪花的某个边缘产生倾侧。在风的作用下，向下倾侧的边缘会生长得更快，从而形成三角形。一旦三角形开始形成，由于三角形的稳定性，雪花在之后继续下降的过程中，即使再遭遇颠簸碰撞，也会继续维持这一形态，直至降落地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年，利伯布雷赫特的雪花照片被做成邮票，飘到世界各地，当然也包括那些永远不下雪的角落。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今，科学家们正在研究可以导致巨型雪花形成的大气条件，这对气候研究非常重要。据说，吉尼斯世界纪录的最大雪花是在美国蒙大拿州遭遇一次暴雪时出现的。当地一个农场工人表示，这种雪花比牛奶平底锅还要大，直径大约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厘米。遗憾的是，找不到相关证据能够支持他的说法。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中国青年报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555963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6483180"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题型专练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综合</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选择题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下列理解和分析，不符合原文意思的一项是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开普勒写的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论六角形雪花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的论文，是当时世界上第一篇专论雪花研究的学术论文，当然关于这篇文章，还有诞生于贫寒与友情的说法。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笛卡尔的赞叹形象生动，富有神奇色彩，他说雪花有可能是风神信手令小精灵在云朵里上下翻飞，并在那里托住了雪花轻盈的身躯。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利伯布雷赫特让雪花落在一个收集板上，仔细观察后找出有趣的样本，这位科学家发现了最完美的雪花晶体出现时的风力、天气情况。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将雪花拍成照片，然后再做成邮票，让这种“雪花”飘到世界各地，包括那些永远不下雪的角落，或许能满足人们的审美，这种想法早已实现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18769678" y="3636815"/>
            <a:ext cx="2995594" cy="7272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769678" y="3636814"/>
            <a:ext cx="2995594"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项，理解不合文意，“是当时世界上第一篇专论雪花研究的学术论文”在原文中无体现</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252600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6"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综合选择题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下列对材料有关内容的分析和概括，最恰当的两项是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德国皇家天文学家开普勒准备送朋友礼物“雪花”，是因为他穷困潦倒，已经好几个月没发薪水，看着漫天飞舞的雪花才有了这样的激动决定。</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第一次详细描述了雪花的外形的是数学家、哲学家笛卡尔，但他的观察也仅限于肉眼观察，发现了六边形、带帽冰棱柱和十二面体结构的雪花。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拍到了第一张雪花的显微镜照片的人是本特利，这种“雪花微距照”产生在冰天雪地中，用一架相机匣子进行咔嚓咔嚓而得到的。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利伯布雷赫特及其合作者，在实验室中模拟与自然降雪相似的条件以制造雪花，目的是揭开产生三角形雪花的谜团，同时记录下其他形状的雪花晶体。</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作者确认当前世界上吉尼斯世界纪录的最大雪花就是在美国蒙大拿州遭遇一次暴雪时出现的，一个农场工人表示的那种很大的雪花。</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833747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60750"/>
            <a:ext cx="19800000"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60750"/>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项，曲解文意，“准备送朋友礼物‘雪花’”“看着漫天飞舞的雪花才有了这样的激动决定”都分析概括错误，这只是他对上帝发出的慨叹，并不是他的内心决定。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项，改变原意，“用一架相机匣子进行咔嚓咔嚓而得到的”分析概括不准确，原文说是用“一架连了显微镜的相机匣子”。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项，观点与原文不符，原文的作者说“遗憾的是，找不到相关证据能够支持他的说法”，说明作者没有最后确认</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5918873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赏析科普文的标题艺术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你认为本文的标题“雪花秘史”合适吗？请写出两条理由，并结合文本加以分析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776341"/>
            <a:ext cx="19800000" cy="6608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992" y="4795678"/>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合适。因为：①秘史是未向世人公开的内部秘密历史。这里运用比喻，向人们普及雪花的不为人知的知识，如“带帽冰棱柱和十二面体结构的雪花”“三角形雪花”等。②“秘史”一词形象生动，能够引起读者阅读兴趣。③文章重点写科学家们在不同历史时期研究雪花的情景，文题相符。④雪花有一定的科学研究价值，对气候研究非常重要，需要探究它的秘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答对其中的两点即可</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604078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91924"/>
            <a:ext cx="19800000" cy="8393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2836" y="2988742"/>
            <a:ext cx="19800000" cy="4413516"/>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不</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合适。因为：①科技说明文讲究客观性，而“秘史”带有内部隐秘的东西的意思，题文不符。②雪花是大自然中的一种常见的事物，有它自身的特性，没必要用“秘史”来吸引人的眼球。③文章写的是随着时间的推移，世界上的科学家对“雪花”的研究，并且没有什么特别让人觉得稀奇的，谈不上“秘”，倒是可以说“雪花研究简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答对其中的两点即可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本题考查赏析科普文的标题艺术。要求探究标题合适与否，回答时要对文本进行深入的理解，从不同的角度思考，选择个人理解清楚的角度作答</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838825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赏析科普文的语言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科普文的语言除准确、严谨外，还具有不同于一般说明文的语言特色。请赏析文中画线的句子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854312"/>
            <a:ext cx="19800000" cy="65308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854311"/>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线句子的语言形象生动活泼，它运用比喻、拟人的修辞手法，把雪花比喻为小精灵，并赋予雪花以人的动作、情感，“悠闲地降生”“左顾右盼”“把自己琢磨成六片棱角的模样”，用富有情感的语言想象雪花形成六边形的过程，生动形象地展现了雪花形态的无限奥秘，充分表达了作者对雪花的喜爱和赞美。</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科普文的语言。可结合着画线语句中的关键词，从修辞手法的角度来分析其语言特色。如“小精灵”“悠闲地降生”等分别运用了比喻、拟人的修辞手法，在展现雪花形态的无限奥秘时更生动活泼形象，有利于作者情感的抒发。 </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3909280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分析科普文介绍事物的特征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本文列举了多位科学家对雪花奥秘的研究情况，请分点概括科学家们对雪花奥秘做了什么探索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619029"/>
            <a:ext cx="19800000" cy="67661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619029"/>
            <a:ext cx="19800000" cy="657410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德国天文学家开普勒首先以学术论文的形式提出雪花是六角形的。②数学家、哲学家笛卡尔第一次详细描述了雪花的外形，并记录了两种极其罕见的雪花形态。③本特利拍摄“雪花微距照”，发现每一片雪花的形态都不尽相同。④物理学家利伯布雷赫特揭开了三角形雪花晶体的奥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本题考查分析科普文介绍事物的特征。从第二段“于是这篇题为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论六角形雪花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论文问世”可以概括出，开普勒首先以学术论文的形式提出雪花是六角形的；从第三段“数学家、哲学家笛卡尔才第一次详细描述了雪花的外形”“除了不同形态的六边形，他还记录了极其罕见的带帽冰棱柱和十二面体结构的雪花”可以概括出，笛卡尔第一次详细描述了雪花的外形，并记录了两种极其罕见的雪花形态；从第五段至第九段可以概括出本特利和利伯布雷赫特所做的探索</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306038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3</a:t>
            </a:r>
            <a:r>
              <a:rPr lang="en-US" altLang="zh-CN" sz="4000" dirty="0">
                <a:solidFill>
                  <a:srgbClr val="EF8340"/>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下列对材料有关内容的分析和概括，最恰当的两项是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裘法祖常常是一边看病，一边科研；白天看病，晚上科研。他的多项科研成果分别获大奖，这说明裘法祖身体强健，又比周围人热爱医学科学研究。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陈安民回忆当年裘老带学生的情景，说裘法祖查房会狠狠批评年轻医生，弄得年轻医生都紧张，可见年龄大的医生，裘法祖会给他们面子的。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裘法祖医术中较突出的能为广大外科医生提供及时帮助的局部麻醉下甲状腺大部切除术，改变了国外切除胃体积大部分的老规则，仅切除一半多点儿。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裘法祖没有考虑自己年迈，跪在病床旁边，通过观察病人导尿管中的小便流量来诊断病人的病情，这一幕被我国肝胆外科专家吴孟超见到，吴深受感动。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这篇传记主要是通过裘法祖主持编写的</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多种医学教材成为我国外科医学的主流教材，为我国培养了大批医学优秀人才来赞扬科学家的。</a:t>
            </a:r>
          </a:p>
        </p:txBody>
      </p:sp>
    </p:spTree>
    <p:extLst>
      <p:ext uri="{BB962C8B-B14F-4D97-AF65-F5344CB8AC3E}">
        <p14:creationId xmlns:p14="http://schemas.microsoft.com/office/powerpoint/2010/main" xmlns="" val="22153746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探究评价文本的主要观点和基本倾向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中，本特利说：“虽然给雪花拍照是细致活儿，但并不困难。困难之处就在于，这项工作必须在零下温度中完成，并且需要身体暴露在严寒中。”而他为了拍出更多的雪花照片，最终在寒冷中感染肺炎去世。结合文本，联系现实，谈谈本特利的经历带给你的感悟。</a:t>
            </a:r>
          </a:p>
        </p:txBody>
      </p:sp>
      <p:sp>
        <p:nvSpPr>
          <p:cNvPr id="8" name="矩形 7"/>
          <p:cNvSpPr/>
          <p:nvPr/>
        </p:nvSpPr>
        <p:spPr>
          <a:xfrm>
            <a:off x="2023200" y="6454748"/>
            <a:ext cx="19800000" cy="4930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6016" y="6454748"/>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①文本中说到本特利在研究雪花的过程中，不畏严寒，不顾生死，这种对科学的热爱和追求让人感动。②我认为，我们的人生也应该像本特利一样，能执着地去追求自己所热爱的事物，并为此付出努力，我相信这个努力的过程会使我们终身受益。③如袁隆平，为了追求他的水稻梦，日复一日地在田间劳作，不怕脏不怕累，甘当一名农夫，却解决了困扰全球亿万人口的粮食问题，赢得了世界人民的尊重。所以，无限的热爱，执着的追求，能创造人生的辉煌</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63677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844726"/>
            <a:ext cx="19800000" cy="8540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844726"/>
            <a:ext cx="19800000" cy="5853910"/>
          </a:xfrm>
          <a:prstGeom prst="rect">
            <a:avLst/>
          </a:prstGeom>
        </p:spPr>
        <p:txBody>
          <a:bodyPr wrap="square">
            <a:spAutoFit/>
          </a:bodyPr>
          <a:lstStyle/>
          <a:p>
            <a:pPr eaLnBrk="1" hangingPunct="1">
              <a:lnSpc>
                <a:spcPct val="130000"/>
              </a:lnSpc>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示例</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①文本中讲到本特利为了研究雪花不畏严寒，甚至付出生命的代价，可见科学研究需要付出不同寻常的艰辛努力。②我认为，我们要超越有限而平庸的生命，也必须付出努力，没有人能随随便便获得成功。③时下，娱乐圈的很多年轻人吃不得苦，受不得累，总想着靠一些“作秀”的手段去获取名利，这样得来的名利怎么会长久呢？唯有付出努力，付出艰辛，修炼自身的基本功，涵养自己的身心，你的人生才会真正的发光发亮。</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本题考查探究评价文本的主要观点和基本倾向。要以概括性的语言把本特利研究雪花的付出、追求科学的那种精神答出来，然后再谈自己的感悟，必须有明确的表述，然后再联系现实生活举例阐述。</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06874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90117"/>
            <a:ext cx="19800000" cy="82950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062521"/>
            <a:ext cx="19931202" cy="506350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项，曲解原文，“说明裘法祖身体强健，又比周围人热爱医学科学研究”归纳概括错误，只能说明裘法祖非常重视科学研究，并且勤奋，终有收获。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项，叙述错误，“裘法祖查房会狠狠批评年轻医生”，省略前提不当，原文是针对“对病人病情了解不准，回答不出问题”而言，“可见年龄大的医生，裘法祖会给他们面子的”推测无据。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项，归纳概括范围小了，不全面。“主要是通过”后面的内容少了，还有“形成了干净利索的‘裘氏刀法’，改进了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余种手术操作；创建了我国第一个器官移植研究所，创办了我国第一本器官移植杂志；创办了全国知名的科普杂志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大众医学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；创建的‘裘氏手术规范’，在全国各地广泛应用，影响了几代外科医生”等贡献。</a:t>
            </a:r>
          </a:p>
        </p:txBody>
      </p:sp>
    </p:spTree>
    <p:extLst>
      <p:ext uri="{BB962C8B-B14F-4D97-AF65-F5344CB8AC3E}">
        <p14:creationId xmlns:p14="http://schemas.microsoft.com/office/powerpoint/2010/main" xmlns="" val="1560954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湖畔的梭罗</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汪家明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梭罗这样的人，是人类的异端，唯其异端，才展示出奇才，就像凡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高，其极端的行事，他人难能仿效，但却会被后人奉为至尊。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在美国，梭罗</a:t>
            </a:r>
            <a:r>
              <a:rPr lang="en-US" altLang="zh-CN" sz="4000" dirty="0">
                <a:solidFill>
                  <a:schemeClr val="tx1">
                    <a:lumMod val="50000"/>
                    <a:lumOff val="50000"/>
                  </a:schemeClr>
                </a:solidFill>
                <a:latin typeface="微软雅黑" pitchFamily="34" charset="-122"/>
                <a:ea typeface="微软雅黑" pitchFamily="34" charset="-122"/>
              </a:rPr>
              <a:t>(1817—1862)</a:t>
            </a:r>
            <a:r>
              <a:rPr lang="zh-CN" altLang="en-US" sz="4000" dirty="0">
                <a:solidFill>
                  <a:schemeClr val="tx1">
                    <a:lumMod val="50000"/>
                    <a:lumOff val="50000"/>
                  </a:schemeClr>
                </a:solidFill>
                <a:latin typeface="微软雅黑" pitchFamily="34" charset="-122"/>
                <a:ea typeface="微软雅黑" pitchFamily="34" charset="-122"/>
              </a:rPr>
              <a:t>算是古典的作家，是美国文学的开创者之一。在哈佛大学读书期间，梭罗就得以亲近爱默生，经常参加爱默生家的文人聚会，受其超验主义观点的影响：反对权威，提倡个性的绝对自由；崇尚直觉，认为人能超越感觉和理性直接认识真理。爱默生也喜欢这个年轻人，曾致信哈佛总裁推荐梭罗，使梭罗获得奖学金</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1845</a:t>
            </a:r>
            <a:r>
              <a:rPr lang="zh-CN" altLang="en-US" sz="4000" dirty="0">
                <a:solidFill>
                  <a:schemeClr val="tx1">
                    <a:lumMod val="50000"/>
                    <a:lumOff val="50000"/>
                  </a:schemeClr>
                </a:solidFill>
                <a:latin typeface="微软雅黑" pitchFamily="34" charset="-122"/>
                <a:ea typeface="微软雅黑" pitchFamily="34" charset="-122"/>
              </a:rPr>
              <a:t>年春，他决心进行向往已久的生活实验。在征得爱默生同意后，他在离村镇不远的瓦尔登湖畔属于爱默生的林地上，着手自建木屋，并于</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日搬进新居，独自在此居住</a:t>
            </a:r>
            <a:r>
              <a:rPr lang="en-US" altLang="zh-CN" sz="4000" dirty="0">
                <a:solidFill>
                  <a:schemeClr val="tx1">
                    <a:lumMod val="50000"/>
                    <a:lumOff val="50000"/>
                  </a:schemeClr>
                </a:solidFill>
                <a:latin typeface="微软雅黑" pitchFamily="34" charset="-122"/>
                <a:ea typeface="微软雅黑" pitchFamily="34" charset="-122"/>
              </a:rPr>
              <a:t>26</a:t>
            </a:r>
            <a:r>
              <a:rPr lang="zh-CN" altLang="en-US" sz="4000" dirty="0">
                <a:solidFill>
                  <a:schemeClr val="tx1">
                    <a:lumMod val="50000"/>
                    <a:lumOff val="50000"/>
                  </a:schemeClr>
                </a:solidFill>
                <a:latin typeface="微软雅黑" pitchFamily="34" charset="-122"/>
                <a:ea typeface="微软雅黑" pitchFamily="34" charset="-122"/>
              </a:rPr>
              <a:t>个月之久，基本上过着自给自足的生活。他自己垦荒种植，自己伐木劈柴烧壁炉，自己做饭，用自己生产的豆子换取必需的日用品，还给人帮工。他追求“一周里只有一天工作，而有六天自由支配”的生活。这些自由支配的时间，他用来会友交谈，用来参加文人聚会，更以绝大多数时间用来观察自然、沉思冥想、读书写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在湖畔小屋居住期间，他因多年拒付不合理的人头税而被捕，虽然第二天就由姑姑代缴被释放，但对他刺激极深，几年后发表了一篇名为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论公民的抗争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的文章。这篇文章被编入论文集时，改名为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论公民的不服从权利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，对后世产生了不可估量的影响，比如甘地的“不合作运动”、托尔斯泰的“勿抗恶主义”等，其精神实质都源于这篇文章。这倒是梭罗生前难以想象的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91652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综合</a:t>
            </a:r>
            <a:r>
              <a:rPr lang="zh-CN" altLang="en-US" sz="10000" b="1" dirty="0">
                <a:solidFill>
                  <a:srgbClr val="404040"/>
                </a:solidFill>
                <a:latin typeface="微软雅黑" pitchFamily="34" charset="-122"/>
                <a:ea typeface="微软雅黑" pitchFamily="34" charset="-122"/>
              </a:rPr>
              <a:t>性选择题</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离开湖畔小屋后，除了偶尔做一点勘测工作，他基本过着自由撰稿人的生活，旅行、读书、记笔记、写作是其主要内容。他喜欢数学，有测量的特长。他养成了一种习惯：测量有兴趣的物件的大小与距离，如树的大小、池塘与河流的深度和宽度、山的高度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从</a:t>
            </a:r>
            <a:r>
              <a:rPr lang="en-US" altLang="zh-CN" sz="4000" dirty="0">
                <a:solidFill>
                  <a:schemeClr val="tx1">
                    <a:lumMod val="50000"/>
                    <a:lumOff val="50000"/>
                  </a:schemeClr>
                </a:solidFill>
                <a:latin typeface="微软雅黑" pitchFamily="34" charset="-122"/>
                <a:ea typeface="微软雅黑" pitchFamily="34" charset="-122"/>
              </a:rPr>
              <a:t>1855</a:t>
            </a:r>
            <a:r>
              <a:rPr lang="zh-CN" altLang="en-US" sz="4000" dirty="0">
                <a:solidFill>
                  <a:schemeClr val="tx1">
                    <a:lumMod val="50000"/>
                    <a:lumOff val="50000"/>
                  </a:schemeClr>
                </a:solidFill>
                <a:latin typeface="微软雅黑" pitchFamily="34" charset="-122"/>
                <a:ea typeface="微软雅黑" pitchFamily="34" charset="-122"/>
              </a:rPr>
              <a:t>年起，他开始感到身体不适，双腿发软，虽经积极治疗，但一直没有痊愈，于</a:t>
            </a:r>
            <a:r>
              <a:rPr lang="en-US" altLang="zh-CN" sz="4000" dirty="0">
                <a:solidFill>
                  <a:schemeClr val="tx1">
                    <a:lumMod val="50000"/>
                    <a:lumOff val="50000"/>
                  </a:schemeClr>
                </a:solidFill>
                <a:latin typeface="微软雅黑" pitchFamily="34" charset="-122"/>
                <a:ea typeface="微软雅黑" pitchFamily="34" charset="-122"/>
              </a:rPr>
              <a:t>1862</a:t>
            </a:r>
            <a:r>
              <a:rPr lang="zh-CN" altLang="en-US" sz="4000" dirty="0">
                <a:solidFill>
                  <a:schemeClr val="tx1">
                    <a:lumMod val="50000"/>
                    <a:lumOff val="50000"/>
                  </a:schemeClr>
                </a:solidFill>
                <a:latin typeface="微软雅黑" pitchFamily="34" charset="-122"/>
                <a:ea typeface="微软雅黑" pitchFamily="34" charset="-122"/>
              </a:rPr>
              <a:t>年因肺结核发作去世，年仅四十五岁。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他的作为和个性，朋友们有许多记录。他一生放弃了太多东西：没有学着从事任何职业；没有结过婚；独自一人居住；不去教堂；不参加选举；拒绝向政府纳税；不吃肉，不喝酒，也从来没吸过烟。在生活中他用不着抵抗什么诱惑</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23251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但在其他方面，他却细如毫发。据说，他在池塘边找到一种花，仔细观察后，断定它已经开了五天。他胸前的口袋里有一本日记簿，上面记录了树林里应当在这一天开花的所有植物的名字；他知道某一个夜晚在河面上纷飞着地沟蝇，鱼们抢着吞食，吃得太饱，有些鱼竟胀死了。他有种倾向：要放大“这一刹那”。即便只是一个极小的物件，他也要从中看出自然界的定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梭罗生前只出版了两本书。一本是他在</a:t>
            </a:r>
            <a:r>
              <a:rPr lang="en-US" altLang="zh-CN" sz="4000" dirty="0">
                <a:solidFill>
                  <a:schemeClr val="tx1">
                    <a:lumMod val="50000"/>
                    <a:lumOff val="50000"/>
                  </a:schemeClr>
                </a:solidFill>
                <a:latin typeface="微软雅黑" pitchFamily="34" charset="-122"/>
                <a:ea typeface="微软雅黑" pitchFamily="34" charset="-122"/>
              </a:rPr>
              <a:t>1849</a:t>
            </a:r>
            <a:r>
              <a:rPr lang="zh-CN" altLang="en-US" sz="4000" dirty="0">
                <a:solidFill>
                  <a:schemeClr val="tx1">
                    <a:lumMod val="50000"/>
                    <a:lumOff val="50000"/>
                  </a:schemeClr>
                </a:solidFill>
                <a:latin typeface="微软雅黑" pitchFamily="34" charset="-122"/>
                <a:ea typeface="微软雅黑" pitchFamily="34" charset="-122"/>
              </a:rPr>
              <a:t>年自费出版的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康科德河和梅里麦克河上的一周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，内容是记录他和约翰在两条河上的旅行，其中穿插着大段大段对文史哲和宗教方面的议论，晦涩难懂，没有引起什么反响。另一本就是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了，于</a:t>
            </a:r>
            <a:r>
              <a:rPr lang="en-US" altLang="zh-CN" sz="4000" dirty="0">
                <a:solidFill>
                  <a:schemeClr val="tx1">
                    <a:lumMod val="50000"/>
                    <a:lumOff val="50000"/>
                  </a:schemeClr>
                </a:solidFill>
                <a:latin typeface="微软雅黑" pitchFamily="34" charset="-122"/>
                <a:ea typeface="微软雅黑" pitchFamily="34" charset="-122"/>
              </a:rPr>
              <a:t>1854</a:t>
            </a:r>
            <a:r>
              <a:rPr lang="zh-CN" altLang="en-US" sz="4000" dirty="0">
                <a:solidFill>
                  <a:schemeClr val="tx1">
                    <a:lumMod val="50000"/>
                    <a:lumOff val="50000"/>
                  </a:schemeClr>
                </a:solidFill>
                <a:latin typeface="微软雅黑" pitchFamily="34" charset="-122"/>
                <a:ea typeface="微软雅黑" pitchFamily="34" charset="-122"/>
              </a:rPr>
              <a:t>年出版，一百多年来风行天下，不知出版了多少个版本。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3575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写作下面这些文字，或者说其中大部分文字时，我只身一人生活在树林里的一所房子里，距离周围的邻居都在一英里左右。房子是我自己一手建造的，位于马萨诸塞州康科德镇的瓦尔登湖畔，我用自己的双手辛勤劳作维持我的生计。我在那里生活了两年零两个月。目前，我又是文明生活的匆匆过客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全书就是这样开始的。在书中，梭罗记录自己亲近自然、学习自然的过程，追求“简单些，再简单些”的质朴生活，希望短暂人生因思想丰盈而臻于完美。其中有许多篇幅是关于动物和植物的描写，因此有人将此书看作一本关于自然的文献，而忽略了其中关于哲学的内容。其实这不仅是一部抒情散文著作，也是一部罕见的哲学著作。</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235469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19800000" cy="489364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爱默生在梭罗的葬礼后离开墓地时自言自语道：“美国还不知道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至少绝大多数人还不知道它失去了多么伟大的一位国民。”他的预言很对。</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美国遗产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评选“十本构成美国人性格的书”，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名列第一。如今梭罗早已成为美国文化的偶像，美国人认为，是梭罗最先启蒙了国人感恩大地的思想。到目前为止，此书已有两百多个版本，并被译成许多国家的文字。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难忘的书与人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399312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59953" y="3783781"/>
            <a:ext cx="19763247" cy="721633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在哈佛大学读书期间，梭罗就亲近爱默生，获得了爱默生的绝对好感，爱默生喜欢当时年轻的梭罗，曾致信哈佛总裁推荐他，使他获得奖学金。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梭罗在瓦尔登湖畔小木屋生活时，给人帮工、自己伐木劈柴烧壁炉、自己垦荒种植、自己做饭等，其中一个目的是让后人奉他为至尊。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梭罗离开湖畔小屋后，过着自由撰稿人的生活，旅行、读书、记笔记、写作是他的主要内容，他对测量有兴趣，如测量河流的深度和宽度。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梭罗说他只身一人生活在树林里的一所房子里，房子是自己一手建造的，用自己的双手辛勤劳作维持生计，这些内容他写在了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书中</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题型专练</a:t>
              </a:r>
            </a:p>
          </p:txBody>
        </p:sp>
      </p:grpSp>
      <p:sp>
        <p:nvSpPr>
          <p:cNvPr id="11" name="矩形 10"/>
          <p:cNvSpPr/>
          <p:nvPr/>
        </p:nvSpPr>
        <p:spPr>
          <a:xfrm>
            <a:off x="2249964" y="11078085"/>
            <a:ext cx="19800000" cy="8106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00503" y="11100806"/>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项，任意嫁接，“其中一个目的是让后人奉他为至尊”不是作者的观点</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8607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additive="base">
                                        <p:cTn id="14" dur="500" fill="hold"/>
                                        <p:tgtEl>
                                          <p:spTgt spid="54"/>
                                        </p:tgtEl>
                                        <p:attrNameLst>
                                          <p:attrName>ppt_x</p:attrName>
                                        </p:attrNameLst>
                                      </p:cBhvr>
                                      <p:tavLst>
                                        <p:tav tm="0">
                                          <p:val>
                                            <p:strVal val="#ppt_x"/>
                                          </p:val>
                                        </p:tav>
                                        <p:tav tm="100000">
                                          <p:val>
                                            <p:strVal val="#ppt_x"/>
                                          </p:val>
                                        </p:tav>
                                      </p:tavLst>
                                    </p:anim>
                                    <p:anim calcmode="lin" valueType="num">
                                      <p:cBhvr additive="base">
                                        <p:cTn id="15"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19800000" cy="8816773"/>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梭罗在瓦尔登湖畔小木屋生活期间，不是完全与世隔绝，他有时会友交谈，有时参加文人聚会，更多的时间是用来观察大自然、读书写作等。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梭罗因多年拒付不合理的人头税而被捕这件事，对她姑姑来说是坏事，对他自己来说完全是好事，因为几年后他据此发表了一篇名为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论公民的抗争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的文章。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梭罗是因病去世的，从</a:t>
            </a:r>
            <a:r>
              <a:rPr lang="en-US" altLang="zh-CN" sz="4000" dirty="0">
                <a:solidFill>
                  <a:schemeClr val="tx1">
                    <a:lumMod val="50000"/>
                    <a:lumOff val="50000"/>
                  </a:schemeClr>
                </a:solidFill>
                <a:latin typeface="微软雅黑" pitchFamily="34" charset="-122"/>
                <a:ea typeface="微软雅黑" pitchFamily="34" charset="-122"/>
              </a:rPr>
              <a:t>1855</a:t>
            </a:r>
            <a:r>
              <a:rPr lang="zh-CN" altLang="en-US" sz="4000" dirty="0">
                <a:solidFill>
                  <a:schemeClr val="tx1">
                    <a:lumMod val="50000"/>
                    <a:lumOff val="50000"/>
                  </a:schemeClr>
                </a:solidFill>
                <a:latin typeface="微软雅黑" pitchFamily="34" charset="-122"/>
                <a:ea typeface="微软雅黑" pitchFamily="34" charset="-122"/>
              </a:rPr>
              <a:t>年起开始感到身体不适，双腿发软，虽经积极治疗，但一直没有痊愈，晚年因肺结核发作去世，年仅四十五岁。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梭罗对自然观察非常细致，还有记录。如树林里应当在某天开花的所有植物的名字；鱼们抢着吞食，吃得太饱，有些鱼竟胀死了。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梭罗的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影响空前，到目前为止，该书已有两百多个版本，并被译成许多国家的文字，说明不仅在美国国内，在全世界也属于文化瑰宝。</a:t>
            </a:r>
          </a:p>
        </p:txBody>
      </p:sp>
    </p:spTree>
    <p:extLst>
      <p:ext uri="{BB962C8B-B14F-4D97-AF65-F5344CB8AC3E}">
        <p14:creationId xmlns:p14="http://schemas.microsoft.com/office/powerpoint/2010/main" xmlns="" val="9922880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8135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项，过于绝对，“完全”说法不当，原文有“对他刺激极深”。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项，无中生有，“晚年”错误。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项，“鱼们抢着吞食，吃得太饱，有些鱼竟胀死了”的内容并没有说记录下来，只是说“他知道”</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55971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46376" y="3871984"/>
            <a:ext cx="19788326" cy="721633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3.</a:t>
            </a:r>
            <a:r>
              <a:rPr lang="zh-CN" altLang="en-US" sz="4000" dirty="0" smtClean="0">
                <a:solidFill>
                  <a:schemeClr val="tx1">
                    <a:lumMod val="50000"/>
                    <a:lumOff val="50000"/>
                  </a:schemeClr>
                </a:solidFill>
                <a:latin typeface="微软雅黑" pitchFamily="34" charset="-122"/>
                <a:ea typeface="微软雅黑" pitchFamily="34" charset="-122"/>
              </a:rPr>
              <a:t> 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梭罗提倡个性的绝对自由，崇尚直觉，他放弃了常人追求的太多世俗需求，在生活中他用不着抵抗什么诱惑。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梭罗自认为是文明生活的过客，追求质朴和自给自足的生活，只身一人居住在瓦尔登湖畔小木屋，进行生活实验。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梭罗在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瓦尔登湖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书中记录自己亲近自然、学习自然的过程，书中许多篇幅是关于动物和植物的描写，因此此书是一本真正的自然文献。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梭罗的著作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论公民的不服从权利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对后世产生了不可估量的影响，影响了甘地和托尔斯泰的思想，梭罗早已成为美国文化的偶像</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10" name="组合 9"/>
          <p:cNvGrpSpPr/>
          <p:nvPr/>
        </p:nvGrpSpPr>
        <p:grpSpPr>
          <a:xfrm>
            <a:off x="2059953" y="2952868"/>
            <a:ext cx="2677891" cy="707886"/>
            <a:chOff x="2074961" y="4276948"/>
            <a:chExt cx="2677891" cy="707886"/>
          </a:xfrm>
        </p:grpSpPr>
        <p:pic>
          <p:nvPicPr>
            <p:cNvPr id="11"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4" name="矩形 13"/>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全真模拟</a:t>
              </a:r>
              <a:endParaRPr lang="zh-CN" altLang="en-US" sz="4000" spc="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8339591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8135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项，“此书是一本真正的自然文献”的说法过于武断，原文说“因此有人将此书看作一本关于自然的文献，而忽略了其中关于哲学的内容。其实这不仅是一部抒情散文著作，也是一部罕见的哲学著作”。</a:t>
            </a:r>
          </a:p>
        </p:txBody>
      </p:sp>
    </p:spTree>
    <p:extLst>
      <p:ext uri="{BB962C8B-B14F-4D97-AF65-F5344CB8AC3E}">
        <p14:creationId xmlns:p14="http://schemas.microsoft.com/office/powerpoint/2010/main" xmlns="" val="12537714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作为美国古典文学开创者之一，梭罗极端的行事风格像凡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高一样，虽然令其他人难能仿效，但却会被后人奉为至尊。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1945</a:t>
            </a:r>
            <a:r>
              <a:rPr lang="zh-CN" altLang="en-US" sz="4000" dirty="0">
                <a:solidFill>
                  <a:schemeClr val="tx1">
                    <a:lumMod val="50000"/>
                    <a:lumOff val="50000"/>
                  </a:schemeClr>
                </a:solidFill>
                <a:latin typeface="微软雅黑" pitchFamily="34" charset="-122"/>
                <a:ea typeface="微软雅黑" pitchFamily="34" charset="-122"/>
              </a:rPr>
              <a:t>年春，在爱默生的支持下，梭罗在瓦尔登湖畔着手建造自己的小木屋，生活基本自给自足，可以自由支配时间。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梭罗在湖畔小屋隐居时多年拒付不合理的人头税，这可能源于他读书期间接受的反对权威，提倡个性的绝对自由思想。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梭罗放弃了太多东西，他曾自嘲是文明生活的过客，隐居期间跟别人接触不多，朋友们对其作为和个性有不少记录。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梭罗生前总共出版两部著作，尽管二者都涉及文史哲和宗教方面的内容，但是两本书命运不同，一部畅销一部滞销</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020403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在“实用类文本阅读”中涉及的考点有“分析综合”</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和“鉴赏评价”</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en-US" altLang="zh-CN" sz="3600" dirty="0" smtClean="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实用类文本阅读的题型发生了变化，由原来的五选二的选择题形式变成了一道选不正确的四选一加上一道五选二的选择题的形式，考查对文章内容的理解能力、对信息的筛选整合能力和对人物形象的分析能力。加大了对选择题的考查，这在复习时要引起重视。命题者对文本的有关内容进行分析概括时，往往通过增添、删减、拼凑、调换等方式，改变原文说法，让考生判断正误。</a:t>
            </a: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40539" y="3276774"/>
            <a:ext cx="19800000" cy="82778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5196" y="3261438"/>
            <a:ext cx="19698922" cy="794429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 “梭罗在湖畔小屋隐居时多年拒付不合理的人头税”，这一内容出现在文本第四段开头；“他读书期间接受的反对权威，提倡个性的绝对自由思想”，这一内容出现在文本第二段。把这两点联系起来，考查的是考生对文章内容的理解和提出自己见解的能力。同时，试题中用的词是“可能”，这样写，表述就更加严谨，避免了不必要的争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项，内容分别见于文本第十、三、七段，考查考生对文本内容的理解和概括能力。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项，“二者都涉及文史哲和宗教方面的内容”有误。文本第九段只写到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康科德河和梅里麦克河上的一周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中穿插着大段的对文史哲和宗教方面的议论，并没有说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瓦尔登湖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中也有这样的内容。在文本第十一段中只是提到了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瓦尔登湖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不仅是一部抒情散文著作，也是一部罕见的哲学著作”，只是写到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瓦尔登湖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中有哲学的内容，可依然未写出其中有“宗教”等方面的议论。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项，“美国古典文学开创者之一”有误。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项，“建造自己的小木屋，生活基本自给自足，可以自由支配时间”不是在“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1945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年春”。</a:t>
            </a:r>
          </a:p>
        </p:txBody>
      </p:sp>
    </p:spTree>
    <p:extLst>
      <p:ext uri="{BB962C8B-B14F-4D97-AF65-F5344CB8AC3E}">
        <p14:creationId xmlns:p14="http://schemas.microsoft.com/office/powerpoint/2010/main" xmlns="" val="300244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文章</a:t>
            </a:r>
            <a:r>
              <a:rPr lang="zh-CN" altLang="en-US" sz="4000" dirty="0">
                <a:solidFill>
                  <a:schemeClr val="tx1">
                    <a:lumMod val="50000"/>
                    <a:lumOff val="50000"/>
                  </a:schemeClr>
                </a:solidFill>
                <a:latin typeface="微软雅黑" pitchFamily="34" charset="-122"/>
                <a:ea typeface="微软雅黑" pitchFamily="34" charset="-122"/>
              </a:rPr>
              <a:t>末尾说“美国人认为，是梭罗最先启蒙了国人感恩大地的思想”。请结合材料以及自己的人生体验谈谈你的看法。</a:t>
            </a:r>
          </a:p>
        </p:txBody>
      </p:sp>
      <p:sp>
        <p:nvSpPr>
          <p:cNvPr id="12" name="矩形 11"/>
          <p:cNvSpPr/>
          <p:nvPr/>
        </p:nvSpPr>
        <p:spPr>
          <a:xfrm>
            <a:off x="2040539" y="4633465"/>
            <a:ext cx="19800000" cy="69211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40539" y="4604592"/>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梭罗对自然的亲近、学习及对简朴生活的追求，使他的著作及思想成为美国乃至世界的文化遗产；②梭罗用他短暂、完美的一生证明，大自然不仅赐予人类赖以生存的物质条件，也给予人类丰富充盈的灵魂和思想；③大地是人类永恒的母亲，人类可以借自然界安放浮躁的灵魂和对人生的思考；④现代社会中我们更要感恩大自然，时刻保护好赐予我们思想、维持我们生存的大自然</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31097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40539" y="3132758"/>
            <a:ext cx="19800000" cy="84218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73739" y="3151702"/>
            <a:ext cx="1969892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本题主要考查考生对实用类文本进行综合探究的能力。能力层级为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作答其实包括两个方面。第一方面考查的是考生对实用类文本进行综合的能力；第二方面则较为开放，考查其对问题的判断和探究能力，给考生较大的空间。题干“是梭罗最先启蒙了国人感恩大地的思想”，考查考生对文本内容的理解，这一点不是太难，关键是题干后面的要求“请结合材料以及自己的人生体验谈谈你的看法”，结合材料理解是第一方面，结合自己人生体验是第二方面。考生解答此题一定要明确要求，理清思路。</a:t>
            </a: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smtClean="0">
                <a:solidFill>
                  <a:srgbClr val="404040"/>
                </a:solidFill>
                <a:latin typeface="微软雅黑" pitchFamily="34" charset="-122"/>
                <a:ea typeface="微软雅黑" pitchFamily="34" charset="-122"/>
              </a:rPr>
              <a:t>筛选</a:t>
            </a:r>
            <a:r>
              <a:rPr lang="zh-CN" altLang="en-US" sz="10000" b="1" dirty="0">
                <a:solidFill>
                  <a:srgbClr val="404040"/>
                </a:solidFill>
                <a:latin typeface="微软雅黑" pitchFamily="34" charset="-122"/>
                <a:ea typeface="微软雅黑" pitchFamily="34" charset="-122"/>
              </a:rPr>
              <a:t>并整合文中信息</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对“筛选并整合文中的信息”这一考点的要求是：准确解读文本，筛选、整合信息。能力层级为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筛选并整合文中的信息”是实用类文本阅读的一个必考点，无论是客观题还是主观题，对本考点都有涉及，如</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年新课标全国卷。筛选类题考查的角度呈现多维多变的特征，错误选项的干扰性、迷惑性较强。出题人往往对文中信息进行转换，改变说法，以此来考查学生对文本的理解能力。从近年的试卷来看，此类考题已呈现由简单比对到综合理解的趋势。</a:t>
            </a:r>
          </a:p>
          <a:p>
            <a:pPr>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寻找属于自己的句子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1942</a:t>
            </a:r>
            <a:r>
              <a:rPr lang="zh-CN" altLang="en-US" sz="4000" dirty="0">
                <a:solidFill>
                  <a:schemeClr val="tx1">
                    <a:lumMod val="50000"/>
                    <a:lumOff val="50000"/>
                  </a:schemeClr>
                </a:solidFill>
                <a:latin typeface="微软雅黑" pitchFamily="34" charset="-122"/>
                <a:ea typeface="微软雅黑" pitchFamily="34" charset="-122"/>
              </a:rPr>
              <a:t>年夏，陈忠实出生在陕西农村。上中学时，陈忠实读赵树理的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三里湾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和柳青的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创业史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，得到滋养，萌发了文学梦。也许是好事多磨，</a:t>
            </a:r>
            <a:r>
              <a:rPr lang="en-US" altLang="zh-CN" sz="4000" dirty="0">
                <a:solidFill>
                  <a:schemeClr val="tx1">
                    <a:lumMod val="50000"/>
                    <a:lumOff val="50000"/>
                  </a:schemeClr>
                </a:solidFill>
                <a:latin typeface="微软雅黑" pitchFamily="34" charset="-122"/>
                <a:ea typeface="微软雅黑" pitchFamily="34" charset="-122"/>
              </a:rPr>
              <a:t>1962</a:t>
            </a:r>
            <a:r>
              <a:rPr lang="zh-CN" altLang="en-US" sz="4000" dirty="0">
                <a:solidFill>
                  <a:schemeClr val="tx1">
                    <a:lumMod val="50000"/>
                    <a:lumOff val="50000"/>
                  </a:schemeClr>
                </a:solidFill>
                <a:latin typeface="微软雅黑" pitchFamily="34" charset="-122"/>
                <a:ea typeface="微软雅黑" pitchFamily="34" charset="-122"/>
              </a:rPr>
              <a:t>年高中毕业后，他未能如愿上大学读中文系。这个</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岁的青年，常常一个人坐在家乡的灞河边，想着文学，想着寻找属于自己的句子。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87130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569386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三年之后，陈忠实的散文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夜过流沙沟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1965</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日的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西安晚报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文艺副刊上发表，他的文学生涯由此正式开始。但直到</a:t>
            </a:r>
            <a:r>
              <a:rPr lang="en-US" altLang="zh-CN" sz="4000" dirty="0">
                <a:solidFill>
                  <a:schemeClr val="tx1">
                    <a:lumMod val="50000"/>
                    <a:lumOff val="50000"/>
                  </a:schemeClr>
                </a:solidFill>
                <a:latin typeface="微软雅黑" pitchFamily="34" charset="-122"/>
                <a:ea typeface="微软雅黑" pitchFamily="34" charset="-122"/>
              </a:rPr>
              <a:t>1979</a:t>
            </a:r>
            <a:r>
              <a:rPr lang="zh-CN" altLang="en-US" sz="4000" dirty="0">
                <a:solidFill>
                  <a:schemeClr val="tx1">
                    <a:lumMod val="50000"/>
                    <a:lumOff val="50000"/>
                  </a:schemeClr>
                </a:solidFill>
                <a:latin typeface="微软雅黑" pitchFamily="34" charset="-122"/>
                <a:ea typeface="微软雅黑" pitchFamily="34" charset="-122"/>
              </a:rPr>
              <a:t>年小说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信任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获得全国优秀短篇小说奖，他才确立了文学上的自信。他感觉自己不再是一个文学爱好者和业余作者了。是年</a:t>
            </a: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25</a:t>
            </a:r>
            <a:r>
              <a:rPr lang="zh-CN" altLang="en-US" sz="4000" dirty="0">
                <a:solidFill>
                  <a:schemeClr val="tx1">
                    <a:lumMod val="50000"/>
                    <a:lumOff val="50000"/>
                  </a:schemeClr>
                </a:solidFill>
                <a:latin typeface="微软雅黑" pitchFamily="34" charset="-122"/>
                <a:ea typeface="微软雅黑" pitchFamily="34" charset="-122"/>
              </a:rPr>
              <a:t>日，他加入中国作家协会。又一个三年之后，陈忠实</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岁，他的第一个短篇小说集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乡村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出版，赢得“小柳青”的名声，工作单位也换成陕西省作家协会。他终于是一名专业作家了。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160946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641611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随着年岁的增长和时代的变化，陈忠实越来越觉得要从赵树理、柳青的文学中剥离出来。他将这个愿望写进了小说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蓝袍先生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中。小说写于</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年，一个认知作者的标志性年份。这年的最后</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天，他随中国作家代表团出访泰国。第一次走出国门的陈忠实特意置办了一套质地不错的西装。当他第一次穿上西装打上领带站在穿衣镜前的时候，脑海里浮现出刚完成的小说的主人公蓝袍先生。蓝袍先生多年以来一直穿着蓝色长袍，受到同学讥笑以后才脱下蓝袍，换上“列宁装”。陈忠实认为那是摆脱封建残余桎梏、获得精神解放的象征。脱下穿了几十年的中山装、换上西装的那一刻，他切实意识到自己就是蓝袍先生</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49529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的泰国之行让陈忠实深受刺激，他联想起家乡人自嘲的称呼。相比那些见多识广的城市人，他们把自己称作“乡棒”。游逛在曼谷的超市大楼，看着五颜六色、各式各样的服装，作家觉得眼花缭乱。那一刻，他觉得不仅自己是“乡棒”，教他观察服装的北京作家郑万隆也是“乡棒”。面对世界，</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年的中国人大都是“乡棒”。他痛感自己需要从什么地方剥离出来，将自己彻底打开，不仅要在生活上打开自己，更重要的是要在思想上打开自己。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37969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961699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在剥离的愿望中，陈忠实认识到必须写一部史诗般的长篇小说，才能在文学上确立自己。这时，各种新近阅读过的长篇小说萦绕心头，作家备感困惑，又备受启发。马尔克斯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百年孤独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的结构像网一样迷幻，王蒙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活动变人形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的结构自然随意，却俨然大手笔，张炜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的结构完全不同，有一种精心设计的刻意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而结构背后似乎还有更深的东西。陈忠实最终发现，不是作家先别出心裁弄出一个新颖骇俗的结构来，而是先要有对人物的深刻体验。寻找到能够充分描写人物独特的生活和生命体验的恰当途径，结构方式自然就出现了。恰巧此时兴起的“文化心理结构”学说给了他决定性的影响。他相信，人的心理结构主要是由理念支撑的，而结构一旦形成，就会决定一个人的思想、道德和行为，决定一个人性格的内核。如果心理结构受到社会冲击，人就将遭遇深层的痛苦，乃至毁灭。陈忠实感到自己终于从信奉多年的“典型性格”说中剥离出来，仿佛悟得天机，茅塞顿开。多年以后，作家回忆往事，认为自己就是在</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年开始重建自我，争取实现对生活的独特发现和独立表述的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463969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1818" y="3060750"/>
            <a:ext cx="19788326"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吴文俊的数学世界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吴文俊小学时成绩平平，也没有显示出独特的数学才华，初中时数学甚至得过零分，高中时最喜欢的是物理而非数学，但他从小就对读书有浓厚兴趣，初中时国文成绩一直不错。尽管高三时物理得了满分，但教物理的赵贻经老师却看出了他的数学潜力，力荐他入数学系。正始中学决定，吴文俊必须报考数学系，才能得到每年一百块大洋的奖学金，加之他父母又不放心独子离开上海，吴文俊就进了上海交大数学系。所谓“知之不如好之，好之不如乐之”，吴文俊向来是以兴趣为先导来读书的。因为他对物理有兴趣，甚至一度想要转系。是大三时教数学的武崇林老师帮助他摆脱了专业上的困惑，使他认识到数学的巨大魅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561589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陈忠实后来寻找到了什么是人所共知的，</a:t>
            </a:r>
            <a:r>
              <a:rPr lang="en-US" altLang="zh-CN" sz="4000" dirty="0">
                <a:solidFill>
                  <a:schemeClr val="tx1">
                    <a:lumMod val="50000"/>
                    <a:lumOff val="50000"/>
                  </a:schemeClr>
                </a:solidFill>
                <a:latin typeface="微软雅黑" pitchFamily="34" charset="-122"/>
                <a:ea typeface="微软雅黑" pitchFamily="34" charset="-122"/>
              </a:rPr>
              <a:t>1992</a:t>
            </a:r>
            <a:r>
              <a:rPr lang="zh-CN" altLang="en-US" sz="4000" dirty="0">
                <a:solidFill>
                  <a:schemeClr val="tx1">
                    <a:lumMod val="50000"/>
                    <a:lumOff val="50000"/>
                  </a:schemeClr>
                </a:solidFill>
                <a:latin typeface="微软雅黑" pitchFamily="34" charset="-122"/>
                <a:ea typeface="微软雅黑" pitchFamily="34" charset="-122"/>
              </a:rPr>
              <a:t>年开始在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当代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杂志连载的长篇小说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已经成为我们的文学经典，他在中国当代文坛的位置也随之奠定。此后，功成名就的作家继续在文学的园地里辛勤耕耘，寻找属于自己的句子。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年春天，陈忠实走了，属于陈忠实的句子永留人间。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摘编自陈忠实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寻找属于自己的句子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李清霞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陈忠实年表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489773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①陈忠实的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是上世纪</a:t>
            </a:r>
            <a:r>
              <a:rPr lang="en-US" altLang="zh-CN" sz="4000" dirty="0">
                <a:solidFill>
                  <a:schemeClr val="tx1">
                    <a:lumMod val="50000"/>
                    <a:lumOff val="50000"/>
                  </a:schemeClr>
                </a:solidFill>
                <a:latin typeface="微软雅黑" pitchFamily="34" charset="-122"/>
                <a:ea typeface="微软雅黑" pitchFamily="34" charset="-122"/>
              </a:rPr>
              <a:t>90</a:t>
            </a:r>
            <a:r>
              <a:rPr lang="zh-CN" altLang="en-US" sz="4000" dirty="0">
                <a:solidFill>
                  <a:schemeClr val="tx1">
                    <a:lumMod val="50000"/>
                    <a:lumOff val="50000"/>
                  </a:schemeClr>
                </a:solidFill>
                <a:latin typeface="微软雅黑" pitchFamily="34" charset="-122"/>
                <a:ea typeface="微软雅黑" pitchFamily="34" charset="-122"/>
              </a:rPr>
              <a:t>年代中国长篇小说创作的重要收获之一，能够反映那一时期小说艺术所达到的最高水平。把这部作品放在整个</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世纪中国文学的大格局里考量，无论就其思想容量还是就其审美境界而言，都有其独特的、无可取代的地位。即使与当代世界小说创作中的那些著名作品比，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也应该说是独树一帜的。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何西来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关于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及其评论</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陈忠实常讲，创作到了一定阶段，不一定是拼生活，拼艺术，而是拼人格。好一个拼人格！这正是作家自身博大的人格魅力的反映。这就不难理解他最终被公认为描摹巨大民族悲剧的圣手，成为当代中国文学的大家之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李满星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陈忠实：回首六十五载风雨人生</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3625995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zh-CN" altLang="en-US" sz="4000" dirty="0" smtClean="0">
                <a:solidFill>
                  <a:srgbClr val="EF8340"/>
                </a:solidFill>
                <a:latin typeface="微软雅黑" pitchFamily="34" charset="-122"/>
                <a:ea typeface="微软雅黑" pitchFamily="34" charset="-122"/>
              </a:rPr>
              <a:t>*</a:t>
            </a:r>
            <a:r>
              <a:rPr lang="en-US" altLang="zh-CN" sz="4000" dirty="0" smtClean="0">
                <a:solidFill>
                  <a:srgbClr val="EF8340"/>
                </a:solidFill>
                <a:latin typeface="微软雅黑" pitchFamily="34" charset="-122"/>
                <a:ea typeface="微软雅黑" pitchFamily="34" charset="-122"/>
              </a:rPr>
              <a:t>1.</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对材料有关内容的分析和概括，最恰当的两项是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．赵树理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三里湾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和柳青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创业史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是陈忠实最初的文学营养，使他萌发了文学梦，后来则成为他创作上必须突破的对象。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信任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获得全国优秀短篇小说奖，使陈忠实在文学上确立了自信心。这是他从业余作者走向专业作家的重要转折。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．陈忠实认为“面对世界，</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年的中国人大都是‘乡棒’”，这与其说是他的一种觉悟，不如说是他受刺激后的错误判断。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．陈忠实善于学习前人并感知时代，不仅拼生活、拼艺术，而且拼人格，不断地提升思想境界，获得对人和生命的独特理解。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．从发表第一篇作品到被人称为“小柳青”，再到被人称为“当代中国文学的大家”，陈忠实的整个文学生涯可谓一帆风顺</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项不给分。回答三项或三项以上，不给分。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项，“这是他从业余作者走向专业作家的重要转折”不合理，文中说“三年之后”，进入陕西省作家协会，才成为专业作家。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项，错在“错误判断”，文中并没有否定这一观点。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项，错在“陈忠实的整个文学生涯可谓一帆风顺”</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930140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为什么</a:t>
            </a:r>
            <a:r>
              <a:rPr lang="zh-CN" altLang="en-US" sz="4000" dirty="0">
                <a:solidFill>
                  <a:schemeClr val="tx1">
                    <a:lumMod val="50000"/>
                    <a:lumOff val="50000"/>
                  </a:schemeClr>
                </a:solidFill>
                <a:latin typeface="微软雅黑" pitchFamily="34" charset="-122"/>
                <a:ea typeface="微软雅黑" pitchFamily="34" charset="-122"/>
              </a:rPr>
              <a:t>说</a:t>
            </a:r>
            <a:r>
              <a:rPr lang="en-US" altLang="zh-CN" sz="4000" dirty="0">
                <a:solidFill>
                  <a:schemeClr val="tx1">
                    <a:lumMod val="50000"/>
                    <a:lumOff val="50000"/>
                  </a:schemeClr>
                </a:solidFill>
                <a:latin typeface="微软雅黑" pitchFamily="34" charset="-122"/>
                <a:ea typeface="微软雅黑" pitchFamily="34" charset="-122"/>
              </a:rPr>
              <a:t>1985</a:t>
            </a:r>
            <a:r>
              <a:rPr lang="zh-CN" altLang="en-US" sz="4000" dirty="0">
                <a:solidFill>
                  <a:schemeClr val="tx1">
                    <a:lumMod val="50000"/>
                    <a:lumOff val="50000"/>
                  </a:schemeClr>
                </a:solidFill>
                <a:latin typeface="微软雅黑" pitchFamily="34" charset="-122"/>
                <a:ea typeface="微软雅黑" pitchFamily="34" charset="-122"/>
              </a:rPr>
              <a:t>年是认知陈忠实的标志性年份？请结合材料简要概括。</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5853910"/>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他意识到要像自己笔下的蓝袍先生一样接受时代的变化，在生活和思想上打开自己；②他认识到必须写出史诗般的长篇小说，才能在文学上确立自己的位置；③他认为自己是在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1985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年开始重建自我，产生对生活的独特理解和表述。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1985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对于陈忠实来说是一个重大转折，他的出行打扮让他认识到了自己要像自己笔下的蓝袍先生那样顺应时代的变化，从生活和思想上打开自己；产生了“剥离”的愿望，使他认识到“必须写一部史诗般的长篇小说，才能在文学上确立自己”；在后来的回忆中，他也认为“自己就是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1985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年开始重建自我，争取实现对生活的独特发现和独立表述的”。</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3659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 </a:t>
            </a:r>
            <a:r>
              <a:rPr lang="en-US" altLang="zh-CN" sz="4000" dirty="0">
                <a:solidFill>
                  <a:srgbClr val="EF8340"/>
                </a:solidFill>
                <a:latin typeface="微软雅黑" pitchFamily="34" charset="-122"/>
                <a:ea typeface="微软雅黑" pitchFamily="34" charset="-122"/>
              </a:rPr>
              <a:t>3</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文</a:t>
            </a:r>
            <a:r>
              <a:rPr lang="zh-CN" altLang="en-US" sz="4000" dirty="0">
                <a:solidFill>
                  <a:schemeClr val="tx1">
                    <a:lumMod val="50000"/>
                    <a:lumOff val="50000"/>
                  </a:schemeClr>
                </a:solidFill>
                <a:latin typeface="微软雅黑" pitchFamily="34" charset="-122"/>
                <a:ea typeface="微软雅黑" pitchFamily="34" charset="-122"/>
              </a:rPr>
              <a:t>中认为“属于陈忠实的句子永留人间”，为什么？请结合材料简要分析。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53082" y="4185651"/>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他的小说艺术达到了当时的最高水平；②他的文学作品的思想容量和审美境界在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世纪中国是无可取代的；③他的作品是当代世界文学中独树一帜的文学经典。</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一定要结合文章结尾的相关链接内容，那是对陈忠实作品的重要评价。在相关链接①中，有“能够反映那一时期小说艺术所达到的最高水平”“无论就其思想容量还是就其审美境界而言，都有其独特的、无可取代的地位”“即使与当代世界小说创作中的那些著名作品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也应该说是独树一帜的”等内容，整合这些信息即可。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735995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976122"/>
            <a:ext cx="19800000" cy="6979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a:t>
            </a:r>
            <a:r>
              <a:rPr lang="en-US" altLang="zh-CN" sz="4000"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陈忠实</a:t>
            </a:r>
            <a:r>
              <a:rPr lang="zh-CN" altLang="en-US" sz="4000" dirty="0">
                <a:solidFill>
                  <a:schemeClr val="tx1">
                    <a:lumMod val="50000"/>
                    <a:lumOff val="50000"/>
                  </a:schemeClr>
                </a:solidFill>
                <a:latin typeface="微软雅黑" pitchFamily="34" charset="-122"/>
                <a:ea typeface="微软雅黑" pitchFamily="34" charset="-122"/>
              </a:rPr>
              <a:t>的“剥离”和“寻找”是什么关系？有哪些表现？请结合材料详细说明。</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028063"/>
            <a:ext cx="19800000" cy="650389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剥离” 和“寻找”是辩证关系。剥离的结果带来寻找的可能，而寻找的冲动激发剥离的愿望。</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从赵树理和柳青的文学中剥离，寻找到马尔克斯、王蒙等新的文学营养；②从中山装所代表的时代精神中剥离，寻找到西装所代表的面对世界的契机；③从“典型性格”说中剥离，寻找到“文化心理结构”学说；④从自身已有的文学成就中剥离，寻找到新的文学高度，写出了文学巨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剥离”和“寻找”在文中主要体现在陈忠实具体的文学创作之路中，“剥离”是为了更好地寻找，“寻找”是基于剥离的想法之上的。这一做法在文中的具体表现主要在他受的文学影响、思想转变、创作学说转变以及文学成就提升等方面，结合文章内容具体表述即可。</a:t>
            </a:r>
          </a:p>
        </p:txBody>
      </p:sp>
    </p:spTree>
    <p:extLst>
      <p:ext uri="{BB962C8B-B14F-4D97-AF65-F5344CB8AC3E}">
        <p14:creationId xmlns:p14="http://schemas.microsoft.com/office/powerpoint/2010/main" xmlns="" val="25842827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7216334"/>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陈忠实心里想着文学，也实践着，散文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夜过流沙沟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西安晚报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文艺副刊上发表，他的文学生涯就正式拉开了帷幕。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陈忠实的第一个短篇小说集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乡村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出版后，赢得了非常好的名声，被调入陕西省作家协会工作，终于成为一名专业作家。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陈忠实随中国作家代表团出访，第一次穿上西装打上领带，心里担忧受到同学讥笑才脱下蓝袍，换上“列宁装”。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陈忠实相信，人的心理结构主要是由理念支撑的，结构一旦形成，就会决定人的思想、道德和行为，决定人性格的核心</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Tree>
    <p:extLst>
      <p:ext uri="{BB962C8B-B14F-4D97-AF65-F5344CB8AC3E}">
        <p14:creationId xmlns:p14="http://schemas.microsoft.com/office/powerpoint/2010/main" xmlns="" val="41453471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0" y="3132758"/>
            <a:ext cx="19800000" cy="76887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3129576"/>
            <a:ext cx="19800000" cy="2252924"/>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项，“心里担忧受到同学讥笑才脱下蓝袍，换上‘列宁装’”不合文意，原文只说“蓝袍先生多年以来一直穿着蓝色长袍，受到同学讥笑以后才脱下蓝袍，换上‘列宁装’”。</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31459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筛选原因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陈忠实为什么要“从赵树理、柳青的文学中剥离出来”？请结合材料简要分析</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810398"/>
            <a:ext cx="19800000"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因读赵树理、柳青作品得到滋养，出版小说集赢得“小柳青”的名声，找到属于“陈忠实”自己的句子。②摆脱封建残余桎梏、获得精神解放。③摆脱“乡棒”，在生活上、思想上打开自己。</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本题考查筛选原因。阅读文本，找到关键区域前四段，再紧扣关键词“得到”“摆脱”等来作答。</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30931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1940</a:t>
            </a:r>
            <a:r>
              <a:rPr lang="zh-CN" altLang="en-US" sz="4000" dirty="0">
                <a:solidFill>
                  <a:schemeClr val="tx1">
                    <a:lumMod val="50000"/>
                    <a:lumOff val="50000"/>
                  </a:schemeClr>
                </a:solidFill>
                <a:latin typeface="微软雅黑" pitchFamily="34" charset="-122"/>
                <a:ea typeface="微软雅黑" pitchFamily="34" charset="-122"/>
              </a:rPr>
              <a:t>年，吴文俊从交大毕业，先后在育英中学、培真中学担任数学教员，直到</a:t>
            </a:r>
            <a:r>
              <a:rPr lang="en-US" altLang="zh-CN" sz="4000" dirty="0">
                <a:solidFill>
                  <a:schemeClr val="tx1">
                    <a:lumMod val="50000"/>
                    <a:lumOff val="50000"/>
                  </a:schemeClr>
                </a:solidFill>
                <a:latin typeface="微软雅黑" pitchFamily="34" charset="-122"/>
                <a:ea typeface="微软雅黑" pitchFamily="34" charset="-122"/>
              </a:rPr>
              <a:t>1946</a:t>
            </a:r>
            <a:r>
              <a:rPr lang="zh-CN" altLang="en-US" sz="4000" dirty="0">
                <a:solidFill>
                  <a:schemeClr val="tx1">
                    <a:lumMod val="50000"/>
                    <a:lumOff val="50000"/>
                  </a:schemeClr>
                </a:solidFill>
                <a:latin typeface="微软雅黑" pitchFamily="34" charset="-122"/>
                <a:ea typeface="微软雅黑" pitchFamily="34" charset="-122"/>
              </a:rPr>
              <a:t>年见到了影响他一生的恩师陈省身，他才由一个普通的中学数学老师成为数学研究所的专业研究员。对于吴文俊的数学研究，他的学生高小山总结说：“吴先生做拓扑研究，一下子就能抓住核心问题，为代数拓扑学的兴起做出了影响深远的贡献。他从事机器定理证明也是这样，极其敏锐地看出了信息时代数学的发展趋势，他的研究受到中国古代数学的启发，汲取了中国传统数学的养分。使用吴先生的方法，几乎所有数学定理的证明，都可以由计算机来完成，从而让人类把精力放到更加宏观的层面上去思考问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55398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筛选现象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陈忠实在剥离的过程中一步步功成名就，请结合材料简要叙述他在剥离方面的主要表现</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53082" y="4927435"/>
            <a:ext cx="19800000"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将这个愿望写进了小说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蓝袍先生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。②感到自己终于从信奉多年的“典型性格”说中剥离出来。③在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杂志连载的长篇小说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成为文学经典。</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本题考查筛选现象。也就是找到“剥离”过程中有哪些主要现象能反映出陈忠实在一步步走向成功。</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363399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筛选方式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陈忠实“寻找属于自己的句子”的具体方式有哪些？请结合材料列举三条</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53082" y="4769247"/>
            <a:ext cx="19800000" cy="5133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从前辈作家的作品中汲取营养，萌发文学梦。如陈忠实从赵树理的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三里湾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、柳青的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创业史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中得到滋养。②走出国门，在思想上打开自己。如陈忠实随中国作家代表团出访泰国时的思想意识变化。③写一部史诗般的长篇小说，在文学上确立自己。如写作长篇小说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本题考查筛选方式。在文章中找到“寻找属于自己的句子”的相应区域，列举出三点方式即可。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1077202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9.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筛选结果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奠定了陈忠实在中国当代文坛的位置，请结合材料分析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白鹿原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的地位和影响。</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53082" y="4769247"/>
            <a:ext cx="19800000"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成为我们的文学经典。②能够反映上世纪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90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年代中国长篇小说艺术所达到的最高水平。③在整个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世纪中国文学里，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的思想容量、审美境界都有独特的、无可取代的地位。④与当代世界小说创作中的著名作品相比也独树一帜。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本题考查筛选结果。根据文章中对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白鹿原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的“地位和影响”的叙述，确定答题区域是结尾和相关链接①，然后筛选作答。</a:t>
            </a:r>
          </a:p>
        </p:txBody>
      </p:sp>
    </p:spTree>
    <p:extLst>
      <p:ext uri="{BB962C8B-B14F-4D97-AF65-F5344CB8AC3E}">
        <p14:creationId xmlns:p14="http://schemas.microsoft.com/office/powerpoint/2010/main" xmlns="" val="3077866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0000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概括情节类</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情节构成</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所谓</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“信息”，就高考实用类文本阅读而言，并不是一般意义上的信息，而是文章中最重要的信息。实用类文本中的这个“信息”往往表现为文中现成的词语、句子，或者是藏在语句里面的深层含意。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所谓“筛选”，即确定对象，就是针对题干的要求及其提供的信息，对照语言材料进行搜索阅读，查找题干信息与语言材料信息对应的信息源。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所谓“整合”，即调整组合所选信息，就是把筛选出的有用材料按要求分类，用准确的语言把加工过的信息进行描述或总结概述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2" end="2"/>
                                            </p:txEl>
                                          </p:spTgt>
                                        </p:tgtEl>
                                        <p:attrNameLst>
                                          <p:attrName>style.visibility</p:attrName>
                                        </p:attrNameLst>
                                      </p:cBhvr>
                                      <p:to>
                                        <p:strVal val="visible"/>
                                      </p:to>
                                    </p:set>
                                    <p:animEffect transition="in" filter="fade">
                                      <p:cBhvr>
                                        <p:cTn id="16" dur="2000"/>
                                        <p:tgtEl>
                                          <p:spTgt spid="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文本类型不同，其所蕴含的信息也必然呈现出不同的特征。高考命题所关注的信息重点也就有所区别。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闻，主要关注最具价值的动态；访谈，主要关注被访谈者所提及的知识、观点和人生理念；报告，主要关注调查所获得的事实和结论；传记，主要关注传主的性格特征、事迹、贡献、情感态度和价值观念等；科普文章，主要关注科学新动态、新发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整合信息时，要充分尊重文本事实，必须完全排除自身主观因素的干扰，不以自己个人平素所获的知识取代文本事实，更不以自己个人的是非为是非，筛选整合出来的信息相对于文本本身来说，必须是“原生态”的。尊重文本，应该是我们筛选整合信息时必须信守的原则。“筛选并整合文中的信息”是深入阅读的基础，不管是欣赏还是探究，都必须以此为前提。</a:t>
            </a:r>
          </a:p>
        </p:txBody>
      </p:sp>
    </p:spTree>
    <p:extLst>
      <p:ext uri="{BB962C8B-B14F-4D97-AF65-F5344CB8AC3E}">
        <p14:creationId xmlns:p14="http://schemas.microsoft.com/office/powerpoint/2010/main" xmlns="" val="36795051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懂题干，明确题干问题。命题者要求考生归纳、整理、概括文中的信息和内容，必然会给出一定的信息提示，这样的信息提示就是考生要把握的“内容”，是考生完成本道题的基础。所以要审读题干，明确方向。</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细察语境，确定答题区间。把命题所涉及的内容放回原文中，找到相关的信息区间，还要认真探索相关信息区间的前后文，看清是否有与其并列、承接或递进等关系的语句、段落</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475477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依分分点，善用文中词句。高考阅卷按照“采点给分”的方式，所以一般情况下，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分题的答案至少有两点，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题的答案至少有三点。另外，组织答案时还要善用文中的关键词句。很多考生只是机械地摘录原文中的句子，虽然摘录的句子中含有答案所需要的内容，但不是从命题人所“问”的角度回答的，致使答案不恰当，甚至答非所问。因此，一般不宜一字不差地摘录原文，而应该紧扣题干要求，将题干要求与文中的已知信息进行重新组合，使之成为全面、凝练、流畅而且切合题干要求的答案。一般来说，答案中涉及的一些关键词语、句子就在原文中，考生应抓住这些重要的词句，进行有效的提取、重组，这样组织起来的答案，一般都和标准答案比较接近。如果抛弃文中的重要词句不用，完全用自己的话去回答，绝对是不明智的做法。当然，也要特别注意防止过度答题，即考生因怕漏掉答题要点而信奉“多答比少答好”的原则，以致出现写出的答案需要让阅卷老师“二次筛选”的情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608457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掌握筛选并整合信息的常见方法：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分层法。“分层法”是筛选整合信息题中广泛应用的一种方法。使用这种方法解题的步骤是：首先给段落划分层次，概括层意；然后分层合并，连缀语句。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摘取法。需要归纳的内容往往是段落中的主要词语或句子。这些重要的词语往往嵌在主要语句中，重要的句子又常常出现在文章的首尾或中间。归纳时把这些词语或句子摘录出来，任务也就基本完成了。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合取法。需要归纳的内容往往不止一个方面，事实上语段也常常包含不止一个意思，依据要求，所表达的意思不能遗漏。这时最好的方法，就是将包含有关的两个或两个以上的意思的语段分别摘取出来并组合在一起</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061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舍取法。一是需要归纳的内容本身有主次之分，而命题人只要求概括回答其要点，如果主次不分，全盘托出，便不符合命题要求；二是文段中所说的内容复杂，而命题人只要求考生回答某一方面，如果不加以辨别，把文段内容都概括进去，就是不合要求的。无论是何种情况，都要根据题干要求，做出舍或取的决定。</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复取法。这是相对于前面几种方法而言的。所谓复取法，是指在归纳过程中要综合运用多种方法，借助辨别、筛选、参照、分析等多种思维方式，一层一层、一级一级反复提取，不断提炼，从而达到要求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72482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874936"/>
            <a:ext cx="19800000" cy="8510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252924"/>
          </a:xfrm>
          <a:prstGeom prst="rect">
            <a:avLst/>
          </a:prstGeom>
          <a:noFill/>
        </p:spPr>
        <p:txBody>
          <a:bodyPr wrap="square" rtlCol="0">
            <a:spAutoFit/>
          </a:bodyPr>
          <a:lstStyle/>
          <a:p>
            <a:pPr algn="just">
              <a:lnSpc>
                <a:spcPct val="130000"/>
              </a:lnSpc>
              <a:spcAft>
                <a:spcPts val="0"/>
              </a:spcAft>
            </a:pPr>
            <a:r>
              <a:rPr lang="zh-CN" altLang="en-US" sz="3600" b="1"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提醒</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答此类题目，考生容易犯的错误是直接用文中语言回答问题，而不对其进行整合概括。要避免这样的错误，考生在阅读时就要有耐心，同时还要善于抓住文章的行文特点，尤其是体现结构转换的关键词。此外，还要注意概括，既不能照搬原文也不可脱离文本</a:t>
            </a:r>
          </a:p>
        </p:txBody>
      </p:sp>
    </p:spTree>
    <p:extLst>
      <p:ext uri="{BB962C8B-B14F-4D97-AF65-F5344CB8AC3E}">
        <p14:creationId xmlns:p14="http://schemas.microsoft.com/office/powerpoint/2010/main" xmlns="" val="6259978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641611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吴文俊来说，虽然最初选择数学是被动的，但综观其一生，数学已逐渐成为他生命的一部分。从事数学研究，吴文俊特别强调数学思维。他说：“要创新，就要独立思考，就不能总是跟着人家亦步亦趋，当然开始的时候参考借鉴也是必要的。牛顿就说过，他之所以获得成功，是因为他站在巨人的肩膀上，才能看得远。所以不能忽略学习，可是除了学习之外，还要能够独立思考，这是创新的必要条件。现在摆在中国面前的是，数学就要靠下一代、下下代在创新方面取得巨大成功，中华民族才可以得到复兴。”吴文俊自己的经历就是很好的例子。他在数学上的一系列成就，特别是他运用机械化思想来考察数学，发现了数学的不同侧面，并建立了新的模式，这全得益于他的独辟蹊径</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59374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变式题 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科学巨人玻尔</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1927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第五届索尔维物理学会议在布鲁塞尔召开，激烈的辩论很快就变成了一场爱因斯坦与玻尔之间的“决斗”。这场辩论在三年后的第六届索尔维会议上战火再续，玻尔获得胜利，他所代表的哥本哈根学派因此获得了大多数物理学家的认同，他们对量子力学的解释也被奉为正统解释。这次辩论就是著名的“爱因斯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玻尔论战”，有人称之为物理学史上的“巅峰对决”</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742367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爱因斯坦和玻尔这两位科学巨人的背后，是现代物理学的两大基础理论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对论和量子力学。他们的争论旷日持久，几乎所有理论物理学家都被吸引并参与进来，乐此不疲。尽管两人的科学理论和思想观点始终没能调和，但他们却结下了长达数十年的友谊。玻尔高度评价他与爱因斯坦的学术之争，认为它是自己“许多新思想产生的源泉”。爱因斯坦也称赞说：“很少有谁像玻尔那样，对隐秘的事物具有如此敏锐的直觉，同时又兼有如此强有力的批判能力。他是我们时代科学领域伟大的发现者之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爱因斯坦更个性化的独自研究不同，玻尔周围聚集着许多杰出的理论物理学家。他不但有革新的勇气，更是一位伟大的伯乐。他为量子物理学培养和组织了一支创新发展的队伍，人们称之为“哥本哈根学派”。后来的诺贝尔物理学奖获得者玻恩、海森伯、泡利以及狄拉克等都曾是其主要成员</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69638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哥本哈根学派活动的大本营就是哥本哈根理论物理研究所。该所是玻尔在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1917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年申请，并于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1921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年正式成立的。他以著名科学家的身份为研究所做担保，筹集了大量资金。在任所长的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年间，他以特有的人格魅力，吸引了世界各地的青年才俊，使研究所成为当时全世界最重要、最活跃的量子力学研究中心。这里先后培养了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名物理学家。玻尔使这个科学家群体中的每个个体的力量发挥到极致，形成了以集体讨论和自由探索为特征的研究风格。他还经常在此举办非公开的小型年会，邀请各国著名的物理学家出席，相互学习，启发交流。这里没有论资排辈，只有挑战与争鸣，形成了富有激情和活力、不断进取的学术精神，人们誉之为“哥本哈根精神”，这种精神至今仍在科学研究领域受到推崇。量子力学每前进一步，或多或少都与这个学派科学家的合作研究有关。可以说，玻尔领导的哥本哈根学派具备了一个科学学派应有的优秀特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12520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希特勒上台后，玻尔以访问德国为名，暗地调查德国科学家的安全情况，然后设法把可能受到迫害的犹太科学家转移到安全地方。他还积极创立和参加丹麦救援组织，尽力帮助逃到哥本哈根的科学家与其他难民。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德国纳粹控制丹麦后，玻尔起初留在国内，与抗敌组织保持密切联系。他一贯的不合作态度，令纳粹非常恼火。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1943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玻尔受到纳粹分子的威胁，他冒险出逃，历尽艰险，辗转到达美国。在美期间，为抗击法西斯，他曾参加原子弹的研制工作。在研制过程中，他就考虑到这一研究成果对未来世界的影响，并曾多次接触英美首脑，建议他们及早与苏联达成控制原子武器的协议，但没有成功。</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305649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1545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二战后，玻尔积极倡导和实施国际间的科学合作。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1957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年，美国福特基金会将第一届“原子为了和平”奖授予玻尔，以表彰他“在全世界迫切需要的原则上，以友好的精神进行科学探索，在和平利用原子能以满足人类需要方面做出了榜样”。</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摘编自邹丽焱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670381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2800" y="2874936"/>
            <a:ext cx="19740400"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相关链接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①玻尔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(1885—1962)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，丹麦物理学家。在普朗克量子假说和卢瑟福原子行星模型的基础上，于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年提出氢原子结构和氢光谱的初步理论。稍后，又提出“对应原理”，对量子论和量子力学的建立起了重要作用。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1927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年又提出互补原理，在原子核反应理论、解释重核裂变现象等方面，也有重要贡献。获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1922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年诺贝尔物理学奖。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辞海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第六版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②1918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年，玻尔的老师卢瑟福邀请他赴英国工作，他在回信中说：“虽然哥本哈根大学在财力、人员、能力和实验室管理上，都达不到英国的水平，但我立志尽力帮助丹麦发展自己的物理学研究工作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我的职责是在这里尽我的全部力量。”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摘自戈革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9544781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综合筛选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下列对材料有关内容的分析和概括，最恰当的两项是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爱因斯坦与玻尔在争鸣中惺惺相惜，爱因斯坦高度评价玻尔的贡献，玻尔也感念爱因斯坦的支持，他们之间建立了长久的友谊。</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玻尔以自己创办的研究所为平台，通过邀请各国科学家前来交流学习，使团队的成员能有机会博采众长，不断发展量子力学理论。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玻尔敏锐察觉到纳粹将要对犹太人实施迫害，及时转移了大批犹太科学家，后来还亲自参加了丹麦的抗敌组织，反对纳粹暴行。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玻尔不但有科学家的直觉，也不乏政治家的远见。他预感到核武器的危害，试图尽力说服各大国首脑达成禁止使用核武器的协议。</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E.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玻尔致力于维护世界和平，为科学技术的国际间合作及和平利用原子能做出了卓越贡献，并获得了“原子为了和平”奖</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73628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276775"/>
            <a:ext cx="19800000" cy="81084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240727"/>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本题考查的是筛选并整合文中的信息等方面的综合能力。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项，“玻尔也感念爱因斯坦的支持”不恰当，文中说“玻尔高度评价他与爱因斯坦的学术之争，认为它是自己‘许多新思想产生的源泉’”。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项，“后来还亲自参加了丹麦的抗敌组织，反对纳粹暴行”错误，文中说“他还积极创立和参加丹麦救援组织，尽力帮助逃到哥本哈根的科学家与其他难民”。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项，“试图尽力说服各大国首脑达成禁止使用核武器的协议”错误，文中说“建议他们及早与苏联达成控制原子武器的协议”</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2077124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筛选原因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为什么爱因斯坦和玻尔的论战被称为物理学史上的“巅峰对决”？请结合材料简述原因</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从成员上看，论战双方都是当时物理学界的代表人物；②从内容上看，辩论涉及现代物理学两大基础理论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相对论和量子力学；③从影响上看，辩论带动了整个理论物理界的学术争鸣。</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筛选并整合文中信息的能力。“巅峰对决”是指最高级别之间的较量，这主要从对决双方的身份地位、争论内容以及影响力等角度分析。辩论的爱因斯坦和玻尔都堪称当时物理学界的巨人；他们的辩论是现代物理学的两大基础理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相对论和量子力学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之间的较量；几乎所有理论物理学家都被他们的辩论吸引并参与进来</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076845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筛选原因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文中说“他不但有革新的勇气，更是一位伟大的伯乐”，请结合材料简述作者这样评价玻尔的原因</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隐秘的事物具有敏锐的直觉，兼有批判能力。②敢于挑战权威，提出“对应原理”、互补原理等理论，在量子论等领域做出自己的独特贡献。③创立“哥本哈根学派”，为量子物理学培养和组织了一支创新发展的队伍，许多成员成就非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本题考查筛选原因的能力。审题时要抓住三个关键词：革新、伯乐、材料。阅读文本，可知答题区间为前四段和“相关链接①”，确定答案组织书写</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59043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1589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对我国的数学基础教育，吴文俊也颇有心得。我国中学生多次在国际奥数竞赛中获奖，被当作我国数学教育成功的证明，但吴文俊更赞同丘成桐的观点：“奥数应该是一种建立在兴趣之上的研究性、高层次学习，中国的奥数学习过分关注海量题目，直接与考试、竞赛挂钩，对系统学习数学不利。作为基础学科，应着重引导学习的兴趣，不应当过分追求功利。”吴文俊同样清醒地认识到：“竞赛获奖固然可贵，但也不能看得过重。因为它不能代表学生对数学的深度理解，也不能有效地训练数学思维。”他认为，数学教育更重要的是培养数学的思维方式</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220092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筛选现象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科学巨人玻尔是一个热爱祖国、热爱和平的伟大科学家，请结合材料简要叙述他在这些方面的主要表现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4413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拒绝老师赴英国工作的邀请，坚持献身祖国，为丹麦贡献全部力量。②以各种方式抗击法西斯。③参加原子弹的研制工作，建议英美首脑及早与苏联达成控制原子武器的协议。④二战后积极倡导和实施国际间的科学合作。⑤在和平利用原子能以满足人类需要方面做出了榜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本题考查筛选现象的能力。明确答题要求“热爱祖国、热爱和平”，锁定答题区间“相关链接②”和正文后三段，找出关键词句，分点表述即可。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5267462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玻尔积极保护科学家、抗击法西斯的具体方式有哪些？请结合材料简要列举三条</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3693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设法转移在德国可能受到迫害的犹太科学家。②积极创立和参加丹麦救援组织，尽力帮助逃到哥本哈根的科学家。③在丹麦与抗敌组织保持密切联系。④在美国参加原子弹的研制工作。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本题考查筛选方式的能力。明确答题要求“保护科学家、抗击法西斯”，锁定答题区间第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段和第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段，找出关键词句，列举三条即可。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846939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2771"/>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筛选结果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爱因斯坦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玻尔论战”被称为物理学史上的“巅峰对决”，请结合材料开头两段简要分析其产生的影响。</a:t>
            </a: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4343305"/>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玻尔获胜，哥本哈根学派获得大多数物理学家的认同。②玻尔他们对量子力学的解释被奉为正统解释。③带动学术争鸣，几乎所有理论物理学家都被吸引并参与进来。④两人结下了长达数十年的友谊。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本题考查筛选结果的能力。题干明确要求是筛选“巅峰对决”产生的影响，且已经指明答题区间为“材料开头两段”。可以从其对量子力学的影响、对物理学界的影响、对争论双方的影响等方面进行思考。</a:t>
            </a:r>
          </a:p>
        </p:txBody>
      </p:sp>
    </p:spTree>
    <p:extLst>
      <p:ext uri="{BB962C8B-B14F-4D97-AF65-F5344CB8AC3E}">
        <p14:creationId xmlns:p14="http://schemas.microsoft.com/office/powerpoint/2010/main" xmlns="" val="1424556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39492"/>
            <a:ext cx="19788326" cy="5693866"/>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阅读</a:t>
            </a:r>
            <a:r>
              <a:rPr lang="zh-CN" altLang="en-US" sz="4000" dirty="0">
                <a:solidFill>
                  <a:schemeClr val="tx1">
                    <a:lumMod val="50000"/>
                    <a:lumOff val="50000"/>
                  </a:schemeClr>
                </a:solidFill>
                <a:latin typeface="微软雅黑" pitchFamily="34" charset="-122"/>
                <a:ea typeface="微软雅黑" pitchFamily="34" charset="-122"/>
              </a:rPr>
              <a:t>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弱国幸有顾维均</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顾维均生在鸦片战争后，此时的中国正一步步陷入列强的侵略包围之中，顾维均从小就看到了很多中外不平等的状况。一次，少年顾维均经过外白渡桥，看见一个英国人坐着黄包车，急着要去看跑马，拉车上桥本来就累得很，他还用鞭子抽打车夫。顾维均很愤怒，斥责这个英国人说：“你还算是绅士吗？”后来，顾维均在回忆录中提到这段往事，并说“我从小就受到这些影响，感到一定要收回租界，取消不平等条约”</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319535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1655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1918</a:t>
            </a:r>
            <a:r>
              <a:rPr lang="zh-CN" altLang="en-US" sz="4000" dirty="0">
                <a:solidFill>
                  <a:schemeClr val="tx1">
                    <a:lumMod val="50000"/>
                    <a:lumOff val="50000"/>
                  </a:schemeClr>
                </a:solidFill>
                <a:latin typeface="微软雅黑" pitchFamily="34" charset="-122"/>
                <a:ea typeface="微软雅黑" pitchFamily="34" charset="-122"/>
              </a:rPr>
              <a:t>年，巴黎和会即将召开。当人们陶醉在胜利的喜悦之中时，顾维均却正在为爱妻的去世深深悲痛。顾维均的妻子唐宝玥不幸染上西班牙流感去世，留下一儿一女。此时，顾维均接到了担任全权代表之一的任命，顾维均一度想谢绝任命，但最终，他还是决定为国出使。</a:t>
            </a:r>
            <a:r>
              <a:rPr lang="en-US" altLang="zh-CN" sz="4000" dirty="0">
                <a:solidFill>
                  <a:schemeClr val="tx1">
                    <a:lumMod val="50000"/>
                    <a:lumOff val="50000"/>
                  </a:schemeClr>
                </a:solidFill>
                <a:latin typeface="微软雅黑" pitchFamily="34" charset="-122"/>
                <a:ea typeface="微软雅黑" pitchFamily="34" charset="-122"/>
              </a:rPr>
              <a:t>1918</a:t>
            </a:r>
            <a:r>
              <a:rPr lang="zh-CN" altLang="en-US" sz="4000" dirty="0">
                <a:solidFill>
                  <a:schemeClr val="tx1">
                    <a:lumMod val="50000"/>
                    <a:lumOff val="50000"/>
                  </a:schemeClr>
                </a:solidFill>
                <a:latin typeface="微软雅黑" pitchFamily="34" charset="-122"/>
                <a:ea typeface="微软雅黑" pitchFamily="34" charset="-122"/>
              </a:rPr>
              <a:t>年深冬，顾维均抵达巴黎。这一年，他</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岁。刚到巴黎，代表团就遭遇了第一个打击：各个国家被划分为三等，一等的五个大国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英、美、法、意、日可以有</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席，其他一些国家</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席，一些新成立、新独立的国家</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席，中国被划为最末一等，只能有两个席位。这激起了他强烈的爱国热情。</a:t>
            </a:r>
            <a:r>
              <a:rPr lang="en-US" altLang="zh-CN" sz="4000" dirty="0">
                <a:solidFill>
                  <a:schemeClr val="tx1">
                    <a:lumMod val="50000"/>
                    <a:lumOff val="50000"/>
                  </a:schemeClr>
                </a:solidFill>
                <a:latin typeface="微软雅黑" pitchFamily="34" charset="-122"/>
                <a:ea typeface="微软雅黑" pitchFamily="34" charset="-122"/>
              </a:rPr>
              <a:t>1919</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28</a:t>
            </a:r>
            <a:r>
              <a:rPr lang="zh-CN" altLang="en-US" sz="4000" dirty="0">
                <a:solidFill>
                  <a:schemeClr val="tx1">
                    <a:lumMod val="50000"/>
                    <a:lumOff val="50000"/>
                  </a:schemeClr>
                </a:solidFill>
                <a:latin typeface="微软雅黑" pitchFamily="34" charset="-122"/>
                <a:ea typeface="微软雅黑" pitchFamily="34" charset="-122"/>
              </a:rPr>
              <a:t>日，美、英、法、日、中在巴黎讨论中国山东问题，战败后德国将退出山东，日本先发制人，率先在五个大国的“十人会议”上提出德国在山东的权益应直接由日本继承，英、法、意等国在一战中跟日本签约承认过此问题，此时站在日本一边</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267046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1655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顾维均</a:t>
            </a:r>
            <a:r>
              <a:rPr lang="zh-CN" altLang="en-US" sz="4000" dirty="0">
                <a:solidFill>
                  <a:schemeClr val="tx1">
                    <a:lumMod val="50000"/>
                    <a:lumOff val="50000"/>
                  </a:schemeClr>
                </a:solidFill>
                <a:latin typeface="微软雅黑" pitchFamily="34" charset="-122"/>
                <a:ea typeface="微软雅黑" pitchFamily="34" charset="-122"/>
              </a:rPr>
              <a:t>没有退让，这是顾维均第一次在国际讲坛上发表长篇演说，“初似发言稍颤，既乃侃侃而谈”，他要求“根据和会承认的民族主义和领土完整的原则，中国有权收回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山东被占的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那些领土”，他说：“该租借地是中国完整不可分割的一部分。它们是山东的一部分，该省有</a:t>
            </a:r>
            <a:r>
              <a:rPr lang="en-US" altLang="zh-CN" sz="4000" dirty="0">
                <a:solidFill>
                  <a:schemeClr val="tx1">
                    <a:lumMod val="50000"/>
                    <a:lumOff val="50000"/>
                  </a:schemeClr>
                </a:solidFill>
                <a:latin typeface="微软雅黑" pitchFamily="34" charset="-122"/>
                <a:ea typeface="微软雅黑" pitchFamily="34" charset="-122"/>
              </a:rPr>
              <a:t>3600</a:t>
            </a:r>
            <a:r>
              <a:rPr lang="zh-CN" altLang="en-US" sz="4000" dirty="0">
                <a:solidFill>
                  <a:schemeClr val="tx1">
                    <a:lumMod val="50000"/>
                    <a:lumOff val="50000"/>
                  </a:schemeClr>
                </a:solidFill>
                <a:latin typeface="微软雅黑" pitchFamily="34" charset="-122"/>
                <a:ea typeface="微软雅黑" pitchFamily="34" charset="-122"/>
              </a:rPr>
              <a:t>万常住居民，其在种族、语言和宗教上都属于中华民族，该租借地是德国用武力强行夺取的。西方出了圣人，他叫耶稣，基督教相信耶稣被钉死在耶路撒冷，使耶路撒冷成为世界闻名的古城，而在东方也出了一个圣人，他叫孔子，连日本人也奉他为东方的圣人，东方的孔子就如同西方的耶稣，孔子的出生地山东也是东方的圣地。因此，中国不能放弃山东，正如西方不能失去耶路撒冷一样！”巴黎和会的三巨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美国总统威尔逊、英国首相劳合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乔治和法国总理克里孟梭听完顾维均掷地有声的声明，一起走上前握住他的手，称他为中国的“青年外交家”</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b="1"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144992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顾维均</a:t>
            </a:r>
            <a:r>
              <a:rPr lang="zh-CN" altLang="en-US" sz="4000" dirty="0">
                <a:solidFill>
                  <a:schemeClr val="tx1">
                    <a:lumMod val="50000"/>
                    <a:lumOff val="50000"/>
                  </a:schemeClr>
                </a:solidFill>
                <a:latin typeface="微软雅黑" pitchFamily="34" charset="-122"/>
                <a:ea typeface="微软雅黑" pitchFamily="34" charset="-122"/>
              </a:rPr>
              <a:t>为了这一天已经做足了准备，在一战结束前，他就在驻美使馆内成立小组，专门研究与战后和会相关的问题，并将研究报告送交国内，主张向和会提出收回德国强占山东的权益。在前往巴黎参加和会的前夕，他更是整天埋头准备工作，搜集资料，拟订计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北京政府曾电令出席和会的中国代表团：“对于此项草约，大体应行签字，唯山东问题应声明另行保留，以为挽救地步。”当保留签字的要求被拒绝之后，北京政府再次电令：“如保留实难办到，只能签字。”但顾维均违抗北京政府电令，拒绝出席对德和约签字仪式，于是，</a:t>
            </a:r>
            <a:r>
              <a:rPr lang="en-US" altLang="zh-CN" sz="4000" dirty="0">
                <a:solidFill>
                  <a:schemeClr val="tx1">
                    <a:lumMod val="50000"/>
                    <a:lumOff val="50000"/>
                  </a:schemeClr>
                </a:solidFill>
                <a:latin typeface="微软雅黑" pitchFamily="34" charset="-122"/>
                <a:ea typeface="微软雅黑" pitchFamily="34" charset="-122"/>
              </a:rPr>
              <a:t>1919</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28</a:t>
            </a:r>
            <a:r>
              <a:rPr lang="zh-CN" altLang="en-US" sz="4000" dirty="0">
                <a:solidFill>
                  <a:schemeClr val="tx1">
                    <a:lumMod val="50000"/>
                    <a:lumOff val="50000"/>
                  </a:schemeClr>
                </a:solidFill>
                <a:latin typeface="微软雅黑" pitchFamily="34" charset="-122"/>
                <a:ea typeface="微软雅黑" pitchFamily="34" charset="-122"/>
              </a:rPr>
              <a:t>日，当签约仪式在凡尔赛宫举行时，人们惊奇地发现：为中国全权代表准备的两个座位上一直空无一人。这次拒签在中国外交历史中具有里程碑式的意义，中国第一次坚决地对列强说“不”，终于打破了“始争终让”的外交局面，最后没有退让。这也是中国外交胜利的起点。以后，中国一步步夺回了丧失的主权</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93916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了巴黎和会上的外交成果，顾维均不失时机地向国联大会提出废除“二十一条”的要求，日本表示，只要日、中开始单独商议，愿意归还山东权益。顾维均再次说“不”，他拒绝有条件地归还，拒绝单独开议。巴黎和会悬而未决的山东问题，最终在</a:t>
            </a:r>
            <a:r>
              <a:rPr lang="en-US" altLang="zh-CN" sz="4000" dirty="0">
                <a:solidFill>
                  <a:schemeClr val="tx1">
                    <a:lumMod val="50000"/>
                    <a:lumOff val="50000"/>
                  </a:schemeClr>
                </a:solidFill>
                <a:latin typeface="微软雅黑" pitchFamily="34" charset="-122"/>
                <a:ea typeface="微软雅黑" pitchFamily="34" charset="-122"/>
              </a:rPr>
              <a:t>1921</a:t>
            </a:r>
            <a:r>
              <a:rPr lang="zh-CN" altLang="en-US" sz="4000" dirty="0">
                <a:solidFill>
                  <a:schemeClr val="tx1">
                    <a:lumMod val="50000"/>
                    <a:lumOff val="50000"/>
                  </a:schemeClr>
                </a:solidFill>
                <a:latin typeface="微软雅黑" pitchFamily="34" charset="-122"/>
                <a:ea typeface="微软雅黑" pitchFamily="34" charset="-122"/>
              </a:rPr>
              <a:t>年华盛顿会议上得到了解决，日本无可奈何地一步步交出了强占的山东权益。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众所周知，北洋军阀统治时期，内阁作为北京政府的最高行政机构，掌握着中央财力的分配权和地方督军、巡阅使的任命权，成为军阀竞相角逐的竞技场。如果没有军阀势力的保障，任何政客随时面临“下课”的危险。然而，从</a:t>
            </a:r>
            <a:r>
              <a:rPr lang="en-US" altLang="zh-CN" sz="4000" dirty="0">
                <a:solidFill>
                  <a:schemeClr val="tx1">
                    <a:lumMod val="50000"/>
                    <a:lumOff val="50000"/>
                  </a:schemeClr>
                </a:solidFill>
                <a:latin typeface="微软雅黑" pitchFamily="34" charset="-122"/>
                <a:ea typeface="微软雅黑" pitchFamily="34" charset="-122"/>
              </a:rPr>
              <a:t>1922</a:t>
            </a:r>
            <a:r>
              <a:rPr lang="zh-CN" altLang="en-US" sz="4000" dirty="0">
                <a:solidFill>
                  <a:schemeClr val="tx1">
                    <a:lumMod val="50000"/>
                    <a:lumOff val="50000"/>
                  </a:schemeClr>
                </a:solidFill>
                <a:latin typeface="微软雅黑" pitchFamily="34" charset="-122"/>
                <a:ea typeface="微软雅黑" pitchFamily="34" charset="-122"/>
              </a:rPr>
              <a:t>年到</a:t>
            </a:r>
            <a:r>
              <a:rPr lang="en-US" altLang="zh-CN" sz="4000" dirty="0">
                <a:solidFill>
                  <a:schemeClr val="tx1">
                    <a:lumMod val="50000"/>
                    <a:lumOff val="50000"/>
                  </a:schemeClr>
                </a:solidFill>
                <a:latin typeface="微软雅黑" pitchFamily="34" charset="-122"/>
                <a:ea typeface="微软雅黑" pitchFamily="34" charset="-122"/>
              </a:rPr>
              <a:t>1928</a:t>
            </a:r>
            <a:r>
              <a:rPr lang="zh-CN" altLang="en-US" sz="4000" dirty="0">
                <a:solidFill>
                  <a:schemeClr val="tx1">
                    <a:lumMod val="50000"/>
                    <a:lumOff val="50000"/>
                  </a:schemeClr>
                </a:solidFill>
                <a:latin typeface="微软雅黑" pitchFamily="34" charset="-122"/>
                <a:ea typeface="微软雅黑" pitchFamily="34" charset="-122"/>
              </a:rPr>
              <a:t>年间，顾维均先后在七届内阁中出任外交总长，两度出任财政总长，并两次代理内阁总理，一次实任内阁总理，堪称北洋时期最风光的政坛“不倒翁”。顾维均何以能在民国风雨飘摇的政坛上始终屹立不倒？除了他有优异的外交才华，也在于他坚持了极为珍贵的人格独立。他曾说：“问题很简单，我从不介入派系之争，纯以国家民族利益为依归。凡是有益国家的事，我必尽绵薄之力。反之，有害的事，我宁愿挂冠而去。”中国许多人十分尊敬他</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515648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561589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人们回忆说，顾维均雍容尔雅，从来没有疾言厉色，即使称呼对手，也不用“你”而称“您”。他说：“在外交上讲话，一定得有礼貌。例如知道对方不会同意自己的意见，而一定得这样说‘我相信您一定会同意我的意见吧’。”因此，英国人称赞他：“平易近人，有修养，无比有耐心和温文尔雅，没有哪一位西方世界的外交家在沉着与和蔼方面能够超过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选自余世存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大民小国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b="1"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45993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相关链接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①顾维均</a:t>
            </a:r>
            <a:r>
              <a:rPr lang="en-US" altLang="zh-CN" sz="4000" dirty="0">
                <a:solidFill>
                  <a:schemeClr val="tx1">
                    <a:lumMod val="50000"/>
                    <a:lumOff val="50000"/>
                  </a:schemeClr>
                </a:solidFill>
                <a:latin typeface="微软雅黑" pitchFamily="34" charset="-122"/>
                <a:ea typeface="微软雅黑" pitchFamily="34" charset="-122"/>
              </a:rPr>
              <a:t>(1888—1985)</a:t>
            </a:r>
            <a:r>
              <a:rPr lang="zh-CN" altLang="en-US" sz="4000" dirty="0">
                <a:solidFill>
                  <a:schemeClr val="tx1">
                    <a:lumMod val="50000"/>
                    <a:lumOff val="50000"/>
                  </a:schemeClr>
                </a:solidFill>
                <a:latin typeface="微软雅黑" pitchFamily="34" charset="-122"/>
                <a:ea typeface="微软雅黑" pitchFamily="34" charset="-122"/>
              </a:rPr>
              <a:t>，江苏省嘉定县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今上海市嘉定区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人，中国近现代史上最卓越的外交家之一。</a:t>
            </a:r>
            <a:r>
              <a:rPr lang="en-US" altLang="zh-CN" sz="4000" dirty="0">
                <a:solidFill>
                  <a:schemeClr val="tx1">
                    <a:lumMod val="50000"/>
                    <a:lumOff val="50000"/>
                  </a:schemeClr>
                </a:solidFill>
                <a:latin typeface="微软雅黑" pitchFamily="34" charset="-122"/>
                <a:ea typeface="微软雅黑" pitchFamily="34" charset="-122"/>
              </a:rPr>
              <a:t>1912</a:t>
            </a:r>
            <a:r>
              <a:rPr lang="zh-CN" altLang="en-US" sz="4000" dirty="0">
                <a:solidFill>
                  <a:schemeClr val="tx1">
                    <a:lumMod val="50000"/>
                    <a:lumOff val="50000"/>
                  </a:schemeClr>
                </a:solidFill>
                <a:latin typeface="微软雅黑" pitchFamily="34" charset="-122"/>
                <a:ea typeface="微软雅黑" pitchFamily="34" charset="-122"/>
              </a:rPr>
              <a:t>年任袁世凯总统英文秘书，后任中华民国国务总理，国民政府驻法、英大使，联合国首席代表、驻美大使，海牙国际法庭副庭长。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摘自“百度百科”</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巴黎和会，是指</a:t>
            </a:r>
            <a:r>
              <a:rPr lang="en-US" altLang="zh-CN" sz="4000" dirty="0">
                <a:solidFill>
                  <a:schemeClr val="tx1">
                    <a:lumMod val="50000"/>
                    <a:lumOff val="50000"/>
                  </a:schemeClr>
                </a:solidFill>
                <a:latin typeface="微软雅黑" pitchFamily="34" charset="-122"/>
                <a:ea typeface="微软雅黑" pitchFamily="34" charset="-122"/>
              </a:rPr>
              <a:t>1919</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日至</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28</a:t>
            </a:r>
            <a:r>
              <a:rPr lang="zh-CN" altLang="en-US" sz="4000" dirty="0">
                <a:solidFill>
                  <a:schemeClr val="tx1">
                    <a:lumMod val="50000"/>
                    <a:lumOff val="50000"/>
                  </a:schemeClr>
                </a:solidFill>
                <a:latin typeface="微软雅黑" pitchFamily="34" charset="-122"/>
                <a:ea typeface="微软雅黑" pitchFamily="34" charset="-122"/>
              </a:rPr>
              <a:t>日在巴黎举行的讨论战后问题的国际会议。参加的有第一次世界大战战胜国英、法、美、日、中等二十七国，苏俄未参加。中国代表向会议提议索回德国强占的山东半岛的主权，取消日本强迫中国承认的“二十一条”。但会议只将山东问题列入会议讨论，并将德国的在华权益转送给日本，和会最后签订对德和约，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凡尔赛和约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，中国代表没有在和约上签字。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全球通史</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6616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3968</TotalTime>
  <Words>52097</Words>
  <Application>Microsoft Office PowerPoint</Application>
  <PresentationFormat>自定义</PresentationFormat>
  <Paragraphs>1509</Paragraphs>
  <Slides>361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361</vt:i4>
      </vt:variant>
    </vt:vector>
  </HeadingPairs>
  <TitlesOfParts>
    <vt:vector size="363"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669</cp:revision>
  <dcterms:created xsi:type="dcterms:W3CDTF">2016-01-31T01:38:40Z</dcterms:created>
  <dcterms:modified xsi:type="dcterms:W3CDTF">2017-03-17T08:51:25Z</dcterms:modified>
</cp:coreProperties>
</file>