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5" r:id="rId1"/>
  </p:sldMasterIdLst>
  <p:notesMasterIdLst>
    <p:notesMasterId r:id="rId18"/>
  </p:notesMasterIdLst>
  <p:sldIdLst>
    <p:sldId id="321" r:id="rId2"/>
    <p:sldId id="302" r:id="rId3"/>
    <p:sldId id="303" r:id="rId4"/>
    <p:sldId id="307" r:id="rId5"/>
    <p:sldId id="308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316" r:id="rId14"/>
    <p:sldId id="317" r:id="rId15"/>
    <p:sldId id="318" r:id="rId16"/>
    <p:sldId id="319" r:id="rId17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beishijiyingcai@126.com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124"/>
    <a:srgbClr val="EF7509"/>
    <a:srgbClr val="8CC5B1"/>
    <a:srgbClr val="202E4A"/>
    <a:srgbClr val="68BC9E"/>
    <a:srgbClr val="FEFEFE"/>
    <a:srgbClr val="009459"/>
    <a:srgbClr val="00865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76" autoAdjust="0"/>
  </p:normalViewPr>
  <p:slideViewPr>
    <p:cSldViewPr snapToGrid="0">
      <p:cViewPr>
        <p:scale>
          <a:sx n="100" d="100"/>
          <a:sy n="100" d="100"/>
        </p:scale>
        <p:origin x="-1674" y="-1734"/>
      </p:cViewPr>
      <p:guideLst>
        <p:guide orient="horz" pos="162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3EC9234-6807-451B-914E-BD46E3F9B8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39234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om/jianli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3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excel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word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EC9234-6807-451B-914E-BD46E3F9B88A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921286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2447915" y="446620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个人简历：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www.1ppt.com/jianli/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手抄报：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www.1ppt.com/shouchaobao/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</a:t>
            </a: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324000"/>
            <a:ext cx="8139178" cy="486000"/>
          </a:xfrm>
        </p:spPr>
        <p:txBody>
          <a:bodyPr rtlCol="0">
            <a:noAutofit/>
          </a:bodyPr>
          <a:lstStyle>
            <a:lvl1pPr marL="0" marR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412" y="972000"/>
            <a:ext cx="8139178" cy="3781016"/>
          </a:xfrm>
        </p:spPr>
        <p:txBody>
          <a:bodyPr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294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noProof="1">
                <a:sym typeface="+mn-ea"/>
              </a:rPr>
              <a:t>单击此处编辑母版文本样式</a:t>
            </a:r>
          </a:p>
          <a:p>
            <a:pPr lvl="1"/>
            <a:r>
              <a:rPr noProof="1">
                <a:sym typeface="+mn-ea"/>
              </a:rPr>
              <a:t>第二级</a:t>
            </a:r>
          </a:p>
          <a:p>
            <a:pPr lvl="2"/>
            <a:r>
              <a:rPr noProof="1">
                <a:sym typeface="+mn-ea"/>
              </a:rPr>
              <a:t>第三级</a:t>
            </a:r>
          </a:p>
          <a:p>
            <a:pPr lvl="3"/>
            <a:r>
              <a:rPr noProof="1">
                <a:sym typeface="+mn-ea"/>
              </a:rPr>
              <a:t>第四级</a:t>
            </a:r>
          </a:p>
          <a:p>
            <a:pPr lvl="4"/>
            <a:r>
              <a:rPr noProof="1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2020/8/29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D3560568-4D99-4C4A-9D65-5879F00C5EB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9683902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760FBDFE-C587-4B4C-A407-44438C67B59E}" type="datetimeFigureOut">
              <a:rPr lang="zh-CN" altLang="en-US"/>
              <a:pPr/>
              <a:t>2020/8/29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fld id="{A75FCF7E-BA6E-46ED-AE92-1CF5C1AB3D6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839657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ags" Target="../tags/tag5.xml"/><Relationship Id="rId3" Type="http://schemas.openxmlformats.org/officeDocument/2006/relationships/theme" Target="../theme/theme1.xml"/><Relationship Id="rId7" Type="http://schemas.openxmlformats.org/officeDocument/2006/relationships/tags" Target="../tags/tag4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9" Type="http://schemas.openxmlformats.org/officeDocument/2006/relationships/tags" Target="../tags/tag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4"/>
            </p:custDataLst>
          </p:nvPr>
        </p:nvSpPr>
        <p:spPr bwMode="auto">
          <a:xfrm>
            <a:off x="502444" y="323850"/>
            <a:ext cx="81391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6200" tIns="28575" rIns="57150" bIns="285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  <p:custDataLst>
              <p:tags r:id="rId5"/>
            </p:custDataLst>
          </p:nvPr>
        </p:nvSpPr>
        <p:spPr bwMode="auto">
          <a:xfrm>
            <a:off x="502444" y="971550"/>
            <a:ext cx="8139113" cy="37802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6200" tIns="0" rIns="61913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6"/>
            </p:custDataLst>
          </p:nvPr>
        </p:nvSpPr>
        <p:spPr>
          <a:xfrm>
            <a:off x="659606" y="4762500"/>
            <a:ext cx="2025254" cy="236935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 noProof="1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/>
              <a:pPr/>
              <a:t>2020/8/29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3087291" y="4762500"/>
            <a:ext cx="2969419" cy="236935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 noProof="1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6457950" y="4762500"/>
            <a:ext cx="2025254" cy="236935"/>
          </a:xfrm>
          <a:prstGeom prst="rect">
            <a:avLst/>
          </a:prstGeom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normAutofit/>
          </a:bodyPr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fld id="{EC321296-C76B-4557-8142-9BFB2D8DBE54}" type="slidenum">
              <a:rPr lang="zh-CN" altLang="en-US"/>
              <a:pPr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9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6" r:id="rId2"/>
  </p:sldLayoutIdLst>
  <p:txStyles>
    <p:titleStyle>
      <a:lvl1pPr algn="l" rtl="0" fontAlgn="base">
        <a:spcBef>
          <a:spcPct val="0"/>
        </a:spcBef>
        <a:spcAft>
          <a:spcPct val="0"/>
        </a:spcAft>
        <a:defRPr sz="2100" b="1" kern="1200" spc="15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itchFamily="34" charset="0"/>
          <a:ea typeface="微软雅黑" pitchFamily="34" charset="-122"/>
        </a:defRPr>
      </a:lvl5pPr>
      <a:lvl6pPr marL="3429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itchFamily="34" charset="0"/>
          <a:ea typeface="微软雅黑" pitchFamily="34" charset="-122"/>
        </a:defRPr>
      </a:lvl6pPr>
      <a:lvl7pPr marL="6858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itchFamily="34" charset="0"/>
          <a:ea typeface="微软雅黑" pitchFamily="34" charset="-122"/>
        </a:defRPr>
      </a:lvl7pPr>
      <a:lvl8pPr marL="10287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itchFamily="34" charset="0"/>
          <a:ea typeface="微软雅黑" pitchFamily="34" charset="-122"/>
        </a:defRPr>
      </a:lvl8pPr>
      <a:lvl9pPr marL="1371600" algn="l" rtl="0" fontAlgn="base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itchFamily="34" charset="0"/>
          <a:ea typeface="微软雅黑" pitchFamily="34" charset="-122"/>
        </a:defRPr>
      </a:lvl9pPr>
    </p:titleStyle>
    <p:bodyStyle>
      <a:lvl1pPr marL="171450" indent="-171450" algn="l" rtl="0" fontAlgn="base">
        <a:lnSpc>
          <a:spcPct val="130000"/>
        </a:lnSpc>
        <a:spcBef>
          <a:spcPct val="0"/>
        </a:spcBef>
        <a:spcAft>
          <a:spcPts val="750"/>
        </a:spcAft>
        <a:buFont typeface="Arial" pitchFamily="34" charset="0"/>
        <a:buChar char="•"/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fontAlgn="base">
        <a:lnSpc>
          <a:spcPct val="130000"/>
        </a:lnSpc>
        <a:spcBef>
          <a:spcPct val="0"/>
        </a:spcBef>
        <a:spcAft>
          <a:spcPts val="750"/>
        </a:spcAft>
        <a:buFont typeface="Arial" pitchFamily="34" charset="0"/>
        <a:buChar char="•"/>
        <a:tabLst>
          <a:tab pos="1207294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fontAlgn="base">
        <a:lnSpc>
          <a:spcPct val="130000"/>
        </a:lnSpc>
        <a:spcBef>
          <a:spcPct val="0"/>
        </a:spcBef>
        <a:spcAft>
          <a:spcPts val="750"/>
        </a:spcAft>
        <a:buFont typeface="Arial" pitchFamily="34" charset="0"/>
        <a:buChar char="•"/>
        <a:tabLst>
          <a:tab pos="1207294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fontAlgn="base">
        <a:lnSpc>
          <a:spcPct val="130000"/>
        </a:lnSpc>
        <a:spcBef>
          <a:spcPct val="0"/>
        </a:spcBef>
        <a:spcAft>
          <a:spcPts val="750"/>
        </a:spcAft>
        <a:buFont typeface="Arial" pitchFamily="34" charset="0"/>
        <a:buChar char="•"/>
        <a:tabLst>
          <a:tab pos="1207294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fontAlgn="base">
        <a:lnSpc>
          <a:spcPct val="130000"/>
        </a:lnSpc>
        <a:spcBef>
          <a:spcPct val="0"/>
        </a:spcBef>
        <a:spcAft>
          <a:spcPts val="750"/>
        </a:spcAft>
        <a:buFont typeface="Arial" pitchFamily="34" charset="0"/>
        <a:buChar char="•"/>
        <a:tabLst>
          <a:tab pos="1207294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6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2262187"/>
            <a:ext cx="3625454" cy="2881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文本框 3"/>
          <p:cNvSpPr txBox="1">
            <a:spLocks noChangeArrowheads="1"/>
          </p:cNvSpPr>
          <p:nvPr/>
        </p:nvSpPr>
        <p:spPr bwMode="auto">
          <a:xfrm>
            <a:off x="3277590" y="627266"/>
            <a:ext cx="5866411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700" dirty="0">
                <a:latin typeface="华文楷体" pitchFamily="2" charset="-122"/>
                <a:ea typeface="华文楷体" pitchFamily="2" charset="-122"/>
              </a:rPr>
              <a:t>人教部编版</a:t>
            </a:r>
            <a:r>
              <a:rPr lang="en-US" altLang="zh-CN" sz="2700" dirty="0">
                <a:latin typeface="华文楷体" pitchFamily="2" charset="-122"/>
                <a:ea typeface="华文楷体" pitchFamily="2" charset="-122"/>
              </a:rPr>
              <a:t>·</a:t>
            </a:r>
            <a:r>
              <a:rPr lang="zh-CN" altLang="en-US" sz="2700" dirty="0">
                <a:latin typeface="华文楷体" pitchFamily="2" charset="-122"/>
                <a:ea typeface="华文楷体" pitchFamily="2" charset="-122"/>
              </a:rPr>
              <a:t>五年级（下册）</a:t>
            </a:r>
          </a:p>
        </p:txBody>
      </p:sp>
      <p:sp>
        <p:nvSpPr>
          <p:cNvPr id="3" name="矩形 2"/>
          <p:cNvSpPr/>
          <p:nvPr/>
        </p:nvSpPr>
        <p:spPr>
          <a:xfrm>
            <a:off x="3990109" y="1618358"/>
            <a:ext cx="5153891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defTabSz="342900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6000" b="1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8.</a:t>
            </a:r>
            <a:r>
              <a:rPr lang="zh-CN" altLang="en-US" sz="6000" b="1" noProof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红楼春趣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4"/>
          <p:cNvSpPr>
            <a:spLocks noChangeArrowheads="1"/>
          </p:cNvSpPr>
          <p:nvPr/>
        </p:nvSpPr>
        <p:spPr bwMode="auto">
          <a:xfrm>
            <a:off x="769144" y="737383"/>
            <a:ext cx="7481888" cy="1177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宋体" pitchFamily="2" charset="-122"/>
                <a:sym typeface="宋体" pitchFamily="2" charset="-122"/>
              </a:rPr>
              <a:t>    “宝玉说丫头们不会放，自己放了半天</a:t>
            </a:r>
            <a:r>
              <a:rPr lang="en-US" altLang="zh-CN" sz="2400" dirty="0">
                <a:latin typeface="宋体" pitchFamily="2" charset="-122"/>
                <a:sym typeface="宋体" pitchFamily="2" charset="-122"/>
              </a:rPr>
              <a:t>……</a:t>
            </a:r>
            <a:r>
              <a:rPr lang="zh-CN" altLang="en-US" sz="2400" dirty="0">
                <a:latin typeface="宋体" pitchFamily="2" charset="-122"/>
                <a:sym typeface="宋体" pitchFamily="2" charset="-122"/>
              </a:rPr>
              <a:t>我一顿脚跺个稀烂。”</a:t>
            </a:r>
          </a:p>
        </p:txBody>
      </p:sp>
      <p:sp>
        <p:nvSpPr>
          <p:cNvPr id="6" name="Freeform 5"/>
          <p:cNvSpPr/>
          <p:nvPr/>
        </p:nvSpPr>
        <p:spPr>
          <a:xfrm>
            <a:off x="660797" y="2243138"/>
            <a:ext cx="7828359" cy="1807369"/>
          </a:xfrm>
          <a:custGeom>
            <a:avLst/>
            <a:gdLst>
              <a:gd name="connsiteX0" fmla="*/ 0 w 4791649"/>
              <a:gd name="connsiteY0" fmla="*/ 117180 h 1171798"/>
              <a:gd name="connsiteX1" fmla="*/ 117180 w 4791649"/>
              <a:gd name="connsiteY1" fmla="*/ 0 h 1171798"/>
              <a:gd name="connsiteX2" fmla="*/ 4674469 w 4791649"/>
              <a:gd name="connsiteY2" fmla="*/ 0 h 1171798"/>
              <a:gd name="connsiteX3" fmla="*/ 4791649 w 4791649"/>
              <a:gd name="connsiteY3" fmla="*/ 117180 h 1171798"/>
              <a:gd name="connsiteX4" fmla="*/ 4791649 w 4791649"/>
              <a:gd name="connsiteY4" fmla="*/ 1054618 h 1171798"/>
              <a:gd name="connsiteX5" fmla="*/ 4674469 w 4791649"/>
              <a:gd name="connsiteY5" fmla="*/ 1171798 h 1171798"/>
              <a:gd name="connsiteX6" fmla="*/ 117180 w 4791649"/>
              <a:gd name="connsiteY6" fmla="*/ 1171798 h 1171798"/>
              <a:gd name="connsiteX7" fmla="*/ 0 w 4791649"/>
              <a:gd name="connsiteY7" fmla="*/ 1054618 h 1171798"/>
              <a:gd name="connsiteX8" fmla="*/ 0 w 4791649"/>
              <a:gd name="connsiteY8" fmla="*/ 117180 h 1171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91649" h="1171798">
                <a:moveTo>
                  <a:pt x="0" y="117180"/>
                </a:moveTo>
                <a:cubicBezTo>
                  <a:pt x="0" y="52463"/>
                  <a:pt x="52463" y="0"/>
                  <a:pt x="117180" y="0"/>
                </a:cubicBezTo>
                <a:lnTo>
                  <a:pt x="4674469" y="0"/>
                </a:lnTo>
                <a:cubicBezTo>
                  <a:pt x="4739186" y="0"/>
                  <a:pt x="4791649" y="52463"/>
                  <a:pt x="4791649" y="117180"/>
                </a:cubicBezTo>
                <a:lnTo>
                  <a:pt x="4791649" y="1054618"/>
                </a:lnTo>
                <a:cubicBezTo>
                  <a:pt x="4791649" y="1119335"/>
                  <a:pt x="4739186" y="1171798"/>
                  <a:pt x="4674469" y="1171798"/>
                </a:cubicBezTo>
                <a:lnTo>
                  <a:pt x="117180" y="1171798"/>
                </a:lnTo>
                <a:cubicBezTo>
                  <a:pt x="52463" y="1171798"/>
                  <a:pt x="0" y="1119335"/>
                  <a:pt x="0" y="1054618"/>
                </a:cubicBezTo>
                <a:lnTo>
                  <a:pt x="0" y="11718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56697" tIns="56697" rIns="56697" bIns="56697" spcCol="953" anchor="ctr"/>
          <a:lstStyle/>
          <a:p>
            <a:pPr indent="533400" defTabSz="2166938" fontAlgn="auto">
              <a:lnSpc>
                <a:spcPct val="150000"/>
              </a:lnSpc>
              <a:spcAft>
                <a:spcPts val="0"/>
              </a:spcAft>
            </a:pPr>
            <a:r>
              <a:rPr lang="zh-CN" altLang="en-US" sz="2400" noProof="1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通过对宝玉的动作、神态、语言描写，使宝玉天真、顽皮、率直的个性生动形象。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4"/>
          <p:cNvSpPr>
            <a:spLocks noChangeArrowheads="1"/>
          </p:cNvSpPr>
          <p:nvPr/>
        </p:nvSpPr>
        <p:spPr bwMode="auto">
          <a:xfrm>
            <a:off x="1668066" y="490537"/>
            <a:ext cx="7066359" cy="1509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/>
              <a:t>    </a:t>
            </a:r>
            <a:r>
              <a:rPr lang="zh-CN" altLang="en-US" sz="2400" dirty="0">
                <a:latin typeface="宋体" pitchFamily="2" charset="-122"/>
                <a:sym typeface="宋体" pitchFamily="2" charset="-122"/>
              </a:rPr>
              <a:t>“说着，便向雪雁手中接过一把西洋小银剪子来，</a:t>
            </a:r>
            <a:r>
              <a:rPr lang="zh-CN" altLang="zh-CN" sz="2400" dirty="0">
                <a:latin typeface="宋体" pitchFamily="2" charset="-122"/>
                <a:sym typeface="宋体" pitchFamily="2" charset="-122"/>
              </a:rPr>
              <a:t>……</a:t>
            </a:r>
            <a:r>
              <a:rPr lang="zh-CN" altLang="en-US" sz="2400" dirty="0">
                <a:latin typeface="宋体" pitchFamily="2" charset="-122"/>
                <a:sym typeface="宋体" pitchFamily="2" charset="-122"/>
              </a:rPr>
              <a:t>那风筝飘飘飖飖，</a:t>
            </a:r>
            <a:r>
              <a:rPr lang="en-US" altLang="zh-CN" sz="2400" dirty="0">
                <a:latin typeface="宋体" pitchFamily="2" charset="-122"/>
                <a:sym typeface="宋体" pitchFamily="2" charset="-122"/>
              </a:rPr>
              <a:t>……</a:t>
            </a:r>
            <a:r>
              <a:rPr lang="zh-CN" altLang="en-US" sz="2400" dirty="0">
                <a:latin typeface="宋体" pitchFamily="2" charset="-122"/>
                <a:sym typeface="宋体" pitchFamily="2" charset="-122"/>
              </a:rPr>
              <a:t>一时只有鸡蛋大小，</a:t>
            </a:r>
            <a:r>
              <a:rPr lang="en-US" altLang="zh-CN" sz="2400" dirty="0">
                <a:latin typeface="宋体" pitchFamily="2" charset="-122"/>
                <a:sym typeface="宋体" pitchFamily="2" charset="-122"/>
              </a:rPr>
              <a:t>……</a:t>
            </a:r>
            <a:r>
              <a:rPr lang="zh-CN" altLang="en-US" sz="2400" dirty="0">
                <a:latin typeface="宋体" pitchFamily="2" charset="-122"/>
                <a:sym typeface="宋体" pitchFamily="2" charset="-122"/>
              </a:rPr>
              <a:t>再展眼便不见了</a:t>
            </a:r>
            <a:r>
              <a:rPr lang="zh-CN" altLang="zh-CN" sz="2400" dirty="0">
                <a:latin typeface="宋体" pitchFamily="2" charset="-122"/>
                <a:sym typeface="宋体" pitchFamily="2" charset="-122"/>
              </a:rPr>
              <a:t>。</a:t>
            </a:r>
            <a:r>
              <a:rPr lang="zh-CN" altLang="en-US" sz="2400" dirty="0">
                <a:latin typeface="宋体" pitchFamily="2" charset="-122"/>
                <a:sym typeface="宋体" pitchFamily="2" charset="-122"/>
              </a:rPr>
              <a:t>”</a:t>
            </a:r>
            <a:endParaRPr lang="zh-CN" altLang="zh-CN" sz="2400" dirty="0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660797" y="2243138"/>
            <a:ext cx="7828359" cy="2239566"/>
          </a:xfrm>
          <a:custGeom>
            <a:avLst/>
            <a:gdLst>
              <a:gd name="connsiteX0" fmla="*/ 0 w 4791649"/>
              <a:gd name="connsiteY0" fmla="*/ 117180 h 1171798"/>
              <a:gd name="connsiteX1" fmla="*/ 117180 w 4791649"/>
              <a:gd name="connsiteY1" fmla="*/ 0 h 1171798"/>
              <a:gd name="connsiteX2" fmla="*/ 4674469 w 4791649"/>
              <a:gd name="connsiteY2" fmla="*/ 0 h 1171798"/>
              <a:gd name="connsiteX3" fmla="*/ 4791649 w 4791649"/>
              <a:gd name="connsiteY3" fmla="*/ 117180 h 1171798"/>
              <a:gd name="connsiteX4" fmla="*/ 4791649 w 4791649"/>
              <a:gd name="connsiteY4" fmla="*/ 1054618 h 1171798"/>
              <a:gd name="connsiteX5" fmla="*/ 4674469 w 4791649"/>
              <a:gd name="connsiteY5" fmla="*/ 1171798 h 1171798"/>
              <a:gd name="connsiteX6" fmla="*/ 117180 w 4791649"/>
              <a:gd name="connsiteY6" fmla="*/ 1171798 h 1171798"/>
              <a:gd name="connsiteX7" fmla="*/ 0 w 4791649"/>
              <a:gd name="connsiteY7" fmla="*/ 1054618 h 1171798"/>
              <a:gd name="connsiteX8" fmla="*/ 0 w 4791649"/>
              <a:gd name="connsiteY8" fmla="*/ 117180 h 1171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791649" h="1171798">
                <a:moveTo>
                  <a:pt x="0" y="117180"/>
                </a:moveTo>
                <a:cubicBezTo>
                  <a:pt x="0" y="52463"/>
                  <a:pt x="52463" y="0"/>
                  <a:pt x="117180" y="0"/>
                </a:cubicBezTo>
                <a:lnTo>
                  <a:pt x="4674469" y="0"/>
                </a:lnTo>
                <a:cubicBezTo>
                  <a:pt x="4739186" y="0"/>
                  <a:pt x="4791649" y="52463"/>
                  <a:pt x="4791649" y="117180"/>
                </a:cubicBezTo>
                <a:lnTo>
                  <a:pt x="4791649" y="1054618"/>
                </a:lnTo>
                <a:cubicBezTo>
                  <a:pt x="4791649" y="1119335"/>
                  <a:pt x="4739186" y="1171798"/>
                  <a:pt x="4674469" y="1171798"/>
                </a:cubicBezTo>
                <a:lnTo>
                  <a:pt x="117180" y="1171798"/>
                </a:lnTo>
                <a:cubicBezTo>
                  <a:pt x="52463" y="1171798"/>
                  <a:pt x="0" y="1119335"/>
                  <a:pt x="0" y="1054618"/>
                </a:cubicBezTo>
                <a:lnTo>
                  <a:pt x="0" y="11718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lIns="56697" tIns="56697" rIns="56697" bIns="56697" spcCol="953" anchor="ctr"/>
          <a:lstStyle/>
          <a:p>
            <a:pPr indent="533400" defTabSz="2166938">
              <a:lnSpc>
                <a:spcPct val="150000"/>
              </a:lnSpc>
            </a:pPr>
            <a:r>
              <a:rPr lang="zh-CN" altLang="en-US" sz="2100" noProof="1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“飘飘</a:t>
            </a:r>
            <a:r>
              <a:rPr lang="zh-CN" altLang="en-US" sz="2100" noProof="1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ea"/>
              </a:rPr>
              <a:t>飖飖</a:t>
            </a:r>
            <a:r>
              <a:rPr lang="zh-CN" altLang="en-US" sz="2100" noProof="1">
                <a:solidFill>
                  <a:schemeClr val="bg1"/>
                </a:solidFill>
                <a:latin typeface="微软雅黑" panose="020B0503020204020204" pitchFamily="34" charset="-122"/>
                <a:cs typeface="微软雅黑" panose="020B0503020204020204" pitchFamily="34" charset="-122"/>
              </a:rPr>
              <a:t>”，描写了风筝在空中随风摇动的姿态。“一时、展眼、不见了”，这三个词语突出了风筝随风而去后，在天空中飞逝的速度快。这个句子表达了贾宝玉等人对自由快乐生活的向往和热爱。</a:t>
            </a:r>
          </a:p>
        </p:txBody>
      </p:sp>
      <p:pic>
        <p:nvPicPr>
          <p:cNvPr id="16387" name="图片 4" descr="A000220150824A23PPIC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848916" y="1940719"/>
            <a:ext cx="575072" cy="604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4510" y="732235"/>
            <a:ext cx="220860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课堂小结</a:t>
            </a:r>
            <a:endParaRPr lang="en-US" altLang="zh-CN" sz="21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4294967295"/>
          </p:nvPr>
        </p:nvSpPr>
        <p:spPr>
          <a:xfrm>
            <a:off x="1121569" y="2191941"/>
            <a:ext cx="6559154" cy="1547813"/>
          </a:xfrm>
        </p:spPr>
        <p:txBody>
          <a:bodyPr>
            <a:noAutofit/>
          </a:bodyPr>
          <a:lstStyle/>
          <a:p>
            <a:pPr marL="266700" indent="533400" algn="just" defTabSz="342900" eaLnBrk="0" hangingPunct="0">
              <a:lnSpc>
                <a:spcPct val="150000"/>
              </a:lnSpc>
              <a:spcAft>
                <a:spcPct val="0"/>
              </a:spcAft>
              <a:buNone/>
              <a:defRPr/>
            </a:pPr>
            <a:r>
              <a:rPr lang="en-US" sz="2400" spc="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sz="2400" spc="0" dirty="0" err="1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文章描述了贾宝玉和众姐妹、丫头们在大观园中放风筝的欢乐场景，表达了他们对自由生活的热爱和向往</a:t>
            </a:r>
            <a:r>
              <a:rPr sz="2400" spc="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3694510" y="732235"/>
            <a:ext cx="220860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板书设计</a:t>
            </a:r>
            <a:endParaRPr lang="en-US" altLang="zh-CN" sz="21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95236" name="Text Box 4"/>
          <p:cNvSpPr txBox="1">
            <a:spLocks noChangeArrowheads="1"/>
          </p:cNvSpPr>
          <p:nvPr/>
        </p:nvSpPr>
        <p:spPr bwMode="auto">
          <a:xfrm>
            <a:off x="1088231" y="2807494"/>
            <a:ext cx="1370410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>
                <a:latin typeface="微软雅黑" pitchFamily="34" charset="-122"/>
                <a:ea typeface="微软雅黑" pitchFamily="34" charset="-122"/>
              </a:rPr>
              <a:t>红楼春趣</a:t>
            </a:r>
          </a:p>
        </p:txBody>
      </p:sp>
      <p:sp>
        <p:nvSpPr>
          <p:cNvPr id="95237" name="AutoShape 5"/>
          <p:cNvSpPr>
            <a:spLocks/>
          </p:cNvSpPr>
          <p:nvPr/>
        </p:nvSpPr>
        <p:spPr bwMode="auto">
          <a:xfrm>
            <a:off x="2571750" y="1497806"/>
            <a:ext cx="228600" cy="3143250"/>
          </a:xfrm>
          <a:prstGeom prst="leftBrace">
            <a:avLst>
              <a:gd name="adj1" fmla="val 114138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en-US">
              <a:latin typeface="Arial" pitchFamily="34" charset="0"/>
            </a:endParaRPr>
          </a:p>
        </p:txBody>
      </p:sp>
      <p:sp>
        <p:nvSpPr>
          <p:cNvPr id="95238" name="Text Box 6"/>
          <p:cNvSpPr txBox="1">
            <a:spLocks noChangeArrowheads="1"/>
          </p:cNvSpPr>
          <p:nvPr/>
        </p:nvSpPr>
        <p:spPr bwMode="auto">
          <a:xfrm>
            <a:off x="2950369" y="1497806"/>
            <a:ext cx="2562225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>
                <a:latin typeface="微软雅黑" pitchFamily="34" charset="-122"/>
                <a:ea typeface="微软雅黑" pitchFamily="34" charset="-122"/>
              </a:rPr>
              <a:t>宝玉：“美人”风筝</a:t>
            </a:r>
          </a:p>
        </p:txBody>
      </p:sp>
      <p:sp>
        <p:nvSpPr>
          <p:cNvPr id="95239" name="Text Box 7"/>
          <p:cNvSpPr txBox="1">
            <a:spLocks noChangeArrowheads="1"/>
          </p:cNvSpPr>
          <p:nvPr/>
        </p:nvSpPr>
        <p:spPr bwMode="auto">
          <a:xfrm>
            <a:off x="2950369" y="2126456"/>
            <a:ext cx="2562225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>
                <a:latin typeface="微软雅黑" pitchFamily="34" charset="-122"/>
                <a:ea typeface="微软雅黑" pitchFamily="34" charset="-122"/>
              </a:rPr>
              <a:t>探春：“凤凰”风筝</a:t>
            </a:r>
          </a:p>
        </p:txBody>
      </p:sp>
      <p:sp>
        <p:nvSpPr>
          <p:cNvPr id="95240" name="Text Box 8"/>
          <p:cNvSpPr txBox="1">
            <a:spLocks noChangeArrowheads="1"/>
          </p:cNvSpPr>
          <p:nvPr/>
        </p:nvSpPr>
        <p:spPr bwMode="auto">
          <a:xfrm>
            <a:off x="2950369" y="2920604"/>
            <a:ext cx="3100388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>
                <a:latin typeface="微软雅黑" pitchFamily="34" charset="-122"/>
                <a:ea typeface="微软雅黑" pitchFamily="34" charset="-122"/>
              </a:rPr>
              <a:t>宝钗：“七个大雁”风筝</a:t>
            </a:r>
          </a:p>
        </p:txBody>
      </p:sp>
      <p:sp>
        <p:nvSpPr>
          <p:cNvPr id="95241" name="Text Box 9"/>
          <p:cNvSpPr txBox="1">
            <a:spLocks noChangeArrowheads="1"/>
          </p:cNvSpPr>
          <p:nvPr/>
        </p:nvSpPr>
        <p:spPr bwMode="auto">
          <a:xfrm>
            <a:off x="2950369" y="3669506"/>
            <a:ext cx="3100388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>
                <a:latin typeface="微软雅黑" pitchFamily="34" charset="-122"/>
                <a:ea typeface="微软雅黑" pitchFamily="34" charset="-122"/>
              </a:rPr>
              <a:t>宝琴：“大红蝙蝠”风筝</a:t>
            </a:r>
          </a:p>
        </p:txBody>
      </p:sp>
      <p:sp>
        <p:nvSpPr>
          <p:cNvPr id="95242" name="Text Box 10"/>
          <p:cNvSpPr txBox="1">
            <a:spLocks noChangeArrowheads="1"/>
          </p:cNvSpPr>
          <p:nvPr/>
        </p:nvSpPr>
        <p:spPr bwMode="auto">
          <a:xfrm>
            <a:off x="2950369" y="4298156"/>
            <a:ext cx="3370660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>
                <a:latin typeface="微软雅黑" pitchFamily="34" charset="-122"/>
                <a:ea typeface="微软雅黑" pitchFamily="34" charset="-122"/>
              </a:rPr>
              <a:t>黛玉：“病根儿都放去了”</a:t>
            </a:r>
          </a:p>
        </p:txBody>
      </p:sp>
      <p:sp>
        <p:nvSpPr>
          <p:cNvPr id="95243" name="AutoShape 11"/>
          <p:cNvSpPr>
            <a:spLocks/>
          </p:cNvSpPr>
          <p:nvPr/>
        </p:nvSpPr>
        <p:spPr bwMode="auto">
          <a:xfrm>
            <a:off x="5774531" y="1575197"/>
            <a:ext cx="114300" cy="857250"/>
          </a:xfrm>
          <a:prstGeom prst="rightBrace">
            <a:avLst>
              <a:gd name="adj1" fmla="val 625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en-US">
              <a:latin typeface="Arial" pitchFamily="34" charset="0"/>
            </a:endParaRPr>
          </a:p>
        </p:txBody>
      </p:sp>
      <p:sp>
        <p:nvSpPr>
          <p:cNvPr id="95244" name="AutoShape 12"/>
          <p:cNvSpPr>
            <a:spLocks/>
          </p:cNvSpPr>
          <p:nvPr/>
        </p:nvSpPr>
        <p:spPr bwMode="auto">
          <a:xfrm>
            <a:off x="6142435" y="3770710"/>
            <a:ext cx="114300" cy="857250"/>
          </a:xfrm>
          <a:prstGeom prst="rightBrace">
            <a:avLst>
              <a:gd name="adj1" fmla="val 625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en-US">
              <a:latin typeface="Arial" pitchFamily="34" charset="0"/>
            </a:endParaRPr>
          </a:p>
        </p:txBody>
      </p:sp>
      <p:sp>
        <p:nvSpPr>
          <p:cNvPr id="95245" name="Text Box 13"/>
          <p:cNvSpPr txBox="1">
            <a:spLocks noChangeArrowheads="1"/>
          </p:cNvSpPr>
          <p:nvPr/>
        </p:nvSpPr>
        <p:spPr bwMode="auto">
          <a:xfrm>
            <a:off x="6115050" y="1771651"/>
            <a:ext cx="869469" cy="36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900">
                <a:latin typeface="微软雅黑" pitchFamily="34" charset="-122"/>
                <a:ea typeface="微软雅黑" pitchFamily="34" charset="-122"/>
              </a:rPr>
              <a:t>（详）</a:t>
            </a:r>
          </a:p>
        </p:txBody>
      </p:sp>
      <p:sp>
        <p:nvSpPr>
          <p:cNvPr id="95246" name="Text Box 14"/>
          <p:cNvSpPr txBox="1">
            <a:spLocks noChangeArrowheads="1"/>
          </p:cNvSpPr>
          <p:nvPr/>
        </p:nvSpPr>
        <p:spPr bwMode="auto">
          <a:xfrm>
            <a:off x="6199585" y="4001692"/>
            <a:ext cx="869469" cy="36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900">
                <a:latin typeface="微软雅黑" pitchFamily="34" charset="-122"/>
                <a:ea typeface="微软雅黑" pitchFamily="34" charset="-122"/>
              </a:rPr>
              <a:t>（详）</a:t>
            </a:r>
          </a:p>
        </p:txBody>
      </p:sp>
      <p:sp>
        <p:nvSpPr>
          <p:cNvPr id="95247" name="Text Box 15"/>
          <p:cNvSpPr txBox="1">
            <a:spLocks noChangeArrowheads="1"/>
          </p:cNvSpPr>
          <p:nvPr/>
        </p:nvSpPr>
        <p:spPr bwMode="auto">
          <a:xfrm>
            <a:off x="5891212" y="2920604"/>
            <a:ext cx="869469" cy="36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900">
                <a:latin typeface="微软雅黑" pitchFamily="34" charset="-122"/>
                <a:ea typeface="微软雅黑" pitchFamily="34" charset="-122"/>
              </a:rPr>
              <a:t>（略）</a:t>
            </a:r>
          </a:p>
        </p:txBody>
      </p:sp>
      <p:sp>
        <p:nvSpPr>
          <p:cNvPr id="95248" name="AutoShape 16"/>
          <p:cNvSpPr>
            <a:spLocks/>
          </p:cNvSpPr>
          <p:nvPr/>
        </p:nvSpPr>
        <p:spPr bwMode="auto">
          <a:xfrm>
            <a:off x="7108031" y="1913335"/>
            <a:ext cx="171450" cy="2286000"/>
          </a:xfrm>
          <a:prstGeom prst="rightBrace">
            <a:avLst>
              <a:gd name="adj1" fmla="val 110679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lIns="68580" tIns="34290" rIns="68580" bIns="34290" anchor="ctr"/>
          <a:lstStyle/>
          <a:p>
            <a:endParaRPr lang="zh-CN" altLang="en-US">
              <a:latin typeface="Arial" pitchFamily="34" charset="0"/>
            </a:endParaRPr>
          </a:p>
        </p:txBody>
      </p:sp>
      <p:sp>
        <p:nvSpPr>
          <p:cNvPr id="95249" name="Text Box 17"/>
          <p:cNvSpPr txBox="1">
            <a:spLocks noChangeArrowheads="1"/>
          </p:cNvSpPr>
          <p:nvPr/>
        </p:nvSpPr>
        <p:spPr bwMode="auto">
          <a:xfrm>
            <a:off x="7472363" y="2807494"/>
            <a:ext cx="1369219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>
                <a:solidFill>
                  <a:srgbClr val="E04236"/>
                </a:solidFill>
                <a:latin typeface="微软雅黑" pitchFamily="34" charset="-122"/>
                <a:ea typeface="微软雅黑" pitchFamily="34" charset="-122"/>
              </a:rPr>
              <a:t>暗示命运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5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5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95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500"/>
                                        <p:tgtEl>
                                          <p:spTgt spid="95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95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95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95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95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5" dur="500"/>
                                        <p:tgtEl>
                                          <p:spTgt spid="95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95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5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9" dur="500"/>
                                        <p:tgtEl>
                                          <p:spTgt spid="95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95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6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68" dur="500"/>
                                        <p:tgtEl>
                                          <p:spTgt spid="95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6" grpId="0"/>
      <p:bldP spid="95237" grpId="0" bldLvl="0" animBg="1"/>
      <p:bldP spid="95238" grpId="0"/>
      <p:bldP spid="95239" grpId="0"/>
      <p:bldP spid="95240" grpId="0"/>
      <p:bldP spid="95241" grpId="0"/>
      <p:bldP spid="95242" grpId="0"/>
      <p:bldP spid="95243" grpId="0" bldLvl="0" animBg="1"/>
      <p:bldP spid="95244" grpId="0" bldLvl="0" animBg="1"/>
      <p:bldP spid="95245" grpId="0"/>
      <p:bldP spid="95246" grpId="0"/>
      <p:bldP spid="95247" grpId="0"/>
      <p:bldP spid="95248" grpId="0" bldLvl="0" animBg="1"/>
      <p:bldP spid="9524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1"/>
          <p:cNvSpPr>
            <a:spLocks noChangeArrowheads="1"/>
          </p:cNvSpPr>
          <p:nvPr/>
        </p:nvSpPr>
        <p:spPr bwMode="auto">
          <a:xfrm>
            <a:off x="913210" y="616744"/>
            <a:ext cx="6221015" cy="1593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en-US" sz="240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说一说。</a:t>
            </a:r>
          </a:p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1、</a:t>
            </a:r>
            <a:r>
              <a:rPr lang="zh-CN" altLang="zh-CN" sz="21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请阅读《红楼梦》选择你喜欢的一两个人物，向同学们作个详细的介绍和评论。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510789" y="2404108"/>
            <a:ext cx="3943350" cy="2473644"/>
          </a:xfrm>
          <a:prstGeom prst="round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2815829" y="735807"/>
            <a:ext cx="3426619" cy="445294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b="1" noProof="1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贾府格局图</a:t>
            </a:r>
          </a:p>
        </p:txBody>
      </p:sp>
      <p:pic>
        <p:nvPicPr>
          <p:cNvPr id="20482" name="图片 7" descr="A000220150821A35PPIC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093619" y="835819"/>
            <a:ext cx="892969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951235" y="1322715"/>
            <a:ext cx="4889183" cy="3380427"/>
          </a:xfrm>
          <a:prstGeom prst="round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矩形 1"/>
          <p:cNvSpPr>
            <a:spLocks noChangeArrowheads="1"/>
          </p:cNvSpPr>
          <p:nvPr/>
        </p:nvSpPr>
        <p:spPr bwMode="auto">
          <a:xfrm>
            <a:off x="723900" y="1343025"/>
            <a:ext cx="6449616" cy="283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endParaRPr lang="en-US" altLang="zh-CN" sz="24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" charset="-122"/>
              </a:rPr>
              <a:t>满纸荒唐言，</a:t>
            </a:r>
          </a:p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" charset="-122"/>
              </a:rPr>
              <a:t>一把辛酸泪。</a:t>
            </a:r>
          </a:p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" charset="-122"/>
              </a:rPr>
              <a:t>都云作者痴，</a:t>
            </a:r>
          </a:p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" charset="-122"/>
              </a:rPr>
              <a:t>谁解其中味</a:t>
            </a:r>
            <a:r>
              <a:rPr lang="en-US" altLang="zh-CN" sz="2400" dirty="0">
                <a:solidFill>
                  <a:srgbClr val="000000"/>
                </a:solidFill>
              </a:rPr>
              <a:t>?</a:t>
            </a:r>
            <a:endParaRPr lang="zh-CN" altLang="zh-CN" sz="2400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815829" y="735807"/>
            <a:ext cx="3426619" cy="445294"/>
          </a:xfrm>
          <a:prstGeom prst="roundRect">
            <a:avLst>
              <a:gd name="adj" fmla="val 50000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b="1" noProof="1">
                <a:solidFill>
                  <a:schemeClr val="bg1"/>
                </a:solidFill>
                <a:latin typeface="微软雅黑" panose="020B0503020204020204" pitchFamily="34" charset="-122"/>
                <a:sym typeface="+mn-ea"/>
              </a:rPr>
              <a:t>题《金陵十二钗》一绝</a:t>
            </a:r>
          </a:p>
        </p:txBody>
      </p:sp>
      <p:pic>
        <p:nvPicPr>
          <p:cNvPr id="21507" name="图片 7" descr="A000220150821A35PPIC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093619" y="835819"/>
            <a:ext cx="892969" cy="50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635214" y="1953102"/>
            <a:ext cx="4792982" cy="2228374"/>
          </a:xfrm>
          <a:prstGeom prst="round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969764" y="1644114"/>
            <a:ext cx="7592616" cy="1493044"/>
          </a:xfrm>
        </p:spPr>
        <p:txBody>
          <a:bodyPr>
            <a:noAutofit/>
          </a:bodyPr>
          <a:lstStyle/>
          <a:p>
            <a:pPr marL="266700" indent="-266700" defTabSz="342900">
              <a:lnSpc>
                <a:spcPct val="150000"/>
              </a:lnSpc>
              <a:spcAft>
                <a:spcPct val="0"/>
              </a:spcAft>
              <a:buNone/>
              <a:defRPr/>
            </a:pPr>
            <a:r>
              <a:rPr sz="2100" b="1" spc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lang="en-US" sz="2100" b="1" spc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.</a:t>
            </a:r>
            <a:r>
              <a:rPr lang="zh-CN" altLang="en-US" sz="2100" b="1" spc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学习生字，感受课文语言的趣味。</a:t>
            </a:r>
            <a:r>
              <a:rPr lang="zh-CN" altLang="en-US" sz="2100" b="1" spc="0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（重点）</a:t>
            </a:r>
            <a:endParaRPr sz="2100" b="1" spc="0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266700" indent="-266700" defTabSz="342900">
              <a:lnSpc>
                <a:spcPct val="150000"/>
              </a:lnSpc>
              <a:spcAft>
                <a:spcPct val="0"/>
              </a:spcAft>
              <a:buNone/>
              <a:defRPr/>
            </a:pPr>
            <a:r>
              <a:rPr sz="2100" b="1" spc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2</a:t>
            </a:r>
            <a:r>
              <a:rPr lang="en-US" sz="2100" b="1" spc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.</a:t>
            </a:r>
            <a:r>
              <a:rPr lang="zh-CN" altLang="en-US" sz="2100" b="1" spc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引导学生整体上把握全文脉络，初步了解《红楼梦》和曹雪芹，激发学生阅读名著的兴趣</a:t>
            </a:r>
            <a:r>
              <a:rPr sz="2100" b="1" spc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r>
              <a:rPr lang="zh-CN" altLang="en-US" sz="2100" b="1" spc="0" dirty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（难点</a:t>
            </a:r>
            <a:r>
              <a:rPr lang="zh-CN" altLang="en-US" sz="2100" b="1" spc="0" dirty="0" smtClean="0">
                <a:solidFill>
                  <a:srgbClr val="E04236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endParaRPr sz="2100" b="1" spc="0" dirty="0">
              <a:solidFill>
                <a:srgbClr val="E04236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3882628" y="685800"/>
            <a:ext cx="1766888" cy="389335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学习目标</a:t>
            </a:r>
            <a:endParaRPr lang="en-US" altLang="zh-CN" sz="21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200025" y="757238"/>
            <a:ext cx="8743950" cy="1493044"/>
          </a:xfrm>
        </p:spPr>
        <p:txBody>
          <a:bodyPr>
            <a:noAutofit/>
          </a:bodyPr>
          <a:lstStyle/>
          <a:p>
            <a:pPr marL="266700" indent="267176" algn="just" defTabSz="342900" eaLnBrk="0" hangingPunct="0">
              <a:lnSpc>
                <a:spcPct val="150000"/>
              </a:lnSpc>
              <a:spcAft>
                <a:spcPct val="0"/>
              </a:spcAft>
              <a:buNone/>
              <a:defRPr/>
            </a:pPr>
            <a:r>
              <a:rPr lang="en-US" altLang="zh-CN" sz="2100" spc="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</a:t>
            </a:r>
            <a:r>
              <a:rPr lang="zh-CN" altLang="en-US" sz="1800" spc="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红楼梦是一部读不尽的大书，每次读红楼，我们都会有不同的体悟，有人写下这样的感受</a:t>
            </a:r>
            <a:r>
              <a:rPr lang="en-US" altLang="zh-CN" sz="1800" spc="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:“</a:t>
            </a:r>
            <a:r>
              <a:rPr lang="zh-CN" altLang="en-US" sz="1800" spc="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曹公笔如椽，十年血泪化成巨著红楼梦</a:t>
            </a:r>
            <a:r>
              <a:rPr lang="en-US" altLang="zh-CN" sz="1800" spc="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;</a:t>
            </a:r>
            <a:r>
              <a:rPr lang="zh-CN" altLang="en-US" sz="1800" spc="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黛玉心似锦，两世烟缘演出悲情木石盟</a:t>
            </a:r>
            <a:r>
              <a:rPr lang="zh-CN" altLang="zh-CN" sz="1800" spc="0" noProof="1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r>
              <a:rPr lang="zh-CN" altLang="en-US" sz="1800" spc="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</a:p>
          <a:p>
            <a:pPr marL="266700" indent="267176" algn="just" defTabSz="342900" eaLnBrk="0" hangingPunct="0">
              <a:lnSpc>
                <a:spcPct val="150000"/>
              </a:lnSpc>
              <a:spcAft>
                <a:spcPct val="0"/>
              </a:spcAft>
              <a:buNone/>
              <a:defRPr/>
            </a:pPr>
            <a:r>
              <a:rPr lang="en-US" altLang="zh-CN" sz="1800" spc="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</a:t>
            </a:r>
            <a:r>
              <a:rPr lang="zh-CN" altLang="en-US" sz="1800" spc="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今天，我们将随着她一起走进贾府，请同学们翻开课文</a:t>
            </a:r>
            <a:r>
              <a:rPr lang="en-US" altLang="zh-CN" sz="1800" spc="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</a:t>
            </a:r>
            <a:r>
              <a:rPr lang="zh-CN" altLang="en-US" sz="1800" spc="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红楼春趣</a:t>
            </a:r>
            <a:r>
              <a:rPr lang="en-US" altLang="zh-CN" sz="1800" spc="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》</a:t>
            </a:r>
            <a:r>
              <a:rPr lang="zh-CN" altLang="en-US" sz="1800" spc="0" dirty="0">
                <a:latin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007043" y="3088481"/>
            <a:ext cx="3129915" cy="1647825"/>
          </a:xfrm>
          <a:prstGeom prst="round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169194" y="1837135"/>
            <a:ext cx="841772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>
                <a:latin typeface="Pinyin Adjust" pitchFamily="2" charset="0"/>
                <a:ea typeface="微软雅黑" pitchFamily="34" charset="-122"/>
              </a:rPr>
              <a:t>tì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2099072" y="1841898"/>
            <a:ext cx="965597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>
                <a:latin typeface="Pinyin Adjust" pitchFamily="2" charset="0"/>
                <a:ea typeface="微软雅黑" pitchFamily="34" charset="-122"/>
                <a:sym typeface="宋体" pitchFamily="2" charset="-122"/>
              </a:rPr>
              <a:t>huán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346848" y="1837135"/>
            <a:ext cx="801290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>
                <a:latin typeface="Pinyin Adjust" pitchFamily="2" charset="0"/>
                <a:ea typeface="微软雅黑" pitchFamily="34" charset="-122"/>
              </a:rPr>
              <a:t>huì</a:t>
            </a: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4483894" y="1808560"/>
            <a:ext cx="866775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>
                <a:latin typeface="Pinyin Adjust" pitchFamily="2" charset="0"/>
                <a:ea typeface="微软雅黑" pitchFamily="34" charset="-122"/>
              </a:rPr>
              <a:t>huì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480447" y="1802606"/>
            <a:ext cx="809625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>
                <a:latin typeface="Pinyin Adjust" pitchFamily="2" charset="0"/>
                <a:ea typeface="微软雅黑" pitchFamily="34" charset="-122"/>
              </a:rPr>
              <a:t>chāi</a:t>
            </a: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6353175" y="1829992"/>
            <a:ext cx="835819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>
                <a:latin typeface="Pinyin Adjust" pitchFamily="2" charset="0"/>
                <a:ea typeface="微软雅黑" pitchFamily="34" charset="-122"/>
                <a:sym typeface="宋体" pitchFamily="2" charset="-122"/>
              </a:rPr>
              <a:t>chǎng</a:t>
            </a:r>
          </a:p>
        </p:txBody>
      </p:sp>
      <p:sp>
        <p:nvSpPr>
          <p:cNvPr id="9223" name="TextBox 21"/>
          <p:cNvSpPr txBox="1">
            <a:spLocks noChangeArrowheads="1"/>
          </p:cNvSpPr>
          <p:nvPr/>
        </p:nvSpPr>
        <p:spPr bwMode="auto">
          <a:xfrm>
            <a:off x="1169194" y="2371725"/>
            <a:ext cx="44627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400" dirty="0">
                <a:solidFill>
                  <a:srgbClr val="E04236"/>
                </a:solidFill>
                <a:latin typeface="宋体" pitchFamily="2" charset="-122"/>
              </a:rPr>
              <a:t>屉</a:t>
            </a:r>
          </a:p>
        </p:txBody>
      </p:sp>
      <p:sp>
        <p:nvSpPr>
          <p:cNvPr id="9224" name="TextBox 22"/>
          <p:cNvSpPr txBox="1">
            <a:spLocks noChangeArrowheads="1"/>
          </p:cNvSpPr>
          <p:nvPr/>
        </p:nvSpPr>
        <p:spPr bwMode="auto">
          <a:xfrm>
            <a:off x="2234803" y="2357438"/>
            <a:ext cx="44627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400" dirty="0">
                <a:solidFill>
                  <a:srgbClr val="E04236"/>
                </a:solidFill>
                <a:latin typeface="宋体" pitchFamily="2" charset="-122"/>
              </a:rPr>
              <a:t>鬟</a:t>
            </a:r>
          </a:p>
        </p:txBody>
      </p:sp>
      <p:sp>
        <p:nvSpPr>
          <p:cNvPr id="9225" name="TextBox 23"/>
          <p:cNvSpPr txBox="1">
            <a:spLocks noChangeArrowheads="1"/>
          </p:cNvSpPr>
          <p:nvPr/>
        </p:nvSpPr>
        <p:spPr bwMode="auto">
          <a:xfrm>
            <a:off x="3414713" y="2328863"/>
            <a:ext cx="44627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400" dirty="0">
                <a:solidFill>
                  <a:srgbClr val="E04236"/>
                </a:solidFill>
                <a:latin typeface="宋体" pitchFamily="2" charset="-122"/>
              </a:rPr>
              <a:t>讳</a:t>
            </a:r>
            <a:endParaRPr lang="zh-CN" altLang="zh-CN" sz="2400" b="1" dirty="0">
              <a:solidFill>
                <a:srgbClr val="E04236"/>
              </a:solidFill>
              <a:latin typeface="宋体" pitchFamily="2" charset="-122"/>
            </a:endParaRPr>
          </a:p>
        </p:txBody>
      </p:sp>
      <p:sp>
        <p:nvSpPr>
          <p:cNvPr id="9226" name="TextBox 24"/>
          <p:cNvSpPr txBox="1">
            <a:spLocks noChangeArrowheads="1"/>
          </p:cNvSpPr>
          <p:nvPr/>
        </p:nvSpPr>
        <p:spPr bwMode="auto">
          <a:xfrm>
            <a:off x="4432697" y="2346722"/>
            <a:ext cx="441722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zh-CN" sz="2400" dirty="0">
                <a:solidFill>
                  <a:srgbClr val="E04236"/>
                </a:solidFill>
                <a:latin typeface="宋体" pitchFamily="2" charset="-122"/>
              </a:rPr>
              <a:t>晦</a:t>
            </a:r>
          </a:p>
        </p:txBody>
      </p:sp>
      <p:sp>
        <p:nvSpPr>
          <p:cNvPr id="9227" name="TextBox 25"/>
          <p:cNvSpPr txBox="1">
            <a:spLocks noChangeArrowheads="1"/>
          </p:cNvSpPr>
          <p:nvPr/>
        </p:nvSpPr>
        <p:spPr bwMode="auto">
          <a:xfrm>
            <a:off x="5557838" y="2333625"/>
            <a:ext cx="44627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400" dirty="0">
                <a:solidFill>
                  <a:srgbClr val="E04236"/>
                </a:solidFill>
                <a:latin typeface="宋体" pitchFamily="2" charset="-122"/>
              </a:rPr>
              <a:t>钗</a:t>
            </a:r>
            <a:endParaRPr lang="zh-CN" altLang="zh-CN" sz="2400" b="1" dirty="0">
              <a:solidFill>
                <a:srgbClr val="E04236"/>
              </a:solidFill>
              <a:latin typeface="宋体" pitchFamily="2" charset="-122"/>
            </a:endParaRPr>
          </a:p>
        </p:txBody>
      </p:sp>
      <p:sp>
        <p:nvSpPr>
          <p:cNvPr id="9228" name="TextBox 26"/>
          <p:cNvSpPr txBox="1">
            <a:spLocks noChangeArrowheads="1"/>
          </p:cNvSpPr>
          <p:nvPr/>
        </p:nvSpPr>
        <p:spPr bwMode="auto">
          <a:xfrm>
            <a:off x="6516291" y="2316957"/>
            <a:ext cx="44627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400" dirty="0">
                <a:solidFill>
                  <a:srgbClr val="E04236"/>
                </a:solidFill>
                <a:latin typeface="宋体" pitchFamily="2" charset="-122"/>
              </a:rPr>
              <a:t>敞</a:t>
            </a:r>
            <a:endParaRPr lang="zh-CN" altLang="en-US" sz="2400" b="1" dirty="0">
              <a:solidFill>
                <a:srgbClr val="E04236"/>
              </a:solidFill>
              <a:latin typeface="宋体" pitchFamily="2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3694510" y="732235"/>
            <a:ext cx="220860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我会认</a:t>
            </a:r>
            <a:endParaRPr lang="en-US" altLang="zh-CN" sz="2100" noProof="1">
              <a:solidFill>
                <a:schemeClr val="tx1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7354491" y="1841898"/>
            <a:ext cx="862013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>
                <a:latin typeface="Pinyin Adjust" pitchFamily="2" charset="0"/>
                <a:ea typeface="微软雅黑" pitchFamily="34" charset="-122"/>
                <a:sym typeface="宋体" pitchFamily="2" charset="-122"/>
              </a:rPr>
              <a:t>xí</a:t>
            </a:r>
          </a:p>
        </p:txBody>
      </p:sp>
      <p:sp>
        <p:nvSpPr>
          <p:cNvPr id="9231" name="TextBox 26"/>
          <p:cNvSpPr txBox="1">
            <a:spLocks noChangeArrowheads="1"/>
          </p:cNvSpPr>
          <p:nvPr/>
        </p:nvSpPr>
        <p:spPr bwMode="auto">
          <a:xfrm>
            <a:off x="7354491" y="2328863"/>
            <a:ext cx="44627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400" dirty="0">
                <a:solidFill>
                  <a:srgbClr val="E04236"/>
                </a:solidFill>
                <a:latin typeface="宋体" pitchFamily="2" charset="-122"/>
              </a:rPr>
              <a:t>袭</a:t>
            </a:r>
            <a:endParaRPr lang="zh-CN" altLang="en-US" sz="2400" b="1" dirty="0">
              <a:solidFill>
                <a:srgbClr val="E04236"/>
              </a:solidFill>
              <a:latin typeface="宋体" pitchFamily="2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181100" y="2915842"/>
            <a:ext cx="919163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>
                <a:latin typeface="Pinyin Adjust" pitchFamily="2" charset="0"/>
                <a:ea typeface="微软雅黑" pitchFamily="34" charset="-122"/>
              </a:rPr>
              <a:t>pà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145507" y="2915842"/>
            <a:ext cx="959644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>
                <a:latin typeface="Pinyin Adjust" pitchFamily="2" charset="0"/>
                <a:ea typeface="微软雅黑" pitchFamily="34" charset="-122"/>
                <a:sym typeface="宋体" pitchFamily="2" charset="-122"/>
              </a:rPr>
              <a:t>wán</a:t>
            </a:r>
          </a:p>
        </p:txBody>
      </p:sp>
      <p:sp>
        <p:nvSpPr>
          <p:cNvPr id="9234" name="TextBox 21"/>
          <p:cNvSpPr txBox="1">
            <a:spLocks noChangeArrowheads="1"/>
          </p:cNvSpPr>
          <p:nvPr/>
        </p:nvSpPr>
        <p:spPr bwMode="auto">
          <a:xfrm>
            <a:off x="1181101" y="3450431"/>
            <a:ext cx="44627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400" dirty="0">
                <a:solidFill>
                  <a:srgbClr val="E04236"/>
                </a:solidFill>
                <a:latin typeface="宋体" pitchFamily="2" charset="-122"/>
              </a:rPr>
              <a:t>帕</a:t>
            </a:r>
          </a:p>
        </p:txBody>
      </p:sp>
      <p:sp>
        <p:nvSpPr>
          <p:cNvPr id="9235" name="TextBox 22"/>
          <p:cNvSpPr txBox="1">
            <a:spLocks noChangeArrowheads="1"/>
          </p:cNvSpPr>
          <p:nvPr/>
        </p:nvSpPr>
        <p:spPr bwMode="auto">
          <a:xfrm>
            <a:off x="2246710" y="3436144"/>
            <a:ext cx="44627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400" dirty="0">
                <a:solidFill>
                  <a:srgbClr val="E04236"/>
                </a:solidFill>
                <a:latin typeface="宋体" pitchFamily="2" charset="-122"/>
              </a:rPr>
              <a:t>纨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343275" y="2940844"/>
            <a:ext cx="801291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>
                <a:latin typeface="Pinyin Adjust" pitchFamily="2" charset="0"/>
                <a:ea typeface="微软雅黑" pitchFamily="34" charset="-122"/>
              </a:rPr>
              <a:t>gē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4349354" y="2912269"/>
            <a:ext cx="866775" cy="39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>
                <a:latin typeface="Pinyin Adjust" pitchFamily="2" charset="0"/>
                <a:ea typeface="微软雅黑" pitchFamily="34" charset="-122"/>
              </a:rPr>
              <a:t>jiǎo</a:t>
            </a: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5543550" y="2905125"/>
            <a:ext cx="809625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>
                <a:latin typeface="Pinyin Adjust" pitchFamily="2" charset="0"/>
                <a:ea typeface="微软雅黑" pitchFamily="34" charset="-122"/>
              </a:rPr>
              <a:t>zǐ</a:t>
            </a:r>
          </a:p>
        </p:txBody>
      </p:sp>
      <p:sp>
        <p:nvSpPr>
          <p:cNvPr id="9239" name="TextBox 23"/>
          <p:cNvSpPr txBox="1">
            <a:spLocks noChangeArrowheads="1"/>
          </p:cNvSpPr>
          <p:nvPr/>
        </p:nvSpPr>
        <p:spPr bwMode="auto">
          <a:xfrm>
            <a:off x="3411141" y="3432572"/>
            <a:ext cx="44627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400" dirty="0">
                <a:solidFill>
                  <a:srgbClr val="A1C450"/>
                </a:solidFill>
                <a:latin typeface="宋体" pitchFamily="2" charset="-122"/>
              </a:rPr>
              <a:t>咯</a:t>
            </a:r>
            <a:endParaRPr lang="zh-CN" altLang="zh-CN" sz="2400" b="1" dirty="0">
              <a:solidFill>
                <a:srgbClr val="A1C450"/>
              </a:solidFill>
              <a:latin typeface="宋体" pitchFamily="2" charset="-122"/>
            </a:endParaRPr>
          </a:p>
        </p:txBody>
      </p:sp>
      <p:sp>
        <p:nvSpPr>
          <p:cNvPr id="9240" name="TextBox 24"/>
          <p:cNvSpPr txBox="1">
            <a:spLocks noChangeArrowheads="1"/>
          </p:cNvSpPr>
          <p:nvPr/>
        </p:nvSpPr>
        <p:spPr bwMode="auto">
          <a:xfrm>
            <a:off x="4429126" y="3450432"/>
            <a:ext cx="441722" cy="436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zh-CN" sz="2400" dirty="0">
                <a:solidFill>
                  <a:srgbClr val="E04236"/>
                </a:solidFill>
                <a:latin typeface="宋体" pitchFamily="2" charset="-122"/>
              </a:rPr>
              <a:t>绞</a:t>
            </a:r>
          </a:p>
        </p:txBody>
      </p:sp>
      <p:sp>
        <p:nvSpPr>
          <p:cNvPr id="9241" name="TextBox 25"/>
          <p:cNvSpPr txBox="1">
            <a:spLocks noChangeArrowheads="1"/>
          </p:cNvSpPr>
          <p:nvPr/>
        </p:nvSpPr>
        <p:spPr bwMode="auto">
          <a:xfrm>
            <a:off x="5554266" y="3437335"/>
            <a:ext cx="44627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400" dirty="0">
                <a:solidFill>
                  <a:srgbClr val="E04236"/>
                </a:solidFill>
                <a:latin typeface="宋体" pitchFamily="2" charset="-122"/>
              </a:rPr>
              <a:t>姊</a:t>
            </a:r>
            <a:endParaRPr lang="zh-CN" altLang="zh-CN" sz="2400" b="1" dirty="0">
              <a:solidFill>
                <a:srgbClr val="E04236"/>
              </a:solidFill>
              <a:latin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7" grpId="0"/>
      <p:bldP spid="4" grpId="0"/>
      <p:bldP spid="6" grpId="0"/>
      <p:bldP spid="7" grpId="0"/>
      <p:bldP spid="8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文本框 4"/>
          <p:cNvSpPr txBox="1">
            <a:spLocks noChangeArrowheads="1"/>
          </p:cNvSpPr>
          <p:nvPr/>
        </p:nvSpPr>
        <p:spPr bwMode="auto">
          <a:xfrm>
            <a:off x="3271838" y="2375297"/>
            <a:ext cx="654844" cy="484584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zh-CN" sz="2700" b="1">
                <a:solidFill>
                  <a:srgbClr val="E04236"/>
                </a:solidFill>
                <a:latin typeface="宋体" pitchFamily="2" charset="-122"/>
              </a:rPr>
              <a:t>咯</a:t>
            </a:r>
          </a:p>
        </p:txBody>
      </p:sp>
      <p:sp>
        <p:nvSpPr>
          <p:cNvPr id="4" name="左大括号 3"/>
          <p:cNvSpPr/>
          <p:nvPr/>
        </p:nvSpPr>
        <p:spPr>
          <a:xfrm>
            <a:off x="3955256" y="1928812"/>
            <a:ext cx="585788" cy="1471613"/>
          </a:xfrm>
          <a:prstGeom prst="leftBrace">
            <a:avLst/>
          </a:prstGeom>
          <a:ln>
            <a:solidFill>
              <a:srgbClr val="A1C4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/>
          </a:p>
        </p:txBody>
      </p:sp>
      <p:sp>
        <p:nvSpPr>
          <p:cNvPr id="10243" name="TextBox 4"/>
          <p:cNvSpPr txBox="1">
            <a:spLocks noChangeArrowheads="1"/>
          </p:cNvSpPr>
          <p:nvPr/>
        </p:nvSpPr>
        <p:spPr bwMode="auto">
          <a:xfrm>
            <a:off x="4377928" y="1799035"/>
            <a:ext cx="2128838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100">
                <a:latin typeface="Pinyin Adjust" pitchFamily="2" charset="0"/>
                <a:ea typeface="微软雅黑" pitchFamily="34" charset="-122"/>
              </a:rPr>
              <a:t>gē</a:t>
            </a:r>
            <a:r>
              <a:rPr lang="en-US" altLang="zh-CN" sz="21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) </a:t>
            </a:r>
            <a:r>
              <a:rPr lang="zh-CN" altLang="en-US" sz="21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咯噔</a:t>
            </a:r>
          </a:p>
        </p:txBody>
      </p:sp>
      <p:sp>
        <p:nvSpPr>
          <p:cNvPr id="10244" name="TextBox 5"/>
          <p:cNvSpPr txBox="1">
            <a:spLocks noChangeArrowheads="1"/>
          </p:cNvSpPr>
          <p:nvPr/>
        </p:nvSpPr>
        <p:spPr bwMode="auto">
          <a:xfrm>
            <a:off x="4301728" y="2976562"/>
            <a:ext cx="2514600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1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100">
                <a:latin typeface="Pinyin Adjust" pitchFamily="2" charset="0"/>
                <a:ea typeface="微软雅黑" pitchFamily="34" charset="-122"/>
              </a:rPr>
              <a:t>lo </a:t>
            </a:r>
            <a:r>
              <a:rPr lang="en-US" altLang="zh-CN" sz="21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) </a:t>
            </a:r>
            <a:r>
              <a:rPr lang="zh-CN" altLang="en-US" sz="21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当然咯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3694510" y="732235"/>
            <a:ext cx="220860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多音字</a:t>
            </a:r>
          </a:p>
        </p:txBody>
      </p:sp>
      <p:sp>
        <p:nvSpPr>
          <p:cNvPr id="31" name="左大括号 30"/>
          <p:cNvSpPr/>
          <p:nvPr/>
        </p:nvSpPr>
        <p:spPr>
          <a:xfrm>
            <a:off x="3954066" y="1925241"/>
            <a:ext cx="585788" cy="1471613"/>
          </a:xfrm>
          <a:prstGeom prst="leftBrace">
            <a:avLst/>
          </a:prstGeom>
          <a:ln>
            <a:solidFill>
              <a:srgbClr val="A1C4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/>
            <a:endParaRPr lang="zh-CN" altLang="en-US" noProof="1"/>
          </a:p>
        </p:txBody>
      </p:sp>
      <p:sp>
        <p:nvSpPr>
          <p:cNvPr id="10247" name="TextBox 4"/>
          <p:cNvSpPr txBox="1">
            <a:spLocks noChangeArrowheads="1"/>
          </p:cNvSpPr>
          <p:nvPr/>
        </p:nvSpPr>
        <p:spPr bwMode="auto">
          <a:xfrm>
            <a:off x="4358878" y="2222898"/>
            <a:ext cx="2128838" cy="391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1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100">
                <a:latin typeface="Pinyin Adjust" pitchFamily="2" charset="0"/>
                <a:ea typeface="微软雅黑" pitchFamily="34" charset="-122"/>
              </a:rPr>
              <a:t>luò</a:t>
            </a:r>
            <a:r>
              <a:rPr lang="en-US" altLang="zh-CN" sz="21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) </a:t>
            </a:r>
            <a:r>
              <a:rPr lang="zh-CN" altLang="en-US" sz="21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吡咯</a:t>
            </a:r>
          </a:p>
        </p:txBody>
      </p:sp>
      <p:sp>
        <p:nvSpPr>
          <p:cNvPr id="10248" name="TextBox 5"/>
          <p:cNvSpPr txBox="1">
            <a:spLocks noChangeArrowheads="1"/>
          </p:cNvSpPr>
          <p:nvPr/>
        </p:nvSpPr>
        <p:spPr bwMode="auto">
          <a:xfrm>
            <a:off x="4311254" y="2614613"/>
            <a:ext cx="2514600" cy="391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en-US" altLang="zh-CN" sz="21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21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sz="2100">
                <a:latin typeface="Pinyin Adjust" pitchFamily="2" charset="0"/>
                <a:ea typeface="微软雅黑" pitchFamily="34" charset="-122"/>
              </a:rPr>
              <a:t>kǎ </a:t>
            </a:r>
            <a:r>
              <a:rPr lang="en-US" altLang="zh-CN" sz="21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) </a:t>
            </a:r>
            <a:r>
              <a:rPr lang="zh-CN" altLang="en-US" sz="21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咯血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694510" y="732235"/>
            <a:ext cx="2208609" cy="503634"/>
          </a:xfrm>
          <a:prstGeom prst="roundRect">
            <a:avLst>
              <a:gd name="adj" fmla="val 50000"/>
            </a:avLst>
          </a:prstGeom>
          <a:noFill/>
          <a:ln w="28575">
            <a:solidFill>
              <a:srgbClr val="A1C4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/>
            <a:r>
              <a:rPr lang="zh-CN" altLang="en-US" sz="2100" noProof="1">
                <a:solidFill>
                  <a:schemeClr val="tx1"/>
                </a:solidFill>
                <a:latin typeface="微软雅黑" panose="020B0503020204020204" pitchFamily="34" charset="-122"/>
              </a:rPr>
              <a:t>词语解释</a:t>
            </a:r>
          </a:p>
        </p:txBody>
      </p:sp>
      <p:sp>
        <p:nvSpPr>
          <p:cNvPr id="11266" name="文本框 6"/>
          <p:cNvSpPr txBox="1">
            <a:spLocks noChangeArrowheads="1"/>
          </p:cNvSpPr>
          <p:nvPr/>
        </p:nvSpPr>
        <p:spPr bwMode="auto">
          <a:xfrm>
            <a:off x="998935" y="1313260"/>
            <a:ext cx="7087790" cy="346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微软雅黑" pitchFamily="34" charset="-122"/>
                <a:ea typeface="微软雅黑" pitchFamily="34" charset="-122"/>
              </a:rPr>
              <a:t>窗屉子</a:t>
            </a:r>
            <a:r>
              <a:rPr lang="zh-CN" altLang="en-US" sz="2100" dirty="0">
                <a:latin typeface="微软雅黑" pitchFamily="34" charset="-122"/>
                <a:ea typeface="微软雅黑" pitchFamily="34" charset="-122"/>
              </a:rPr>
              <a:t>：窗户上糊冷布或钉铁纱等用的木框子。</a:t>
            </a: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微软雅黑" pitchFamily="34" charset="-122"/>
                <a:ea typeface="微软雅黑" pitchFamily="34" charset="-122"/>
              </a:rPr>
              <a:t>齐整</a:t>
            </a:r>
            <a:r>
              <a:rPr lang="zh-CN" altLang="en-US" sz="2100" dirty="0">
                <a:latin typeface="微软雅黑" pitchFamily="34" charset="-122"/>
                <a:ea typeface="微软雅黑" pitchFamily="34" charset="-122"/>
              </a:rPr>
              <a:t>：本课是指风筝制作得很精致。</a:t>
            </a: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微软雅黑" pitchFamily="34" charset="-122"/>
                <a:ea typeface="微软雅黑" pitchFamily="34" charset="-122"/>
              </a:rPr>
              <a:t>忌讳</a:t>
            </a:r>
            <a:r>
              <a:rPr lang="zh-CN" altLang="en-US" sz="2100" dirty="0">
                <a:latin typeface="微软雅黑" pitchFamily="34" charset="-122"/>
                <a:ea typeface="微软雅黑" pitchFamily="34" charset="-122"/>
              </a:rPr>
              <a:t>：因风俗习惯或个人理由等，对某些言语或举动有所顾忌，积久成为禁忌。</a:t>
            </a: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微软雅黑" pitchFamily="34" charset="-122"/>
                <a:ea typeface="微软雅黑" pitchFamily="34" charset="-122"/>
              </a:rPr>
              <a:t>放晦气</a:t>
            </a:r>
            <a:r>
              <a:rPr lang="zh-CN" altLang="en-US" sz="2100" dirty="0">
                <a:latin typeface="微软雅黑" pitchFamily="34" charset="-122"/>
                <a:ea typeface="微软雅黑" pitchFamily="34" charset="-122"/>
              </a:rPr>
              <a:t>：古时一种习俗，放风筝时故意把线剪断，以此得到消灾祛难的心理安慰。</a:t>
            </a:r>
          </a:p>
          <a:p>
            <a:pPr>
              <a:lnSpc>
                <a:spcPct val="150000"/>
              </a:lnSpc>
            </a:pPr>
            <a:r>
              <a:rPr lang="zh-CN" altLang="en-US" sz="2100" b="1" dirty="0">
                <a:latin typeface="微软雅黑" pitchFamily="34" charset="-122"/>
                <a:ea typeface="微软雅黑" pitchFamily="34" charset="-122"/>
              </a:rPr>
              <a:t>横竖</a:t>
            </a:r>
            <a:r>
              <a:rPr lang="zh-CN" altLang="en-US" sz="2100" dirty="0">
                <a:latin typeface="微软雅黑" pitchFamily="34" charset="-122"/>
                <a:ea typeface="微软雅黑" pitchFamily="34" charset="-122"/>
              </a:rPr>
              <a:t>：反正。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373982" y="1901429"/>
            <a:ext cx="4361260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放风筝的寓意是什么？</a:t>
            </a:r>
          </a:p>
          <a:p>
            <a:pPr>
              <a:lnSpc>
                <a:spcPct val="200000"/>
              </a:lnSpc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放风筝的人有哪些？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 bwMode="auto">
          <a:xfrm>
            <a:off x="1881187" y="1269207"/>
            <a:ext cx="6148388" cy="1302544"/>
          </a:xfrm>
          <a:prstGeom prst="roundRect">
            <a:avLst/>
          </a:prstGeom>
          <a:noFill/>
          <a:ln w="38100" cmpd="thickThin">
            <a:solidFill>
              <a:srgbClr val="A1C45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anchor="ctr"/>
          <a:lstStyle/>
          <a:p>
            <a:pPr algn="ctr">
              <a:defRPr/>
            </a:pPr>
            <a:endParaRPr lang="zh-CN" altLang="en-US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045494" y="1469231"/>
            <a:ext cx="6640116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indent="342900">
              <a:lnSpc>
                <a:spcPct val="200000"/>
              </a:lnSpc>
            </a:pPr>
            <a:r>
              <a:rPr lang="zh-CN" altLang="zh-CN" sz="2400" dirty="0">
                <a:latin typeface="微软雅黑" pitchFamily="34" charset="-122"/>
                <a:ea typeface="微软雅黑" pitchFamily="34" charset="-122"/>
              </a:rPr>
              <a:t>放晦气</a:t>
            </a:r>
          </a:p>
        </p:txBody>
      </p:sp>
      <p:sp>
        <p:nvSpPr>
          <p:cNvPr id="13315" name="文本框 2"/>
          <p:cNvSpPr txBox="1">
            <a:spLocks noChangeArrowheads="1"/>
          </p:cNvSpPr>
          <p:nvPr/>
        </p:nvSpPr>
        <p:spPr bwMode="auto">
          <a:xfrm>
            <a:off x="706041" y="638175"/>
            <a:ext cx="4080272" cy="436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放风筝的寓意是什么？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071336" y="2926078"/>
            <a:ext cx="3978588" cy="1858805"/>
          </a:xfrm>
          <a:prstGeom prst="round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 bwMode="auto">
          <a:xfrm>
            <a:off x="1881187" y="1284685"/>
            <a:ext cx="6967538" cy="2830115"/>
          </a:xfrm>
          <a:prstGeom prst="roundRect">
            <a:avLst/>
          </a:prstGeom>
          <a:noFill/>
          <a:ln w="38100" cmpd="thickThin">
            <a:solidFill>
              <a:srgbClr val="A1C45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anchor="ctr"/>
          <a:lstStyle/>
          <a:p>
            <a:pPr algn="ctr">
              <a:defRPr/>
            </a:pPr>
            <a:endParaRPr lang="zh-CN" altLang="en-US" b="1" noProof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045494" y="2185988"/>
            <a:ext cx="6640116" cy="80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 indent="342900">
              <a:lnSpc>
                <a:spcPct val="200000"/>
              </a:lnSpc>
            </a:pPr>
            <a:r>
              <a:rPr lang="zh-CN" altLang="en-US" sz="2400" dirty="0">
                <a:latin typeface="微软雅黑" pitchFamily="34" charset="-122"/>
                <a:ea typeface="微软雅黑" pitchFamily="34" charset="-122"/>
              </a:rPr>
              <a:t>宝玉、黛玉、宝钗、宝琴、探春、紫鹃。</a:t>
            </a:r>
          </a:p>
        </p:txBody>
      </p:sp>
      <p:sp>
        <p:nvSpPr>
          <p:cNvPr id="14339" name="文本框 2"/>
          <p:cNvSpPr txBox="1">
            <a:spLocks noChangeArrowheads="1"/>
          </p:cNvSpPr>
          <p:nvPr/>
        </p:nvSpPr>
        <p:spPr bwMode="auto">
          <a:xfrm>
            <a:off x="706041" y="638175"/>
            <a:ext cx="4080272" cy="436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放风筝的人有哪些？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16039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684</Words>
  <Application>Microsoft Office PowerPoint</Application>
  <PresentationFormat>全屏显示(16:9)</PresentationFormat>
  <Paragraphs>88</Paragraphs>
  <Slides>16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第一PPT模板网-WWW.1PPT.COM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老百晓在线</cp:lastModifiedBy>
  <cp:revision>1</cp:revision>
  <dcterms:created xsi:type="dcterms:W3CDTF">2017-11-13T08:28:00Z</dcterms:created>
  <dcterms:modified xsi:type="dcterms:W3CDTF">2020-08-28T16:58:20Z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2052-11.1.0.9305</vt:lpwstr>
  </property>
</Properties>
</file>