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99" r:id="rId2"/>
    <p:sldId id="257" r:id="rId3"/>
    <p:sldId id="258" r:id="rId4"/>
    <p:sldId id="324" r:id="rId5"/>
    <p:sldId id="326" r:id="rId6"/>
    <p:sldId id="338" r:id="rId7"/>
    <p:sldId id="339" r:id="rId8"/>
    <p:sldId id="270" r:id="rId9"/>
    <p:sldId id="272" r:id="rId10"/>
    <p:sldId id="345" r:id="rId11"/>
    <p:sldId id="346" r:id="rId12"/>
    <p:sldId id="347" r:id="rId13"/>
    <p:sldId id="331" r:id="rId14"/>
    <p:sldId id="262" r:id="rId15"/>
    <p:sldId id="300" r:id="rId16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802" autoAdjust="0"/>
    <p:restoredTop sz="94660"/>
  </p:normalViewPr>
  <p:slideViewPr>
    <p:cSldViewPr>
      <p:cViewPr>
        <p:scale>
          <a:sx n="100" d="100"/>
          <a:sy n="100" d="100"/>
        </p:scale>
        <p:origin x="1848" y="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124731" y="2014548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第五单元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79500" y="2374588"/>
            <a:ext cx="7940242" cy="1175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写作导学案</a:t>
            </a:r>
            <a:endParaRPr lang="en-US" altLang="zh-CN" sz="5500" b="1" dirty="0" smtClean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85760" y="3739679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C6204"/>
                </a:solidFill>
                <a:latin typeface="华文新魏" pitchFamily="2" charset="-122"/>
                <a:ea typeface="华文新魏" pitchFamily="2" charset="-122"/>
              </a:rPr>
              <a:t>选择文体</a:t>
            </a:r>
            <a:endParaRPr lang="zh-CN" altLang="en-US" sz="4400" dirty="0"/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8209" r="6198"/>
          <a:stretch/>
        </p:blipFill>
        <p:spPr bwMode="auto">
          <a:xfrm flipH="1">
            <a:off x="7781924" y="-1"/>
            <a:ext cx="4395861" cy="2826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4566" y="44624"/>
            <a:ext cx="11555519" cy="672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>
              <a:lnSpc>
                <a:spcPct val="140000"/>
              </a:lnSpc>
              <a:tabLst>
                <a:tab pos="2250440" algn="l"/>
              </a:tabLst>
            </a:pP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我走了很久才发现，母亲在我身后不远处慢慢地跟着我，脸上涂上了一层温暖的阳光和阳光一般温暖的微笑。我走过去：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妈，怎么不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走？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你先走，妈看着你就行。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我知道，母亲又把我当成了那个长不大的孩子。我拨开一片落在母亲发际的黄叶，竟惊讶地发现了几根纯白的发丝。我的内心一阵战栗。深秋了，岁月不饶人呀！</a:t>
            </a:r>
            <a:endParaRPr lang="en-US" altLang="zh-CN" sz="2800" kern="100" dirty="0">
              <a:solidFill>
                <a:prstClr val="black"/>
              </a:solidFill>
              <a:latin typeface="宋体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科学使人远离了诗意，而作者却固执地回归到诗意。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lvl="0" algn="just">
              <a:lnSpc>
                <a:spcPct val="140000"/>
              </a:lnSpc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感情真挚，浓浓的母子情溢于言表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和母亲并排走着，看到母亲不时弯腰拣起几片无损完好的黄叶。我不禁心生疑惑，却也未曾在意。我在想：母亲是在保存下这诗意浓浓的秋景和暖意融融的落日吧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！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en-US" altLang="zh-CN" sz="2800" kern="100" dirty="0" smtClean="0">
              <a:solidFill>
                <a:prstClr val="black"/>
              </a:solidFill>
              <a:latin typeface="Times New Roman"/>
              <a:ea typeface="华文细黑"/>
              <a:cs typeface="Times New Roman"/>
            </a:endParaRPr>
          </a:p>
          <a:p>
            <a:pPr lvl="0" algn="just">
              <a:lnSpc>
                <a:spcPct val="140000"/>
              </a:lnSpc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为下文埋下伏笔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245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0550" y="20241"/>
            <a:ext cx="11671074" cy="6650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ts val="47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直到后来的一天，我放学回家，才发现母亲将那几片已被精心制成标本的黄叶放在我的相册中。我顿生感慨，久久伫立，静静回味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……</a:t>
            </a:r>
            <a:endParaRPr lang="en-US" altLang="zh-CN" sz="2800" kern="100" dirty="0" smtClean="0">
              <a:latin typeface="宋体"/>
              <a:cs typeface="Courier New"/>
            </a:endParaRPr>
          </a:p>
          <a:p>
            <a:pPr algn="just">
              <a:lnSpc>
                <a:spcPts val="47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照应母亲拣落叶，揭示母亲的深情。</a:t>
            </a:r>
            <a:endParaRPr lang="zh-CN" altLang="zh-CN" sz="280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ts val="47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每一片落叶都饱含着树的思念，每一次静静的飘落都面对着无声的微笑与含泪的离别。于是，根把每一片落叶都永久地珍藏在泥土中，珍藏起每一片叶子的轻舞飞扬的梦和树的浓浓的思念。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47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落叶承载着深深的情感，浓浓的厚意。</a:t>
            </a:r>
            <a:endParaRPr lang="zh-CN" altLang="zh-CN" sz="280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ts val="47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于是，我对落叶更生出了一份敬畏和感动。落叶的魅力不在于它寄托了多少离别的悲情，而在于，它用自己的飘落告诉人们，告诉这个世界：有一种爱叫做放手，有一种别离是为了飞得更高！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lvl="0" algn="just">
              <a:lnSpc>
                <a:spcPts val="4700"/>
              </a:lnSpc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落叶给人的启示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>
              <a:solidFill>
                <a:srgbClr val="3333FF"/>
              </a:solidFill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047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1803" y="188640"/>
            <a:ext cx="11215673" cy="3024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母亲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明年上大学的时候，别忘了家。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我会的！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这是落叶告诉我的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！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深情结尾，引人思考。</a:t>
            </a:r>
            <a:endParaRPr lang="en-US" altLang="zh-CN" sz="2800" kern="100" dirty="0" smtClean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60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4146" y="791065"/>
            <a:ext cx="11604658" cy="42030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5300"/>
              </a:lnSpc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本文最大的特点是善于在平凡的、易被人忽略的事物中发掘出深刻的内涵。作者对生活敏锐的观察，对亲情细微的体察，对人生深刻的思考都融入到行云流水、自然朴实的语言中，读之令人感喟。虽是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的学生，但我们从文中感觉不到桀骜与叛逆、不满与牢骚，充溢于文中的是作者对自然的喜爱，对生活的热爱，对亲情的感恩，朴实而真切，自然而真挚。生动形象的语言，清新贴切的比喻，自然亲切的拟人，都使文章文采斐然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4146" y="204798"/>
            <a:ext cx="2375102" cy="614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总评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15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学即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练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纸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上得来浅，绝知要躬行</a:t>
            </a:r>
          </a:p>
        </p:txBody>
      </p:sp>
      <p:sp>
        <p:nvSpPr>
          <p:cNvPr id="4" name="矩形 3"/>
          <p:cNvSpPr/>
          <p:nvPr/>
        </p:nvSpPr>
        <p:spPr>
          <a:xfrm>
            <a:off x="316462" y="757090"/>
            <a:ext cx="11457851" cy="29599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留个位置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为题，写一篇文章。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要求：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请先将题目补充完整，然后作文；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立意自定；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文体不限，可以记叙经历，抒发感情，发表议论，展开想象，等等；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不少于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略。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343678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710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8209" r="6198"/>
          <a:stretch/>
        </p:blipFill>
        <p:spPr bwMode="auto">
          <a:xfrm flipH="1">
            <a:off x="7781924" y="-1"/>
            <a:ext cx="4395861" cy="2826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2" action="ppaction://hlinksldjump"/>
          </p:cNvPr>
          <p:cNvSpPr txBox="1"/>
          <p:nvPr/>
        </p:nvSpPr>
        <p:spPr>
          <a:xfrm>
            <a:off x="2638822" y="2093371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写作指导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授之以渔得，心有灵犀通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>
            <a:hlinkClick r:id="rId3" action="ppaction://hlinksldjump"/>
          </p:cNvPr>
          <p:cNvSpPr txBox="1"/>
          <p:nvPr/>
        </p:nvSpPr>
        <p:spPr>
          <a:xfrm>
            <a:off x="2638822" y="3140968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示之以范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文章本天成，妙手偶得之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>
            <a:hlinkClick r:id="rId4" action="ppaction://hlinksldjump"/>
          </p:cNvPr>
          <p:cNvSpPr txBox="1"/>
          <p:nvPr/>
        </p:nvSpPr>
        <p:spPr>
          <a:xfrm>
            <a:off x="2638822" y="4181603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即学即练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纸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上得来浅，绝知要躬行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675091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720076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765061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20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1052736"/>
            <a:ext cx="2192110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一、知识解读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 kern="0" noProof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写作指导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授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之以渔得，心有灵犀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通</a:t>
            </a:r>
            <a:endParaRPr lang="zh-CN" altLang="en-US" sz="2400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9879" y="1692672"/>
            <a:ext cx="11585383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高考作文对文体的要求有两点：一是符合试题规定的文体要求，二是符合考生自己选定的文体要求。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548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7709" y="743500"/>
            <a:ext cx="11820908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处理好文体问题，要明确以下三个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不同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6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600" b="1" kern="100" dirty="0">
                <a:latin typeface="Times New Roman"/>
                <a:ea typeface="华文细黑"/>
                <a:cs typeface="Times New Roman"/>
              </a:rPr>
              <a:t>文体不同，结构样式不同。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广义的记叙文指记叙性文学作品，如散文、小说等。狭义的记叙文是指以记人、记事、写景、状物为主，对社会生活中的人、事、景、物的情态变化和发展进行叙述和描写的一类文章，如通讯、报告文学、日记等。写记叙文要做到：第一，交代明白；第二，线索清楚；第三，人称一致。议论文在广义上包括议论性随笔、评论等，以阐述事理为主，多由论点、论据、论证三部分组成。结构多按照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提出问题－分析问题－解决问题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600" kern="100" smtClean="0">
                <a:latin typeface="Times New Roman"/>
                <a:ea typeface="华文细黑"/>
                <a:cs typeface="Times New Roman"/>
              </a:rPr>
              <a:t>思路</a:t>
            </a:r>
            <a:r>
              <a:rPr lang="zh-CN" altLang="zh-CN" sz="2600" kern="10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来</a:t>
            </a:r>
            <a:r>
              <a:rPr lang="zh-CN" altLang="zh-CN" sz="26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安排。应用文包括书信、访谈录、病例报告、调查报告、求职信等实用性文体，写作时要注意其格式特点</a:t>
            </a:r>
            <a:r>
              <a:rPr lang="zh-CN" altLang="zh-CN" sz="26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6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4664" y="218013"/>
            <a:ext cx="2192110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二、技巧点拨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793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9865" y="180393"/>
            <a:ext cx="11587989" cy="5642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文体不同，思维方式不同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写记叙文要以形象思维为主，形象思维具有形象性。形象思维的起点是形象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原生态的生活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，特别注意要抓住有特征的生活细节进行思维，因为它是形象的、有表现力的。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议论文以抽象思维为主，抽象思维具有概括性、严密性。抽象思维的起点是概念，通过分析、综合、判断、推理，得出规律性的认识。从思维角度上讲，有的人长于形象思维，有的人却长于抽象思维，有的人感悟力较强，有的人推理能力强，依考生思维的特点来选择文体也是很重要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924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2460" y="154732"/>
            <a:ext cx="11135829" cy="647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文体不同，表达方式不同。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记叙文多采用记叙、描写、抒情等表达方式，如《父爱无昼夜》中的一段：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雾气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弥漫的浴室内，一个搓背工正在一肥硕的躯体上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刚柔并济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地劳作。与雪域高原般的浴客相比，搓背工更像一只瘦弱的虾米。当他结束了所有的程序，转过身来随那名浴客去更衣室领取报酬时，我们的目光相遇了。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爸爸！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我失声叫了出来，惊得所有的浴客把目光投向我们父子，包括我的同学。父亲的脸被热气蒸得浮肿而失真，他红着脸嗫嚅道：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原想着跑远点儿，不会让你和你的同学看见，叫你没面子。哪料到这么巧？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079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0107" y="198165"/>
            <a:ext cx="11473256" cy="6241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300"/>
              </a:lnSpc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这段叙述中用了白描的手法。在作者的记叙和描写中，表现了父亲的勤劳、淳朴和对儿子的挚爱。写记叙文就应该如此，始终不能离开具体的对象，不能离开对社会生活生动画面的展示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议论文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多采用议论、记叙的表达方式。议论文用概述的方式表述论据，从而为说理服务，语言要简洁，不要用细致的叙述甚至描写冲淡说理。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文体自选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给考生选择文体的自由，考生要选择自己熟悉的文体写作。考场上一旦选定了一种文体，就要按照这种文体的要求来写作，并突出这种文体的特征。为了达到这个目标，必须避免将不同文体、不同语言风格的片段堆砌到一篇文章中，否则将写出所谓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四不像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文章。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287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558" y="555988"/>
            <a:ext cx="11555519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落叶的魅力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爷爷家附近有一排钻天杨，每至深秋，便黄叶纷飞，飘然落地，落地时轻拍起几丝干枯而柔弱的脆响。静静地，不悲凉，不伤感，不落寞，也不雄壮。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喜欢走在落叶上的感觉，淡淡的金黄反射着夕阳的柔光，让人顿生暖意，也驱走了秋日的清冷。层层叠叠的落叶将平整的水泥路面覆盖得严严实实，于是没有了城市的烦躁，像是归还这片静谧的土地以自然的本色。走在上面，清脆，绵长，有说不出的诗意和禅意。根据从课本上学到的知识，我知道这每一片落叶都是由于树分泌脱落酸而促使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示之以范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文章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本天成，妙手偶得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之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6202" y="328002"/>
            <a:ext cx="1155551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树分离。但，我却依然固执地相信，叶与树之间有着某种情感上的约定，有着不为人知的悄然告别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……</a:t>
            </a:r>
            <a:endParaRPr lang="en-US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从落叶的色、形、声、神几方面描写，细腻传神。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升入高三时，母亲知道我压力大，总是提议到外面走走。依然是深秋，我和母亲沿着通往外环的公路走到南面的山根处，那里是许多老人晨练的地方，如今已是满山金黄，满地金黄。每当略带寒意的秋风吹过，总带走几片飘摇在枝头的黄叶。我感到亲切不已，静静地欣赏着在这秋阳中飞舞的精灵们，体味着一种难得的愉悦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飞舞的精灵们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一语贴切生动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229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</TotalTime>
  <Words>1672</Words>
  <Application>Microsoft Office PowerPoint</Application>
  <PresentationFormat>自定义</PresentationFormat>
  <Paragraphs>65</Paragraphs>
  <Slides>15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2016-03-28T08:27:22Z</dcterms:created>
  <dcterms:modified xsi:type="dcterms:W3CDTF">2018-06-05T03:49:40Z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