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29.xml" ContentType="application/vnd.openxmlformats-officedocument.presentationml.slide+xml"/>
  <Override PartName="/ppt/slideLayouts/slideLayout39.xml" ContentType="application/vnd.openxmlformats-officedocument.presentationml.slideLayout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Default Extension="gif" ContentType="image/gif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  <p:sldMasterId id="2147483657" r:id="rId2"/>
    <p:sldMasterId id="2147483683" r:id="rId3"/>
  </p:sldMasterIdLst>
  <p:notesMasterIdLst>
    <p:notesMasterId r:id="rId50"/>
  </p:notesMasterIdLst>
  <p:handoutMasterIdLst>
    <p:handoutMasterId r:id="rId51"/>
  </p:handoutMasterIdLst>
  <p:sldIdLst>
    <p:sldId id="580" r:id="rId4"/>
    <p:sldId id="323" r:id="rId5"/>
    <p:sldId id="1011" r:id="rId6"/>
    <p:sldId id="523" r:id="rId7"/>
    <p:sldId id="1052" r:id="rId8"/>
    <p:sldId id="1053" r:id="rId9"/>
    <p:sldId id="632" r:id="rId10"/>
    <p:sldId id="634" r:id="rId11"/>
    <p:sldId id="1054" r:id="rId12"/>
    <p:sldId id="1055" r:id="rId13"/>
    <p:sldId id="748" r:id="rId14"/>
    <p:sldId id="1056" r:id="rId15"/>
    <p:sldId id="925" r:id="rId16"/>
    <p:sldId id="996" r:id="rId17"/>
    <p:sldId id="1013" r:id="rId18"/>
    <p:sldId id="639" r:id="rId19"/>
    <p:sldId id="926" r:id="rId20"/>
    <p:sldId id="922" r:id="rId21"/>
    <p:sldId id="941" r:id="rId22"/>
    <p:sldId id="928" r:id="rId23"/>
    <p:sldId id="992" r:id="rId24"/>
    <p:sldId id="1014" r:id="rId25"/>
    <p:sldId id="999" r:id="rId26"/>
    <p:sldId id="1000" r:id="rId27"/>
    <p:sldId id="1015" r:id="rId28"/>
    <p:sldId id="998" r:id="rId29"/>
    <p:sldId id="1016" r:id="rId30"/>
    <p:sldId id="1022" r:id="rId31"/>
    <p:sldId id="973" r:id="rId32"/>
    <p:sldId id="1094" r:id="rId33"/>
    <p:sldId id="994" r:id="rId34"/>
    <p:sldId id="916" r:id="rId35"/>
    <p:sldId id="1020" r:id="rId36"/>
    <p:sldId id="1021" r:id="rId37"/>
    <p:sldId id="1017" r:id="rId38"/>
    <p:sldId id="1018" r:id="rId39"/>
    <p:sldId id="1019" r:id="rId40"/>
    <p:sldId id="986" r:id="rId41"/>
    <p:sldId id="1023" r:id="rId42"/>
    <p:sldId id="936" r:id="rId43"/>
    <p:sldId id="937" r:id="rId44"/>
    <p:sldId id="938" r:id="rId45"/>
    <p:sldId id="1024" r:id="rId46"/>
    <p:sldId id="939" r:id="rId47"/>
    <p:sldId id="940" r:id="rId48"/>
    <p:sldId id="971" r:id="rId49"/>
  </p:sldIdLst>
  <p:sldSz cx="9144000" cy="5143500" type="screen16x9"/>
  <p:notesSz cx="6858000" cy="9144000"/>
  <p:embeddedFontLst>
    <p:embeddedFont>
      <p:font typeface="微软雅黑" pitchFamily="34" charset="-122"/>
      <p:regular r:id="rId52"/>
      <p:bold r:id="rId53"/>
    </p:embeddedFont>
    <p:embeddedFont>
      <p:font typeface="楷体" pitchFamily="49" charset="-122"/>
      <p:regular r:id="rId54"/>
    </p:embeddedFont>
    <p:embeddedFont>
      <p:font typeface="Tahoma" pitchFamily="34" charset="0"/>
      <p:regular r:id="rId55"/>
      <p:bold r:id="rId56"/>
    </p:embeddedFont>
    <p:embeddedFont>
      <p:font typeface="黑体" pitchFamily="49" charset="-122"/>
      <p:regular r:id="rId57"/>
    </p:embeddedFont>
    <p:embeddedFont>
      <p:font typeface="幼圆" charset="-122"/>
      <p:regular r:id="rId58"/>
    </p:embeddedFont>
    <p:embeddedFont>
      <p:font typeface="Calibri" pitchFamily="34" charset="0"/>
      <p:regular r:id="rId59"/>
      <p:bold r:id="rId60"/>
      <p:italic r:id="rId61"/>
      <p:boldItalic r:id="rId62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00FF"/>
    <a:srgbClr val="FF0000"/>
    <a:srgbClr val="000000"/>
    <a:srgbClr val="FF00FF"/>
    <a:srgbClr val="AAF208"/>
    <a:srgbClr val="FFFFFF"/>
    <a:srgbClr val="333300"/>
    <a:srgbClr val="D60093"/>
    <a:srgbClr val="F8324E"/>
    <a:srgbClr val="00B05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457" autoAdjust="0"/>
    <p:restoredTop sz="94660"/>
  </p:normalViewPr>
  <p:slideViewPr>
    <p:cSldViewPr>
      <p:cViewPr>
        <p:scale>
          <a:sx n="88" d="100"/>
          <a:sy n="88" d="100"/>
        </p:scale>
        <p:origin x="-984" y="-150"/>
      </p:cViewPr>
      <p:guideLst>
        <p:guide orient="horz" pos="3162"/>
        <p:guide pos="575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4578"/>
    </p:cViewPr>
  </p:sorterViewPr>
  <p:notesViewPr>
    <p:cSldViewPr>
      <p:cViewPr varScale="1">
        <p:scale>
          <a:sx n="48" d="100"/>
          <a:sy n="48" d="100"/>
        </p:scale>
        <p:origin x="-2562" y="-108"/>
      </p:cViewPr>
      <p:guideLst>
        <p:guide orient="horz" pos="3075"/>
        <p:guide pos="226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50" Type="http://schemas.openxmlformats.org/officeDocument/2006/relationships/notesMaster" Target="notesMasters/notesMaster1.xml"/><Relationship Id="rId55" Type="http://schemas.openxmlformats.org/officeDocument/2006/relationships/font" Target="fonts/font4.fntdata"/><Relationship Id="rId63" Type="http://schemas.openxmlformats.org/officeDocument/2006/relationships/presProps" Target="presProps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slide" Target="slides/slide38.xml"/><Relationship Id="rId54" Type="http://schemas.openxmlformats.org/officeDocument/2006/relationships/font" Target="fonts/font3.fntdata"/><Relationship Id="rId62" Type="http://schemas.openxmlformats.org/officeDocument/2006/relationships/font" Target="fonts/font1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3" Type="http://schemas.openxmlformats.org/officeDocument/2006/relationships/font" Target="fonts/font2.fntdata"/><Relationship Id="rId58" Type="http://schemas.openxmlformats.org/officeDocument/2006/relationships/font" Target="fonts/font7.fntdata"/><Relationship Id="rId66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Relationship Id="rId57" Type="http://schemas.openxmlformats.org/officeDocument/2006/relationships/font" Target="fonts/font6.fntdata"/><Relationship Id="rId61" Type="http://schemas.openxmlformats.org/officeDocument/2006/relationships/font" Target="fonts/font10.fntdata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font" Target="fonts/font1.fntdata"/><Relationship Id="rId60" Type="http://schemas.openxmlformats.org/officeDocument/2006/relationships/font" Target="fonts/font9.fntdata"/><Relationship Id="rId65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56" Type="http://schemas.openxmlformats.org/officeDocument/2006/relationships/font" Target="fonts/font5.fntdata"/><Relationship Id="rId64" Type="http://schemas.openxmlformats.org/officeDocument/2006/relationships/viewProps" Target="viewProps.xml"/><Relationship Id="rId8" Type="http://schemas.openxmlformats.org/officeDocument/2006/relationships/slide" Target="slides/slide5.xml"/><Relationship Id="rId51" Type="http://schemas.openxmlformats.org/officeDocument/2006/relationships/handoutMaster" Target="handoutMasters/handoutMaster1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59" Type="http://schemas.openxmlformats.org/officeDocument/2006/relationships/font" Target="fonts/font8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  <a:pPr/>
              <a:t>2019/1/21 Monday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  <a:pPr/>
              <a:t>2019/1/21 Monday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32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35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36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37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806" y="3305176"/>
            <a:ext cx="7772221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806" y="2180035"/>
            <a:ext cx="7772221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  <a:pPr/>
              <a:t>2019/1/21 Monday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60" y="1200151"/>
            <a:ext cx="405698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8562" y="1200151"/>
            <a:ext cx="405817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  <a:pPr/>
              <a:t>2019/1/21 Monday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61" y="1151335"/>
            <a:ext cx="404031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61" y="1631156"/>
            <a:ext cx="404031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236" y="1151335"/>
            <a:ext cx="404150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236" y="1631156"/>
            <a:ext cx="404150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  <a:pPr/>
              <a:t>2019/1/21 Monday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  <a:pPr/>
              <a:t>2019/1/21 Monday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  <a:pPr/>
              <a:t>2019/1/21 Monday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0" y="204787"/>
            <a:ext cx="3007910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724" y="204789"/>
            <a:ext cx="5112019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60" y="1076327"/>
            <a:ext cx="3007910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  <a:pPr/>
              <a:t>2019/1/21 Monday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124" y="3600451"/>
            <a:ext cx="548711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124" y="459581"/>
            <a:ext cx="548711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124" y="4025504"/>
            <a:ext cx="548711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  <a:pPr/>
              <a:t>2019/1/21 Monday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  <a:pPr/>
              <a:t>2019/1/21 Monday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266" y="205980"/>
            <a:ext cx="2056477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1" y="205980"/>
            <a:ext cx="6058689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  <a:pPr/>
              <a:t>2019/1/21 Monday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90" y="1597902"/>
            <a:ext cx="7772222" cy="1102576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79" y="2914800"/>
            <a:ext cx="6400443" cy="131451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80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9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CBEE1-2FDF-4E67-B289-6F0CB0ED4004}" type="datetimeFigureOut">
              <a:rPr lang="zh-CN" altLang="en-US" smtClean="0"/>
              <a:pPr/>
              <a:t>2019/1/21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B22C2E-CAB4-4932-B1DA-131F1D28A51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CBEE1-2FDF-4E67-B289-6F0CB0ED4004}" type="datetimeFigureOut">
              <a:rPr lang="zh-CN" altLang="en-US" smtClean="0"/>
              <a:pPr/>
              <a:t>2019/1/21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B22C2E-CAB4-4932-B1DA-131F1D28A51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804" y="3305346"/>
            <a:ext cx="7772221" cy="1021609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804" y="2180147"/>
            <a:ext cx="7772221" cy="1125198"/>
          </a:xfr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CBEE1-2FDF-4E67-B289-6F0CB0ED4004}" type="datetimeFigureOut">
              <a:rPr lang="zh-CN" altLang="en-US" smtClean="0"/>
              <a:pPr/>
              <a:t>2019/1/21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B22C2E-CAB4-4932-B1DA-131F1D28A51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60" y="1200213"/>
            <a:ext cx="4056988" cy="3394647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8562" y="1200213"/>
            <a:ext cx="4058178" cy="3394647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CBEE1-2FDF-4E67-B289-6F0CB0ED4004}" type="datetimeFigureOut">
              <a:rPr lang="zh-CN" altLang="en-US" smtClean="0"/>
              <a:pPr/>
              <a:t>2019/1/21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B22C2E-CAB4-4932-B1DA-131F1D28A51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59" y="1151394"/>
            <a:ext cx="4040317" cy="479846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59" y="1631241"/>
            <a:ext cx="4040317" cy="296361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234" y="1151394"/>
            <a:ext cx="4041507" cy="479846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234" y="1631241"/>
            <a:ext cx="4041507" cy="296361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CBEE1-2FDF-4E67-B289-6F0CB0ED4004}" type="datetimeFigureOut">
              <a:rPr lang="zh-CN" altLang="en-US" smtClean="0"/>
              <a:pPr/>
              <a:t>2019/1/21 Monday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B22C2E-CAB4-4932-B1DA-131F1D28A51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CBEE1-2FDF-4E67-B289-6F0CB0ED4004}" type="datetimeFigureOut">
              <a:rPr lang="zh-CN" altLang="en-US" smtClean="0"/>
              <a:pPr/>
              <a:t>2019/1/21 Monday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B22C2E-CAB4-4932-B1DA-131F1D28A51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CBEE1-2FDF-4E67-B289-6F0CB0ED4004}" type="datetimeFigureOut">
              <a:rPr lang="zh-CN" altLang="en-US" smtClean="0"/>
              <a:pPr/>
              <a:t>2019/1/21 Monday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B22C2E-CAB4-4932-B1DA-131F1D28A51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0" y="204798"/>
            <a:ext cx="3007910" cy="871582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722" y="204799"/>
            <a:ext cx="5112019" cy="439006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60" y="1076381"/>
            <a:ext cx="3007910" cy="3518479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8035" indent="0">
              <a:buNone/>
              <a:defRPr sz="675"/>
            </a:lvl7pPr>
            <a:lvl8pPr marL="2400935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CBEE1-2FDF-4E67-B289-6F0CB0ED4004}" type="datetimeFigureOut">
              <a:rPr lang="zh-CN" altLang="en-US" smtClean="0"/>
              <a:pPr/>
              <a:t>2019/1/21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B22C2E-CAB4-4932-B1DA-131F1D28A51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124" y="3600635"/>
            <a:ext cx="5487114" cy="425076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124" y="459605"/>
            <a:ext cx="5487114" cy="308625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124" y="4025711"/>
            <a:ext cx="5487114" cy="60367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8035" indent="0">
              <a:buNone/>
              <a:defRPr sz="675"/>
            </a:lvl7pPr>
            <a:lvl8pPr marL="2400935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CBEE1-2FDF-4E67-B289-6F0CB0ED4004}" type="datetimeFigureOut">
              <a:rPr lang="zh-CN" altLang="en-US" smtClean="0"/>
              <a:pPr/>
              <a:t>2019/1/21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B22C2E-CAB4-4932-B1DA-131F1D28A51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CBEE1-2FDF-4E67-B289-6F0CB0ED4004}" type="datetimeFigureOut">
              <a:rPr lang="zh-CN" altLang="en-US" smtClean="0"/>
              <a:pPr/>
              <a:t>2019/1/21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B22C2E-CAB4-4932-B1DA-131F1D28A51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263" y="205990"/>
            <a:ext cx="2056478" cy="438886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59" y="205990"/>
            <a:ext cx="6058689" cy="438886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CBEE1-2FDF-4E67-B289-6F0CB0ED4004}" type="datetimeFigureOut">
              <a:rPr lang="zh-CN" altLang="en-US" smtClean="0"/>
              <a:pPr/>
              <a:t>2019/1/21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B22C2E-CAB4-4932-B1DA-131F1D28A51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.xml"/><Relationship Id="rId13" Type="http://schemas.openxmlformats.org/officeDocument/2006/relationships/slideLayout" Target="../slideLayouts/slideLayout21.xml"/><Relationship Id="rId18" Type="http://schemas.openxmlformats.org/officeDocument/2006/relationships/slideLayout" Target="../slideLayouts/slideLayout26.xml"/><Relationship Id="rId26" Type="http://schemas.openxmlformats.org/officeDocument/2006/relationships/theme" Target="../theme/theme2.xml"/><Relationship Id="rId3" Type="http://schemas.openxmlformats.org/officeDocument/2006/relationships/slideLayout" Target="../slideLayouts/slideLayout11.xml"/><Relationship Id="rId21" Type="http://schemas.openxmlformats.org/officeDocument/2006/relationships/slideLayout" Target="../slideLayouts/slideLayout29.xml"/><Relationship Id="rId7" Type="http://schemas.openxmlformats.org/officeDocument/2006/relationships/slideLayout" Target="../slideLayouts/slideLayout15.xml"/><Relationship Id="rId12" Type="http://schemas.openxmlformats.org/officeDocument/2006/relationships/slideLayout" Target="../slideLayouts/slideLayout20.xml"/><Relationship Id="rId17" Type="http://schemas.openxmlformats.org/officeDocument/2006/relationships/slideLayout" Target="../slideLayouts/slideLayout25.xml"/><Relationship Id="rId25" Type="http://schemas.openxmlformats.org/officeDocument/2006/relationships/slideLayout" Target="../slideLayouts/slideLayout33.xml"/><Relationship Id="rId2" Type="http://schemas.openxmlformats.org/officeDocument/2006/relationships/slideLayout" Target="../slideLayouts/slideLayout10.xml"/><Relationship Id="rId16" Type="http://schemas.openxmlformats.org/officeDocument/2006/relationships/slideLayout" Target="../slideLayouts/slideLayout24.xml"/><Relationship Id="rId20" Type="http://schemas.openxmlformats.org/officeDocument/2006/relationships/slideLayout" Target="../slideLayouts/slideLayout28.xml"/><Relationship Id="rId29" Type="http://schemas.openxmlformats.org/officeDocument/2006/relationships/image" Target="../media/image4.png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11" Type="http://schemas.openxmlformats.org/officeDocument/2006/relationships/slideLayout" Target="../slideLayouts/slideLayout19.xml"/><Relationship Id="rId24" Type="http://schemas.openxmlformats.org/officeDocument/2006/relationships/slideLayout" Target="../slideLayouts/slideLayout32.xml"/><Relationship Id="rId5" Type="http://schemas.openxmlformats.org/officeDocument/2006/relationships/slideLayout" Target="../slideLayouts/slideLayout13.xml"/><Relationship Id="rId15" Type="http://schemas.openxmlformats.org/officeDocument/2006/relationships/slideLayout" Target="../slideLayouts/slideLayout23.xml"/><Relationship Id="rId23" Type="http://schemas.openxmlformats.org/officeDocument/2006/relationships/slideLayout" Target="../slideLayouts/slideLayout31.xml"/><Relationship Id="rId28" Type="http://schemas.openxmlformats.org/officeDocument/2006/relationships/image" Target="../media/image3.png"/><Relationship Id="rId10" Type="http://schemas.openxmlformats.org/officeDocument/2006/relationships/slideLayout" Target="../slideLayouts/slideLayout18.xml"/><Relationship Id="rId19" Type="http://schemas.openxmlformats.org/officeDocument/2006/relationships/slideLayout" Target="../slideLayouts/slideLayout27.xml"/><Relationship Id="rId4" Type="http://schemas.openxmlformats.org/officeDocument/2006/relationships/slideLayout" Target="../slideLayouts/slideLayout12.xml"/><Relationship Id="rId9" Type="http://schemas.openxmlformats.org/officeDocument/2006/relationships/slideLayout" Target="../slideLayouts/slideLayout17.xml"/><Relationship Id="rId14" Type="http://schemas.openxmlformats.org/officeDocument/2006/relationships/slideLayout" Target="../slideLayouts/slideLayout22.xml"/><Relationship Id="rId22" Type="http://schemas.openxmlformats.org/officeDocument/2006/relationships/slideLayout" Target="../slideLayouts/slideLayout30.xml"/><Relationship Id="rId27" Type="http://schemas.openxmlformats.org/officeDocument/2006/relationships/image" Target="../media/image2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slideLayout" Target="../slideLayouts/slideLayout45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5715" name="Picture 3"/>
          <p:cNvPicPr>
            <a:picLocks noChangeAspect="1" noChangeArrowheads="1"/>
          </p:cNvPicPr>
          <p:nvPr userDrawn="1"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179512" y="3186112"/>
            <a:ext cx="8907463" cy="19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4" name="组合 3"/>
          <p:cNvGrpSpPr/>
          <p:nvPr userDrawn="1"/>
        </p:nvGrpSpPr>
        <p:grpSpPr>
          <a:xfrm>
            <a:off x="1" y="92978"/>
            <a:ext cx="2771800" cy="275590"/>
            <a:chOff x="1" y="92978"/>
            <a:chExt cx="2771800" cy="275590"/>
          </a:xfrm>
        </p:grpSpPr>
        <p:sp>
          <p:nvSpPr>
            <p:cNvPr id="5" name="矩形 4"/>
            <p:cNvSpPr/>
            <p:nvPr userDrawn="1"/>
          </p:nvSpPr>
          <p:spPr>
            <a:xfrm flipH="1">
              <a:off x="1" y="123478"/>
              <a:ext cx="2771800" cy="216000"/>
            </a:xfrm>
            <a:prstGeom prst="rect">
              <a:avLst/>
            </a:prstGeom>
            <a:gradFill flip="none" rotWithShape="1">
              <a:gsLst>
                <a:gs pos="40000">
                  <a:schemeClr val="accent5">
                    <a:lumMod val="60000"/>
                    <a:lumOff val="40000"/>
                  </a:schemeClr>
                </a:gs>
                <a:gs pos="97000">
                  <a:schemeClr val="bg1">
                    <a:alpha val="0"/>
                  </a:schemeClr>
                </a:gs>
                <a:gs pos="70000">
                  <a:schemeClr val="accent5">
                    <a:lumMod val="40000"/>
                    <a:lumOff val="60000"/>
                    <a:alpha val="76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" name="文本框 10"/>
            <p:cNvSpPr txBox="1"/>
            <p:nvPr userDrawn="1"/>
          </p:nvSpPr>
          <p:spPr>
            <a:xfrm>
              <a:off x="193237" y="92978"/>
              <a:ext cx="1564005" cy="27559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1200" dirty="0">
                  <a:latin typeface="Heiti SC Light" panose="02000000000000000000" pitchFamily="2" charset="-128"/>
                  <a:ea typeface="Heiti SC Light" panose="02000000000000000000" pitchFamily="2" charset="-128"/>
                </a:rPr>
                <a:t>20</a:t>
              </a:r>
              <a:r>
                <a:rPr kumimoji="1" lang="zh-CN" altLang="en-US" sz="1200" dirty="0">
                  <a:latin typeface="Heiti SC Light" panose="02000000000000000000" pitchFamily="2" charset="-128"/>
                  <a:ea typeface="Heiti SC Light" panose="02000000000000000000" pitchFamily="2" charset="-128"/>
                </a:rPr>
                <a:t>   跟踪台风的卫星</a:t>
              </a: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/>
        </p:nvGrpSpPr>
        <p:grpSpPr>
          <a:xfrm>
            <a:off x="0" y="-1"/>
            <a:ext cx="9144000" cy="5143499"/>
            <a:chOff x="0" y="-1"/>
            <a:chExt cx="9144000" cy="5143499"/>
          </a:xfrm>
        </p:grpSpPr>
        <p:pic>
          <p:nvPicPr>
            <p:cNvPr id="12" name="图片 11"/>
            <p:cNvPicPr>
              <a:picLocks noChangeAspect="1"/>
            </p:cNvPicPr>
            <p:nvPr userDrawn="1"/>
          </p:nvPicPr>
          <p:blipFill rotWithShape="1">
            <a:blip r:embed="rId2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r="25422"/>
            <a:stretch>
              <a:fillRect/>
            </a:stretch>
          </p:blipFill>
          <p:spPr>
            <a:xfrm flipH="1" flipV="1">
              <a:off x="0" y="-1"/>
              <a:ext cx="9144000" cy="5143499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8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0" y="4514192"/>
              <a:ext cx="9144000" cy="629306"/>
            </a:xfrm>
            <a:prstGeom prst="rect">
              <a:avLst/>
            </a:prstGeom>
          </p:spPr>
        </p:pic>
      </p:grpSp>
      <p:grpSp>
        <p:nvGrpSpPr>
          <p:cNvPr id="11" name="组合 10"/>
          <p:cNvGrpSpPr/>
          <p:nvPr userDrawn="1"/>
        </p:nvGrpSpPr>
        <p:grpSpPr>
          <a:xfrm>
            <a:off x="5436096" y="-1"/>
            <a:ext cx="3707904" cy="771551"/>
            <a:chOff x="5436096" y="-1"/>
            <a:chExt cx="3707904" cy="771551"/>
          </a:xfrm>
        </p:grpSpPr>
        <p:sp>
          <p:nvSpPr>
            <p:cNvPr id="4" name="矩形 3"/>
            <p:cNvSpPr/>
            <p:nvPr userDrawn="1"/>
          </p:nvSpPr>
          <p:spPr>
            <a:xfrm>
              <a:off x="5436096" y="195486"/>
              <a:ext cx="3707904" cy="360040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50000">
                  <a:schemeClr val="bg1">
                    <a:lumMod val="75000"/>
                    <a:tint val="44500"/>
                    <a:satMod val="160000"/>
                  </a:schemeClr>
                </a:gs>
                <a:gs pos="87000">
                  <a:schemeClr val="bg1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</a:endParaRPr>
            </a:p>
          </p:txBody>
        </p:sp>
        <p:pic>
          <p:nvPicPr>
            <p:cNvPr id="14" name="图片 13"/>
            <p:cNvPicPr>
              <a:picLocks noChangeAspect="1"/>
            </p:cNvPicPr>
            <p:nvPr userDrawn="1"/>
          </p:nvPicPr>
          <p:blipFill rotWithShape="1">
            <a:blip r:embed="rId29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r="5468"/>
            <a:stretch>
              <a:fillRect/>
            </a:stretch>
          </p:blipFill>
          <p:spPr>
            <a:xfrm>
              <a:off x="6968256" y="-1"/>
              <a:ext cx="961585" cy="771551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 userDrawn="1"/>
          </p:nvSpPr>
          <p:spPr>
            <a:xfrm>
              <a:off x="7164288" y="509940"/>
              <a:ext cx="981359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dist"/>
              <a:r>
                <a:rPr kumimoji="1" lang="en-US" altLang="zh-CN" sz="1050" dirty="0">
                  <a:solidFill>
                    <a:prstClr val="white">
                      <a:lumMod val="75000"/>
                    </a:prstClr>
                  </a:solidFill>
                </a:rPr>
                <a:t>QICAIKETANG</a:t>
              </a:r>
              <a:endParaRPr kumimoji="1" lang="zh-CN" altLang="en-US" sz="1050" dirty="0">
                <a:solidFill>
                  <a:prstClr val="white">
                    <a:lumMod val="75000"/>
                  </a:prstClr>
                </a:solidFill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  <p:sldLayoutId id="2147483663" r:id="rId6"/>
    <p:sldLayoutId id="2147483664" r:id="rId7"/>
    <p:sldLayoutId id="2147483665" r:id="rId8"/>
    <p:sldLayoutId id="2147483666" r:id="rId9"/>
    <p:sldLayoutId id="2147483667" r:id="rId10"/>
    <p:sldLayoutId id="2147483668" r:id="rId11"/>
    <p:sldLayoutId id="2147483669" r:id="rId12"/>
    <p:sldLayoutId id="2147483670" r:id="rId13"/>
    <p:sldLayoutId id="2147483671" r:id="rId14"/>
    <p:sldLayoutId id="2147483672" r:id="rId15"/>
    <p:sldLayoutId id="2147483673" r:id="rId16"/>
    <p:sldLayoutId id="2147483674" r:id="rId17"/>
    <p:sldLayoutId id="2147483675" r:id="rId18"/>
    <p:sldLayoutId id="2147483676" r:id="rId19"/>
    <p:sldLayoutId id="2147483677" r:id="rId20"/>
    <p:sldLayoutId id="2147483678" r:id="rId21"/>
    <p:sldLayoutId id="2147483679" r:id="rId22"/>
    <p:sldLayoutId id="2147483680" r:id="rId23"/>
    <p:sldLayoutId id="2147483681" r:id="rId24"/>
    <p:sldLayoutId id="2147483682" r:id="rId25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60" y="205990"/>
            <a:ext cx="8229481" cy="8572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60" y="1200213"/>
            <a:ext cx="8229481" cy="339464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60" y="4767508"/>
            <a:ext cx="2133878" cy="27385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DCBEE1-2FDF-4E67-B289-6F0CB0ED4004}" type="datetimeFigureOut">
              <a:rPr lang="zh-CN" altLang="en-US" smtClean="0"/>
              <a:pPr/>
              <a:t>2019/1/21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607" y="4767508"/>
            <a:ext cx="2894786" cy="27385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2863" y="4767508"/>
            <a:ext cx="2133878" cy="27385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B22C2E-CAB4-4932-B1DA-131F1D28A51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93" r:id="rId10"/>
    <p:sldLayoutId id="2147483694" r:id="rId11"/>
    <p:sldLayoutId id="2147483695" r:id="rId12"/>
  </p:sldLayoutIdLst>
  <p:timing>
    <p:tnLst>
      <p:par>
        <p:cTn id="1" dur="indefinite" restart="never" nodeType="tmRoot"/>
      </p:par>
    </p:tnLst>
  </p:timing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15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7.jpeg"/><Relationship Id="rId7" Type="http://schemas.openxmlformats.org/officeDocument/2006/relationships/image" Target="../media/image21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0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hyperlink" Target="&#21548;&#20889;-20%20&#36319;&#36394;&#21488;&#39118;&#30340;&#21355;&#26143;.mp4" TargetMode="Externa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gif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Relationship Id="rId5" Type="http://schemas.openxmlformats.org/officeDocument/2006/relationships/slide" Target="slide19.xml"/><Relationship Id="rId4" Type="http://schemas.openxmlformats.org/officeDocument/2006/relationships/image" Target="../media/image9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3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3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3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&#33487;&#25945;&#29256;-&#19977;&#19979;-20-&#36319;&#36394;&#21488;&#39118;&#30340;&#21355;&#26143;.mp4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&#29983;&#23383;&#35270;&#39057;-2&#26690;&#26519;&#23665;&#27700;.mp4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8" name="AutoShape 6" descr="象山水月&#10;"/>
          <p:cNvSpPr>
            <a:spLocks noChangeAspect="1" noChangeArrowheads="1"/>
          </p:cNvSpPr>
          <p:nvPr/>
        </p:nvSpPr>
        <p:spPr bwMode="auto">
          <a:xfrm>
            <a:off x="116696" y="-108347"/>
            <a:ext cx="228630" cy="228601"/>
          </a:xfrm>
          <a:prstGeom prst="rect">
            <a:avLst/>
          </a:prstGeom>
          <a:noFill/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/>
          </a:p>
        </p:txBody>
      </p:sp>
      <p:sp>
        <p:nvSpPr>
          <p:cNvPr id="73738" name="AutoShape 10" descr="http://img4.imgtn.bdimg.com/it/u=3227482190,3902127744&amp;fm=26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3740" name="AutoShape 12" descr="http://img3.imgtn.bdimg.com/it/u=4252526097,2012127898&amp;fm=26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77826" name="Picture 2" descr="http://03.imgmini.eastday.com/mobile/20170905/3efd8a373558d4971568dcdc23f6ba50.jpeg"/>
          <p:cNvPicPr>
            <a:picLocks noChangeAspect="1" noChangeArrowheads="1"/>
          </p:cNvPicPr>
          <p:nvPr/>
        </p:nvPicPr>
        <p:blipFill>
          <a:blip r:embed="rId3" cstate="print">
            <a:lum contrast="40000"/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pic>
        <p:nvPicPr>
          <p:cNvPr id="77828" name="Picture 4" descr="http://pic32.photophoto.cn/20140724/0014026563985157_b.jpg"/>
          <p:cNvPicPr>
            <a:picLocks noChangeAspect="1" noChangeArrowheads="1"/>
          </p:cNvPicPr>
          <p:nvPr/>
        </p:nvPicPr>
        <p:blipFill>
          <a:blip r:embed="rId4" cstate="print">
            <a:lum contrast="40000"/>
          </a:blip>
          <a:srcRect r="-31" b="3700"/>
          <a:stretch>
            <a:fillRect/>
          </a:stretch>
        </p:blipFill>
        <p:spPr bwMode="auto">
          <a:xfrm>
            <a:off x="0" y="0"/>
            <a:ext cx="9144000" cy="5164038"/>
          </a:xfrm>
          <a:prstGeom prst="rect">
            <a:avLst/>
          </a:prstGeom>
          <a:noFill/>
        </p:spPr>
      </p:pic>
      <p:pic>
        <p:nvPicPr>
          <p:cNvPr id="77830" name="Picture 6" descr="http://pic27.photophoto.cn/20130411/0014026551952503_b.jpg"/>
          <p:cNvPicPr>
            <a:picLocks noChangeAspect="1" noChangeArrowheads="1"/>
          </p:cNvPicPr>
          <p:nvPr/>
        </p:nvPicPr>
        <p:blipFill>
          <a:blip r:embed="rId5" cstate="print">
            <a:lum contrast="40000"/>
          </a:blip>
          <a:srcRect r="88" b="4533"/>
          <a:stretch>
            <a:fillRect/>
          </a:stretch>
        </p:blipFill>
        <p:spPr bwMode="auto">
          <a:xfrm>
            <a:off x="-36512" y="0"/>
            <a:ext cx="9180512" cy="514350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78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78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78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TextBox 11"/>
          <p:cNvSpPr txBox="1">
            <a:spLocks noChangeArrowheads="1"/>
          </p:cNvSpPr>
          <p:nvPr/>
        </p:nvSpPr>
        <p:spPr bwMode="auto">
          <a:xfrm>
            <a:off x="3909317" y="555645"/>
            <a:ext cx="1936685" cy="575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识字方法</a:t>
            </a:r>
            <a:endParaRPr lang="zh-CN" altLang="en-US" sz="33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2" name="组合 101"/>
          <p:cNvGrpSpPr/>
          <p:nvPr/>
        </p:nvGrpSpPr>
        <p:grpSpPr>
          <a:xfrm>
            <a:off x="3419872" y="627534"/>
            <a:ext cx="456833" cy="456366"/>
            <a:chOff x="631825" y="5181600"/>
            <a:chExt cx="1554163" cy="1552575"/>
          </a:xfrm>
        </p:grpSpPr>
        <p:sp>
          <p:nvSpPr>
            <p:cNvPr id="103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4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5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6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7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8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9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0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1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2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3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4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5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6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7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8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9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0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1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2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3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4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5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6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7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8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9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0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1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2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3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4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38" name="TextBox 37"/>
          <p:cNvSpPr txBox="1"/>
          <p:nvPr/>
        </p:nvSpPr>
        <p:spPr>
          <a:xfrm>
            <a:off x="754380" y="1275715"/>
            <a:ext cx="7435850" cy="71437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加一加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：目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+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丁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=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盯   土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+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是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=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堤   口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+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孔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=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吼   </a:t>
            </a:r>
            <a:r>
              <a:rPr lang="zh-CN" altLang="en-US" sz="2800" dirty="0" smtClean="0"/>
              <a:t>            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TextBox 39"/>
          <p:cNvSpPr txBox="1"/>
          <p:nvPr/>
        </p:nvSpPr>
        <p:spPr>
          <a:xfrm>
            <a:off x="770255" y="2209800"/>
            <a:ext cx="2492375" cy="71437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趣味识字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：甩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   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TextBox 41"/>
          <p:cNvSpPr txBox="1"/>
          <p:nvPr/>
        </p:nvSpPr>
        <p:spPr>
          <a:xfrm>
            <a:off x="3347720" y="2209800"/>
            <a:ext cx="3732530" cy="71437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用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字伸出小尾巴。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2" grpId="0"/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Group 12"/>
          <p:cNvGraphicFramePr>
            <a:graphicFrameLocks noGrp="1"/>
          </p:cNvGraphicFramePr>
          <p:nvPr/>
        </p:nvGraphicFramePr>
        <p:xfrm>
          <a:off x="2087400" y="2210786"/>
          <a:ext cx="1481202" cy="1528636"/>
        </p:xfrm>
        <a:graphic>
          <a:graphicData uri="http://schemas.openxmlformats.org/drawingml/2006/table">
            <a:tbl>
              <a:tblPr/>
              <a:tblGrid>
                <a:gridCol w="740601"/>
                <a:gridCol w="740601"/>
              </a:tblGrid>
              <a:tr h="77903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49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2" name="TextBox 23"/>
          <p:cNvSpPr txBox="1"/>
          <p:nvPr/>
        </p:nvSpPr>
        <p:spPr>
          <a:xfrm>
            <a:off x="2125235" y="2112076"/>
            <a:ext cx="1420517" cy="16619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4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盯</a:t>
            </a:r>
            <a:endParaRPr lang="zh-CN" altLang="en-US" sz="10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24"/>
          <p:cNvSpPr txBox="1"/>
          <p:nvPr/>
        </p:nvSpPr>
        <p:spPr>
          <a:xfrm>
            <a:off x="2123728" y="1203598"/>
            <a:ext cx="1512168" cy="83756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5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d</a:t>
            </a:r>
            <a:r>
              <a:rPr lang="en-US" altLang="zh-CN" sz="5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ī</a:t>
            </a:r>
            <a:r>
              <a:rPr lang="en-US" sz="5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ng</a:t>
            </a:r>
            <a:endParaRPr lang="zh-CN" altLang="en-US" sz="50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923928" y="2139702"/>
            <a:ext cx="4536504" cy="131508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700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700" b="1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巧记</a:t>
            </a:r>
            <a:r>
              <a:rPr lang="zh-CN" altLang="en-US" sz="27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en-US" altLang="zh-CN" sz="27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7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盯</a:t>
            </a:r>
            <a:r>
              <a:rPr lang="en-US" altLang="zh-CN" sz="27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7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要用眼，所以是目字旁。</a:t>
            </a:r>
            <a:endParaRPr lang="en-US" altLang="zh-CN" sz="27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195736" y="2428875"/>
            <a:ext cx="576064" cy="936104"/>
          </a:xfrm>
          <a:prstGeom prst="rect">
            <a:avLst/>
          </a:prstGeom>
          <a:noFill/>
          <a:ln w="34925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4" name="线形标注 2 3"/>
          <p:cNvSpPr/>
          <p:nvPr/>
        </p:nvSpPr>
        <p:spPr>
          <a:xfrm>
            <a:off x="4706543" y="1351963"/>
            <a:ext cx="2970717" cy="540060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198700"/>
              <a:gd name="adj6" fmla="val -66517"/>
            </a:avLst>
          </a:prstGeom>
          <a:grpFill/>
          <a:ln w="31750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7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</a:t>
            </a:r>
            <a:r>
              <a:rPr lang="zh-CN" altLang="en-US" sz="27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要写成 “日”</a:t>
            </a:r>
            <a:endParaRPr lang="zh-CN" altLang="en-US" sz="27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635896" y="410999"/>
            <a:ext cx="1944216" cy="577081"/>
            <a:chOff x="3635896" y="554509"/>
            <a:chExt cx="1944216" cy="577081"/>
          </a:xfrm>
        </p:grpSpPr>
        <p:sp>
          <p:nvSpPr>
            <p:cNvPr id="51" name="TextBox 11"/>
            <p:cNvSpPr txBox="1">
              <a:spLocks noChangeArrowheads="1"/>
            </p:cNvSpPr>
            <p:nvPr/>
          </p:nvSpPr>
          <p:spPr bwMode="auto">
            <a:xfrm>
              <a:off x="4125341" y="554509"/>
              <a:ext cx="1454771" cy="5770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33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易写错</a:t>
              </a:r>
            </a:p>
          </p:txBody>
        </p:sp>
        <p:grpSp>
          <p:nvGrpSpPr>
            <p:cNvPr id="52" name="组合 51"/>
            <p:cNvGrpSpPr/>
            <p:nvPr/>
          </p:nvGrpSpPr>
          <p:grpSpPr>
            <a:xfrm>
              <a:off x="3635896" y="627534"/>
              <a:ext cx="456833" cy="456366"/>
              <a:chOff x="631825" y="5181600"/>
              <a:chExt cx="1554163" cy="1552575"/>
            </a:xfrm>
          </p:grpSpPr>
          <p:sp>
            <p:nvSpPr>
              <p:cNvPr id="53" name="Oval 10"/>
              <p:cNvSpPr>
                <a:spLocks noChangeArrowheads="1"/>
              </p:cNvSpPr>
              <p:nvPr/>
            </p:nvSpPr>
            <p:spPr bwMode="auto">
              <a:xfrm>
                <a:off x="631825" y="5181600"/>
                <a:ext cx="1554163" cy="1552575"/>
              </a:xfrm>
              <a:prstGeom prst="ellipse">
                <a:avLst/>
              </a:prstGeom>
              <a:solidFill>
                <a:srgbClr val="FFCE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4" name="Freeform 11"/>
              <p:cNvSpPr/>
              <p:nvPr/>
            </p:nvSpPr>
            <p:spPr bwMode="auto">
              <a:xfrm>
                <a:off x="1468438" y="5353050"/>
                <a:ext cx="34925" cy="87313"/>
              </a:xfrm>
              <a:custGeom>
                <a:avLst/>
                <a:gdLst>
                  <a:gd name="T0" fmla="*/ 4 w 12"/>
                  <a:gd name="T1" fmla="*/ 30 h 31"/>
                  <a:gd name="T2" fmla="*/ 12 w 12"/>
                  <a:gd name="T3" fmla="*/ 3 h 31"/>
                  <a:gd name="T4" fmla="*/ 11 w 12"/>
                  <a:gd name="T5" fmla="*/ 0 h 31"/>
                  <a:gd name="T6" fmla="*/ 0 w 12"/>
                  <a:gd name="T7" fmla="*/ 31 h 31"/>
                  <a:gd name="T8" fmla="*/ 4 w 12"/>
                  <a:gd name="T9" fmla="*/ 3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31">
                    <a:moveTo>
                      <a:pt x="4" y="30"/>
                    </a:moveTo>
                    <a:cubicBezTo>
                      <a:pt x="4" y="20"/>
                      <a:pt x="7" y="7"/>
                      <a:pt x="12" y="3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2" y="6"/>
                      <a:pt x="0" y="21"/>
                      <a:pt x="0" y="31"/>
                    </a:cubicBezTo>
                    <a:lnTo>
                      <a:pt x="4" y="30"/>
                    </a:lnTo>
                    <a:close/>
                  </a:path>
                </a:pathLst>
              </a:custGeom>
              <a:solidFill>
                <a:srgbClr val="4F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5" name="Freeform 12"/>
              <p:cNvSpPr/>
              <p:nvPr/>
            </p:nvSpPr>
            <p:spPr bwMode="auto">
              <a:xfrm>
                <a:off x="1471613" y="5410200"/>
                <a:ext cx="204788" cy="358775"/>
              </a:xfrm>
              <a:custGeom>
                <a:avLst/>
                <a:gdLst>
                  <a:gd name="T0" fmla="*/ 0 w 72"/>
                  <a:gd name="T1" fmla="*/ 119 h 126"/>
                  <a:gd name="T2" fmla="*/ 66 w 72"/>
                  <a:gd name="T3" fmla="*/ 67 h 126"/>
                  <a:gd name="T4" fmla="*/ 45 w 72"/>
                  <a:gd name="T5" fmla="*/ 7 h 126"/>
                  <a:gd name="T6" fmla="*/ 1 w 72"/>
                  <a:gd name="T7" fmla="*/ 9 h 126"/>
                  <a:gd name="T8" fmla="*/ 0 w 72"/>
                  <a:gd name="T9" fmla="*/ 119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" h="126">
                    <a:moveTo>
                      <a:pt x="0" y="119"/>
                    </a:moveTo>
                    <a:cubicBezTo>
                      <a:pt x="29" y="126"/>
                      <a:pt x="60" y="101"/>
                      <a:pt x="66" y="67"/>
                    </a:cubicBezTo>
                    <a:cubicBezTo>
                      <a:pt x="72" y="33"/>
                      <a:pt x="61" y="15"/>
                      <a:pt x="45" y="7"/>
                    </a:cubicBezTo>
                    <a:cubicBezTo>
                      <a:pt x="31" y="0"/>
                      <a:pt x="3" y="11"/>
                      <a:pt x="1" y="9"/>
                    </a:cubicBezTo>
                    <a:lnTo>
                      <a:pt x="0" y="119"/>
                    </a:lnTo>
                    <a:close/>
                  </a:path>
                </a:pathLst>
              </a:custGeom>
              <a:solidFill>
                <a:srgbClr val="C90D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6" name="Freeform 13"/>
              <p:cNvSpPr/>
              <p:nvPr/>
            </p:nvSpPr>
            <p:spPr bwMode="auto">
              <a:xfrm>
                <a:off x="1274763" y="5410200"/>
                <a:ext cx="200025" cy="355600"/>
              </a:xfrm>
              <a:custGeom>
                <a:avLst/>
                <a:gdLst>
                  <a:gd name="T0" fmla="*/ 70 w 70"/>
                  <a:gd name="T1" fmla="*/ 9 h 125"/>
                  <a:gd name="T2" fmla="*/ 26 w 70"/>
                  <a:gd name="T3" fmla="*/ 8 h 125"/>
                  <a:gd name="T4" fmla="*/ 8 w 70"/>
                  <a:gd name="T5" fmla="*/ 69 h 125"/>
                  <a:gd name="T6" fmla="*/ 69 w 70"/>
                  <a:gd name="T7" fmla="*/ 119 h 125"/>
                  <a:gd name="T8" fmla="*/ 70 w 70"/>
                  <a:gd name="T9" fmla="*/ 9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0" h="125">
                    <a:moveTo>
                      <a:pt x="70" y="9"/>
                    </a:moveTo>
                    <a:cubicBezTo>
                      <a:pt x="68" y="11"/>
                      <a:pt x="40" y="0"/>
                      <a:pt x="26" y="8"/>
                    </a:cubicBezTo>
                    <a:cubicBezTo>
                      <a:pt x="11" y="17"/>
                      <a:pt x="0" y="35"/>
                      <a:pt x="8" y="69"/>
                    </a:cubicBezTo>
                    <a:cubicBezTo>
                      <a:pt x="16" y="103"/>
                      <a:pt x="38" y="125"/>
                      <a:pt x="69" y="119"/>
                    </a:cubicBezTo>
                    <a:lnTo>
                      <a:pt x="70" y="9"/>
                    </a:lnTo>
                    <a:close/>
                  </a:path>
                </a:pathLst>
              </a:custGeom>
              <a:solidFill>
                <a:srgbClr val="DB19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7" name="Freeform 14"/>
              <p:cNvSpPr/>
              <p:nvPr/>
            </p:nvSpPr>
            <p:spPr bwMode="auto">
              <a:xfrm>
                <a:off x="1374775" y="5313363"/>
                <a:ext cx="125413" cy="53975"/>
              </a:xfrm>
              <a:custGeom>
                <a:avLst/>
                <a:gdLst>
                  <a:gd name="T0" fmla="*/ 44 w 44"/>
                  <a:gd name="T1" fmla="*/ 19 h 19"/>
                  <a:gd name="T2" fmla="*/ 27 w 44"/>
                  <a:gd name="T3" fmla="*/ 4 h 19"/>
                  <a:gd name="T4" fmla="*/ 0 w 44"/>
                  <a:gd name="T5" fmla="*/ 1 h 19"/>
                  <a:gd name="T6" fmla="*/ 0 w 44"/>
                  <a:gd name="T7" fmla="*/ 2 h 19"/>
                  <a:gd name="T8" fmla="*/ 44 w 44"/>
                  <a:gd name="T9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19">
                    <a:moveTo>
                      <a:pt x="44" y="19"/>
                    </a:moveTo>
                    <a:cubicBezTo>
                      <a:pt x="44" y="19"/>
                      <a:pt x="40" y="9"/>
                      <a:pt x="27" y="4"/>
                    </a:cubicBezTo>
                    <a:cubicBezTo>
                      <a:pt x="15" y="0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12" y="10"/>
                      <a:pt x="28" y="14"/>
                      <a:pt x="44" y="19"/>
                    </a:cubicBezTo>
                    <a:close/>
                  </a:path>
                </a:pathLst>
              </a:custGeom>
              <a:solidFill>
                <a:srgbClr val="1287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8" name="Freeform 15"/>
              <p:cNvSpPr/>
              <p:nvPr/>
            </p:nvSpPr>
            <p:spPr bwMode="auto">
              <a:xfrm>
                <a:off x="1374775" y="5318125"/>
                <a:ext cx="125413" cy="103188"/>
              </a:xfrm>
              <a:custGeom>
                <a:avLst/>
                <a:gdLst>
                  <a:gd name="T0" fmla="*/ 0 w 44"/>
                  <a:gd name="T1" fmla="*/ 0 h 36"/>
                  <a:gd name="T2" fmla="*/ 6 w 44"/>
                  <a:gd name="T3" fmla="*/ 12 h 36"/>
                  <a:gd name="T4" fmla="*/ 44 w 44"/>
                  <a:gd name="T5" fmla="*/ 17 h 36"/>
                  <a:gd name="T6" fmla="*/ 0 w 44"/>
                  <a:gd name="T7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4" h="36">
                    <a:moveTo>
                      <a:pt x="0" y="0"/>
                    </a:moveTo>
                    <a:cubicBezTo>
                      <a:pt x="0" y="2"/>
                      <a:pt x="2" y="7"/>
                      <a:pt x="6" y="12"/>
                    </a:cubicBezTo>
                    <a:cubicBezTo>
                      <a:pt x="30" y="36"/>
                      <a:pt x="43" y="18"/>
                      <a:pt x="44" y="17"/>
                    </a:cubicBezTo>
                    <a:cubicBezTo>
                      <a:pt x="28" y="12"/>
                      <a:pt x="12" y="8"/>
                      <a:pt x="0" y="0"/>
                    </a:cubicBezTo>
                    <a:close/>
                  </a:path>
                </a:pathLst>
              </a:custGeom>
              <a:solidFill>
                <a:srgbClr val="0E77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9" name="Rectangle 16"/>
              <p:cNvSpPr>
                <a:spLocks noChangeArrowheads="1"/>
              </p:cNvSpPr>
              <p:nvPr/>
            </p:nvSpPr>
            <p:spPr bwMode="auto">
              <a:xfrm>
                <a:off x="908050" y="6238875"/>
                <a:ext cx="904875" cy="227013"/>
              </a:xfrm>
              <a:prstGeom prst="rect">
                <a:avLst/>
              </a:prstGeom>
              <a:solidFill>
                <a:srgbClr val="FF1D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0" name="Rectangle 17"/>
              <p:cNvSpPr>
                <a:spLocks noChangeArrowheads="1"/>
              </p:cNvSpPr>
              <p:nvPr/>
            </p:nvSpPr>
            <p:spPr bwMode="auto">
              <a:xfrm>
                <a:off x="1681163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1" name="Rectangle 18"/>
              <p:cNvSpPr>
                <a:spLocks noChangeArrowheads="1"/>
              </p:cNvSpPr>
              <p:nvPr/>
            </p:nvSpPr>
            <p:spPr bwMode="auto">
              <a:xfrm>
                <a:off x="1651000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2" name="Rectangle 19"/>
              <p:cNvSpPr>
                <a:spLocks noChangeArrowheads="1"/>
              </p:cNvSpPr>
              <p:nvPr/>
            </p:nvSpPr>
            <p:spPr bwMode="auto">
              <a:xfrm>
                <a:off x="1612900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3" name="Rectangle 20"/>
              <p:cNvSpPr>
                <a:spLocks noChangeArrowheads="1"/>
              </p:cNvSpPr>
              <p:nvPr/>
            </p:nvSpPr>
            <p:spPr bwMode="auto">
              <a:xfrm>
                <a:off x="1030288" y="5924550"/>
                <a:ext cx="474663" cy="171450"/>
              </a:xfrm>
              <a:prstGeom prst="rect">
                <a:avLst/>
              </a:prstGeom>
              <a:solidFill>
                <a:srgbClr val="F9EE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4" name="Rectangle 21"/>
              <p:cNvSpPr>
                <a:spLocks noChangeArrowheads="1"/>
              </p:cNvSpPr>
              <p:nvPr/>
            </p:nvSpPr>
            <p:spPr bwMode="auto">
              <a:xfrm>
                <a:off x="1030288" y="5924550"/>
                <a:ext cx="474663" cy="1714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5" name="Rectangle 22"/>
              <p:cNvSpPr>
                <a:spLocks noChangeArrowheads="1"/>
              </p:cNvSpPr>
              <p:nvPr/>
            </p:nvSpPr>
            <p:spPr bwMode="auto">
              <a:xfrm>
                <a:off x="1030288" y="6002338"/>
                <a:ext cx="474663" cy="4763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6" name="Rectangle 23"/>
              <p:cNvSpPr>
                <a:spLocks noChangeArrowheads="1"/>
              </p:cNvSpPr>
              <p:nvPr/>
            </p:nvSpPr>
            <p:spPr bwMode="auto">
              <a:xfrm>
                <a:off x="1030288" y="6002338"/>
                <a:ext cx="474663" cy="47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7" name="Rectangle 24"/>
              <p:cNvSpPr>
                <a:spLocks noChangeArrowheads="1"/>
              </p:cNvSpPr>
              <p:nvPr/>
            </p:nvSpPr>
            <p:spPr bwMode="auto">
              <a:xfrm>
                <a:off x="1030288" y="6049963"/>
                <a:ext cx="474663" cy="6350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8" name="Rectangle 25"/>
              <p:cNvSpPr>
                <a:spLocks noChangeArrowheads="1"/>
              </p:cNvSpPr>
              <p:nvPr/>
            </p:nvSpPr>
            <p:spPr bwMode="auto">
              <a:xfrm>
                <a:off x="1030288" y="6049963"/>
                <a:ext cx="474663" cy="63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9" name="Rectangle 26"/>
              <p:cNvSpPr>
                <a:spLocks noChangeArrowheads="1"/>
              </p:cNvSpPr>
              <p:nvPr/>
            </p:nvSpPr>
            <p:spPr bwMode="auto">
              <a:xfrm>
                <a:off x="1030288" y="6034088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0" name="Rectangle 27"/>
              <p:cNvSpPr>
                <a:spLocks noChangeArrowheads="1"/>
              </p:cNvSpPr>
              <p:nvPr/>
            </p:nvSpPr>
            <p:spPr bwMode="auto">
              <a:xfrm>
                <a:off x="1030288" y="6034088"/>
                <a:ext cx="474663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1" name="Rectangle 28"/>
              <p:cNvSpPr>
                <a:spLocks noChangeArrowheads="1"/>
              </p:cNvSpPr>
              <p:nvPr/>
            </p:nvSpPr>
            <p:spPr bwMode="auto">
              <a:xfrm>
                <a:off x="1030288" y="5984875"/>
                <a:ext cx="474663" cy="3175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2" name="Rectangle 29"/>
              <p:cNvSpPr>
                <a:spLocks noChangeArrowheads="1"/>
              </p:cNvSpPr>
              <p:nvPr/>
            </p:nvSpPr>
            <p:spPr bwMode="auto">
              <a:xfrm>
                <a:off x="1030288" y="5984875"/>
                <a:ext cx="474663" cy="3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3" name="Rectangle 30"/>
              <p:cNvSpPr>
                <a:spLocks noChangeArrowheads="1"/>
              </p:cNvSpPr>
              <p:nvPr/>
            </p:nvSpPr>
            <p:spPr bwMode="auto">
              <a:xfrm>
                <a:off x="1030288" y="5937250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4" name="Rectangle 31"/>
              <p:cNvSpPr>
                <a:spLocks noChangeArrowheads="1"/>
              </p:cNvSpPr>
              <p:nvPr/>
            </p:nvSpPr>
            <p:spPr bwMode="auto">
              <a:xfrm>
                <a:off x="1030288" y="5937250"/>
                <a:ext cx="474663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5" name="Rectangle 32"/>
              <p:cNvSpPr>
                <a:spLocks noChangeArrowheads="1"/>
              </p:cNvSpPr>
              <p:nvPr/>
            </p:nvSpPr>
            <p:spPr bwMode="auto">
              <a:xfrm>
                <a:off x="1030288" y="6084888"/>
                <a:ext cx="474663" cy="3175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6" name="Rectangle 33"/>
              <p:cNvSpPr>
                <a:spLocks noChangeArrowheads="1"/>
              </p:cNvSpPr>
              <p:nvPr/>
            </p:nvSpPr>
            <p:spPr bwMode="auto">
              <a:xfrm>
                <a:off x="1030288" y="6084888"/>
                <a:ext cx="474663" cy="3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7" name="Rectangle 34"/>
              <p:cNvSpPr>
                <a:spLocks noChangeArrowheads="1"/>
              </p:cNvSpPr>
              <p:nvPr/>
            </p:nvSpPr>
            <p:spPr bwMode="auto">
              <a:xfrm>
                <a:off x="1030288" y="5951538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8" name="Rectangle 35"/>
              <p:cNvSpPr>
                <a:spLocks noChangeArrowheads="1"/>
              </p:cNvSpPr>
              <p:nvPr/>
            </p:nvSpPr>
            <p:spPr bwMode="auto">
              <a:xfrm>
                <a:off x="1030288" y="5951538"/>
                <a:ext cx="474663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9" name="Rectangle 36"/>
              <p:cNvSpPr>
                <a:spLocks noChangeArrowheads="1"/>
              </p:cNvSpPr>
              <p:nvPr/>
            </p:nvSpPr>
            <p:spPr bwMode="auto">
              <a:xfrm>
                <a:off x="879475" y="6118225"/>
                <a:ext cx="1058863" cy="120650"/>
              </a:xfrm>
              <a:prstGeom prst="rect">
                <a:avLst/>
              </a:prstGeom>
              <a:solidFill>
                <a:srgbClr val="14B6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80" name="Rectangle 37"/>
              <p:cNvSpPr>
                <a:spLocks noChangeArrowheads="1"/>
              </p:cNvSpPr>
              <p:nvPr/>
            </p:nvSpPr>
            <p:spPr bwMode="auto">
              <a:xfrm>
                <a:off x="1835150" y="6118225"/>
                <a:ext cx="28575" cy="12065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81" name="Rectangle 38"/>
              <p:cNvSpPr>
                <a:spLocks noChangeArrowheads="1"/>
              </p:cNvSpPr>
              <p:nvPr/>
            </p:nvSpPr>
            <p:spPr bwMode="auto">
              <a:xfrm>
                <a:off x="1101725" y="5751513"/>
                <a:ext cx="588963" cy="150813"/>
              </a:xfrm>
              <a:prstGeom prst="rect">
                <a:avLst/>
              </a:prstGeom>
              <a:solidFill>
                <a:srgbClr val="2B53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82" name="Rectangle 39"/>
              <p:cNvSpPr>
                <a:spLocks noChangeArrowheads="1"/>
              </p:cNvSpPr>
              <p:nvPr/>
            </p:nvSpPr>
            <p:spPr bwMode="auto">
              <a:xfrm>
                <a:off x="1633538" y="5751513"/>
                <a:ext cx="14288" cy="150813"/>
              </a:xfrm>
              <a:prstGeom prst="rect">
                <a:avLst/>
              </a:prstGeom>
              <a:solidFill>
                <a:srgbClr val="14B6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83" name="Freeform 40"/>
              <p:cNvSpPr/>
              <p:nvPr/>
            </p:nvSpPr>
            <p:spPr bwMode="auto">
              <a:xfrm>
                <a:off x="1012825" y="5902325"/>
                <a:ext cx="530225" cy="215900"/>
              </a:xfrm>
              <a:custGeom>
                <a:avLst/>
                <a:gdLst>
                  <a:gd name="T0" fmla="*/ 186 w 186"/>
                  <a:gd name="T1" fmla="*/ 38 h 76"/>
                  <a:gd name="T2" fmla="*/ 183 w 186"/>
                  <a:gd name="T3" fmla="*/ 0 h 76"/>
                  <a:gd name="T4" fmla="*/ 183 w 186"/>
                  <a:gd name="T5" fmla="*/ 0 h 76"/>
                  <a:gd name="T6" fmla="*/ 182 w 186"/>
                  <a:gd name="T7" fmla="*/ 0 h 76"/>
                  <a:gd name="T8" fmla="*/ 182 w 186"/>
                  <a:gd name="T9" fmla="*/ 0 h 76"/>
                  <a:gd name="T10" fmla="*/ 182 w 186"/>
                  <a:gd name="T11" fmla="*/ 0 h 76"/>
                  <a:gd name="T12" fmla="*/ 0 w 186"/>
                  <a:gd name="T13" fmla="*/ 0 h 76"/>
                  <a:gd name="T14" fmla="*/ 0 w 186"/>
                  <a:gd name="T15" fmla="*/ 8 h 76"/>
                  <a:gd name="T16" fmla="*/ 173 w 186"/>
                  <a:gd name="T17" fmla="*/ 8 h 76"/>
                  <a:gd name="T18" fmla="*/ 173 w 186"/>
                  <a:gd name="T19" fmla="*/ 68 h 76"/>
                  <a:gd name="T20" fmla="*/ 0 w 186"/>
                  <a:gd name="T21" fmla="*/ 68 h 76"/>
                  <a:gd name="T22" fmla="*/ 0 w 186"/>
                  <a:gd name="T23" fmla="*/ 76 h 76"/>
                  <a:gd name="T24" fmla="*/ 183 w 186"/>
                  <a:gd name="T25" fmla="*/ 76 h 76"/>
                  <a:gd name="T26" fmla="*/ 183 w 186"/>
                  <a:gd name="T27" fmla="*/ 76 h 76"/>
                  <a:gd name="T28" fmla="*/ 186 w 186"/>
                  <a:gd name="T29" fmla="*/ 38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86" h="76">
                    <a:moveTo>
                      <a:pt x="186" y="38"/>
                    </a:moveTo>
                    <a:cubicBezTo>
                      <a:pt x="186" y="19"/>
                      <a:pt x="184" y="3"/>
                      <a:pt x="183" y="0"/>
                    </a:cubicBezTo>
                    <a:cubicBezTo>
                      <a:pt x="183" y="0"/>
                      <a:pt x="183" y="0"/>
                      <a:pt x="183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173" y="8"/>
                      <a:pt x="173" y="8"/>
                      <a:pt x="173" y="8"/>
                    </a:cubicBezTo>
                    <a:cubicBezTo>
                      <a:pt x="173" y="68"/>
                      <a:pt x="173" y="68"/>
                      <a:pt x="173" y="68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183" y="76"/>
                      <a:pt x="183" y="76"/>
                      <a:pt x="183" y="76"/>
                    </a:cubicBezTo>
                    <a:cubicBezTo>
                      <a:pt x="183" y="76"/>
                      <a:pt x="183" y="76"/>
                      <a:pt x="183" y="76"/>
                    </a:cubicBezTo>
                    <a:cubicBezTo>
                      <a:pt x="184" y="73"/>
                      <a:pt x="186" y="57"/>
                      <a:pt x="186" y="38"/>
                    </a:cubicBezTo>
                    <a:close/>
                  </a:path>
                </a:pathLst>
              </a:custGeom>
              <a:solidFill>
                <a:srgbClr val="5D9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84" name="Freeform 41"/>
              <p:cNvSpPr/>
              <p:nvPr/>
            </p:nvSpPr>
            <p:spPr bwMode="auto">
              <a:xfrm>
                <a:off x="1425575" y="6034088"/>
                <a:ext cx="42863" cy="122238"/>
              </a:xfrm>
              <a:custGeom>
                <a:avLst/>
                <a:gdLst>
                  <a:gd name="T0" fmla="*/ 0 w 27"/>
                  <a:gd name="T1" fmla="*/ 0 h 77"/>
                  <a:gd name="T2" fmla="*/ 0 w 27"/>
                  <a:gd name="T3" fmla="*/ 77 h 77"/>
                  <a:gd name="T4" fmla="*/ 13 w 27"/>
                  <a:gd name="T5" fmla="*/ 64 h 77"/>
                  <a:gd name="T6" fmla="*/ 27 w 27"/>
                  <a:gd name="T7" fmla="*/ 77 h 77"/>
                  <a:gd name="T8" fmla="*/ 27 w 27"/>
                  <a:gd name="T9" fmla="*/ 0 h 77"/>
                  <a:gd name="T10" fmla="*/ 0 w 27"/>
                  <a:gd name="T11" fmla="*/ 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" h="77">
                    <a:moveTo>
                      <a:pt x="0" y="0"/>
                    </a:moveTo>
                    <a:lnTo>
                      <a:pt x="0" y="77"/>
                    </a:lnTo>
                    <a:lnTo>
                      <a:pt x="13" y="64"/>
                    </a:lnTo>
                    <a:lnTo>
                      <a:pt x="27" y="77"/>
                    </a:lnTo>
                    <a:lnTo>
                      <a:pt x="27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B22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2" grpId="0" bldLvl="0" animBg="1"/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95000"/>
            <a:lumOff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矩形 51"/>
          <p:cNvSpPr>
            <a:spLocks noChangeArrowheads="1"/>
          </p:cNvSpPr>
          <p:nvPr/>
        </p:nvSpPr>
        <p:spPr bwMode="auto">
          <a:xfrm>
            <a:off x="300275" y="309212"/>
            <a:ext cx="1217295" cy="506730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700" b="1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摘星星</a:t>
            </a:r>
          </a:p>
        </p:txBody>
      </p:sp>
      <p:grpSp>
        <p:nvGrpSpPr>
          <p:cNvPr id="14" name="组合 13"/>
          <p:cNvGrpSpPr/>
          <p:nvPr/>
        </p:nvGrpSpPr>
        <p:grpSpPr bwMode="auto">
          <a:xfrm>
            <a:off x="1689833" y="986191"/>
            <a:ext cx="1068116" cy="1068117"/>
            <a:chOff x="539552" y="123478"/>
            <a:chExt cx="1069001" cy="1069001"/>
          </a:xfrm>
        </p:grpSpPr>
        <p:pic>
          <p:nvPicPr>
            <p:cNvPr id="10278" name="Picture 2" descr="http://epaper.jzrb.com/jzwb/rmp/1/82/2013-07/18/14/res05_attpic_brief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9552" y="123478"/>
              <a:ext cx="1069001" cy="10690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279" name="TextBox 54"/>
            <p:cNvSpPr txBox="1">
              <a:spLocks noChangeArrowheads="1"/>
            </p:cNvSpPr>
            <p:nvPr/>
          </p:nvSpPr>
          <p:spPr bwMode="auto">
            <a:xfrm>
              <a:off x="787344" y="134597"/>
              <a:ext cx="693994" cy="10155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zh-CN" altLang="en-US" sz="40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避</a:t>
              </a:r>
              <a:endParaRPr lang="en-US" altLang="zh-CN" sz="40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 bwMode="auto">
          <a:xfrm>
            <a:off x="4002233" y="1870206"/>
            <a:ext cx="1101446" cy="1103032"/>
            <a:chOff x="539552" y="123478"/>
            <a:chExt cx="1101230" cy="1101230"/>
          </a:xfrm>
        </p:grpSpPr>
        <p:pic>
          <p:nvPicPr>
            <p:cNvPr id="10276" name="Picture 2" descr="http://epaper.jzrb.com/jzwb/rmp/1/82/2013-07/18/14/res05_attpic_brief.jpg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9552" y="123478"/>
              <a:ext cx="1101230" cy="11012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277" name="TextBox 60"/>
            <p:cNvSpPr txBox="1">
              <a:spLocks noChangeArrowheads="1"/>
            </p:cNvSpPr>
            <p:nvPr/>
          </p:nvSpPr>
          <p:spPr bwMode="auto">
            <a:xfrm>
              <a:off x="785503" y="142492"/>
              <a:ext cx="693284" cy="10130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zh-CN" sz="40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泄</a:t>
              </a:r>
            </a:p>
          </p:txBody>
        </p:sp>
      </p:grpSp>
      <p:grpSp>
        <p:nvGrpSpPr>
          <p:cNvPr id="20" name="组合 19"/>
          <p:cNvGrpSpPr/>
          <p:nvPr/>
        </p:nvGrpSpPr>
        <p:grpSpPr bwMode="auto">
          <a:xfrm>
            <a:off x="447135" y="1119508"/>
            <a:ext cx="1049071" cy="1049071"/>
            <a:chOff x="539552" y="104457"/>
            <a:chExt cx="1296144" cy="1315165"/>
          </a:xfrm>
        </p:grpSpPr>
        <p:pic>
          <p:nvPicPr>
            <p:cNvPr id="10274" name="Picture 2" descr="http://epaper.jzrb.com/jzwb/rmp/1/82/2013-07/18/14/res05_attpic_brief.jpg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9552" y="123478"/>
              <a:ext cx="1296144" cy="1296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275" name="TextBox 66"/>
            <p:cNvSpPr txBox="1">
              <a:spLocks noChangeArrowheads="1"/>
            </p:cNvSpPr>
            <p:nvPr/>
          </p:nvSpPr>
          <p:spPr bwMode="auto">
            <a:xfrm>
              <a:off x="814076" y="104457"/>
              <a:ext cx="856731" cy="1272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zh-CN" altLang="en-US" sz="40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怒</a:t>
              </a:r>
              <a:endParaRPr lang="en-US" altLang="zh-CN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 bwMode="auto">
          <a:xfrm>
            <a:off x="1681896" y="2224127"/>
            <a:ext cx="1072878" cy="1072879"/>
            <a:chOff x="539552" y="123478"/>
            <a:chExt cx="1073433" cy="1073433"/>
          </a:xfrm>
        </p:grpSpPr>
        <p:pic>
          <p:nvPicPr>
            <p:cNvPr id="10272" name="Picture 2" descr="http://epaper.jzrb.com/jzwb/rmp/1/82/2013-07/18/14/res05_attpic_brief.jpg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9552" y="123478"/>
              <a:ext cx="1073433" cy="10734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273" name="TextBox 72"/>
            <p:cNvSpPr txBox="1">
              <a:spLocks noChangeArrowheads="1"/>
            </p:cNvSpPr>
            <p:nvPr/>
          </p:nvSpPr>
          <p:spPr bwMode="auto">
            <a:xfrm>
              <a:off x="752333" y="136181"/>
              <a:ext cx="693779" cy="10152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zh-CN" sz="40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监</a:t>
              </a:r>
            </a:p>
          </p:txBody>
        </p:sp>
      </p:grpSp>
      <p:grpSp>
        <p:nvGrpSpPr>
          <p:cNvPr id="26" name="组合 25"/>
          <p:cNvGrpSpPr/>
          <p:nvPr/>
        </p:nvGrpSpPr>
        <p:grpSpPr bwMode="auto">
          <a:xfrm>
            <a:off x="413805" y="2257456"/>
            <a:ext cx="1066529" cy="1064943"/>
            <a:chOff x="539552" y="123478"/>
            <a:chExt cx="1065232" cy="1065232"/>
          </a:xfrm>
        </p:grpSpPr>
        <p:pic>
          <p:nvPicPr>
            <p:cNvPr id="10270" name="Picture 2" descr="http://epaper.jzrb.com/jzwb/rmp/1/82/2013-07/18/14/res05_attpic_brief.jpg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9552" y="123478"/>
              <a:ext cx="1065232" cy="10652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271" name="TextBox 60"/>
            <p:cNvSpPr txBox="1">
              <a:spLocks noChangeArrowheads="1"/>
            </p:cNvSpPr>
            <p:nvPr/>
          </p:nvSpPr>
          <p:spPr bwMode="auto">
            <a:xfrm>
              <a:off x="796349" y="123478"/>
              <a:ext cx="692577" cy="10150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zh-CN" altLang="en-US" sz="40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懒</a:t>
              </a:r>
              <a:endParaRPr lang="en-US" altLang="zh-CN" sz="40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 bwMode="auto">
          <a:xfrm>
            <a:off x="4327588" y="857637"/>
            <a:ext cx="1101445" cy="1103032"/>
            <a:chOff x="539552" y="123478"/>
            <a:chExt cx="1101230" cy="1101230"/>
          </a:xfrm>
        </p:grpSpPr>
        <p:pic>
          <p:nvPicPr>
            <p:cNvPr id="10268" name="Picture 2" descr="http://epaper.jzrb.com/jzwb/rmp/1/82/2013-07/18/14/res05_attpic_brief.jpg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9552" y="123478"/>
              <a:ext cx="1101230" cy="11012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269" name="TextBox 60"/>
            <p:cNvSpPr txBox="1">
              <a:spLocks noChangeArrowheads="1"/>
            </p:cNvSpPr>
            <p:nvPr/>
          </p:nvSpPr>
          <p:spPr bwMode="auto">
            <a:xfrm>
              <a:off x="785504" y="142492"/>
              <a:ext cx="693285" cy="10130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zh-CN" sz="40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暴</a:t>
              </a:r>
            </a:p>
          </p:txBody>
        </p:sp>
      </p:grpSp>
      <p:grpSp>
        <p:nvGrpSpPr>
          <p:cNvPr id="32" name="组合 31"/>
          <p:cNvGrpSpPr/>
          <p:nvPr/>
        </p:nvGrpSpPr>
        <p:grpSpPr bwMode="auto">
          <a:xfrm>
            <a:off x="5746453" y="883032"/>
            <a:ext cx="1101445" cy="1103032"/>
            <a:chOff x="539552" y="123478"/>
            <a:chExt cx="1101230" cy="1101230"/>
          </a:xfrm>
        </p:grpSpPr>
        <p:pic>
          <p:nvPicPr>
            <p:cNvPr id="10266" name="Picture 2" descr="http://epaper.jzrb.com/jzwb/rmp/1/82/2013-07/18/14/res05_attpic_brief.jpg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9552" y="123478"/>
              <a:ext cx="1101230" cy="11012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267" name="TextBox 60"/>
            <p:cNvSpPr txBox="1">
              <a:spLocks noChangeArrowheads="1"/>
            </p:cNvSpPr>
            <p:nvPr/>
          </p:nvSpPr>
          <p:spPr bwMode="auto">
            <a:xfrm>
              <a:off x="806132" y="142492"/>
              <a:ext cx="693285" cy="10130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zh-CN" sz="40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兽</a:t>
              </a:r>
            </a:p>
          </p:txBody>
        </p:sp>
      </p:grpSp>
      <p:grpSp>
        <p:nvGrpSpPr>
          <p:cNvPr id="38" name="组合 37"/>
          <p:cNvGrpSpPr/>
          <p:nvPr/>
        </p:nvGrpSpPr>
        <p:grpSpPr bwMode="auto">
          <a:xfrm>
            <a:off x="2927768" y="1978129"/>
            <a:ext cx="1101446" cy="1103032"/>
            <a:chOff x="539552" y="123478"/>
            <a:chExt cx="1101230" cy="1101230"/>
          </a:xfrm>
        </p:grpSpPr>
        <p:pic>
          <p:nvPicPr>
            <p:cNvPr id="10264" name="Picture 2" descr="http://epaper.jzrb.com/jzwb/rmp/1/82/2013-07/18/14/res05_attpic_brief.jpg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9552" y="123478"/>
              <a:ext cx="1101230" cy="11012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265" name="TextBox 60"/>
            <p:cNvSpPr txBox="1">
              <a:spLocks noChangeArrowheads="1"/>
            </p:cNvSpPr>
            <p:nvPr/>
          </p:nvSpPr>
          <p:spPr bwMode="auto">
            <a:xfrm>
              <a:off x="791852" y="142492"/>
              <a:ext cx="693284" cy="10130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zh-CN" sz="40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厉</a:t>
              </a:r>
            </a:p>
          </p:txBody>
        </p:sp>
      </p:grpSp>
      <p:grpSp>
        <p:nvGrpSpPr>
          <p:cNvPr id="41" name="组合 40"/>
          <p:cNvGrpSpPr/>
          <p:nvPr/>
        </p:nvGrpSpPr>
        <p:grpSpPr bwMode="auto">
          <a:xfrm>
            <a:off x="3276930" y="3177974"/>
            <a:ext cx="1101445" cy="1103032"/>
            <a:chOff x="539552" y="123478"/>
            <a:chExt cx="1101230" cy="1101230"/>
          </a:xfrm>
        </p:grpSpPr>
        <p:pic>
          <p:nvPicPr>
            <p:cNvPr id="10262" name="Picture 2" descr="http://epaper.jzrb.com/jzwb/rmp/1/82/2013-07/18/14/res05_attpic_brief.jpg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9552" y="123478"/>
              <a:ext cx="1101230" cy="11012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263" name="TextBox 60"/>
            <p:cNvSpPr txBox="1">
              <a:spLocks noChangeArrowheads="1"/>
            </p:cNvSpPr>
            <p:nvPr/>
          </p:nvSpPr>
          <p:spPr bwMode="auto">
            <a:xfrm>
              <a:off x="785504" y="142492"/>
              <a:ext cx="693285" cy="10130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zh-CN" sz="40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速</a:t>
              </a:r>
            </a:p>
          </p:txBody>
        </p:sp>
      </p:grpSp>
      <p:grpSp>
        <p:nvGrpSpPr>
          <p:cNvPr id="44" name="组合 43"/>
          <p:cNvGrpSpPr/>
          <p:nvPr/>
        </p:nvGrpSpPr>
        <p:grpSpPr bwMode="auto">
          <a:xfrm>
            <a:off x="1908853" y="3466826"/>
            <a:ext cx="1101445" cy="1103032"/>
            <a:chOff x="539552" y="123478"/>
            <a:chExt cx="1101230" cy="1101230"/>
          </a:xfrm>
        </p:grpSpPr>
        <p:pic>
          <p:nvPicPr>
            <p:cNvPr id="10260" name="Picture 2" descr="http://epaper.jzrb.com/jzwb/rmp/1/82/2013-07/18/14/res05_attpic_brief.jpg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9552" y="123478"/>
              <a:ext cx="1101230" cy="11012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261" name="TextBox 60"/>
            <p:cNvSpPr txBox="1">
              <a:spLocks noChangeArrowheads="1"/>
            </p:cNvSpPr>
            <p:nvPr/>
          </p:nvSpPr>
          <p:spPr bwMode="auto">
            <a:xfrm>
              <a:off x="799785" y="142492"/>
              <a:ext cx="693285" cy="10130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zh-CN" altLang="en-US" sz="40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甩</a:t>
              </a:r>
              <a:endParaRPr lang="en-US" altLang="zh-CN" sz="40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 bwMode="auto">
          <a:xfrm>
            <a:off x="2824608" y="919533"/>
            <a:ext cx="1101445" cy="1103033"/>
            <a:chOff x="539552" y="123478"/>
            <a:chExt cx="1101230" cy="1101230"/>
          </a:xfrm>
        </p:grpSpPr>
        <p:pic>
          <p:nvPicPr>
            <p:cNvPr id="10258" name="Picture 2" descr="http://epaper.jzrb.com/jzwb/rmp/1/82/2013-07/18/14/res05_attpic_brief.jpg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9552" y="123478"/>
              <a:ext cx="1101230" cy="11012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259" name="TextBox 60"/>
            <p:cNvSpPr txBox="1">
              <a:spLocks noChangeArrowheads="1"/>
            </p:cNvSpPr>
            <p:nvPr/>
          </p:nvSpPr>
          <p:spPr bwMode="auto">
            <a:xfrm>
              <a:off x="799785" y="142492"/>
              <a:ext cx="693285" cy="10130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zh-CN" sz="40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吼</a:t>
              </a:r>
            </a:p>
          </p:txBody>
        </p:sp>
      </p:grpSp>
      <p:grpSp>
        <p:nvGrpSpPr>
          <p:cNvPr id="50" name="组合 49"/>
          <p:cNvGrpSpPr/>
          <p:nvPr/>
        </p:nvGrpSpPr>
        <p:grpSpPr bwMode="auto">
          <a:xfrm>
            <a:off x="5187795" y="1909882"/>
            <a:ext cx="1103034" cy="1103033"/>
            <a:chOff x="539552" y="123478"/>
            <a:chExt cx="1101230" cy="1101230"/>
          </a:xfrm>
        </p:grpSpPr>
        <p:pic>
          <p:nvPicPr>
            <p:cNvPr id="10256" name="Picture 2" descr="http://epaper.jzrb.com/jzwb/rmp/1/82/2013-07/18/14/res05_attpic_brief.jpg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9552" y="123478"/>
              <a:ext cx="1101230" cy="11012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257" name="TextBox 60"/>
            <p:cNvSpPr txBox="1">
              <a:spLocks noChangeArrowheads="1"/>
            </p:cNvSpPr>
            <p:nvPr/>
          </p:nvSpPr>
          <p:spPr bwMode="auto">
            <a:xfrm>
              <a:off x="777227" y="142492"/>
              <a:ext cx="692286" cy="10130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zh-CN" altLang="en-US" sz="40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迅</a:t>
              </a:r>
              <a:endParaRPr lang="en-US" altLang="zh-CN" sz="40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3719252" y="246985"/>
            <a:ext cx="369965" cy="373246"/>
            <a:chOff x="631825" y="5181600"/>
            <a:chExt cx="1554163" cy="1552575"/>
          </a:xfrm>
        </p:grpSpPr>
        <p:sp>
          <p:nvSpPr>
            <p:cNvPr id="42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71" tIns="34285" rIns="68571" bIns="34285" numCol="1" anchor="t" anchorCtr="0" compatLnSpc="1"/>
            <a:lstStyle/>
            <a:p>
              <a:endParaRPr lang="en-US" sz="1350">
                <a:solidFill>
                  <a:prstClr val="black"/>
                </a:solidFill>
              </a:endParaRPr>
            </a:p>
          </p:txBody>
        </p:sp>
        <p:sp>
          <p:nvSpPr>
            <p:cNvPr id="43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71" tIns="34285" rIns="68571" bIns="34285" numCol="1" anchor="t" anchorCtr="0" compatLnSpc="1"/>
            <a:lstStyle/>
            <a:p>
              <a:endParaRPr lang="en-US" sz="1350">
                <a:solidFill>
                  <a:prstClr val="black"/>
                </a:solidFill>
              </a:endParaRPr>
            </a:p>
          </p:txBody>
        </p:sp>
        <p:sp>
          <p:nvSpPr>
            <p:cNvPr id="45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71" tIns="34285" rIns="68571" bIns="34285" numCol="1" anchor="t" anchorCtr="0" compatLnSpc="1"/>
            <a:lstStyle/>
            <a:p>
              <a:endParaRPr lang="en-US" sz="1350">
                <a:solidFill>
                  <a:prstClr val="black"/>
                </a:solidFill>
              </a:endParaRPr>
            </a:p>
          </p:txBody>
        </p:sp>
        <p:sp>
          <p:nvSpPr>
            <p:cNvPr id="46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71" tIns="34285" rIns="68571" bIns="34285" numCol="1" anchor="t" anchorCtr="0" compatLnSpc="1"/>
            <a:lstStyle/>
            <a:p>
              <a:endParaRPr lang="en-US" sz="1350">
                <a:solidFill>
                  <a:prstClr val="black"/>
                </a:solidFill>
              </a:endParaRPr>
            </a:p>
          </p:txBody>
        </p:sp>
        <p:sp>
          <p:nvSpPr>
            <p:cNvPr id="48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71" tIns="34285" rIns="68571" bIns="34285" numCol="1" anchor="t" anchorCtr="0" compatLnSpc="1"/>
            <a:lstStyle/>
            <a:p>
              <a:endParaRPr lang="en-US" sz="1350">
                <a:solidFill>
                  <a:prstClr val="black"/>
                </a:solidFill>
              </a:endParaRPr>
            </a:p>
          </p:txBody>
        </p:sp>
        <p:sp>
          <p:nvSpPr>
            <p:cNvPr id="49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71" tIns="34285" rIns="68571" bIns="34285" numCol="1" anchor="t" anchorCtr="0" compatLnSpc="1"/>
            <a:lstStyle/>
            <a:p>
              <a:endParaRPr lang="en-US" sz="1350">
                <a:solidFill>
                  <a:prstClr val="black"/>
                </a:solidFill>
              </a:endParaRPr>
            </a:p>
          </p:txBody>
        </p:sp>
        <p:sp>
          <p:nvSpPr>
            <p:cNvPr id="51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71" tIns="34285" rIns="68571" bIns="34285" numCol="1" anchor="t" anchorCtr="0" compatLnSpc="1"/>
            <a:lstStyle/>
            <a:p>
              <a:endParaRPr lang="en-US" sz="1350">
                <a:solidFill>
                  <a:prstClr val="black"/>
                </a:solidFill>
              </a:endParaRPr>
            </a:p>
          </p:txBody>
        </p:sp>
        <p:sp>
          <p:nvSpPr>
            <p:cNvPr id="52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71" tIns="34285" rIns="68571" bIns="34285" numCol="1" anchor="t" anchorCtr="0" compatLnSpc="1"/>
            <a:lstStyle/>
            <a:p>
              <a:endParaRPr lang="en-US" sz="1350">
                <a:solidFill>
                  <a:prstClr val="black"/>
                </a:solidFill>
              </a:endParaRPr>
            </a:p>
          </p:txBody>
        </p:sp>
        <p:sp>
          <p:nvSpPr>
            <p:cNvPr id="53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71" tIns="34285" rIns="68571" bIns="34285" numCol="1" anchor="t" anchorCtr="0" compatLnSpc="1"/>
            <a:lstStyle/>
            <a:p>
              <a:endParaRPr lang="en-US" sz="1350">
                <a:solidFill>
                  <a:prstClr val="black"/>
                </a:solidFill>
              </a:endParaRPr>
            </a:p>
          </p:txBody>
        </p:sp>
        <p:sp>
          <p:nvSpPr>
            <p:cNvPr id="54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71" tIns="34285" rIns="68571" bIns="34285" numCol="1" anchor="t" anchorCtr="0" compatLnSpc="1"/>
            <a:lstStyle/>
            <a:p>
              <a:endParaRPr lang="en-US" sz="1350">
                <a:solidFill>
                  <a:prstClr val="black"/>
                </a:solidFill>
              </a:endParaRPr>
            </a:p>
          </p:txBody>
        </p:sp>
        <p:sp>
          <p:nvSpPr>
            <p:cNvPr id="55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71" tIns="34285" rIns="68571" bIns="34285" numCol="1" anchor="t" anchorCtr="0" compatLnSpc="1"/>
            <a:lstStyle/>
            <a:p>
              <a:endParaRPr lang="en-US" sz="1350">
                <a:solidFill>
                  <a:prstClr val="black"/>
                </a:solidFill>
              </a:endParaRPr>
            </a:p>
          </p:txBody>
        </p:sp>
        <p:sp>
          <p:nvSpPr>
            <p:cNvPr id="56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71" tIns="34285" rIns="68571" bIns="34285" numCol="1" anchor="t" anchorCtr="0" compatLnSpc="1"/>
            <a:lstStyle/>
            <a:p>
              <a:endParaRPr lang="en-US" sz="1350">
                <a:solidFill>
                  <a:prstClr val="black"/>
                </a:solidFill>
              </a:endParaRPr>
            </a:p>
          </p:txBody>
        </p:sp>
        <p:sp>
          <p:nvSpPr>
            <p:cNvPr id="57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71" tIns="34285" rIns="68571" bIns="34285" numCol="1" anchor="t" anchorCtr="0" compatLnSpc="1"/>
            <a:lstStyle/>
            <a:p>
              <a:endParaRPr lang="en-US" sz="1350">
                <a:solidFill>
                  <a:prstClr val="black"/>
                </a:solidFill>
              </a:endParaRPr>
            </a:p>
          </p:txBody>
        </p:sp>
        <p:sp>
          <p:nvSpPr>
            <p:cNvPr id="58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71" tIns="34285" rIns="68571" bIns="34285" numCol="1" anchor="t" anchorCtr="0" compatLnSpc="1"/>
            <a:lstStyle/>
            <a:p>
              <a:endParaRPr lang="en-US" sz="1350">
                <a:solidFill>
                  <a:prstClr val="black"/>
                </a:solidFill>
              </a:endParaRPr>
            </a:p>
          </p:txBody>
        </p:sp>
        <p:sp>
          <p:nvSpPr>
            <p:cNvPr id="59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71" tIns="34285" rIns="68571" bIns="34285" numCol="1" anchor="t" anchorCtr="0" compatLnSpc="1"/>
            <a:lstStyle/>
            <a:p>
              <a:endParaRPr lang="en-US" sz="1350">
                <a:solidFill>
                  <a:prstClr val="black"/>
                </a:solidFill>
              </a:endParaRPr>
            </a:p>
          </p:txBody>
        </p:sp>
        <p:sp>
          <p:nvSpPr>
            <p:cNvPr id="60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71" tIns="34285" rIns="68571" bIns="34285" numCol="1" anchor="t" anchorCtr="0" compatLnSpc="1"/>
            <a:lstStyle/>
            <a:p>
              <a:endParaRPr lang="en-US" sz="1350">
                <a:solidFill>
                  <a:prstClr val="black"/>
                </a:solidFill>
              </a:endParaRPr>
            </a:p>
          </p:txBody>
        </p:sp>
        <p:sp>
          <p:nvSpPr>
            <p:cNvPr id="61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71" tIns="34285" rIns="68571" bIns="34285" numCol="1" anchor="t" anchorCtr="0" compatLnSpc="1"/>
            <a:lstStyle/>
            <a:p>
              <a:endParaRPr lang="en-US" sz="1350">
                <a:solidFill>
                  <a:prstClr val="black"/>
                </a:solidFill>
              </a:endParaRPr>
            </a:p>
          </p:txBody>
        </p:sp>
        <p:sp>
          <p:nvSpPr>
            <p:cNvPr id="62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71" tIns="34285" rIns="68571" bIns="34285" numCol="1" anchor="t" anchorCtr="0" compatLnSpc="1"/>
            <a:lstStyle/>
            <a:p>
              <a:endParaRPr lang="en-US" sz="1350">
                <a:solidFill>
                  <a:prstClr val="black"/>
                </a:solidFill>
              </a:endParaRPr>
            </a:p>
          </p:txBody>
        </p:sp>
        <p:sp>
          <p:nvSpPr>
            <p:cNvPr id="63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71" tIns="34285" rIns="68571" bIns="34285" numCol="1" anchor="t" anchorCtr="0" compatLnSpc="1"/>
            <a:lstStyle/>
            <a:p>
              <a:endParaRPr lang="en-US" sz="1350">
                <a:solidFill>
                  <a:prstClr val="black"/>
                </a:solidFill>
              </a:endParaRPr>
            </a:p>
          </p:txBody>
        </p:sp>
        <p:sp>
          <p:nvSpPr>
            <p:cNvPr id="64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71" tIns="34285" rIns="68571" bIns="34285" numCol="1" anchor="t" anchorCtr="0" compatLnSpc="1"/>
            <a:lstStyle/>
            <a:p>
              <a:endParaRPr lang="en-US" sz="1350">
                <a:solidFill>
                  <a:prstClr val="black"/>
                </a:solidFill>
              </a:endParaRPr>
            </a:p>
          </p:txBody>
        </p:sp>
        <p:sp>
          <p:nvSpPr>
            <p:cNvPr id="65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71" tIns="34285" rIns="68571" bIns="34285" numCol="1" anchor="t" anchorCtr="0" compatLnSpc="1"/>
            <a:lstStyle/>
            <a:p>
              <a:endParaRPr lang="en-US" sz="1350">
                <a:solidFill>
                  <a:prstClr val="black"/>
                </a:solidFill>
              </a:endParaRPr>
            </a:p>
          </p:txBody>
        </p:sp>
        <p:sp>
          <p:nvSpPr>
            <p:cNvPr id="66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71" tIns="34285" rIns="68571" bIns="34285" numCol="1" anchor="t" anchorCtr="0" compatLnSpc="1"/>
            <a:lstStyle/>
            <a:p>
              <a:endParaRPr lang="en-US" sz="1350">
                <a:solidFill>
                  <a:prstClr val="black"/>
                </a:solidFill>
              </a:endParaRPr>
            </a:p>
          </p:txBody>
        </p:sp>
        <p:sp>
          <p:nvSpPr>
            <p:cNvPr id="67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71" tIns="34285" rIns="68571" bIns="34285" numCol="1" anchor="t" anchorCtr="0" compatLnSpc="1"/>
            <a:lstStyle/>
            <a:p>
              <a:endParaRPr lang="en-US" sz="1350">
                <a:solidFill>
                  <a:prstClr val="black"/>
                </a:solidFill>
              </a:endParaRPr>
            </a:p>
          </p:txBody>
        </p:sp>
        <p:sp>
          <p:nvSpPr>
            <p:cNvPr id="68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71" tIns="34285" rIns="68571" bIns="34285" numCol="1" anchor="t" anchorCtr="0" compatLnSpc="1"/>
            <a:lstStyle/>
            <a:p>
              <a:endParaRPr lang="en-US" sz="1350">
                <a:solidFill>
                  <a:prstClr val="black"/>
                </a:solidFill>
              </a:endParaRPr>
            </a:p>
          </p:txBody>
        </p:sp>
        <p:sp>
          <p:nvSpPr>
            <p:cNvPr id="69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71" tIns="34285" rIns="68571" bIns="34285" numCol="1" anchor="t" anchorCtr="0" compatLnSpc="1"/>
            <a:lstStyle/>
            <a:p>
              <a:endParaRPr lang="en-US" sz="1350">
                <a:solidFill>
                  <a:prstClr val="black"/>
                </a:solidFill>
              </a:endParaRPr>
            </a:p>
          </p:txBody>
        </p:sp>
        <p:sp>
          <p:nvSpPr>
            <p:cNvPr id="70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71" tIns="34285" rIns="68571" bIns="34285" numCol="1" anchor="t" anchorCtr="0" compatLnSpc="1"/>
            <a:lstStyle/>
            <a:p>
              <a:endParaRPr lang="en-US" sz="1350">
                <a:solidFill>
                  <a:prstClr val="black"/>
                </a:solidFill>
              </a:endParaRPr>
            </a:p>
          </p:txBody>
        </p:sp>
        <p:sp>
          <p:nvSpPr>
            <p:cNvPr id="71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71" tIns="34285" rIns="68571" bIns="34285" numCol="1" anchor="t" anchorCtr="0" compatLnSpc="1"/>
            <a:lstStyle/>
            <a:p>
              <a:endParaRPr lang="en-US" sz="1350">
                <a:solidFill>
                  <a:prstClr val="black"/>
                </a:solidFill>
              </a:endParaRPr>
            </a:p>
          </p:txBody>
        </p:sp>
        <p:sp>
          <p:nvSpPr>
            <p:cNvPr id="72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71" tIns="34285" rIns="68571" bIns="34285" numCol="1" anchor="t" anchorCtr="0" compatLnSpc="1"/>
            <a:lstStyle/>
            <a:p>
              <a:endParaRPr lang="en-US" sz="1350">
                <a:solidFill>
                  <a:prstClr val="black"/>
                </a:solidFill>
              </a:endParaRPr>
            </a:p>
          </p:txBody>
        </p:sp>
        <p:sp>
          <p:nvSpPr>
            <p:cNvPr id="73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71" tIns="34285" rIns="68571" bIns="34285" numCol="1" anchor="t" anchorCtr="0" compatLnSpc="1"/>
            <a:lstStyle/>
            <a:p>
              <a:endParaRPr lang="en-US" sz="1350">
                <a:solidFill>
                  <a:prstClr val="black"/>
                </a:solidFill>
              </a:endParaRPr>
            </a:p>
          </p:txBody>
        </p:sp>
        <p:sp>
          <p:nvSpPr>
            <p:cNvPr id="74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71" tIns="34285" rIns="68571" bIns="34285" numCol="1" anchor="t" anchorCtr="0" compatLnSpc="1"/>
            <a:lstStyle/>
            <a:p>
              <a:endParaRPr lang="en-US" sz="1350">
                <a:solidFill>
                  <a:prstClr val="black"/>
                </a:solidFill>
              </a:endParaRPr>
            </a:p>
          </p:txBody>
        </p:sp>
        <p:sp>
          <p:nvSpPr>
            <p:cNvPr id="75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71" tIns="34285" rIns="68571" bIns="34285" numCol="1" anchor="t" anchorCtr="0" compatLnSpc="1"/>
            <a:lstStyle/>
            <a:p>
              <a:endParaRPr lang="en-US" sz="1350">
                <a:solidFill>
                  <a:prstClr val="black"/>
                </a:solidFill>
              </a:endParaRPr>
            </a:p>
          </p:txBody>
        </p:sp>
        <p:sp>
          <p:nvSpPr>
            <p:cNvPr id="76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71" tIns="34285" rIns="68571" bIns="34285" numCol="1" anchor="t" anchorCtr="0" compatLnSpc="1"/>
            <a:lstStyle/>
            <a:p>
              <a:endParaRPr lang="en-US" sz="1350">
                <a:solidFill>
                  <a:prstClr val="black"/>
                </a:solidFill>
              </a:endParaRPr>
            </a:p>
          </p:txBody>
        </p:sp>
      </p:grpSp>
      <p:sp>
        <p:nvSpPr>
          <p:cNvPr id="77" name="TextBox 11"/>
          <p:cNvSpPr txBox="1">
            <a:spLocks noChangeArrowheads="1"/>
          </p:cNvSpPr>
          <p:nvPr/>
        </p:nvSpPr>
        <p:spPr bwMode="auto">
          <a:xfrm>
            <a:off x="4161790" y="189865"/>
            <a:ext cx="1731645" cy="53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38571" tIns="19285" rIns="38571" bIns="19285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识字游戏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528892" y="2421722"/>
            <a:ext cx="1846375" cy="220566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037111" y="262568"/>
            <a:ext cx="829938" cy="8120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4.44444E-6 L 0.02253 0.6905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20" y="3451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-4.07407E-6 L -0.03073 0.47315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36" y="2365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04167E-6 -3.7037E-7 L -0.07656 0.71458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28" y="3571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33333E-6 L -0.07383 0.55348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98" y="276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-1.11111E-6 L -0.01237 0.48171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25" y="2407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4167E-6 -2.59259E-6 L -0.06028 0.73611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21" y="368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-3.7037E-6 L -0.13528 0.73125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771" y="3655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3.33333E-6 L -0.0431 0.5324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61" y="2662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7 1.11022E-16 L -0.03333 0.29907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67" y="1495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7 0 L -0.02083 0.2287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42" y="114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7 3.7037E-7 L -0.08424 0.72407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219" y="3620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2.22222E-6 L -0.11627 0.53148 " pathEditMode="relative" rAng="0" ptsTypes="AA">
                                      <p:cBhvr>
                                        <p:cTn id="61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820" y="2657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23528" y="1117129"/>
            <a:ext cx="7677496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厉害：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难以对付或忍受；剧烈；凶猛。</a:t>
            </a:r>
            <a:r>
              <a:rPr lang="zh-CN" altLang="en-US" sz="36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文中形容台风的凶猛。</a:t>
            </a:r>
            <a:endParaRPr lang="zh-CN" altLang="en-US" sz="3600" b="1" dirty="0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23185" y="2590486"/>
            <a:ext cx="6357982" cy="646331"/>
          </a:xfrm>
          <a:prstGeom prst="rect">
            <a:avLst/>
          </a:prstGeom>
          <a:solidFill>
            <a:schemeClr val="bg2">
              <a:alpha val="13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台风的</a:t>
            </a:r>
            <a:r>
              <a:rPr lang="zh-CN" altLang="en-US" sz="36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厉害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我们早就听说过了。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451686" y="426641"/>
            <a:ext cx="1944216" cy="500137"/>
            <a:chOff x="882216" y="641906"/>
            <a:chExt cx="1944216" cy="500137"/>
          </a:xfrm>
        </p:grpSpPr>
        <p:sp>
          <p:nvSpPr>
            <p:cNvPr id="50" name="TextBox 11"/>
            <p:cNvSpPr txBox="1">
              <a:spLocks noChangeArrowheads="1"/>
            </p:cNvSpPr>
            <p:nvPr/>
          </p:nvSpPr>
          <p:spPr bwMode="auto">
            <a:xfrm>
              <a:off x="882216" y="641906"/>
              <a:ext cx="1944216" cy="5001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800" b="1" dirty="0" smtClean="0"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词语解释</a:t>
              </a:r>
              <a:endParaRPr lang="zh-CN" altLang="en-US" sz="2800" b="1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2411760" y="807590"/>
              <a:ext cx="36000" cy="324000"/>
            </a:xfrm>
            <a:prstGeom prst="rect">
              <a:avLst/>
            </a:prstGeom>
            <a:gradFill flip="none" rotWithShape="1">
              <a:gsLst>
                <a:gs pos="14000">
                  <a:schemeClr val="bg1"/>
                </a:gs>
                <a:gs pos="76000">
                  <a:schemeClr val="bg1"/>
                </a:gs>
                <a:gs pos="50000">
                  <a:schemeClr val="accent2">
                    <a:lumMod val="60000"/>
                  </a:schemeClr>
                </a:gs>
              </a:gsLst>
              <a:path path="circle">
                <a:fillToRect l="50000" t="130000" r="50000" b="-30000"/>
              </a:path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891326" y="818043"/>
              <a:ext cx="36000" cy="324000"/>
            </a:xfrm>
            <a:prstGeom prst="rect">
              <a:avLst/>
            </a:prstGeom>
            <a:gradFill flip="none" rotWithShape="1">
              <a:gsLst>
                <a:gs pos="14000">
                  <a:schemeClr val="bg1"/>
                </a:gs>
                <a:gs pos="76000">
                  <a:schemeClr val="bg1"/>
                </a:gs>
                <a:gs pos="50000">
                  <a:schemeClr val="accent2">
                    <a:lumMod val="60000"/>
                  </a:schemeClr>
                </a:gs>
              </a:gsLst>
              <a:path path="circle">
                <a:fillToRect l="50000" t="130000" r="50000" b="-30000"/>
              </a:path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71500" y="857885"/>
            <a:ext cx="7353935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监视</a:t>
            </a:r>
            <a:r>
              <a:rPr lang="en-US" altLang="zh-CN" sz="36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: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从旁严密注视、观察。</a:t>
            </a:r>
            <a:r>
              <a:rPr lang="zh-CN" altLang="en-US" sz="36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文中指卫星观察台风的动向。</a:t>
            </a:r>
            <a:endParaRPr lang="zh-CN" altLang="en-US" sz="3600" b="1" dirty="0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0034" y="2571750"/>
            <a:ext cx="578647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我军在密切</a:t>
            </a:r>
            <a:r>
              <a:rPr lang="zh-CN" altLang="en-US" sz="36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监视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敌人的行动。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99745" y="785495"/>
            <a:ext cx="7957185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谈笑风生</a:t>
            </a:r>
            <a:r>
              <a:rPr lang="en-US" altLang="zh-CN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: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谈话谈得高兴而且有风趣。</a:t>
            </a:r>
            <a:r>
              <a:rPr lang="zh-CN" altLang="en-US" sz="32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文中形容人们因为早有准备，对台风的到来毫不慌张。</a:t>
            </a:r>
            <a:endParaRPr lang="zh-CN" altLang="en-US" sz="3200" b="1" dirty="0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71684" y="2602860"/>
            <a:ext cx="72728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面对危险能做到</a:t>
            </a:r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谈笑风生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是很困难的。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/>
          <p:cNvSpPr txBox="1"/>
          <p:nvPr/>
        </p:nvSpPr>
        <p:spPr>
          <a:xfrm>
            <a:off x="4589045" y="2582734"/>
            <a:ext cx="407804" cy="284693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</a:t>
            </a:r>
            <a:endParaRPr lang="zh-CN" altLang="en-US"/>
          </a:p>
        </p:txBody>
      </p:sp>
      <p:sp>
        <p:nvSpPr>
          <p:cNvPr id="22" name="文本框 6"/>
          <p:cNvSpPr txBox="1"/>
          <p:nvPr/>
        </p:nvSpPr>
        <p:spPr>
          <a:xfrm>
            <a:off x="539750" y="1491615"/>
            <a:ext cx="8006080" cy="20110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这是一篇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_________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，描写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_________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紧紧地跟踪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______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，时刻报告台风的动向，全心全意地为人类服务。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999413" y="1500180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科学童话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071247" y="1500180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气象卫星</a:t>
            </a:r>
            <a:endParaRPr lang="zh-CN" altLang="en-US" dirty="0"/>
          </a:p>
        </p:txBody>
      </p:sp>
      <p:sp>
        <p:nvSpPr>
          <p:cNvPr id="21" name="矩形 20"/>
          <p:cNvSpPr/>
          <p:nvPr/>
        </p:nvSpPr>
        <p:spPr>
          <a:xfrm>
            <a:off x="2355837" y="2143122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台风</a:t>
            </a:r>
            <a:endParaRPr lang="zh-CN" altLang="en-US" dirty="0"/>
          </a:p>
        </p:txBody>
      </p:sp>
      <p:sp>
        <p:nvSpPr>
          <p:cNvPr id="13" name="文本框 6"/>
          <p:cNvSpPr txBox="1"/>
          <p:nvPr/>
        </p:nvSpPr>
        <p:spPr>
          <a:xfrm>
            <a:off x="573961" y="804317"/>
            <a:ext cx="4670830" cy="73250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课文主要写了什么内容？</a:t>
            </a:r>
            <a:endParaRPr lang="en-US" altLang="zh-CN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14"/>
          <p:cNvSpPr txBox="1"/>
          <p:nvPr/>
        </p:nvSpPr>
        <p:spPr>
          <a:xfrm>
            <a:off x="536936" y="344718"/>
            <a:ext cx="214737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charset="-122"/>
                <a:ea typeface="幼圆" panose="02010509060101010101" charset="-122"/>
              </a:rPr>
              <a:t>整体感知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4490" y="397395"/>
            <a:ext cx="366860" cy="456338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21" grpId="0"/>
      <p:bldP spid="1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20"/>
          <p:cNvSpPr/>
          <p:nvPr/>
        </p:nvSpPr>
        <p:spPr>
          <a:xfrm>
            <a:off x="539552" y="869543"/>
            <a:ext cx="7675786" cy="6601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一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、读一读</a:t>
            </a:r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并用横线画出书写错误的词语。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矩形 20"/>
          <p:cNvSpPr/>
          <p:nvPr/>
        </p:nvSpPr>
        <p:spPr>
          <a:xfrm>
            <a:off x="1071538" y="1571618"/>
            <a:ext cx="5832648" cy="1546577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舒展  狂恕  怒吼  狂暴</a:t>
            </a:r>
            <a:endParaRPr lang="en-US" altLang="zh-CN" sz="32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迅速  跟踪  监视  自毫</a:t>
            </a:r>
            <a:endParaRPr lang="en-US" altLang="zh-CN" sz="32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2285984" y="2285998"/>
            <a:ext cx="857256" cy="1588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4786314" y="3000378"/>
            <a:ext cx="857256" cy="1588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14"/>
          <p:cNvSpPr txBox="1"/>
          <p:nvPr/>
        </p:nvSpPr>
        <p:spPr>
          <a:xfrm>
            <a:off x="624428" y="411510"/>
            <a:ext cx="2003356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charset="-122"/>
                <a:ea typeface="幼圆" panose="02010509060101010101" charset="-122"/>
              </a:rPr>
              <a:t>课堂演练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4620" y="464186"/>
            <a:ext cx="366860" cy="456339"/>
          </a:xfrm>
          <a:prstGeom prst="rect">
            <a:avLst/>
          </a:prstGeom>
        </p:spPr>
      </p:pic>
      <p:sp>
        <p:nvSpPr>
          <p:cNvPr id="7" name="文本框 14"/>
          <p:cNvSpPr txBox="1"/>
          <p:nvPr/>
        </p:nvSpPr>
        <p:spPr>
          <a:xfrm>
            <a:off x="623793" y="412145"/>
            <a:ext cx="2003356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charset="-122"/>
                <a:ea typeface="幼圆" panose="02010509060101010101" charset="-122"/>
              </a:rPr>
              <a:t>课堂演练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3985" y="464821"/>
            <a:ext cx="366860" cy="456339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6153797" y="1747195"/>
            <a:ext cx="1097280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狂怒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6151892" y="2433630"/>
            <a:ext cx="1097280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自豪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5" grpId="0"/>
      <p:bldP spid="9" grpId="0"/>
      <p:bldP spid="1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20"/>
          <p:cNvSpPr/>
          <p:nvPr/>
        </p:nvSpPr>
        <p:spPr>
          <a:xfrm>
            <a:off x="539805" y="340261"/>
            <a:ext cx="6840760" cy="272542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二、写出下面词语的反义词。</a:t>
            </a:r>
          </a:p>
          <a:p>
            <a:pPr>
              <a:lnSpc>
                <a:spcPct val="120000"/>
              </a:lnSpc>
            </a:pP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大</a:t>
            </a: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—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      ）   直</a:t>
            </a: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—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      ）  白</a:t>
            </a: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—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      ）   热</a:t>
            </a: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—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      ）   新</a:t>
            </a: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—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      ）   晴</a:t>
            </a: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—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      ）</a:t>
            </a:r>
          </a:p>
        </p:txBody>
      </p:sp>
      <p:sp>
        <p:nvSpPr>
          <p:cNvPr id="16" name="矩形 15"/>
          <p:cNvSpPr/>
          <p:nvPr/>
        </p:nvSpPr>
        <p:spPr>
          <a:xfrm>
            <a:off x="2357105" y="995774"/>
            <a:ext cx="641985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ahoma" panose="020B0604030504040204" pitchFamily="34" charset="0"/>
              </a:rPr>
              <a:t>小</a:t>
            </a:r>
          </a:p>
        </p:txBody>
      </p:sp>
      <p:sp>
        <p:nvSpPr>
          <p:cNvPr id="17" name="矩形 16"/>
          <p:cNvSpPr/>
          <p:nvPr/>
        </p:nvSpPr>
        <p:spPr>
          <a:xfrm>
            <a:off x="6214757" y="999163"/>
            <a:ext cx="641985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ahoma" panose="020B0604030504040204" pitchFamily="34" charset="0"/>
              </a:rPr>
              <a:t>弯</a:t>
            </a:r>
          </a:p>
        </p:txBody>
      </p:sp>
      <p:sp>
        <p:nvSpPr>
          <p:cNvPr id="18" name="矩形 17"/>
          <p:cNvSpPr/>
          <p:nvPr/>
        </p:nvSpPr>
        <p:spPr>
          <a:xfrm>
            <a:off x="2285667" y="1642105"/>
            <a:ext cx="641985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ahoma" panose="020B0604030504040204" pitchFamily="34" charset="0"/>
              </a:rPr>
              <a:t>黑</a:t>
            </a:r>
          </a:p>
        </p:txBody>
      </p:sp>
      <p:sp>
        <p:nvSpPr>
          <p:cNvPr id="19" name="矩形 18"/>
          <p:cNvSpPr/>
          <p:nvPr/>
        </p:nvSpPr>
        <p:spPr>
          <a:xfrm>
            <a:off x="6214757" y="1642105"/>
            <a:ext cx="641985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ahoma" panose="020B0604030504040204" pitchFamily="34" charset="0"/>
              </a:rPr>
              <a:t>冷</a:t>
            </a:r>
            <a:endParaRPr lang="zh-CN" altLang="en-US" b="1" dirty="0"/>
          </a:p>
        </p:txBody>
      </p:sp>
      <p:sp>
        <p:nvSpPr>
          <p:cNvPr id="20" name="矩形 19"/>
          <p:cNvSpPr/>
          <p:nvPr/>
        </p:nvSpPr>
        <p:spPr>
          <a:xfrm>
            <a:off x="2357105" y="2356485"/>
            <a:ext cx="641985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ahoma" panose="020B0604030504040204" pitchFamily="34" charset="0"/>
              </a:rPr>
              <a:t>旧</a:t>
            </a:r>
          </a:p>
        </p:txBody>
      </p:sp>
      <p:sp>
        <p:nvSpPr>
          <p:cNvPr id="21" name="矩形 20"/>
          <p:cNvSpPr/>
          <p:nvPr/>
        </p:nvSpPr>
        <p:spPr>
          <a:xfrm>
            <a:off x="6214757" y="2356485"/>
            <a:ext cx="641985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ahoma" panose="020B0604030504040204" pitchFamily="34" charset="0"/>
              </a:rPr>
              <a:t>阴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6266180" y="3130550"/>
            <a:ext cx="2338070" cy="472440"/>
            <a:chOff x="9981" y="5834"/>
            <a:chExt cx="3682" cy="744"/>
          </a:xfrm>
        </p:grpSpPr>
        <p:sp>
          <p:nvSpPr>
            <p:cNvPr id="3" name="TextBox 11">
              <a:hlinkClick r:id="rId2" action="ppaction://hlinkfile"/>
            </p:cNvPr>
            <p:cNvSpPr txBox="1">
              <a:spLocks noChangeArrowheads="1"/>
            </p:cNvSpPr>
            <p:nvPr/>
          </p:nvSpPr>
          <p:spPr bwMode="auto">
            <a:xfrm>
              <a:off x="9981" y="5860"/>
              <a:ext cx="2202" cy="6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400" b="1" dirty="0">
                  <a:latin typeface="Kaiti SC" panose="02010600040101010101" pitchFamily="2" charset="-122"/>
                  <a:ea typeface="Kaiti SC" panose="02010600040101010101" pitchFamily="2" charset="-122"/>
                </a:rPr>
                <a:t>字词听写</a:t>
              </a:r>
            </a:p>
          </p:txBody>
        </p:sp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3111" y="5938"/>
              <a:ext cx="553" cy="599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 rot="19057708">
              <a:off x="12364" y="5834"/>
              <a:ext cx="528" cy="744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755575" y="1066488"/>
            <a:ext cx="7632849" cy="197534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indent="457200" algn="just">
              <a:lnSpc>
                <a:spcPct val="120000"/>
              </a:lnSpc>
            </a:pP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通过上节课的学习我们知道了，这篇课文主要写的是卫星和台风的关系。这节课我们继续学习。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321310" y="464185"/>
            <a:ext cx="1629410" cy="400050"/>
            <a:chOff x="506" y="505"/>
            <a:chExt cx="2566" cy="630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506" y="522"/>
              <a:ext cx="2566" cy="596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9" name="文本框 11"/>
            <p:cNvSpPr txBox="1"/>
            <p:nvPr/>
          </p:nvSpPr>
          <p:spPr>
            <a:xfrm>
              <a:off x="525" y="505"/>
              <a:ext cx="1939" cy="6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zh-CN" altLang="en-US" sz="2000" dirty="0">
                  <a:solidFill>
                    <a:schemeClr val="bg1"/>
                  </a:solidFill>
                </a:rPr>
                <a:t>第二课时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11" name="Rectangle 7"/>
          <p:cNvSpPr>
            <a:spLocks noChangeArrowheads="1"/>
          </p:cNvSpPr>
          <p:nvPr/>
        </p:nvSpPr>
        <p:spPr bwMode="auto">
          <a:xfrm>
            <a:off x="358427" y="372680"/>
            <a:ext cx="8072462" cy="119888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lvl="0" indent="304800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Tahoma" panose="020B0604030504040204" pitchFamily="34" charset="0"/>
              </a:rPr>
              <a:t>  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Tahoma" panose="020B0604030504040204" pitchFamily="34" charset="0"/>
              </a:rPr>
              <a:t>你了解气象卫星吗？快来读读下面这段话吧。</a:t>
            </a:r>
            <a:endParaRPr kumimoji="0" lang="zh-CN" altLang="en-US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57475" y="1540818"/>
            <a:ext cx="7929618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气象卫星从太空对地球及其大气层进行气象观测。地面站将卫星传来的电信号复原，绘制成各种云层、地表和海面图片，再经进一步处理和计算，得出各种气象资料。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27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711" grpId="0" bldLvl="0" animBg="1"/>
      <p:bldP spid="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1273989" y="1043828"/>
            <a:ext cx="5887556" cy="1021655"/>
            <a:chOff x="1543950" y="1150852"/>
            <a:chExt cx="7616624" cy="1362203"/>
          </a:xfrm>
        </p:grpSpPr>
        <p:sp>
          <p:nvSpPr>
            <p:cNvPr id="11" name="文本框 6"/>
            <p:cNvSpPr txBox="1"/>
            <p:nvPr/>
          </p:nvSpPr>
          <p:spPr>
            <a:xfrm>
              <a:off x="1543950" y="1246103"/>
              <a:ext cx="7616624" cy="108337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36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第一自然段写了什么内容？</a:t>
              </a:r>
              <a:endPara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2" name="单圆角矩形 11"/>
            <p:cNvSpPr/>
            <p:nvPr/>
          </p:nvSpPr>
          <p:spPr>
            <a:xfrm flipH="1">
              <a:off x="1558527" y="1150852"/>
              <a:ext cx="7602047" cy="1362203"/>
            </a:xfrm>
            <a:prstGeom prst="snipRoundRect">
              <a:avLst/>
            </a:prstGeom>
            <a:grpFill/>
            <a:ln>
              <a:solidFill>
                <a:schemeClr val="accent2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" name="矩形 13"/>
          <p:cNvSpPr/>
          <p:nvPr/>
        </p:nvSpPr>
        <p:spPr>
          <a:xfrm>
            <a:off x="415925" y="2269490"/>
            <a:ext cx="8228965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台风睡醒了</a:t>
            </a:r>
            <a:r>
              <a:rPr lang="en-US" altLang="zh-CN" sz="36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36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冲着盯着他的小星星嚷了起来。</a:t>
            </a:r>
            <a:endParaRPr lang="zh-CN" altLang="en-US" sz="36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19055" y="400073"/>
            <a:ext cx="2330450" cy="560705"/>
            <a:chOff x="292074" y="533430"/>
            <a:chExt cx="3107265" cy="747607"/>
          </a:xfrm>
        </p:grpSpPr>
        <p:sp>
          <p:nvSpPr>
            <p:cNvPr id="2" name="文本框 14"/>
            <p:cNvSpPr txBox="1"/>
            <p:nvPr/>
          </p:nvSpPr>
          <p:spPr>
            <a:xfrm>
              <a:off x="832247" y="533430"/>
              <a:ext cx="2567092" cy="74760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charset="-122"/>
                  <a:ea typeface="幼圆" panose="02010509060101010101" charset="-122"/>
                </a:rPr>
                <a:t>互动课堂</a:t>
              </a:r>
            </a:p>
          </p:txBody>
        </p:sp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92074" y="533430"/>
              <a:ext cx="540173" cy="672254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/>
          <p:cNvSpPr txBox="1"/>
          <p:nvPr/>
        </p:nvSpPr>
        <p:spPr>
          <a:xfrm>
            <a:off x="500034" y="500048"/>
            <a:ext cx="8001056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在波浪滔滔的海面上，台风睡醒了。他刚刚舒展开巨大的身子，猛然望见天空中有颗小星星不停地眨着眼睛，便大声嚷道：</a:t>
            </a: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你是谁？竟敢盯住我！</a:t>
            </a: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直角双向箭头 11"/>
          <p:cNvSpPr/>
          <p:nvPr/>
        </p:nvSpPr>
        <p:spPr>
          <a:xfrm>
            <a:off x="5429256" y="2786064"/>
            <a:ext cx="1008112" cy="576064"/>
          </a:xfrm>
          <a:prstGeom prst="leftUpArrow">
            <a:avLst/>
          </a:prstGeom>
          <a:solidFill>
            <a:srgbClr val="FF000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1" name="直接连接符 10"/>
          <p:cNvCxnSpPr/>
          <p:nvPr/>
        </p:nvCxnSpPr>
        <p:spPr>
          <a:xfrm>
            <a:off x="7072330" y="1071552"/>
            <a:ext cx="857256" cy="1588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2000232" y="1643056"/>
            <a:ext cx="857256" cy="1588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6143636" y="1643056"/>
            <a:ext cx="857256" cy="1588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5214942" y="2214560"/>
            <a:ext cx="1714512" cy="1588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1071538" y="2786064"/>
            <a:ext cx="857256" cy="1588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1889760" y="2857500"/>
            <a:ext cx="3539490" cy="2061210"/>
          </a:xfrm>
          <a:prstGeom prst="rect">
            <a:avLst/>
          </a:prstGeom>
          <a:solidFill>
            <a:srgbClr val="AAF208"/>
          </a:solidFill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拟人手法，写出台风非常蛮横、无理</a:t>
            </a:r>
            <a:r>
              <a:rPr lang="en-US" altLang="zh-CN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不把气象卫星放在眼里。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2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9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845639" y="856921"/>
            <a:ext cx="7655560" cy="1021655"/>
            <a:chOff x="1660136" y="589224"/>
            <a:chExt cx="9903858" cy="1362203"/>
          </a:xfrm>
        </p:grpSpPr>
        <p:sp>
          <p:nvSpPr>
            <p:cNvPr id="11" name="文本框 6"/>
            <p:cNvSpPr txBox="1"/>
            <p:nvPr/>
          </p:nvSpPr>
          <p:spPr>
            <a:xfrm>
              <a:off x="1660136" y="684897"/>
              <a:ext cx="9903858" cy="108203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36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想一想：气象卫星是怎样跟踪台风的？</a:t>
              </a:r>
              <a:endPara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2" name="单圆角矩形 11"/>
            <p:cNvSpPr/>
            <p:nvPr/>
          </p:nvSpPr>
          <p:spPr>
            <a:xfrm flipH="1">
              <a:off x="1674713" y="589224"/>
              <a:ext cx="9888730" cy="1362203"/>
            </a:xfrm>
            <a:prstGeom prst="snipRoundRect">
              <a:avLst/>
            </a:prstGeom>
            <a:grpFill/>
            <a:ln>
              <a:solidFill>
                <a:schemeClr val="accent2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" name="矩形 13"/>
          <p:cNvSpPr/>
          <p:nvPr/>
        </p:nvSpPr>
        <p:spPr>
          <a:xfrm>
            <a:off x="785786" y="2143122"/>
            <a:ext cx="778674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气象卫星时刻跟踪台风</a:t>
            </a:r>
            <a:r>
              <a:rPr lang="en-US" altLang="zh-CN" sz="36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36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监视台风</a:t>
            </a:r>
            <a:r>
              <a:rPr lang="en-US" altLang="zh-CN" sz="36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36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直到台风消失为止。</a:t>
            </a:r>
            <a:endParaRPr lang="zh-CN" altLang="en-US" sz="36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428596" y="642924"/>
            <a:ext cx="8174712" cy="2285241"/>
          </a:xfrm>
          <a:prstGeom prst="rect">
            <a:avLst/>
          </a:prstGeom>
          <a:ln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当台风呼呼呼地朝着大海的深处奔去时</a:t>
            </a: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他发现气象卫星仍然紧紧地跟踪着自己。气象卫星对他说</a:t>
            </a: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:“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想甩掉我</a:t>
            </a: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没门儿</a:t>
            </a: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!”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2468880" y="571500"/>
            <a:ext cx="2032000" cy="786130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下箭头 20"/>
          <p:cNvSpPr/>
          <p:nvPr/>
        </p:nvSpPr>
        <p:spPr>
          <a:xfrm>
            <a:off x="3071802" y="1428742"/>
            <a:ext cx="285752" cy="1000132"/>
          </a:xfrm>
          <a:prstGeom prst="downArrow">
            <a:avLst/>
          </a:prstGeom>
          <a:solidFill>
            <a:srgbClr val="FF000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5286380" y="1142990"/>
            <a:ext cx="2786082" cy="714380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下箭头 6"/>
          <p:cNvSpPr/>
          <p:nvPr/>
        </p:nvSpPr>
        <p:spPr>
          <a:xfrm>
            <a:off x="6572264" y="1857370"/>
            <a:ext cx="285752" cy="1000132"/>
          </a:xfrm>
          <a:prstGeom prst="downArrow">
            <a:avLst/>
          </a:prstGeom>
          <a:solidFill>
            <a:srgbClr val="FF000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2714612" y="2500312"/>
            <a:ext cx="12858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猛烈</a:t>
            </a:r>
            <a:endParaRPr lang="zh-CN" altLang="en-US" sz="36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143636" y="2857502"/>
            <a:ext cx="12858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监视</a:t>
            </a:r>
            <a:endParaRPr lang="zh-CN" altLang="en-US" sz="36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 animBg="1"/>
      <p:bldP spid="21" grpId="0" animBg="1"/>
      <p:bldP spid="6" grpId="0" animBg="1"/>
      <p:bldP spid="7" grpId="0" animBg="1"/>
      <p:bldP spid="8" grpId="0"/>
      <p:bldP spid="1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285720" y="500048"/>
            <a:ext cx="8280920" cy="2839239"/>
          </a:xfrm>
          <a:prstGeom prst="rect">
            <a:avLst/>
          </a:prstGeom>
          <a:ln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“小东西</a:t>
            </a: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!”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台风狂怒地嚷着</a:t>
            </a: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,“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你可知道我的厉害</a:t>
            </a: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鱼儿见我钻入深水</a:t>
            </a: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船儿见我避进港湾</a:t>
            </a: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树儿见我把腰弯。嘿嘿</a:t>
            </a: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……”</a:t>
            </a:r>
          </a:p>
          <a:p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下箭头 7"/>
          <p:cNvSpPr/>
          <p:nvPr/>
        </p:nvSpPr>
        <p:spPr>
          <a:xfrm>
            <a:off x="3643306" y="2285998"/>
            <a:ext cx="142876" cy="642942"/>
          </a:xfrm>
          <a:prstGeom prst="downArrow">
            <a:avLst/>
          </a:prstGeom>
          <a:solidFill>
            <a:srgbClr val="FF000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258624" y="2859782"/>
            <a:ext cx="324207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台风非常厉害。</a:t>
            </a:r>
            <a:endParaRPr lang="zh-CN" altLang="en-US" sz="3600" dirty="0">
              <a:solidFill>
                <a:srgbClr val="FF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3929058" y="1643056"/>
            <a:ext cx="4214842" cy="1588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357158" y="2214560"/>
            <a:ext cx="6715172" cy="1588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43" name="Picture 3" descr="https://timgsa.baidu.com/timg?image&amp;quality=80&amp;size=b9999_10000&amp;sec=1538152950305&amp;di=22754b6d84e4710cdf76a98879b93f36&amp;imgtype=0&amp;src=http%3A%2F%2Fimgsrc.baidu.com%2Fimgad%2Fpic%2Fitem%2F9a504fc2d562853572e701f59aef76c6a6ef63db.jpg"/>
          <p:cNvPicPr>
            <a:picLocks noChangeAspect="1" noChangeArrowheads="1"/>
          </p:cNvPicPr>
          <p:nvPr/>
        </p:nvPicPr>
        <p:blipFill>
          <a:blip r:embed="rId2" cstate="print">
            <a:lum contrast="40000"/>
          </a:blip>
          <a:srcRect r="-807" b="6250"/>
          <a:stretch>
            <a:fillRect/>
          </a:stretch>
        </p:blipFill>
        <p:spPr bwMode="auto">
          <a:xfrm>
            <a:off x="-12065" y="-16510"/>
            <a:ext cx="9235440" cy="5173345"/>
          </a:xfrm>
          <a:prstGeom prst="rect">
            <a:avLst/>
          </a:prstGeom>
          <a:noFill/>
        </p:spPr>
      </p:pic>
      <p:sp>
        <p:nvSpPr>
          <p:cNvPr id="112641" name="Rectangle 1"/>
          <p:cNvSpPr>
            <a:spLocks noChangeArrowheads="1"/>
          </p:cNvSpPr>
          <p:nvPr/>
        </p:nvSpPr>
        <p:spPr bwMode="auto">
          <a:xfrm>
            <a:off x="2362200" y="179003"/>
            <a:ext cx="5286380" cy="64516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304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台风给人类带来的灾难</a:t>
            </a:r>
            <a:endParaRPr kumimoji="0" lang="zh-CN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26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41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/>
          <a:srcRect b="5123"/>
          <a:stretch>
            <a:fillRect/>
          </a:stretch>
        </p:blipFill>
        <p:spPr>
          <a:xfrm>
            <a:off x="-18415" y="-2540"/>
            <a:ext cx="9170035" cy="521525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690" name="Picture 2" descr="https://timgsa.baidu.com/timg?image&amp;quality=80&amp;size=b9999_10000&amp;sec=1538153100108&amp;di=be43e258e379b3b5831ada2c18d2396b&amp;imgtype=0&amp;src=http%3A%2F%2F5b0988e595225.cdn.sohucs.com%2Fimages%2F20171103%2F1176c5c7bed74162941216437c961ee7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57991" cy="514350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57505" y="525780"/>
            <a:ext cx="716597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00B0F0"/>
                </a:solidFill>
                <a:latin typeface="+mj-ea"/>
                <a:ea typeface="+mj-ea"/>
                <a:sym typeface="+mn-ea"/>
              </a:rPr>
              <a:t>说一说：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台风是如何从狂怒到泄气的？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85720" y="1142039"/>
            <a:ext cx="8358246" cy="22453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台风开始暴跳如雷，像头疯狂的巨兽，呼呼地向着城市扑去。可是，他很快发现，堤坝筑高了，树木撑牢了，人们严阵以待，一点也不惊慌。并听卫星说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每隔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25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分钟，我就向他们报告一次你的行踪。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于是泄了气。</a:t>
            </a:r>
          </a:p>
        </p:txBody>
      </p:sp>
      <p:sp>
        <p:nvSpPr>
          <p:cNvPr id="17" name="文本框 10"/>
          <p:cNvSpPr txBox="1"/>
          <p:nvPr/>
        </p:nvSpPr>
        <p:spPr>
          <a:xfrm>
            <a:off x="2753360" y="3278505"/>
            <a:ext cx="3252470" cy="49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zh-CN" altLang="en-US" sz="26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理解表达第一题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1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42620" y="785495"/>
            <a:ext cx="7886065" cy="730885"/>
          </a:xfrm>
          <a:prstGeom prst="rect">
            <a:avLst/>
          </a:prstGeom>
          <a:solidFill>
            <a:schemeClr val="bg1">
              <a:alpha val="6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台风狂暴地跳起来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对准气象卫星猛扑过去。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1500166" y="857238"/>
            <a:ext cx="2571768" cy="642372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857356" y="2285998"/>
            <a:ext cx="65453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台风非常厉害</a:t>
            </a:r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想把气象卫星吞掉。</a:t>
            </a:r>
          </a:p>
        </p:txBody>
      </p:sp>
      <p:sp>
        <p:nvSpPr>
          <p:cNvPr id="12" name="椭圆 11"/>
          <p:cNvSpPr/>
          <p:nvPr/>
        </p:nvSpPr>
        <p:spPr>
          <a:xfrm>
            <a:off x="6572264" y="857238"/>
            <a:ext cx="1728192" cy="642372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4" name="直接箭头连接符 13"/>
          <p:cNvCxnSpPr/>
          <p:nvPr/>
        </p:nvCxnSpPr>
        <p:spPr>
          <a:xfrm rot="5400000">
            <a:off x="2357422" y="1857370"/>
            <a:ext cx="571504" cy="1588"/>
          </a:xfrm>
          <a:prstGeom prst="straightConnector1">
            <a:avLst/>
          </a:prstGeom>
          <a:ln w="412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箭头连接符 14"/>
          <p:cNvCxnSpPr/>
          <p:nvPr/>
        </p:nvCxnSpPr>
        <p:spPr>
          <a:xfrm rot="5400000">
            <a:off x="7072330" y="1857370"/>
            <a:ext cx="714380" cy="1588"/>
          </a:xfrm>
          <a:prstGeom prst="straightConnector1">
            <a:avLst/>
          </a:prstGeom>
          <a:ln w="412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 autoUpdateAnimBg="0"/>
      <p:bldP spid="5" grpId="0" animBg="1"/>
      <p:bldP spid="9" grpId="0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80340" y="554990"/>
            <a:ext cx="8746490" cy="2861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6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这段话非常科学又准确地向我们介绍了气象卫星的作用，不过啊，它真的很难读，也不太好懂。好在编书的叔叔阿姨们，把这段话编写成了一篇科普童话故事。让我们走进课文</a:t>
            </a:r>
            <a:r>
              <a:rPr lang="zh-CN" sz="36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去了解一下气象</a:t>
            </a:r>
            <a:r>
              <a:rPr lang="zh-CN" altLang="en-US" sz="36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卫星吧。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6"/>
          <p:cNvSpPr txBox="1"/>
          <p:nvPr/>
        </p:nvSpPr>
        <p:spPr>
          <a:xfrm>
            <a:off x="1221740" y="1114425"/>
            <a:ext cx="7499350" cy="15316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请你在文中找出描写气象卫星的语句</a:t>
            </a:r>
            <a:r>
              <a:rPr lang="en-US" altLang="zh-CN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体会其特点。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9898" y="1159011"/>
            <a:ext cx="1104039" cy="158216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500034" y="922653"/>
            <a:ext cx="8001056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哈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,”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小星星笑了笑说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,“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我是第三代气象卫星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人们叫我时刻跟踪你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监视你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直到你消失为止。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57143" y="2565727"/>
            <a:ext cx="7901137" cy="58477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气象卫星面对凶恶的台风</a:t>
            </a:r>
            <a:r>
              <a:rPr 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没有丝毫的害怕。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3857619" y="850422"/>
            <a:ext cx="1285885" cy="713810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" name="直接箭头连接符 9"/>
          <p:cNvCxnSpPr/>
          <p:nvPr/>
        </p:nvCxnSpPr>
        <p:spPr>
          <a:xfrm rot="5400000">
            <a:off x="3999737" y="1994982"/>
            <a:ext cx="859435" cy="662"/>
          </a:xfrm>
          <a:prstGeom prst="straightConnector1">
            <a:avLst/>
          </a:prstGeom>
          <a:ln w="412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8" name="AutoShape 4" descr="http://img3.imgtn.bdimg.com/it/u=3196854968,2818543267&amp;fm=214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57158" y="428610"/>
            <a:ext cx="8143932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“哈</a:t>
            </a:r>
            <a:r>
              <a:rPr 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!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这里的人们早就知道你快要来了。”气象卫星自豪地说</a:t>
            </a:r>
            <a:r>
              <a:rPr 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“每隔二十五分钟</a:t>
            </a:r>
            <a:r>
              <a:rPr 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我就向他们报告一次你的行踪。”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00034" y="2033585"/>
            <a:ext cx="800105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正是有了气象卫星</a:t>
            </a:r>
            <a:r>
              <a:rPr 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面对凶恶的台风</a:t>
            </a:r>
            <a:r>
              <a:rPr 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人们做好了准备</a:t>
            </a:r>
            <a:r>
              <a:rPr 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不再害怕受到他的影响。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9" name="直接箭头连接符 8"/>
          <p:cNvCxnSpPr/>
          <p:nvPr/>
        </p:nvCxnSpPr>
        <p:spPr>
          <a:xfrm rot="5400000">
            <a:off x="3052277" y="3344710"/>
            <a:ext cx="571504" cy="1588"/>
          </a:xfrm>
          <a:prstGeom prst="straightConnector1">
            <a:avLst/>
          </a:prstGeom>
          <a:ln w="412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/>
          <p:cNvSpPr/>
          <p:nvPr/>
        </p:nvSpPr>
        <p:spPr>
          <a:xfrm>
            <a:off x="2835581" y="3631256"/>
            <a:ext cx="999490" cy="583565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自豪</a:t>
            </a:r>
            <a:endParaRPr lang="zh-CN" altLang="en-US" b="1" dirty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28596" y="357172"/>
            <a:ext cx="8072494" cy="2061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台风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暴跳如雷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，像头疯狂的巨兽，呼呼地向着城市扑去。可是，他很快发现，堤坝筑高了，树木撑牢了，人们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严阵以待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，一点也不惊慌。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00100" y="2500312"/>
            <a:ext cx="335758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跳着脚喊叫，像打雷一样，形容大怒的样子。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572000" y="2357436"/>
            <a:ext cx="428628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整饬阵容，做好战斗准备，以迎击来犯之敌。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下箭头 5"/>
          <p:cNvSpPr/>
          <p:nvPr/>
        </p:nvSpPr>
        <p:spPr>
          <a:xfrm>
            <a:off x="2643174" y="928676"/>
            <a:ext cx="285752" cy="1643074"/>
          </a:xfrm>
          <a:prstGeom prst="downArrow">
            <a:avLst/>
          </a:prstGeom>
          <a:solidFill>
            <a:srgbClr val="0000FF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下箭头 6"/>
          <p:cNvSpPr/>
          <p:nvPr/>
        </p:nvSpPr>
        <p:spPr>
          <a:xfrm>
            <a:off x="6072198" y="1785932"/>
            <a:ext cx="214314" cy="714380"/>
          </a:xfrm>
          <a:prstGeom prst="downArrow">
            <a:avLst/>
          </a:prstGeom>
          <a:solidFill>
            <a:srgbClr val="0000FF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下弧形箭头 7"/>
          <p:cNvSpPr/>
          <p:nvPr/>
        </p:nvSpPr>
        <p:spPr>
          <a:xfrm rot="1659860">
            <a:off x="2778370" y="3731335"/>
            <a:ext cx="1785950" cy="714380"/>
          </a:xfrm>
          <a:prstGeom prst="curvedUpArrow">
            <a:avLst/>
          </a:prstGeom>
          <a:solidFill>
            <a:srgbClr val="00B05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714876" y="3429006"/>
            <a:ext cx="3500462" cy="1200329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通过对比突出卫星的作用巨大。</a:t>
            </a:r>
            <a:endParaRPr lang="zh-CN" altLang="en-US" sz="36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 animBg="1"/>
      <p:bldP spid="7" grpId="0" animBg="1"/>
      <p:bldP spid="8" grpId="0" animBg="1"/>
      <p:bldP spid="9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300138" y="570535"/>
            <a:ext cx="67866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用</a:t>
            </a:r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暴跳如雷</a:t>
            </a:r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”“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严阵以待</a:t>
            </a:r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造句。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85495" y="1213485"/>
            <a:ext cx="723011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听说小东的成绩有所退步，爸爸气得暴跳如雷。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00100" y="2306955"/>
            <a:ext cx="721550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对即将到来的考试</a:t>
            </a:r>
            <a:r>
              <a:rPr lang="en-US" altLang="zh-CN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我班同学严阵以待。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90248" y="570436"/>
            <a:ext cx="559476" cy="545460"/>
          </a:xfrm>
          <a:prstGeom prst="rect">
            <a:avLst/>
          </a:prstGeom>
        </p:spPr>
      </p:pic>
      <p:sp>
        <p:nvSpPr>
          <p:cNvPr id="17" name="文本框 10"/>
          <p:cNvSpPr txBox="1"/>
          <p:nvPr/>
        </p:nvSpPr>
        <p:spPr>
          <a:xfrm>
            <a:off x="2753360" y="3278505"/>
            <a:ext cx="3252470" cy="49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zh-CN" altLang="en-US" sz="26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积累运用第二题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17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8" name="AutoShape 4" descr="http://img3.imgtn.bdimg.com/it/u=3196854968,2818543267&amp;fm=214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116738" name="Picture 2" descr="http://imgsrc.baidu.com/imgad/pic/item/a2cc7cd98d1001e965713526b30e7bec54e7974d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40000"/>
          </a:blip>
          <a:srcRect/>
          <a:stretch>
            <a:fillRect/>
          </a:stretch>
        </p:blipFill>
        <p:spPr bwMode="auto">
          <a:xfrm>
            <a:off x="642910" y="142858"/>
            <a:ext cx="6473755" cy="4857766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8" name="AutoShape 4" descr="http://img3.imgtn.bdimg.com/it/u=3196854968,2818543267&amp;fm=214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118786" name="Picture 2" descr="http://pic31.photophoto.cn/20140422/0011024044135264_b.jpg"/>
          <p:cNvPicPr>
            <a:picLocks noChangeAspect="1" noChangeArrowheads="1"/>
          </p:cNvPicPr>
          <p:nvPr/>
        </p:nvPicPr>
        <p:blipFill>
          <a:blip r:embed="rId3" cstate="print">
            <a:lum contrast="40000"/>
          </a:blip>
          <a:srcRect r="229" b="6250"/>
          <a:stretch>
            <a:fillRect/>
          </a:stretch>
        </p:blipFill>
        <p:spPr bwMode="auto">
          <a:xfrm>
            <a:off x="-2540" y="0"/>
            <a:ext cx="9146540" cy="51435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571472" y="573076"/>
            <a:ext cx="8001056" cy="1370965"/>
          </a:xfrm>
          <a:prstGeom prst="rect">
            <a:avLst/>
          </a:prstGeom>
          <a:solidFill>
            <a:schemeClr val="bg1">
              <a:alpha val="6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请你说说气象卫星能够及时跟踪、监视台风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是谁的功劳？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0833" name="Rectangle 1"/>
          <p:cNvSpPr>
            <a:spLocks noChangeArrowheads="1"/>
          </p:cNvSpPr>
          <p:nvPr/>
        </p:nvSpPr>
        <p:spPr bwMode="auto">
          <a:xfrm>
            <a:off x="627351" y="2130424"/>
            <a:ext cx="8072494" cy="107721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304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   </a:t>
            </a:r>
            <a:r>
              <a:rPr kumimoji="0" lang="zh-CN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在科技高度发达的现代社会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,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人们的发明创造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,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为人类的生存、发展作出了贡献。 </a:t>
            </a:r>
            <a:endParaRPr kumimoji="0" lang="zh-CN" altLang="en-US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08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08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 autoUpdateAnimBg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85111" y="573246"/>
            <a:ext cx="828680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讨论：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课文中描写了台风的凶猛和蛮横，对表现卫星有什么作用？</a:t>
            </a:r>
            <a:endParaRPr lang="en-US" altLang="zh-CN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56895" y="1724025"/>
            <a:ext cx="8029575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尽管台风异常猛烈，但是卫星却从容不迫地跟踪监视着台风，为人类减轻了灾害。台风的描写对卫星起着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烘托作用</a:t>
            </a:r>
            <a:r>
              <a:rPr lang="zh-CN" altLang="en-US" sz="32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"/>
          <p:cNvGrpSpPr/>
          <p:nvPr/>
        </p:nvGrpSpPr>
        <p:grpSpPr>
          <a:xfrm>
            <a:off x="885825" y="467995"/>
            <a:ext cx="7663815" cy="866775"/>
            <a:chOff x="1015638" y="1409096"/>
            <a:chExt cx="14150981" cy="4405523"/>
          </a:xfrm>
        </p:grpSpPr>
        <p:sp>
          <p:nvSpPr>
            <p:cNvPr id="4" name="文本框 6"/>
            <p:cNvSpPr txBox="1"/>
            <p:nvPr/>
          </p:nvSpPr>
          <p:spPr>
            <a:xfrm>
              <a:off x="1015638" y="1512345"/>
              <a:ext cx="14150981" cy="412473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36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学完课文，说说你对气象卫星的了解。</a:t>
              </a:r>
              <a:endPara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5" name="单圆角矩形 4"/>
            <p:cNvSpPr/>
            <p:nvPr/>
          </p:nvSpPr>
          <p:spPr>
            <a:xfrm flipH="1">
              <a:off x="1015638" y="1409096"/>
              <a:ext cx="14150389" cy="4405523"/>
            </a:xfrm>
            <a:prstGeom prst="snipRoundRect">
              <a:avLst/>
            </a:prstGeom>
            <a:grpFill/>
            <a:ln>
              <a:solidFill>
                <a:schemeClr val="accent2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715299" y="1428108"/>
            <a:ext cx="8001056" cy="2061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监测台风的卫星是第三代气象卫星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时刻跟踪、监视台风。每隔二十五分钟就报告一次台风的行踪。对人类预防和减轻台风的灾害起着重要作用。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10"/>
          <p:cNvSpPr txBox="1"/>
          <p:nvPr/>
        </p:nvSpPr>
        <p:spPr>
          <a:xfrm>
            <a:off x="5547360" y="3114675"/>
            <a:ext cx="3252470" cy="49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zh-CN" altLang="en-US" sz="26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理解表达第二题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706" name="Picture 2" descr="http://pic30.photophoto.cn/20140314/0020033043255005_b.jpg"/>
          <p:cNvPicPr>
            <a:picLocks noChangeAspect="1" noChangeArrowheads="1"/>
          </p:cNvPicPr>
          <p:nvPr/>
        </p:nvPicPr>
        <p:blipFill>
          <a:blip r:embed="rId3" cstate="print">
            <a:lum contrast="40000"/>
          </a:blip>
          <a:srcRect r="826" b="2695"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sp>
        <p:nvSpPr>
          <p:cNvPr id="9" name="等腰三角形 8"/>
          <p:cNvSpPr/>
          <p:nvPr/>
        </p:nvSpPr>
        <p:spPr>
          <a:xfrm>
            <a:off x="611560" y="483518"/>
            <a:ext cx="8136904" cy="2016224"/>
          </a:xfrm>
          <a:prstGeom prst="triangle">
            <a:avLst/>
          </a:prstGeom>
          <a:solidFill>
            <a:schemeClr val="bg1">
              <a:alpha val="38824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effectLst>
                <a:reflection blurRad="6350" stA="60000" endA="900" endPos="60000" dist="29997" dir="5400000" sy="-100000" algn="bl" rotWithShape="0"/>
              </a:effectLst>
            </a:endParaRPr>
          </a:p>
        </p:txBody>
      </p:sp>
      <p:sp>
        <p:nvSpPr>
          <p:cNvPr id="14" name="TextBox 48"/>
          <p:cNvSpPr txBox="1"/>
          <p:nvPr/>
        </p:nvSpPr>
        <p:spPr>
          <a:xfrm>
            <a:off x="588010" y="987425"/>
            <a:ext cx="7896860" cy="1201327"/>
          </a:xfrm>
          <a:prstGeom prst="roundRect">
            <a:avLst/>
          </a:prstGeom>
          <a:solidFill>
            <a:srgbClr val="FFFFFF"/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  <a:softEdge rad="31750"/>
          </a:effectLst>
        </p:spPr>
        <p:txBody>
          <a:bodyPr wrap="square" lIns="68580" tIns="34290" rIns="68580" bIns="34290" rtlCol="0">
            <a:spAutoFit/>
          </a:bodyPr>
          <a:lstStyle/>
          <a:p>
            <a:pPr algn="l"/>
            <a:r>
              <a:rPr lang="zh-CN" altLang="en-US" sz="66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Kaiti SC" panose="02010600040101010101" pitchFamily="2" charset="-122"/>
                <a:ea typeface="Kaiti SC" panose="02010600040101010101" pitchFamily="2" charset="-122"/>
              </a:rPr>
              <a:t>20  跟踪台风的卫星</a:t>
            </a:r>
          </a:p>
        </p:txBody>
      </p:sp>
      <p:sp>
        <p:nvSpPr>
          <p:cNvPr id="75778" name="AutoShape 2" descr="http://img4.imgtn.bdimg.com/it/u=633760409,2239638681&amp;fm=214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 flipH="1">
            <a:off x="-14605" y="109220"/>
            <a:ext cx="3097530" cy="252095"/>
          </a:xfrm>
          <a:prstGeom prst="rect">
            <a:avLst/>
          </a:prstGeom>
          <a:gradFill flip="none" rotWithShape="1">
            <a:gsLst>
              <a:gs pos="40000">
                <a:schemeClr val="bg1"/>
              </a:gs>
              <a:gs pos="99000">
                <a:schemeClr val="bg1">
                  <a:alpha val="0"/>
                </a:schemeClr>
              </a:gs>
              <a:gs pos="77000">
                <a:schemeClr val="bg1">
                  <a:alpha val="59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" name="文本框 1"/>
          <p:cNvSpPr txBox="1"/>
          <p:nvPr/>
        </p:nvSpPr>
        <p:spPr>
          <a:xfrm>
            <a:off x="182871" y="92906"/>
            <a:ext cx="1977390" cy="2755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" dirty="0">
                <a:latin typeface="Heiti SC Light" panose="02000000000000000000" pitchFamily="2" charset="-128"/>
                <a:ea typeface="Heiti SC Light" panose="02000000000000000000" pitchFamily="2" charset="-128"/>
              </a:rPr>
              <a:t>苏教版  语文  三</a:t>
            </a:r>
            <a:r>
              <a:rPr kumimoji="1" lang="zh-CN" altLang="en-US" sz="1200" dirty="0" smtClean="0">
                <a:latin typeface="Heiti SC Light" panose="02000000000000000000" pitchFamily="2" charset="-128"/>
                <a:ea typeface="Heiti SC Light" panose="02000000000000000000" pitchFamily="2" charset="-128"/>
              </a:rPr>
              <a:t>年级  </a:t>
            </a:r>
            <a:r>
              <a:rPr kumimoji="1" lang="zh-CN" altLang="en-US" sz="1200" dirty="0">
                <a:latin typeface="Heiti SC Light" panose="02000000000000000000" pitchFamily="2" charset="-128"/>
                <a:ea typeface="Heiti SC Light" panose="02000000000000000000" pitchFamily="2" charset="-128"/>
              </a:rPr>
              <a:t>下</a:t>
            </a:r>
            <a:r>
              <a:rPr kumimoji="1" lang="zh-CN" altLang="en-US" sz="1200" dirty="0" smtClean="0">
                <a:latin typeface="Heiti SC Light" panose="02000000000000000000" pitchFamily="2" charset="-128"/>
                <a:ea typeface="Heiti SC Light" panose="02000000000000000000" pitchFamily="2" charset="-128"/>
              </a:rPr>
              <a:t>册</a:t>
            </a:r>
            <a:endParaRPr kumimoji="1" lang="zh-CN" altLang="en-US" sz="1200" dirty="0">
              <a:latin typeface="Heiti SC Light" panose="02000000000000000000" pitchFamily="2" charset="-128"/>
              <a:ea typeface="Heiti SC Light" panose="02000000000000000000" pitchFamily="2" charset="-128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62897" y="4238670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62897" y="4630648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6" name="文本框 15">
            <a:hlinkClick r:id="" action="ppaction://hlinkshowjump?jump=nextslide"/>
          </p:cNvPr>
          <p:cNvSpPr txBox="1"/>
          <p:nvPr/>
        </p:nvSpPr>
        <p:spPr>
          <a:xfrm>
            <a:off x="7275010" y="4227934"/>
            <a:ext cx="1231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>
                <a:solidFill>
                  <a:schemeClr val="bg1"/>
                </a:solidFill>
              </a:rPr>
              <a:t>第一课时</a:t>
            </a:r>
          </a:p>
        </p:txBody>
      </p:sp>
      <p:sp>
        <p:nvSpPr>
          <p:cNvPr id="17" name="文本框 14">
            <a:hlinkClick r:id="rId5" action="ppaction://hlinksldjump"/>
          </p:cNvPr>
          <p:cNvSpPr txBox="1"/>
          <p:nvPr/>
        </p:nvSpPr>
        <p:spPr>
          <a:xfrm>
            <a:off x="7275010" y="4619912"/>
            <a:ext cx="1231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>
                <a:solidFill>
                  <a:schemeClr val="bg1"/>
                </a:solidFill>
              </a:rPr>
              <a:t>第二课时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Tm="0">
        <p14:window dir="ver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1859915" y="1000125"/>
            <a:ext cx="5284470" cy="3234055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2288838" y="1500180"/>
            <a:ext cx="553998" cy="2492990"/>
          </a:xfrm>
          <a:prstGeom prst="rect">
            <a:avLst/>
          </a:prstGeom>
          <a:noFill/>
        </p:spPr>
        <p:txBody>
          <a:bodyPr vert="eaVert" wrap="none" lIns="68580" tIns="34290" rIns="68580" bIns="34290" rtlCol="0">
            <a:spAutoFit/>
          </a:bodyPr>
          <a:lstStyle/>
          <a:p>
            <a:r>
              <a:rPr lang="zh-CN" altLang="en-US" sz="27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跟踪台风的卫星</a:t>
            </a:r>
            <a:endParaRPr lang="zh-CN" altLang="en-US" sz="27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146093" y="1428742"/>
            <a:ext cx="1000132" cy="4847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7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台风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003481" y="1444060"/>
            <a:ext cx="1714512" cy="4847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7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气象卫星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3146093" y="2071684"/>
            <a:ext cx="857256" cy="4847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7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猛烈</a:t>
            </a:r>
            <a:endParaRPr lang="zh-CN" altLang="en-US" sz="27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003217" y="2643188"/>
            <a:ext cx="1928826" cy="4847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7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蛮横、无理</a:t>
            </a:r>
            <a:endParaRPr lang="zh-CN" altLang="en-US" sz="27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5" name="左大括号 24"/>
          <p:cNvSpPr/>
          <p:nvPr/>
        </p:nvSpPr>
        <p:spPr>
          <a:xfrm>
            <a:off x="2788903" y="1428742"/>
            <a:ext cx="214314" cy="2428892"/>
          </a:xfrm>
          <a:prstGeom prst="leftBrac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TextBox 16"/>
          <p:cNvSpPr txBox="1"/>
          <p:nvPr/>
        </p:nvSpPr>
        <p:spPr>
          <a:xfrm>
            <a:off x="5217795" y="2071684"/>
            <a:ext cx="857256" cy="4847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7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监视</a:t>
            </a:r>
            <a:endParaRPr lang="zh-CN" altLang="en-US" sz="27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146357" y="2643188"/>
            <a:ext cx="1428760" cy="4847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7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笑了笑</a:t>
            </a:r>
            <a:endParaRPr lang="zh-CN" altLang="en-US" sz="27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074655" y="3286130"/>
            <a:ext cx="1000132" cy="4847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7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自豪</a:t>
            </a:r>
            <a:endParaRPr lang="zh-CN" altLang="en-US" sz="27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92083" y="411510"/>
            <a:ext cx="2651725" cy="561692"/>
            <a:chOff x="192083" y="411510"/>
            <a:chExt cx="2651725" cy="561692"/>
          </a:xfrm>
        </p:grpSpPr>
        <p:sp>
          <p:nvSpPr>
            <p:cNvPr id="16" name="文本框 14"/>
            <p:cNvSpPr txBox="1"/>
            <p:nvPr/>
          </p:nvSpPr>
          <p:spPr>
            <a:xfrm>
              <a:off x="624428" y="411510"/>
              <a:ext cx="2219380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charset="-122"/>
                  <a:ea typeface="幼圆" panose="02010509060101010101" charset="-122"/>
                </a:rPr>
                <a:t>结构梳理</a:t>
              </a:r>
            </a:p>
          </p:txBody>
        </p:sp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92083" y="479078"/>
              <a:ext cx="366860" cy="456338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3" grpId="0"/>
      <p:bldP spid="14" grpId="0"/>
      <p:bldP spid="18" grpId="0"/>
      <p:bldP spid="19" grpId="0"/>
      <p:bldP spid="25" grpId="0" bldLvl="0" animBg="1"/>
      <p:bldP spid="17" grpId="0"/>
      <p:bldP spid="20" grpId="0"/>
      <p:bldP spid="28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42910" y="1071552"/>
            <a:ext cx="7786742" cy="243078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这篇课文描写了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________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紧紧跟踪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______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，时刻报告台风的动向。赞扬了科技高度发达的现代社会，人们的发明创造为人类作出的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_________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57224" y="1643056"/>
            <a:ext cx="1000132" cy="56169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台风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672967" y="1080986"/>
            <a:ext cx="1928826" cy="56169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/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气象卫星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149907" y="2828609"/>
            <a:ext cx="2143140" cy="56169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巨大贡献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79512" y="411510"/>
            <a:ext cx="2481672" cy="561692"/>
            <a:chOff x="179512" y="411510"/>
            <a:chExt cx="2481672" cy="561692"/>
          </a:xfrm>
        </p:grpSpPr>
        <p:sp>
          <p:nvSpPr>
            <p:cNvPr id="16" name="文本框 14"/>
            <p:cNvSpPr txBox="1"/>
            <p:nvPr/>
          </p:nvSpPr>
          <p:spPr>
            <a:xfrm>
              <a:off x="624427" y="411510"/>
              <a:ext cx="2036757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charset="-122"/>
                  <a:ea typeface="幼圆" panose="02010509060101010101" charset="-122"/>
                </a:rPr>
                <a:t>主题概括</a:t>
              </a:r>
            </a:p>
          </p:txBody>
        </p:sp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79512" y="464187"/>
              <a:ext cx="366860" cy="456338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8" grpId="0"/>
      <p:bldP spid="10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s://timgsa.baidu.com/timg?image&amp;quality=80&amp;size=b9999_10000&amp;sec=1538234664302&amp;di=af9685ea83ab3901615cf9d3b545c8c5&amp;imgtype=0&amp;src=http%3A%2F%2Fg.hiphotos.baidu.com%2Fzhidao%2Fpic%2Fitem%2Fa686c9177f3e67091f07950e39c79f3df8dc5538.jpg"/>
          <p:cNvPicPr>
            <a:picLocks noChangeAspect="1" noChangeArrowheads="1"/>
          </p:cNvPicPr>
          <p:nvPr/>
        </p:nvPicPr>
        <p:blipFill>
          <a:blip r:embed="rId2" cstate="print"/>
          <a:srcRect r="806" b="3225"/>
          <a:stretch>
            <a:fillRect/>
          </a:stretch>
        </p:blipFill>
        <p:spPr bwMode="auto">
          <a:xfrm>
            <a:off x="3214678" y="285734"/>
            <a:ext cx="5857916" cy="4572032"/>
          </a:xfrm>
          <a:prstGeom prst="rect">
            <a:avLst/>
          </a:prstGeom>
          <a:noFill/>
        </p:spPr>
      </p:pic>
      <p:sp>
        <p:nvSpPr>
          <p:cNvPr id="7" name="矩形 6"/>
          <p:cNvSpPr/>
          <p:nvPr/>
        </p:nvSpPr>
        <p:spPr>
          <a:xfrm>
            <a:off x="357158" y="871835"/>
            <a:ext cx="2714644" cy="396938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星际卫星：作用是可航行至其它行星进行探测照相，探索宇宙的空间，分析某星球的资源或有没有水和氧气，是不是适合人类居住。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223327" y="309910"/>
            <a:ext cx="2376264" cy="561692"/>
            <a:chOff x="179512" y="411510"/>
            <a:chExt cx="2376264" cy="561692"/>
          </a:xfrm>
        </p:grpSpPr>
        <p:sp>
          <p:nvSpPr>
            <p:cNvPr id="6" name="文本框 14"/>
            <p:cNvSpPr txBox="1"/>
            <p:nvPr/>
          </p:nvSpPr>
          <p:spPr>
            <a:xfrm>
              <a:off x="624428" y="411510"/>
              <a:ext cx="1931348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charset="-122"/>
                  <a:ea typeface="幼圆" panose="02010509060101010101" charset="-122"/>
                </a:rPr>
                <a:t>拓展延伸</a:t>
              </a:r>
            </a:p>
          </p:txBody>
        </p: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79512" y="464187"/>
              <a:ext cx="366860" cy="456338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234" name="Picture 2" descr="http://img.qqzhi.com/upload/img_1_3582766470D2138852747_2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43306" y="714362"/>
            <a:ext cx="5270535" cy="3286148"/>
          </a:xfrm>
          <a:prstGeom prst="rect">
            <a:avLst/>
          </a:prstGeom>
          <a:noFill/>
        </p:spPr>
      </p:pic>
      <p:sp>
        <p:nvSpPr>
          <p:cNvPr id="3" name="矩形 2"/>
          <p:cNvSpPr/>
          <p:nvPr/>
        </p:nvSpPr>
        <p:spPr>
          <a:xfrm>
            <a:off x="142844" y="530258"/>
            <a:ext cx="3429024" cy="3970318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海洋卫星：是主要用于海洋水色色素的探测，为海洋生物的资源开放利用、海洋污染监测与防治、海岸带资源开发、海洋科学研究等领域服务，设计发射的一种人造地球卫星。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95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714348" y="770776"/>
            <a:ext cx="7715304" cy="256159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一</a:t>
            </a:r>
            <a:r>
              <a:rPr lang="zh-CN" altLang="en-US" sz="36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、仿照例子写词语。</a:t>
            </a:r>
            <a:endParaRPr lang="zh-CN" altLang="en-US" sz="3600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  <a:p>
            <a:pPr indent="200025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例：懒洋洋</a:t>
            </a:r>
            <a:endParaRPr lang="en-US" altLang="zh-CN" sz="3600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  <a:p>
            <a:pPr indent="200025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（       ）（        ）</a:t>
            </a:r>
            <a:endParaRPr lang="en-US" altLang="zh-CN" sz="3600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  <a:p>
            <a:pPr indent="200025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（       ）（        ）</a:t>
            </a:r>
          </a:p>
        </p:txBody>
      </p:sp>
      <p:sp>
        <p:nvSpPr>
          <p:cNvPr id="17" name="矩形 16"/>
          <p:cNvSpPr/>
          <p:nvPr/>
        </p:nvSpPr>
        <p:spPr>
          <a:xfrm>
            <a:off x="1571921" y="2140903"/>
            <a:ext cx="162095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ahoma" panose="020B0604030504040204" pitchFamily="34" charset="0"/>
              </a:rPr>
              <a:t>金灿灿 </a:t>
            </a:r>
            <a:endParaRPr lang="zh-CN" altLang="en-US" dirty="0"/>
          </a:p>
        </p:txBody>
      </p:sp>
      <p:sp>
        <p:nvSpPr>
          <p:cNvPr id="18" name="矩形 17"/>
          <p:cNvSpPr/>
          <p:nvPr/>
        </p:nvSpPr>
        <p:spPr>
          <a:xfrm>
            <a:off x="4215127" y="2140903"/>
            <a:ext cx="14157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ahoma" panose="020B0604030504040204" pitchFamily="34" charset="0"/>
              </a:rPr>
              <a:t>红彤彤</a:t>
            </a:r>
            <a:endParaRPr lang="zh-CN" altLang="en-US" dirty="0"/>
          </a:p>
        </p:txBody>
      </p:sp>
      <p:sp>
        <p:nvSpPr>
          <p:cNvPr id="19" name="矩形 18"/>
          <p:cNvSpPr/>
          <p:nvPr/>
        </p:nvSpPr>
        <p:spPr>
          <a:xfrm>
            <a:off x="1571604" y="2710822"/>
            <a:ext cx="14157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ahoma" panose="020B0604030504040204" pitchFamily="34" charset="0"/>
              </a:rPr>
              <a:t>暖洋洋</a:t>
            </a:r>
            <a:endParaRPr lang="zh-CN" altLang="en-US" dirty="0"/>
          </a:p>
        </p:txBody>
      </p:sp>
      <p:sp>
        <p:nvSpPr>
          <p:cNvPr id="20" name="矩形 19"/>
          <p:cNvSpPr/>
          <p:nvPr/>
        </p:nvSpPr>
        <p:spPr>
          <a:xfrm>
            <a:off x="4207825" y="2725744"/>
            <a:ext cx="14157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ahoma" panose="020B0604030504040204" pitchFamily="34" charset="0"/>
              </a:rPr>
              <a:t>热腾腾</a:t>
            </a:r>
            <a:endParaRPr lang="zh-CN" altLang="en-US" dirty="0"/>
          </a:p>
        </p:txBody>
      </p:sp>
      <p:grpSp>
        <p:nvGrpSpPr>
          <p:cNvPr id="5" name="组合 4"/>
          <p:cNvGrpSpPr/>
          <p:nvPr/>
        </p:nvGrpSpPr>
        <p:grpSpPr>
          <a:xfrm>
            <a:off x="179512" y="411510"/>
            <a:ext cx="2376264" cy="561692"/>
            <a:chOff x="179512" y="411510"/>
            <a:chExt cx="2376264" cy="561692"/>
          </a:xfrm>
        </p:grpSpPr>
        <p:sp>
          <p:nvSpPr>
            <p:cNvPr id="10" name="文本框 14"/>
            <p:cNvSpPr txBox="1"/>
            <p:nvPr/>
          </p:nvSpPr>
          <p:spPr>
            <a:xfrm>
              <a:off x="624428" y="411510"/>
              <a:ext cx="1931348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 smtClean="0">
                  <a:solidFill>
                    <a:srgbClr val="875000"/>
                  </a:solidFill>
                  <a:latin typeface="幼圆" panose="02010509060101010101" charset="-122"/>
                  <a:ea typeface="幼圆" panose="02010509060101010101" charset="-122"/>
                </a:rPr>
                <a:t>课堂演练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charset="-122"/>
                <a:ea typeface="幼圆" panose="02010509060101010101" charset="-122"/>
              </a:endParaRPr>
            </a:p>
          </p:txBody>
        </p:sp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79512" y="464186"/>
              <a:ext cx="366860" cy="456339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7" grpId="0"/>
      <p:bldP spid="18" grpId="0"/>
      <p:bldP spid="19" grpId="0"/>
      <p:bldP spid="20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5" name="Rectangle 1"/>
          <p:cNvSpPr>
            <a:spLocks noChangeArrowheads="1"/>
          </p:cNvSpPr>
          <p:nvPr/>
        </p:nvSpPr>
        <p:spPr bwMode="auto">
          <a:xfrm>
            <a:off x="142844" y="500621"/>
            <a:ext cx="9001156" cy="228409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二、用“谈笑风生”造句。</a:t>
            </a:r>
          </a:p>
          <a:p>
            <a:pPr indent="20002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3200" dirty="0" smtClean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indent="20002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32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_________________________________________</a:t>
            </a:r>
            <a:endParaRPr lang="zh-CN" altLang="en-US" sz="3200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64764" y="2029456"/>
            <a:ext cx="941796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考试临近</a:t>
            </a:r>
            <a:r>
              <a:rPr 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同学们谈笑风生</a:t>
            </a:r>
            <a:r>
              <a:rPr 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一副胸有成竹的样子。 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39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905" grpId="0" bldLvl="0" animBg="1"/>
      <p:bldP spid="7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5" name="Rectangle 1"/>
          <p:cNvSpPr>
            <a:spLocks noChangeArrowheads="1"/>
          </p:cNvSpPr>
          <p:nvPr/>
        </p:nvSpPr>
        <p:spPr bwMode="auto">
          <a:xfrm>
            <a:off x="562897" y="536244"/>
            <a:ext cx="8290475" cy="117724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8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   </a:t>
            </a:r>
            <a:r>
              <a:rPr lang="en-US" altLang="zh-CN" sz="28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 </a:t>
            </a:r>
            <a:r>
              <a:rPr lang="zh-CN" altLang="en-US" sz="36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三、卫星跟踪台风并让台风泄气的过程，给了你怎样的启示？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62581" y="1880232"/>
            <a:ext cx="7929618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尽管自然灾害非常严重，但随着科技的发展，我们人类已经可以逐步认识，并减轻自然灾害。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239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905" grpId="1" bldLvl="0" animBg="1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82880" y="869950"/>
            <a:ext cx="8718550" cy="26765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800" u="sng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气象卫星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：从太空对地球及其大气层进行气象观测的人造地球卫星。气象卫星观测范围广，观测次数多，观测时效快，观测数据质量高，不受自然条件和地域条件限制，它所提供的气象信息已广泛应用于日常气象业务、环境监测、防灾减灾、大气科学、海洋学和水文学的研究。气象卫星也是世界上应用最广的卫星之一。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231804" y="378171"/>
            <a:ext cx="1629583" cy="400110"/>
            <a:chOff x="160049" y="525491"/>
            <a:chExt cx="1629583" cy="400110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60049" y="536227"/>
              <a:ext cx="1629583" cy="37863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7" name="文本框 11"/>
            <p:cNvSpPr txBox="1"/>
            <p:nvPr/>
          </p:nvSpPr>
          <p:spPr>
            <a:xfrm>
              <a:off x="172162" y="525491"/>
              <a:ext cx="123148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zh-CN" altLang="en-US" sz="2000" dirty="0" smtClean="0">
                  <a:solidFill>
                    <a:schemeClr val="bg1"/>
                  </a:solidFill>
                </a:rPr>
                <a:t>第一课时</a:t>
              </a:r>
              <a:endParaRPr kumimoji="1" lang="zh-CN" altLang="en-US" sz="2000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ransition spd="slow" advTm="0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s://timgsa.baidu.com/timg?image&amp;quality=80&amp;size=b9999_10000&amp;sec=1538236160452&amp;di=4809e61c729ba77a53c369f28273fb3f&amp;imgtype=0&amp;src=http%3A%2F%2Fpic32.photophoto.cn%2F20140724%2F0014026563985157_b.jpg"/>
          <p:cNvPicPr>
            <a:picLocks noChangeAspect="1" noChangeArrowheads="1"/>
          </p:cNvPicPr>
          <p:nvPr/>
        </p:nvPicPr>
        <p:blipFill>
          <a:blip r:embed="rId2" cstate="print">
            <a:lum contrast="40000"/>
          </a:blip>
          <a:srcRect r="224" b="4737"/>
          <a:stretch>
            <a:fillRect/>
          </a:stretch>
        </p:blipFill>
        <p:spPr bwMode="auto">
          <a:xfrm>
            <a:off x="-6350" y="-33020"/>
            <a:ext cx="9170035" cy="5201920"/>
          </a:xfrm>
          <a:prstGeom prst="rect">
            <a:avLst/>
          </a:prstGeom>
          <a:noFill/>
        </p:spPr>
      </p:pic>
    </p:spTree>
  </p:cSld>
  <p:clrMapOvr>
    <a:masterClrMapping/>
  </p:clrMapOvr>
  <p:transition spd="slow" advTm="0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Text Box 5"/>
          <p:cNvSpPr txBox="1">
            <a:spLocks noChangeArrowheads="1"/>
          </p:cNvSpPr>
          <p:nvPr/>
        </p:nvSpPr>
        <p:spPr bwMode="auto">
          <a:xfrm>
            <a:off x="3466809" y="1511518"/>
            <a:ext cx="1232466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1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躲</a:t>
            </a:r>
            <a:r>
              <a:rPr lang="zh-CN" altLang="en-US" sz="4100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避</a:t>
            </a:r>
            <a:endParaRPr lang="zh-CN" altLang="en-US" sz="4100" u="sng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1992830" y="1511518"/>
            <a:ext cx="1295566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1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愤</a:t>
            </a:r>
            <a:r>
              <a:rPr lang="zh-CN" altLang="en-US" sz="4100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怒</a:t>
            </a:r>
            <a:endParaRPr lang="zh-CN" altLang="en-US" sz="4100" u="sng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627784" y="1131590"/>
            <a:ext cx="720080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nù</a:t>
            </a:r>
          </a:p>
        </p:txBody>
      </p:sp>
      <p:sp>
        <p:nvSpPr>
          <p:cNvPr id="23" name="矩形 22"/>
          <p:cNvSpPr/>
          <p:nvPr/>
        </p:nvSpPr>
        <p:spPr>
          <a:xfrm>
            <a:off x="4067944" y="1059582"/>
            <a:ext cx="792088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bì</a:t>
            </a:r>
          </a:p>
        </p:txBody>
      </p: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4834961" y="1511518"/>
            <a:ext cx="1321216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1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</a:t>
            </a:r>
            <a:r>
              <a:rPr lang="zh-CN" altLang="en-US" sz="4100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吼</a:t>
            </a:r>
            <a:endParaRPr lang="zh-CN" altLang="en-US" sz="4100" u="sng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364088" y="1082890"/>
            <a:ext cx="792088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3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h</a:t>
            </a:r>
            <a:r>
              <a:rPr lang="en-US" altLang="zh-CN" sz="3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ǒ</a:t>
            </a:r>
            <a:r>
              <a:rPr lang="en-US" sz="3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u</a:t>
            </a:r>
            <a:endParaRPr lang="zh-CN" altLang="en-US" sz="3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" name="Text Box 5"/>
          <p:cNvSpPr txBox="1">
            <a:spLocks noChangeArrowheads="1"/>
          </p:cNvSpPr>
          <p:nvPr/>
        </p:nvSpPr>
        <p:spPr bwMode="auto">
          <a:xfrm>
            <a:off x="6382624" y="1488210"/>
            <a:ext cx="1285720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100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暴</a:t>
            </a:r>
            <a:r>
              <a:rPr lang="zh-CN" altLang="en-US" sz="41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怒</a:t>
            </a:r>
            <a:endParaRPr lang="zh-CN" altLang="en-US" sz="41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407696" y="1059582"/>
            <a:ext cx="1008112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3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b</a:t>
            </a:r>
            <a:r>
              <a:rPr lang="en-US" altLang="zh-CN" sz="3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à</a:t>
            </a:r>
            <a:r>
              <a:rPr lang="en-US" sz="3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o</a:t>
            </a:r>
            <a:endParaRPr lang="zh-CN" altLang="en-US" sz="3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" name="Text Box 5"/>
          <p:cNvSpPr txBox="1">
            <a:spLocks noChangeArrowheads="1"/>
          </p:cNvSpPr>
          <p:nvPr/>
        </p:nvSpPr>
        <p:spPr bwMode="auto">
          <a:xfrm>
            <a:off x="1595106" y="2712599"/>
            <a:ext cx="1393224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100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嘲</a:t>
            </a:r>
            <a:r>
              <a:rPr lang="zh-CN" altLang="en-US" sz="41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笑</a:t>
            </a:r>
            <a:endParaRPr lang="zh-CN" altLang="en-US" sz="41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525310" y="2306831"/>
            <a:ext cx="1008112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3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ch</a:t>
            </a:r>
            <a:r>
              <a:rPr lang="en-US" altLang="zh-CN" sz="3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á</a:t>
            </a:r>
            <a:r>
              <a:rPr lang="en-US" sz="3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o</a:t>
            </a:r>
            <a:endParaRPr lang="zh-CN" altLang="en-US" sz="3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" name="Text Box 5"/>
          <p:cNvSpPr txBox="1">
            <a:spLocks noChangeArrowheads="1"/>
          </p:cNvSpPr>
          <p:nvPr/>
        </p:nvSpPr>
        <p:spPr bwMode="auto">
          <a:xfrm>
            <a:off x="2891250" y="2712852"/>
            <a:ext cx="1393224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1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野</a:t>
            </a:r>
            <a:r>
              <a:rPr lang="zh-CN" altLang="en-US" sz="4100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兽</a:t>
            </a:r>
            <a:endParaRPr lang="zh-CN" altLang="en-US" sz="4100" u="sng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3276362" y="2284224"/>
            <a:ext cx="1008112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3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sh</a:t>
            </a:r>
            <a:r>
              <a:rPr lang="en-US" altLang="zh-CN" sz="3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ò</a:t>
            </a:r>
            <a:r>
              <a:rPr lang="en-US" sz="3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u</a:t>
            </a:r>
            <a:endParaRPr lang="zh-CN" altLang="en-US" sz="3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5" name="Text Box 5"/>
          <p:cNvSpPr txBox="1">
            <a:spLocks noChangeArrowheads="1"/>
          </p:cNvSpPr>
          <p:nvPr/>
        </p:nvSpPr>
        <p:spPr bwMode="auto">
          <a:xfrm>
            <a:off x="4043378" y="2712852"/>
            <a:ext cx="1393224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1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</a:t>
            </a:r>
            <a:r>
              <a:rPr lang="zh-CN" altLang="en-US" sz="4100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堤</a:t>
            </a:r>
            <a:endParaRPr lang="zh-CN" altLang="en-US" sz="4100" u="sng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4644261" y="2283971"/>
            <a:ext cx="648072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3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d</a:t>
            </a:r>
            <a:r>
              <a:rPr lang="en-US" altLang="zh-CN" sz="3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ī</a:t>
            </a:r>
            <a:endParaRPr lang="zh-CN" altLang="en-US" sz="3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5195506" y="2712852"/>
            <a:ext cx="1393224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1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河</a:t>
            </a:r>
            <a:r>
              <a:rPr lang="zh-CN" altLang="en-US" sz="4100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坝</a:t>
            </a:r>
            <a:endParaRPr lang="zh-CN" altLang="en-US" sz="4100" u="sng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796642" y="2284224"/>
            <a:ext cx="720080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3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b</a:t>
            </a:r>
            <a:r>
              <a:rPr lang="en-US" altLang="zh-CN" sz="3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à</a:t>
            </a:r>
            <a:endParaRPr lang="zh-CN" altLang="en-US" sz="3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0" name="Text Box 5"/>
          <p:cNvSpPr txBox="1">
            <a:spLocks noChangeArrowheads="1"/>
          </p:cNvSpPr>
          <p:nvPr/>
        </p:nvSpPr>
        <p:spPr bwMode="auto">
          <a:xfrm>
            <a:off x="6419642" y="2712852"/>
            <a:ext cx="1897280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100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懒</a:t>
            </a:r>
            <a:r>
              <a:rPr lang="zh-CN" altLang="en-US" sz="41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洋洋</a:t>
            </a:r>
            <a:endParaRPr lang="zh-CN" altLang="en-US" sz="41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6444714" y="2284224"/>
            <a:ext cx="1008112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3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l</a:t>
            </a:r>
            <a:r>
              <a:rPr lang="en-US" altLang="zh-CN" sz="3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ǎ</a:t>
            </a:r>
            <a:r>
              <a:rPr lang="en-US" sz="3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n</a:t>
            </a:r>
            <a:endParaRPr lang="zh-CN" altLang="en-US" sz="3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文本框 14">
            <a:hlinkClick r:id="rId3" action="ppaction://hlinkfile"/>
          </p:cNvPr>
          <p:cNvSpPr txBox="1"/>
          <p:nvPr/>
        </p:nvSpPr>
        <p:spPr>
          <a:xfrm>
            <a:off x="653667" y="379144"/>
            <a:ext cx="4033837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charset="-122"/>
                <a:ea typeface="幼圆" panose="02010509060101010101" charset="-122"/>
              </a:rPr>
              <a:t>朗读课文 扫清障碍</a:t>
            </a: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941263" y="488916"/>
            <a:ext cx="351070" cy="380165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9057708">
            <a:off x="4337204" y="435126"/>
            <a:ext cx="335134" cy="472337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9091" y="420500"/>
            <a:ext cx="366860" cy="456339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433539" y="1367066"/>
            <a:ext cx="1121491" cy="438582"/>
            <a:chOff x="505294" y="1510576"/>
            <a:chExt cx="1121491" cy="438582"/>
          </a:xfrm>
        </p:grpSpPr>
        <p:sp>
          <p:nvSpPr>
            <p:cNvPr id="50" name="TextBox 11"/>
            <p:cNvSpPr txBox="1">
              <a:spLocks noChangeArrowheads="1"/>
            </p:cNvSpPr>
            <p:nvPr/>
          </p:nvSpPr>
          <p:spPr bwMode="auto">
            <a:xfrm>
              <a:off x="505294" y="1510576"/>
              <a:ext cx="1121491" cy="4385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400" b="1" dirty="0"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我会认</a:t>
              </a:r>
            </a:p>
          </p:txBody>
        </p:sp>
        <p:sp>
          <p:nvSpPr>
            <p:cNvPr id="51" name="矩形 50"/>
            <p:cNvSpPr/>
            <p:nvPr/>
          </p:nvSpPr>
          <p:spPr>
            <a:xfrm>
              <a:off x="1524285" y="1582624"/>
              <a:ext cx="36000" cy="324000"/>
            </a:xfrm>
            <a:prstGeom prst="rect">
              <a:avLst/>
            </a:prstGeom>
            <a:gradFill flip="none" rotWithShape="1">
              <a:gsLst>
                <a:gs pos="14000">
                  <a:schemeClr val="bg1"/>
                </a:gs>
                <a:gs pos="76000">
                  <a:schemeClr val="bg1"/>
                </a:gs>
                <a:gs pos="50000">
                  <a:schemeClr val="accent2">
                    <a:lumMod val="60000"/>
                  </a:schemeClr>
                </a:gs>
              </a:gsLst>
              <a:path path="circle">
                <a:fillToRect l="50000" t="130000" r="50000" b="-30000"/>
              </a:path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>
              <a:off x="525663" y="1582624"/>
              <a:ext cx="36000" cy="324000"/>
            </a:xfrm>
            <a:prstGeom prst="rect">
              <a:avLst/>
            </a:prstGeom>
            <a:gradFill flip="none" rotWithShape="1">
              <a:gsLst>
                <a:gs pos="14000">
                  <a:schemeClr val="bg1"/>
                </a:gs>
                <a:gs pos="76000">
                  <a:schemeClr val="bg1"/>
                </a:gs>
                <a:gs pos="50000">
                  <a:schemeClr val="accent2">
                    <a:lumMod val="60000"/>
                  </a:schemeClr>
                </a:gs>
              </a:gsLst>
              <a:path path="circle">
                <a:fillToRect l="50000" t="130000" r="50000" b="-30000"/>
              </a:path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13" name="矩形 12"/>
          <p:cNvSpPr/>
          <p:nvPr/>
        </p:nvSpPr>
        <p:spPr>
          <a:xfrm>
            <a:off x="2039546" y="1584366"/>
            <a:ext cx="504056" cy="55436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3524176" y="1561506"/>
            <a:ext cx="504056" cy="55436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4886886" y="1561506"/>
            <a:ext cx="504056" cy="55436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990006" y="1534201"/>
            <a:ext cx="504056" cy="55436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204646" y="2785786"/>
            <a:ext cx="504056" cy="55436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2962836" y="2814361"/>
            <a:ext cx="504056" cy="55436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4112186" y="2791501"/>
            <a:ext cx="504056" cy="55436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5272331" y="2762926"/>
            <a:ext cx="504056" cy="55436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7031990" y="2762885"/>
            <a:ext cx="1162050" cy="55435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xit" presetSubtype="0" fill="hold" grpId="1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000"/>
                            </p:stCondLst>
                            <p:childTnLst>
                              <p:par>
                                <p:cTn id="73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2000"/>
                            </p:stCondLst>
                            <p:childTnLst>
                              <p:par>
                                <p:cTn id="76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3000"/>
                            </p:stCondLst>
                            <p:childTnLst>
                              <p:par>
                                <p:cTn id="79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4000"/>
                            </p:stCondLst>
                            <p:childTnLst>
                              <p:par>
                                <p:cTn id="82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000"/>
                            </p:stCondLst>
                            <p:childTnLst>
                              <p:par>
                                <p:cTn id="85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6000"/>
                            </p:stCondLst>
                            <p:childTnLst>
                              <p:par>
                                <p:cTn id="88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7000"/>
                            </p:stCondLst>
                            <p:childTnLst>
                              <p:par>
                                <p:cTn id="91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8000"/>
                            </p:stCondLst>
                            <p:childTnLst>
                              <p:par>
                                <p:cTn id="94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0" grpId="1"/>
      <p:bldP spid="23" grpId="0"/>
      <p:bldP spid="23" grpId="1"/>
      <p:bldP spid="16" grpId="0"/>
      <p:bldP spid="16" grpId="1"/>
      <p:bldP spid="18" grpId="0"/>
      <p:bldP spid="18" grpId="1"/>
      <p:bldP spid="21" grpId="0"/>
      <p:bldP spid="21" grpId="1"/>
      <p:bldP spid="24" grpId="0"/>
      <p:bldP spid="24" grpId="1"/>
      <p:bldP spid="26" grpId="0"/>
      <p:bldP spid="26" grpId="1"/>
      <p:bldP spid="29" grpId="0"/>
      <p:bldP spid="29" grpId="1"/>
      <p:bldP spid="31" grpId="0"/>
      <p:bldP spid="31" grpId="1"/>
      <p:bldP spid="13" grpId="0" bldLvl="0" animBg="1"/>
      <p:bldP spid="5" grpId="0" bldLvl="0" animBg="1"/>
      <p:bldP spid="7" grpId="0" bldLvl="0" animBg="1"/>
      <p:bldP spid="8" grpId="0" bldLvl="0" animBg="1"/>
      <p:bldP spid="14" grpId="0" bldLvl="0" animBg="1"/>
      <p:bldP spid="32" grpId="0" bldLvl="0" animBg="1"/>
      <p:bldP spid="33" grpId="0" bldLvl="0" animBg="1"/>
      <p:bldP spid="34" grpId="0" bldLvl="0" animBg="1"/>
      <p:bldP spid="3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91" name="组合 7"/>
          <p:cNvGrpSpPr/>
          <p:nvPr/>
        </p:nvGrpSpPr>
        <p:grpSpPr>
          <a:xfrm>
            <a:off x="1602170" y="931223"/>
            <a:ext cx="1095518" cy="1139190"/>
            <a:chOff x="2437" y="2032"/>
            <a:chExt cx="1244" cy="1264"/>
          </a:xfrm>
        </p:grpSpPr>
        <p:sp>
          <p:nvSpPr>
            <p:cNvPr id="12358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2359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2360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12292" name="文本框 64"/>
          <p:cNvSpPr txBox="1"/>
          <p:nvPr/>
        </p:nvSpPr>
        <p:spPr>
          <a:xfrm>
            <a:off x="1661532" y="940510"/>
            <a:ext cx="608489" cy="117724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7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盯</a:t>
            </a:r>
          </a:p>
        </p:txBody>
      </p:sp>
      <p:sp>
        <p:nvSpPr>
          <p:cNvPr id="12294" name="文本框 64"/>
          <p:cNvSpPr txBox="1"/>
          <p:nvPr/>
        </p:nvSpPr>
        <p:spPr>
          <a:xfrm>
            <a:off x="2945370" y="967418"/>
            <a:ext cx="999303" cy="11772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7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监</a:t>
            </a:r>
          </a:p>
        </p:txBody>
      </p:sp>
      <p:sp>
        <p:nvSpPr>
          <p:cNvPr id="12296" name="文本框 64"/>
          <p:cNvSpPr txBox="1"/>
          <p:nvPr/>
        </p:nvSpPr>
        <p:spPr>
          <a:xfrm>
            <a:off x="4278091" y="940748"/>
            <a:ext cx="944527" cy="117633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7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厉</a:t>
            </a:r>
          </a:p>
        </p:txBody>
      </p:sp>
      <p:sp>
        <p:nvSpPr>
          <p:cNvPr id="12298" name="文本框 64"/>
          <p:cNvSpPr txBox="1"/>
          <p:nvPr/>
        </p:nvSpPr>
        <p:spPr>
          <a:xfrm>
            <a:off x="5620815" y="922650"/>
            <a:ext cx="944527" cy="117633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7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哼</a:t>
            </a:r>
          </a:p>
        </p:txBody>
      </p:sp>
      <p:sp>
        <p:nvSpPr>
          <p:cNvPr id="12300" name="文本框 64"/>
          <p:cNvSpPr txBox="1"/>
          <p:nvPr/>
        </p:nvSpPr>
        <p:spPr>
          <a:xfrm>
            <a:off x="6950541" y="915060"/>
            <a:ext cx="935477" cy="117633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7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甩</a:t>
            </a:r>
          </a:p>
        </p:txBody>
      </p:sp>
      <p:sp>
        <p:nvSpPr>
          <p:cNvPr id="12302" name="文本框 64"/>
          <p:cNvSpPr txBox="1"/>
          <p:nvPr/>
        </p:nvSpPr>
        <p:spPr>
          <a:xfrm>
            <a:off x="2238422" y="2282498"/>
            <a:ext cx="834658" cy="117633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7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掉</a:t>
            </a:r>
          </a:p>
        </p:txBody>
      </p:sp>
      <p:sp>
        <p:nvSpPr>
          <p:cNvPr id="12304" name="文本框 64"/>
          <p:cNvSpPr txBox="1"/>
          <p:nvPr/>
        </p:nvSpPr>
        <p:spPr>
          <a:xfrm>
            <a:off x="3654332" y="2259002"/>
            <a:ext cx="608489" cy="117633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7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泄</a:t>
            </a:r>
          </a:p>
        </p:txBody>
      </p:sp>
      <p:grpSp>
        <p:nvGrpSpPr>
          <p:cNvPr id="3" name="组合 7"/>
          <p:cNvGrpSpPr/>
          <p:nvPr/>
        </p:nvGrpSpPr>
        <p:grpSpPr>
          <a:xfrm>
            <a:off x="2896786" y="949320"/>
            <a:ext cx="1095518" cy="1139190"/>
            <a:chOff x="2437" y="2032"/>
            <a:chExt cx="1244" cy="1264"/>
          </a:xfrm>
        </p:grpSpPr>
        <p:sp>
          <p:nvSpPr>
            <p:cNvPr id="4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6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7" name="组合 7"/>
          <p:cNvGrpSpPr/>
          <p:nvPr/>
        </p:nvGrpSpPr>
        <p:grpSpPr>
          <a:xfrm>
            <a:off x="4228078" y="931223"/>
            <a:ext cx="1095518" cy="1139190"/>
            <a:chOff x="2437" y="2032"/>
            <a:chExt cx="1244" cy="1264"/>
          </a:xfrm>
        </p:grpSpPr>
        <p:sp>
          <p:nvSpPr>
            <p:cNvPr id="8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9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0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11" name="组合 7"/>
          <p:cNvGrpSpPr/>
          <p:nvPr/>
        </p:nvGrpSpPr>
        <p:grpSpPr>
          <a:xfrm>
            <a:off x="5566991" y="922650"/>
            <a:ext cx="1095518" cy="1139190"/>
            <a:chOff x="2437" y="2032"/>
            <a:chExt cx="1244" cy="1264"/>
          </a:xfrm>
        </p:grpSpPr>
        <p:sp>
          <p:nvSpPr>
            <p:cNvPr id="12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3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4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15" name="组合 7"/>
          <p:cNvGrpSpPr/>
          <p:nvPr/>
        </p:nvGrpSpPr>
        <p:grpSpPr>
          <a:xfrm>
            <a:off x="6961581" y="933634"/>
            <a:ext cx="1095518" cy="1139190"/>
            <a:chOff x="2437" y="2032"/>
            <a:chExt cx="1244" cy="1264"/>
          </a:xfrm>
        </p:grpSpPr>
        <p:sp>
          <p:nvSpPr>
            <p:cNvPr id="16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7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8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19" name="组合 7"/>
          <p:cNvGrpSpPr/>
          <p:nvPr/>
        </p:nvGrpSpPr>
        <p:grpSpPr>
          <a:xfrm>
            <a:off x="2159191" y="2281546"/>
            <a:ext cx="1095518" cy="1139190"/>
            <a:chOff x="2437" y="2032"/>
            <a:chExt cx="1244" cy="1264"/>
          </a:xfrm>
        </p:grpSpPr>
        <p:sp>
          <p:nvSpPr>
            <p:cNvPr id="20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1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22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23" name="组合 7"/>
          <p:cNvGrpSpPr/>
          <p:nvPr/>
        </p:nvGrpSpPr>
        <p:grpSpPr>
          <a:xfrm>
            <a:off x="3599351" y="2272973"/>
            <a:ext cx="1095518" cy="1139190"/>
            <a:chOff x="2437" y="2032"/>
            <a:chExt cx="1244" cy="1264"/>
          </a:xfrm>
        </p:grpSpPr>
        <p:sp>
          <p:nvSpPr>
            <p:cNvPr id="24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5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26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44" name="文本框 64"/>
          <p:cNvSpPr txBox="1"/>
          <p:nvPr/>
        </p:nvSpPr>
        <p:spPr>
          <a:xfrm>
            <a:off x="4938010" y="2281546"/>
            <a:ext cx="608489" cy="117633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7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迅</a:t>
            </a:r>
          </a:p>
        </p:txBody>
      </p:sp>
      <p:grpSp>
        <p:nvGrpSpPr>
          <p:cNvPr id="45" name="组合 7"/>
          <p:cNvGrpSpPr/>
          <p:nvPr/>
        </p:nvGrpSpPr>
        <p:grpSpPr>
          <a:xfrm>
            <a:off x="4878933" y="2282260"/>
            <a:ext cx="1095518" cy="1139190"/>
            <a:chOff x="2437" y="2032"/>
            <a:chExt cx="1244" cy="1264"/>
          </a:xfrm>
        </p:grpSpPr>
        <p:sp>
          <p:nvSpPr>
            <p:cNvPr id="46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47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48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49" name="文本框 64"/>
          <p:cNvSpPr txBox="1"/>
          <p:nvPr/>
        </p:nvSpPr>
        <p:spPr>
          <a:xfrm>
            <a:off x="6182638" y="2282498"/>
            <a:ext cx="608489" cy="117633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7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速</a:t>
            </a:r>
          </a:p>
        </p:txBody>
      </p:sp>
      <p:grpSp>
        <p:nvGrpSpPr>
          <p:cNvPr id="50" name="组合 7"/>
          <p:cNvGrpSpPr/>
          <p:nvPr/>
        </p:nvGrpSpPr>
        <p:grpSpPr>
          <a:xfrm>
            <a:off x="6143055" y="2283212"/>
            <a:ext cx="1095518" cy="1139190"/>
            <a:chOff x="2437" y="2032"/>
            <a:chExt cx="1244" cy="1264"/>
          </a:xfrm>
        </p:grpSpPr>
        <p:sp>
          <p:nvSpPr>
            <p:cNvPr id="51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52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53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34" name="组合 33"/>
          <p:cNvGrpSpPr/>
          <p:nvPr/>
        </p:nvGrpSpPr>
        <p:grpSpPr>
          <a:xfrm>
            <a:off x="252279" y="810571"/>
            <a:ext cx="1121491" cy="438582"/>
            <a:chOff x="467544" y="523551"/>
            <a:chExt cx="1121491" cy="438582"/>
          </a:xfrm>
        </p:grpSpPr>
        <p:sp>
          <p:nvSpPr>
            <p:cNvPr id="67" name="TextBox 11">
              <a:hlinkClick r:id="rId3" action="ppaction://hlinkfile"/>
            </p:cNvPr>
            <p:cNvSpPr txBox="1">
              <a:spLocks noChangeArrowheads="1"/>
            </p:cNvSpPr>
            <p:nvPr/>
          </p:nvSpPr>
          <p:spPr bwMode="auto">
            <a:xfrm>
              <a:off x="467544" y="523551"/>
              <a:ext cx="1121491" cy="4385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400" b="1" dirty="0"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我会写</a:t>
              </a:r>
            </a:p>
          </p:txBody>
        </p:sp>
        <p:sp>
          <p:nvSpPr>
            <p:cNvPr id="69" name="矩形 68"/>
            <p:cNvSpPr/>
            <p:nvPr/>
          </p:nvSpPr>
          <p:spPr>
            <a:xfrm>
              <a:off x="1504535" y="591566"/>
              <a:ext cx="36000" cy="324000"/>
            </a:xfrm>
            <a:prstGeom prst="rect">
              <a:avLst/>
            </a:prstGeom>
            <a:gradFill flip="none" rotWithShape="1">
              <a:gsLst>
                <a:gs pos="14000">
                  <a:schemeClr val="bg1"/>
                </a:gs>
                <a:gs pos="76000">
                  <a:schemeClr val="bg1"/>
                </a:gs>
                <a:gs pos="50000">
                  <a:schemeClr val="accent2">
                    <a:lumMod val="60000"/>
                  </a:schemeClr>
                </a:gs>
              </a:gsLst>
              <a:path path="circle">
                <a:fillToRect l="50000" t="130000" r="50000" b="-30000"/>
              </a:path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0" name="矩形 69"/>
            <p:cNvSpPr/>
            <p:nvPr/>
          </p:nvSpPr>
          <p:spPr>
            <a:xfrm>
              <a:off x="487913" y="617000"/>
              <a:ext cx="36000" cy="324000"/>
            </a:xfrm>
            <a:prstGeom prst="rect">
              <a:avLst/>
            </a:prstGeom>
            <a:gradFill flip="none" rotWithShape="1">
              <a:gsLst>
                <a:gs pos="14000">
                  <a:schemeClr val="bg1"/>
                </a:gs>
                <a:gs pos="76000">
                  <a:schemeClr val="bg1"/>
                </a:gs>
                <a:gs pos="50000">
                  <a:schemeClr val="accent2">
                    <a:lumMod val="60000"/>
                  </a:schemeClr>
                </a:gs>
              </a:gsLst>
              <a:path path="circle">
                <a:fillToRect l="50000" t="130000" r="50000" b="-30000"/>
              </a:path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2" grpId="0"/>
      <p:bldP spid="12294" grpId="0"/>
      <p:bldP spid="12296" grpId="0"/>
      <p:bldP spid="12298" grpId="0"/>
      <p:bldP spid="12300" grpId="0"/>
      <p:bldP spid="12302" grpId="0"/>
      <p:bldP spid="12304" grpId="0"/>
      <p:bldP spid="44" grpId="0"/>
      <p:bldP spid="4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" name="图片 8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02045" y="1358900"/>
            <a:ext cx="2561590" cy="1834515"/>
          </a:xfrm>
          <a:prstGeom prst="rect">
            <a:avLst/>
          </a:prstGeom>
        </p:spPr>
      </p:pic>
      <p:cxnSp>
        <p:nvCxnSpPr>
          <p:cNvPr id="84" name="直线连接符 75"/>
          <p:cNvCxnSpPr/>
          <p:nvPr/>
        </p:nvCxnSpPr>
        <p:spPr>
          <a:xfrm>
            <a:off x="6347231" y="2286984"/>
            <a:ext cx="2192665" cy="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5" name="图片 8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493135" y="1348105"/>
            <a:ext cx="2581275" cy="2444115"/>
          </a:xfrm>
          <a:prstGeom prst="rect">
            <a:avLst/>
          </a:prstGeom>
        </p:spPr>
      </p:pic>
      <p:pic>
        <p:nvPicPr>
          <p:cNvPr id="86" name="图片 8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1520" y="1359213"/>
            <a:ext cx="3115462" cy="2505217"/>
          </a:xfrm>
          <a:prstGeom prst="rect">
            <a:avLst/>
          </a:prstGeom>
        </p:spPr>
      </p:pic>
      <p:sp>
        <p:nvSpPr>
          <p:cNvPr id="87" name="文本框 64"/>
          <p:cNvSpPr txBox="1"/>
          <p:nvPr/>
        </p:nvSpPr>
        <p:spPr>
          <a:xfrm>
            <a:off x="917923" y="1851670"/>
            <a:ext cx="1800200" cy="4385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左右  结构</a:t>
            </a:r>
          </a:p>
        </p:txBody>
      </p:sp>
      <p:sp>
        <p:nvSpPr>
          <p:cNvPr id="94" name="文本框 64"/>
          <p:cNvSpPr txBox="1"/>
          <p:nvPr/>
        </p:nvSpPr>
        <p:spPr>
          <a:xfrm>
            <a:off x="3847143" y="1779915"/>
            <a:ext cx="1728192" cy="43751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半包围结构</a:t>
            </a:r>
          </a:p>
        </p:txBody>
      </p:sp>
      <p:sp>
        <p:nvSpPr>
          <p:cNvPr id="96" name="文本框 64"/>
          <p:cNvSpPr txBox="1"/>
          <p:nvPr/>
        </p:nvSpPr>
        <p:spPr>
          <a:xfrm>
            <a:off x="6587718" y="1851670"/>
            <a:ext cx="1728192" cy="4385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上下  结构</a:t>
            </a:r>
          </a:p>
        </p:txBody>
      </p:sp>
      <p:sp>
        <p:nvSpPr>
          <p:cNvPr id="101" name="TextBox 11"/>
          <p:cNvSpPr txBox="1">
            <a:spLocks noChangeArrowheads="1"/>
          </p:cNvSpPr>
          <p:nvPr/>
        </p:nvSpPr>
        <p:spPr bwMode="auto">
          <a:xfrm>
            <a:off x="3909317" y="555645"/>
            <a:ext cx="1936685" cy="575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>
                <a:latin typeface="楷体" panose="02010609060101010101" pitchFamily="49" charset="-122"/>
                <a:ea typeface="楷体" panose="02010609060101010101" pitchFamily="49" charset="-122"/>
              </a:rPr>
              <a:t>生字归类</a:t>
            </a:r>
          </a:p>
        </p:txBody>
      </p:sp>
      <p:grpSp>
        <p:nvGrpSpPr>
          <p:cNvPr id="102" name="组合 101"/>
          <p:cNvGrpSpPr/>
          <p:nvPr/>
        </p:nvGrpSpPr>
        <p:grpSpPr>
          <a:xfrm>
            <a:off x="3419872" y="627534"/>
            <a:ext cx="456833" cy="456366"/>
            <a:chOff x="631825" y="5181600"/>
            <a:chExt cx="1554163" cy="1552575"/>
          </a:xfrm>
        </p:grpSpPr>
        <p:sp>
          <p:nvSpPr>
            <p:cNvPr id="103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4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5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6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7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8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9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0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1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2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3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4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5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6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7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8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9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0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1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2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3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4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5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6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7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8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9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0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1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2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3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4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cxnSp>
        <p:nvCxnSpPr>
          <p:cNvPr id="135" name="直线连接符 5"/>
          <p:cNvCxnSpPr/>
          <p:nvPr/>
        </p:nvCxnSpPr>
        <p:spPr>
          <a:xfrm>
            <a:off x="669474" y="2286984"/>
            <a:ext cx="2192665" cy="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直线连接符 73"/>
          <p:cNvCxnSpPr/>
          <p:nvPr/>
        </p:nvCxnSpPr>
        <p:spPr>
          <a:xfrm flipV="1">
            <a:off x="3769131" y="2211963"/>
            <a:ext cx="1806204" cy="3266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64"/>
          <p:cNvSpPr txBox="1"/>
          <p:nvPr/>
        </p:nvSpPr>
        <p:spPr>
          <a:xfrm>
            <a:off x="2411001" y="2435612"/>
            <a:ext cx="608489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掉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64"/>
          <p:cNvSpPr txBox="1"/>
          <p:nvPr/>
        </p:nvSpPr>
        <p:spPr>
          <a:xfrm>
            <a:off x="638929" y="2427228"/>
            <a:ext cx="608488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盯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64"/>
          <p:cNvSpPr txBox="1"/>
          <p:nvPr/>
        </p:nvSpPr>
        <p:spPr>
          <a:xfrm>
            <a:off x="1546905" y="2435612"/>
            <a:ext cx="608488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哼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64"/>
          <p:cNvSpPr txBox="1"/>
          <p:nvPr/>
        </p:nvSpPr>
        <p:spPr>
          <a:xfrm>
            <a:off x="6986582" y="2485064"/>
            <a:ext cx="608489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监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64"/>
          <p:cNvSpPr txBox="1"/>
          <p:nvPr/>
        </p:nvSpPr>
        <p:spPr>
          <a:xfrm>
            <a:off x="3778647" y="2427481"/>
            <a:ext cx="608488" cy="62324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厉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4"/>
          <p:cNvSpPr txBox="1"/>
          <p:nvPr/>
        </p:nvSpPr>
        <p:spPr>
          <a:xfrm>
            <a:off x="1618913" y="3075300"/>
            <a:ext cx="608488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泄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文本框 64"/>
          <p:cNvSpPr txBox="1"/>
          <p:nvPr/>
        </p:nvSpPr>
        <p:spPr>
          <a:xfrm>
            <a:off x="4498727" y="2431813"/>
            <a:ext cx="608488" cy="62324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甩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文本框 64"/>
          <p:cNvSpPr txBox="1"/>
          <p:nvPr/>
        </p:nvSpPr>
        <p:spPr>
          <a:xfrm>
            <a:off x="5259791" y="2380297"/>
            <a:ext cx="608488" cy="62324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迅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文本框 64"/>
          <p:cNvSpPr txBox="1"/>
          <p:nvPr/>
        </p:nvSpPr>
        <p:spPr>
          <a:xfrm>
            <a:off x="4498727" y="3075553"/>
            <a:ext cx="608488" cy="62324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速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31" grpId="0"/>
      <p:bldP spid="32" grpId="0"/>
      <p:bldP spid="33" grpId="0"/>
    </p:bldLst>
  </p:timing>
</p:sld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2320</Words>
  <Application>Microsoft Office PowerPoint</Application>
  <PresentationFormat>全屏显示(16:9)</PresentationFormat>
  <Paragraphs>191</Paragraphs>
  <Slides>46</Slides>
  <Notes>13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46</vt:i4>
      </vt:variant>
    </vt:vector>
  </HeadingPairs>
  <TitlesOfParts>
    <vt:vector size="62" baseType="lpstr">
      <vt:lpstr>Arial</vt:lpstr>
      <vt:lpstr>宋体</vt:lpstr>
      <vt:lpstr>Times New Roman</vt:lpstr>
      <vt:lpstr>微软雅黑</vt:lpstr>
      <vt:lpstr>楷体</vt:lpstr>
      <vt:lpstr>Tahoma</vt:lpstr>
      <vt:lpstr>黑体</vt:lpstr>
      <vt:lpstr>Kaiti SC</vt:lpstr>
      <vt:lpstr>Heiti SC Light</vt:lpstr>
      <vt:lpstr>幼圆</vt:lpstr>
      <vt:lpstr>华文楷体</vt:lpstr>
      <vt:lpstr>汉语拼音</vt:lpstr>
      <vt:lpstr>Calibri</vt:lpstr>
      <vt:lpstr>1_Office 主题​​</vt:lpstr>
      <vt:lpstr>自定义设计方案</vt:lpstr>
      <vt:lpstr>1_自定义设计方案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</vt:vector>
  </TitlesOfParts>
  <Manager/>
  <Company/>
  <LinksUpToDate>false</LinksUpToDate>
  <SharedDoc>false</SharedDoc>
  <HyperlinkBase>www.wang26.cn</HyperlinkBase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subject>语文备课大师【全免费】</dc:subject>
  <dc:creator>语文备课大师【全免费】</dc:creator>
  <cp:keywords>语文备课大师【全免费】</cp:keywords>
  <dc:description>语文备课大师【全免费】</dc:description>
  <cp:lastModifiedBy/>
  <cp:revision>语文备课大师【全免费】</cp:revision>
  <dcterms:created xsi:type="dcterms:W3CDTF">2017-03-17T02:28:00Z</dcterms:created>
  <dcterms:modified xsi:type="dcterms:W3CDTF">2019-01-21T06:57:06Z</dcterms:modified>
  <cp:category>语文备课大师【全免费】</cp:category>
</cp:coreProperties>
</file>