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304" r:id="rId33"/>
    <p:sldId id="287" r:id="rId34"/>
    <p:sldId id="288" r:id="rId35"/>
    <p:sldId id="289" r:id="rId36"/>
    <p:sldId id="323" r:id="rId37"/>
    <p:sldId id="324" r:id="rId38"/>
    <p:sldId id="325" r:id="rId39"/>
    <p:sldId id="322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20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2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8193" descr="0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" y="116205"/>
            <a:ext cx="11997690" cy="6625590"/>
          </a:xfrm>
          <a:prstGeom prst="rect">
            <a:avLst/>
          </a:prstGeom>
          <a:noFill/>
          <a:ln w="127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4578" name="文本框 1"/>
          <p:cNvSpPr txBox="1"/>
          <p:nvPr/>
        </p:nvSpPr>
        <p:spPr>
          <a:xfrm>
            <a:off x="1246823" y="1907858"/>
            <a:ext cx="10302240" cy="42614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199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伶官传序</a:t>
            </a:r>
            <a:endParaRPr lang="zh-CN" altLang="en-US" sz="88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72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                欧阳修</a:t>
            </a:r>
            <a:endParaRPr lang="zh-CN" altLang="en-US" sz="7200" b="1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95700" y="116205"/>
            <a:ext cx="563372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00B0F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五代史</a:t>
            </a:r>
            <a:endParaRPr lang="zh-CN" altLang="en-US" sz="13800" b="1">
              <a:solidFill>
                <a:srgbClr val="00B0F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1265"/>
          <p:cNvSpPr txBox="1"/>
          <p:nvPr/>
        </p:nvSpPr>
        <p:spPr>
          <a:xfrm>
            <a:off x="4721225" y="207963"/>
            <a:ext cx="27495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 品 简 介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19" name="矩形 11266"/>
          <p:cNvSpPr/>
          <p:nvPr/>
        </p:nvSpPr>
        <p:spPr>
          <a:xfrm>
            <a:off x="561975" y="1016635"/>
            <a:ext cx="11068050" cy="54082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      《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新五代史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即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五代史记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是一部纪传体史书，因有薛居正编纂的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旧五代史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在前，故称之为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新五代史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。欧阳修认为旧史不宜“垂劝诫，示后世”重新编写了五代史。写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伶官传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是为了告诫北宋统治者吸取后唐庄宗李存勖（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xù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）宠幸伶人而身死国灭的历史教训，力戒骄奢，防微杜渐，励精图治。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3793" name="文本框 10241"/>
          <p:cNvSpPr txBox="1"/>
          <p:nvPr/>
        </p:nvSpPr>
        <p:spPr>
          <a:xfrm>
            <a:off x="484505" y="361950"/>
            <a:ext cx="11267440" cy="61341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60000"/>
              </a:lnSpc>
            </a:pPr>
            <a:r>
              <a:rPr lang="en-US" altLang="zh-CN" sz="3600" b="1">
                <a:solidFill>
                  <a:srgbClr val="FF3399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100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多年后，欧阳修就此事发表了自己的感慨，写成了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新五代史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•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伶官传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伶官传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中，作者对为庄宗所宠幸并为非作歹、败国乱政的景进、史彦琼、郭从谦等三人予以鞭挞（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ta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），揭露他们把持朝政，以致后唐朝廷上下离心互相猜忌、祸乱不息的罪恶行径。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本文就是欧阳修为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新五代史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•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伶官传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所作的序言。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4817" name="文本框 99"/>
          <p:cNvSpPr txBox="1"/>
          <p:nvPr/>
        </p:nvSpPr>
        <p:spPr>
          <a:xfrm>
            <a:off x="429895" y="60325"/>
            <a:ext cx="1140714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【简析课文】</a:t>
            </a:r>
            <a:r>
              <a:rPr lang="en-US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endParaRPr lang="en-US" altLang="zh-CN" sz="20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这篇短文是一篇传记的小序，内容着重在议论。(正文——论文) </a:t>
            </a:r>
            <a:endParaRPr lang="zh-CN" altLang="zh-CN" sz="20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第一段：提出全文的论点，</a:t>
            </a:r>
            <a:r>
              <a:rPr lang="zh-CN" altLang="en-US" sz="20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盛衰之理，是天命也是人事</a:t>
            </a:r>
            <a:endParaRPr lang="zh-CN" altLang="zh-CN" sz="20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第二段：追述晋王的遗命和唐庄宗如何接受和执行晋王的遗命。</a:t>
            </a:r>
            <a:r>
              <a:rPr lang="en-US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endParaRPr lang="en-US" altLang="zh-CN" sz="20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分两层叙述：</a:t>
            </a:r>
            <a:r>
              <a:rPr lang="en-US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1、较详细地叙述了晋王的临终遗嘱。</a:t>
            </a:r>
            <a:endParaRPr lang="zh-CN" altLang="zh-CN" sz="20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             2、叙述唐庄宗接受三矢后，对待三矢的严肃的态度，也正表现了他对待父亲的严肃态度，他“凯旋”归来，说明他实现了父亲的遗愿。</a:t>
            </a:r>
            <a:endParaRPr lang="zh-CN" altLang="zh-CN" sz="20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第三段：把唐庄宗的“盛”“衰”情况作对比，说明他事业的成败，在于人为。 以此论证了论点。</a:t>
            </a:r>
            <a:endParaRPr lang="zh-CN" altLang="zh-CN" sz="20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可分三层：</a:t>
            </a:r>
            <a:r>
              <a:rPr lang="en-US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1、写唐庄宗“系燕王父子以祖，函梁君臣之首”，把它们献于太庙，并且“还矢先王，而告以成功”，这时“其意气之盛，可谓壮哉！”这里突出写一个“盛”字，一个“壮”字，表现了庄宗志得意满。 </a:t>
            </a:r>
            <a:endParaRPr lang="zh-CN" altLang="zh-CN" sz="20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         2、写他在天下已定之后，丧失警惕，终于招致失败，而且败得那样惨：“君臣相顾，不知所归，至于誓天断发，泣下沾襟，何其衰也！”这里突出一个“衰”字与上半的“盛”形成鲜明的对比，并且与文章开始的“盛衰之理”前后呼应。 </a:t>
            </a:r>
            <a:endParaRPr lang="zh-CN" altLang="zh-CN" sz="20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          3、用两个疑问句作结，前一句指出“得难失易”，后一句指出“成败之迹，皆自于人”。</a:t>
            </a:r>
            <a:endParaRPr lang="zh-CN" altLang="zh-CN" sz="20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第四段：具体指出庄宗身死国灭的原因，并推广一层，为后世戒。</a:t>
            </a:r>
            <a:endParaRPr lang="zh-CN" altLang="zh-CN" sz="20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分两层：</a:t>
            </a:r>
            <a:r>
              <a:rPr lang="en-US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、再次对比庄宗的盛衰，与第三段相呼应，而着重指出他身死国灭的具体原因是“数十伶人困之”，根据这一史实，作者得出了自己的看法：“夫祸患常积于忽微，而智勇多困于所溺。”这两句，既紧密地联系了庄宗的实际，也进一步论证了论点。 </a:t>
            </a:r>
            <a:endParaRPr lang="zh-CN" altLang="zh-CN" sz="20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zh-CN" sz="2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       2、最后“岂独伶人也哉”一语，为当代和后世帝王提供教训( 实际也为一般人提供教训)。 </a:t>
            </a:r>
            <a:endParaRPr lang="zh-CN" altLang="zh-CN" sz="20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4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4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8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8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48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8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8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48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8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8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48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8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8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48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aphicFrame>
        <p:nvGraphicFramePr>
          <p:cNvPr id="36865" name="对象 35841"/>
          <p:cNvGraphicFramePr>
            <a:graphicFrameLocks noChangeAspect="1"/>
          </p:cNvGraphicFramePr>
          <p:nvPr/>
        </p:nvGraphicFramePr>
        <p:xfrm>
          <a:off x="553720" y="260350"/>
          <a:ext cx="11244580" cy="633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931795" imgH="2045335" progId="OrgPlusWOPX.4">
                  <p:embed/>
                </p:oleObj>
              </mc:Choice>
              <mc:Fallback>
                <p:oleObj name="" r:id="rId1" imgW="2931795" imgH="2045335" progId="OrgPlusWOPX.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3720" y="260350"/>
                        <a:ext cx="11244580" cy="6337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1"/>
          <p:cNvSpPr/>
          <p:nvPr/>
        </p:nvSpPr>
        <p:spPr>
          <a:xfrm>
            <a:off x="4616450" y="111125"/>
            <a:ext cx="3589338" cy="6153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伶官传序</a:t>
            </a:r>
            <a:r>
              <a:rPr lang="zh-CN" altLang="en-US" sz="40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欧阳修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1780" y="725805"/>
            <a:ext cx="11724640" cy="59004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呜呼！盛衰之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理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虽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曰天命，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岂非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人事哉！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原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庄宗之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所以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得天下，与其所以失之者，可以知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之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矣。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世言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晋王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之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将终也，以三矢赐庄宗，而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告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之曰：“梁，吾仇也；燕王，吾所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立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；契丹与吾约为兄弟，而皆背晋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以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归梁。此三者，吾遗恨也。与尔三矢，尔</a:t>
            </a:r>
            <a:r>
              <a:rPr lang="zh-CN" altLang="en-US" sz="2800" b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其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无忘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乃父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之志。”庄宗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受而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藏之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于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庙。其后用兵，则遣从事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以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一少牢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告庙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请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其矢，盛以锦囊，负而前驱，及凯旋而纳之。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 b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方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其</a:t>
            </a:r>
            <a:r>
              <a:rPr lang="zh-CN" altLang="en-US" sz="2800" b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系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燕父子以</a:t>
            </a:r>
            <a:r>
              <a:rPr lang="zh-CN" altLang="en-US" sz="2800" b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组，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函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梁君臣之首，入于太庙，还矢先王，而</a:t>
            </a:r>
            <a:r>
              <a:rPr lang="zh-CN" altLang="en-US" sz="2800" b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告以成功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，其意气之</a:t>
            </a:r>
            <a:r>
              <a:rPr lang="zh-CN" altLang="en-US" sz="2800" b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盛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，可谓壮哉！及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仇雠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已灭，天下已定，一夫夜呼，乱者四应，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仓皇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东出，未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及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见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贼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而士卒离散，君臣相顾，不知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所归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至于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誓天断发，泣下沾襟，何其衰也！岂得之难而失之易欤？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抑</a:t>
            </a:r>
            <a:r>
              <a:rPr lang="zh-CN" altLang="en-US" sz="28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本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其成败之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迹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，而皆自于人欤？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书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曰：“满招损，谦得益。”忧劳可以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兴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国，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逸豫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可以亡身，自然之理也。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故方其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盛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也，</a:t>
            </a:r>
            <a:r>
              <a:rPr lang="zh-CN" altLang="en-US" sz="2800" b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举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天下之豪杰</a:t>
            </a:r>
            <a:r>
              <a:rPr lang="zh-CN" altLang="en-US" sz="2800" b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莫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能与之争；及其衰也，数十伶人</a:t>
            </a:r>
            <a:r>
              <a:rPr lang="zh-CN" altLang="en-US" sz="2800" b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困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之，而身死国灭，</a:t>
            </a:r>
            <a:r>
              <a:rPr lang="zh-CN" altLang="en-US" sz="28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为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天下笑。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 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夫祸患常</a:t>
            </a:r>
            <a:r>
              <a:rPr lang="zh-CN" altLang="en-US" sz="2800" b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积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于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忽微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，而智勇多困</a:t>
            </a:r>
            <a:r>
              <a:rPr lang="zh-CN" altLang="en-US" sz="28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于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所溺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，岂独伶人也哉！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1"/>
          <p:cNvSpPr/>
          <p:nvPr/>
        </p:nvSpPr>
        <p:spPr>
          <a:xfrm>
            <a:off x="4600575" y="215900"/>
            <a:ext cx="3053080" cy="6153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伶官传序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0" name="矩形 2"/>
          <p:cNvSpPr/>
          <p:nvPr/>
        </p:nvSpPr>
        <p:spPr>
          <a:xfrm>
            <a:off x="581660" y="831850"/>
            <a:ext cx="11078210" cy="55118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第一段：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总起：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提出论点：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盛衰之理，是天命也是人事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第二段：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分说：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正面：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后唐庄宗得天下</a:t>
            </a:r>
            <a:r>
              <a:rPr lang="zh-CN" altLang="en-US" sz="3200" b="1" dirty="0">
                <a:solidFill>
                  <a:srgbClr val="800000"/>
                </a:solidFill>
                <a:latin typeface="华文中宋" panose="02010600040101010101" charset="-122"/>
                <a:ea typeface="华文中宋" panose="02010600040101010101" charset="-122"/>
              </a:rPr>
              <a:t>（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忧劳可以兴国）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        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             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反面：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后唐庄宗失天下</a:t>
            </a:r>
            <a:r>
              <a:rPr lang="zh-CN" altLang="en-US" sz="3200" b="1" dirty="0">
                <a:solidFill>
                  <a:srgbClr val="800000"/>
                </a:solidFill>
                <a:latin typeface="华文中宋" panose="02010600040101010101" charset="-122"/>
                <a:ea typeface="华文中宋" panose="02010600040101010101" charset="-122"/>
              </a:rPr>
              <a:t>（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逸豫可以亡身）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第三段：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总结：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得出结论：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祸患常积于忽微</a:t>
            </a:r>
            <a:endParaRPr lang="zh-CN" altLang="en-US" sz="3200" b="1" dirty="0">
              <a:solidFill>
                <a:srgbClr val="00B0F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rgbClr val="80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</a:t>
            </a:r>
            <a:r>
              <a:rPr lang="en-US" altLang="zh-CN" sz="3200" b="1" dirty="0">
                <a:solidFill>
                  <a:srgbClr val="80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智勇多困于所溺</a:t>
            </a:r>
            <a:endParaRPr lang="zh-CN" altLang="en-US" sz="3200" b="1" dirty="0">
              <a:solidFill>
                <a:srgbClr val="8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第四段：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启示：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做事要居安思危，谨小慎微，防微杜渐；</a:t>
            </a:r>
            <a:endParaRPr lang="zh-CN" altLang="en-US" sz="3200" b="1" dirty="0">
              <a:solidFill>
                <a:srgbClr val="00B0F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         </a:t>
            </a:r>
            <a:r>
              <a:rPr lang="en-US" altLang="zh-CN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小心玩物丧志，不要满足于表面的虚荣。</a:t>
            </a:r>
            <a:endParaRPr lang="zh-CN" altLang="en-US" sz="3200" b="1" dirty="0">
              <a:solidFill>
                <a:srgbClr val="00B0F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7892" name="左大括号 39941"/>
          <p:cNvSpPr/>
          <p:nvPr/>
        </p:nvSpPr>
        <p:spPr>
          <a:xfrm flipH="1">
            <a:off x="8724900" y="3527425"/>
            <a:ext cx="173038" cy="1092200"/>
          </a:xfrm>
          <a:prstGeom prst="leftBrace">
            <a:avLst>
              <a:gd name="adj1" fmla="val 74866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文本框 4"/>
          <p:cNvSpPr txBox="1"/>
          <p:nvPr/>
        </p:nvSpPr>
        <p:spPr>
          <a:xfrm>
            <a:off x="9175750" y="3527425"/>
            <a:ext cx="20523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阐明盛衰由人事</a:t>
            </a:r>
            <a:endParaRPr lang="zh-CN" altLang="en-US" sz="32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89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90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890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890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4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890">
                                            <p:txEl>
                                              <p:charRg st="4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890">
                                            <p:txEl>
                                              <p:charRg st="4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890">
                                            <p:txEl>
                                              <p:charRg st="43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7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890">
                                            <p:txEl>
                                              <p:charRg st="7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890">
                                            <p:txEl>
                                              <p:charRg st="7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890">
                                            <p:txEl>
                                              <p:charRg st="71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87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890">
                                            <p:txEl>
                                              <p:charRg st="87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890">
                                            <p:txEl>
                                              <p:charRg st="87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890">
                                            <p:txEl>
                                              <p:charRg st="87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120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890">
                                            <p:txEl>
                                              <p:charRg st="120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890">
                                            <p:txEl>
                                              <p:charRg st="120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890">
                                            <p:txEl>
                                              <p:charRg st="120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142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890">
                                            <p:txEl>
                                              <p:charRg st="142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890">
                                            <p:txEl>
                                              <p:charRg st="142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7890">
                                            <p:txEl>
                                              <p:charRg st="142" end="1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37892" grpId="0" bldLvl="0" animBg="1"/>
      <p:bldP spid="378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内容占位符 13313"/>
          <p:cNvSpPr>
            <a:spLocks noGrp="1"/>
          </p:cNvSpPr>
          <p:nvPr>
            <p:ph idx="1"/>
          </p:nvPr>
        </p:nvSpPr>
        <p:spPr>
          <a:xfrm>
            <a:off x="250825" y="1496060"/>
            <a:ext cx="11703685" cy="2240915"/>
          </a:xfrm>
        </p:spPr>
        <p:txBody>
          <a:bodyPr anchor="t" anchorCtr="0">
            <a:normAutofit/>
          </a:bodyPr>
          <a:p>
            <a:pPr>
              <a:lnSpc>
                <a:spcPct val="140000"/>
              </a:lnSpc>
              <a:buNone/>
            </a:pPr>
            <a:r>
              <a:rPr lang="en-US" altLang="zh-CN" sz="2800"/>
              <a:t>          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呜呼！盛衰之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理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虽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</a:rPr>
              <a:t>曰天命，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岂非</a:t>
            </a:r>
            <a:r>
              <a:rPr lang="zh-CN" altLang="en-US" sz="4000" b="1" u="sng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人事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</a:rPr>
              <a:t>哉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！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原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庄宗之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所以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得天下，与其所以失之者，可以知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之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矣。</a:t>
            </a:r>
            <a:r>
              <a:rPr lang="zh-CN" altLang="en-US" sz="2800" b="1">
                <a:solidFill>
                  <a:srgbClr val="FF0000"/>
                </a:solidFill>
              </a:rPr>
              <a:t>                       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2000" b="1"/>
          </a:p>
          <a:p>
            <a:pPr>
              <a:buNone/>
            </a:pPr>
            <a:endParaRPr lang="en-US" altLang="zh-CN" sz="2800"/>
          </a:p>
        </p:txBody>
      </p:sp>
      <p:sp>
        <p:nvSpPr>
          <p:cNvPr id="38914" name="文本框 13315"/>
          <p:cNvSpPr txBox="1"/>
          <p:nvPr/>
        </p:nvSpPr>
        <p:spPr>
          <a:xfrm>
            <a:off x="1708150" y="490855"/>
            <a:ext cx="2870200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分析第一段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915" name="文本框 1"/>
          <p:cNvSpPr txBox="1"/>
          <p:nvPr/>
        </p:nvSpPr>
        <p:spPr>
          <a:xfrm>
            <a:off x="9550400" y="3199130"/>
            <a:ext cx="22780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代“这个道理”</a:t>
            </a:r>
            <a:endParaRPr lang="zh-CN" altLang="en-US" sz="2800" b="1" u="sng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文本框 2"/>
          <p:cNvSpPr txBox="1"/>
          <p:nvPr/>
        </p:nvSpPr>
        <p:spPr>
          <a:xfrm>
            <a:off x="685800" y="4742180"/>
            <a:ext cx="10820400" cy="1714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唉！盛衰的道理，虽说是天命决定的，难道说不是人事造成的吗？推究庄宗所以取得天下，与他所以失去天下的原因，就可以明白了。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 </a:t>
            </a:r>
            <a:endParaRPr lang="en-US" altLang="zh-CN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8917" name="文本框 3"/>
          <p:cNvSpPr txBox="1"/>
          <p:nvPr/>
        </p:nvSpPr>
        <p:spPr>
          <a:xfrm>
            <a:off x="4389120" y="230378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道理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38918" name="文本框 4"/>
          <p:cNvSpPr txBox="1"/>
          <p:nvPr/>
        </p:nvSpPr>
        <p:spPr>
          <a:xfrm>
            <a:off x="5509895" y="2303780"/>
            <a:ext cx="793750" cy="4235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虽然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38919" name="文本框 5"/>
          <p:cNvSpPr txBox="1"/>
          <p:nvPr/>
        </p:nvSpPr>
        <p:spPr>
          <a:xfrm>
            <a:off x="7625715" y="2303780"/>
            <a:ext cx="1924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难道  不是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38920" name="文本框 6"/>
          <p:cNvSpPr txBox="1"/>
          <p:nvPr/>
        </p:nvSpPr>
        <p:spPr>
          <a:xfrm>
            <a:off x="10549573" y="2303463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推其根本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38921" name="文本框 7"/>
          <p:cNvSpPr txBox="1"/>
          <p:nvPr/>
        </p:nvSpPr>
        <p:spPr>
          <a:xfrm>
            <a:off x="1835468" y="3198813"/>
            <a:ext cx="17100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……</a:t>
            </a:r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的原因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38922" name="文本框 8"/>
          <p:cNvSpPr txBox="1"/>
          <p:nvPr/>
        </p:nvSpPr>
        <p:spPr>
          <a:xfrm>
            <a:off x="5372100" y="3870325"/>
            <a:ext cx="13906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06975" y="408305"/>
            <a:ext cx="6099810" cy="1087755"/>
          </a:xfrm>
          <a:prstGeom prst="rect">
            <a:avLst/>
          </a:prstGeom>
          <a:solidFill>
            <a:srgbClr val="9ED3D7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800000"/>
                </a:solidFill>
                <a:latin typeface="华文中宋" panose="02010600040101010101" charset="-122"/>
                <a:ea typeface="华文中宋" panose="02010600040101010101" charset="-122"/>
              </a:rPr>
              <a:t>提出论点：</a:t>
            </a:r>
            <a:endParaRPr lang="zh-CN" altLang="en-US" sz="3600" b="1" dirty="0">
              <a:solidFill>
                <a:srgbClr val="8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盛衰之理，是天命也是人事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45270" y="2273935"/>
            <a:ext cx="1404620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人的作为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ldLvl="0" animBg="1"/>
      <p:bldP spid="38913" grpId="0" uiExpand="1" build="p"/>
      <p:bldP spid="38917" grpId="0"/>
      <p:bldP spid="38918" grpId="0"/>
      <p:bldP spid="38919" grpId="0"/>
      <p:bldP spid="38920" grpId="0"/>
      <p:bldP spid="38921" grpId="0"/>
      <p:bldP spid="38915" grpId="0"/>
      <p:bldP spid="38922" grpId="0"/>
      <p:bldP spid="38916" grpId="0"/>
      <p:bldP spid="2" grpId="0" bldLvl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内容占位符 14337"/>
          <p:cNvSpPr>
            <a:spLocks noGrp="1"/>
          </p:cNvSpPr>
          <p:nvPr>
            <p:ph idx="1"/>
          </p:nvPr>
        </p:nvSpPr>
        <p:spPr>
          <a:xfrm>
            <a:off x="596265" y="1360805"/>
            <a:ext cx="11127105" cy="2384425"/>
          </a:xfrm>
        </p:spPr>
        <p:txBody>
          <a:bodyPr anchor="t" anchorCtr="0"/>
          <a:p>
            <a:pPr>
              <a:spcBef>
                <a:spcPct val="50000"/>
              </a:spcBef>
              <a:buNone/>
            </a:pPr>
            <a:r>
              <a:rPr lang="en-US" altLang="zh-CN" sz="3600" b="1">
                <a:solidFill>
                  <a:schemeClr val="hlink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 </a:t>
            </a:r>
            <a:r>
              <a:rPr lang="zh-CN" altLang="en-US" sz="3600" b="1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先提出兴衰由人事的观点，接着举出将要评价的后唐庄宗的事例。</a:t>
            </a:r>
            <a:endParaRPr lang="zh-CN" altLang="en-US" sz="3600" b="1">
              <a:solidFill>
                <a:schemeClr val="hlink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buNone/>
            </a:pPr>
            <a:r>
              <a:rPr lang="zh-CN" altLang="en-US" sz="3600" b="1">
                <a:solidFill>
                  <a:srgbClr val="FF99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en-US" altLang="zh-CN" sz="3600" b="1">
                <a:solidFill>
                  <a:srgbClr val="FF99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作者对天下兴衰持怎样的看法？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buNone/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</a:t>
            </a:r>
            <a:r>
              <a:rPr lang="zh-CN" altLang="en-US" sz="3600" b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盛衰之理，虽曰天命，岂非人事哉！</a:t>
            </a:r>
            <a:endParaRPr lang="zh-CN" altLang="en-US" sz="3600" b="1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endParaRPr lang="zh-CN" altLang="en-US" sz="3600" b="1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9938" name="标题 14338"/>
          <p:cNvSpPr>
            <a:spLocks noGrp="1"/>
          </p:cNvSpPr>
          <p:nvPr>
            <p:ph type="title"/>
          </p:nvPr>
        </p:nvSpPr>
        <p:spPr>
          <a:xfrm>
            <a:off x="2919413" y="490538"/>
            <a:ext cx="5437187" cy="695325"/>
          </a:xfrm>
        </p:spPr>
        <p:txBody>
          <a:bodyPr vert="horz" wrap="square" anchor="ctr" anchorCtr="0"/>
          <a:p>
            <a:pPr algn="l"/>
            <a:r>
              <a:rPr lang="zh-CN" altLang="en-US" sz="4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第一段：提出中心论点</a:t>
            </a:r>
            <a:endParaRPr lang="zh-CN" altLang="en-US" sz="40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9939" name="文本框 15365"/>
          <p:cNvSpPr txBox="1"/>
          <p:nvPr/>
        </p:nvSpPr>
        <p:spPr>
          <a:xfrm>
            <a:off x="1100773" y="3832543"/>
            <a:ext cx="7599362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、找出观点句</a:t>
            </a: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(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论点</a:t>
            </a: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)</a:t>
            </a:r>
            <a:endParaRPr lang="en-US" altLang="zh-CN" sz="36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en-US" altLang="zh-CN" sz="36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  <a:p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2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、依据（论据</a:t>
            </a: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)</a:t>
            </a:r>
            <a:endParaRPr lang="en-US" altLang="zh-CN" sz="36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5362" name="标题 15361"/>
          <p:cNvSpPr>
            <a:spLocks noGrp="1"/>
          </p:cNvSpPr>
          <p:nvPr/>
        </p:nvSpPr>
        <p:spPr>
          <a:xfrm>
            <a:off x="2348865" y="4412615"/>
            <a:ext cx="6578600" cy="5937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/>
          <a:p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盛衰之理，虽曰天命，岂非人事哉！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2589530" y="5586095"/>
            <a:ext cx="41497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庄宗得天下与失天下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8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3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38">
                                            <p:txEl>
                                              <p:charRg st="3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8">
                                            <p:txEl>
                                              <p:charRg st="3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338">
                                            <p:txEl>
                                              <p:charRg st="39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5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38">
                                            <p:txEl>
                                              <p:charRg st="5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38">
                                            <p:txEl>
                                              <p:charRg st="5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38">
                                            <p:txEl>
                                              <p:charRg st="59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14338" grpId="0" build="p"/>
      <p:bldP spid="39939" grpId="0"/>
      <p:bldP spid="15362" grpId="0"/>
      <p:bldP spid="153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6387"/>
          <p:cNvSpPr txBox="1"/>
          <p:nvPr/>
        </p:nvSpPr>
        <p:spPr>
          <a:xfrm>
            <a:off x="1296670" y="153035"/>
            <a:ext cx="2722880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分析第二段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2965" y="116205"/>
            <a:ext cx="5172710" cy="878840"/>
          </a:xfrm>
          <a:prstGeom prst="rect">
            <a:avLst/>
          </a:prstGeom>
          <a:solidFill>
            <a:srgbClr val="9ED3D7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分说：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正面：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忧劳可以兴国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        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反面：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逸豫可以亡身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9930" y="798195"/>
            <a:ext cx="1095184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  <a:buNone/>
            </a:pP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世言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晋王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之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将终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也，以三矢赐庄宗，而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告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之曰：“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梁，吾仇也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燕王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吾所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立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契丹与吾约为兄弟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，而皆背晋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以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归梁。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此三者，吾遗恨也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。与尔三矢，尔</a:t>
            </a:r>
            <a:r>
              <a:rPr lang="zh-CN" altLang="en-US" sz="4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无忘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乃父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之志。”庄宗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受而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藏之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于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庙。其后用兵，则遣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从事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以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一少牢</a:t>
            </a:r>
            <a:r>
              <a:rPr lang="en-US" altLang="zh-CN" sz="40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告庙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其矢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，盛</a:t>
            </a:r>
            <a:r>
              <a:rPr lang="en-US" altLang="zh-CN" sz="40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以锦囊，负</a:t>
            </a:r>
            <a:r>
              <a:rPr lang="en-US" altLang="zh-CN" sz="40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而前驱，及凯旋而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纳之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8790" y="1558290"/>
            <a:ext cx="1137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世人说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3170873" y="1557973"/>
            <a:ext cx="26263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用于主谓间，取独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10367328" y="1527175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告诉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2920365" y="2454275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判断句</a:t>
            </a:r>
            <a:endParaRPr lang="zh-CN" altLang="en-US" sz="2400" b="1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6913880" y="2422208"/>
            <a:ext cx="29317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统治者的确立或即位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4851400" y="3300095"/>
            <a:ext cx="568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而  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8355965" y="3288665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判断句</a:t>
            </a:r>
            <a:endParaRPr lang="zh-CN" altLang="en-US" sz="2400" b="1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3206115" y="4121150"/>
            <a:ext cx="17100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一定，应当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68265" y="4121150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你的父亲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9302115" y="412115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接受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8" name="文本框 11"/>
          <p:cNvSpPr txBox="1"/>
          <p:nvPr/>
        </p:nvSpPr>
        <p:spPr>
          <a:xfrm>
            <a:off x="10095865" y="4137025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并且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808038" y="4879975"/>
            <a:ext cx="48831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在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267950" y="5009198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表示恭敬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1" name="文本框 13"/>
          <p:cNvSpPr txBox="1"/>
          <p:nvPr/>
        </p:nvSpPr>
        <p:spPr>
          <a:xfrm>
            <a:off x="6913880" y="4942205"/>
            <a:ext cx="48831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用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22" name="文本框 14"/>
          <p:cNvSpPr txBox="1"/>
          <p:nvPr/>
        </p:nvSpPr>
        <p:spPr>
          <a:xfrm>
            <a:off x="7696200" y="5052695"/>
            <a:ext cx="2419350" cy="3860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rgbClr val="0000CC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省“于”，介后</a:t>
            </a:r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23" name="文本框 15"/>
          <p:cNvSpPr txBox="1"/>
          <p:nvPr/>
        </p:nvSpPr>
        <p:spPr>
          <a:xfrm>
            <a:off x="2244090" y="5893435"/>
            <a:ext cx="1422400" cy="3860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ED3D7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rgbClr val="0000CC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省“之”</a:t>
            </a:r>
            <a:endParaRPr lang="zh-CN" altLang="en-US" sz="2400" b="1">
              <a:solidFill>
                <a:srgbClr val="0000CC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4672965" y="5893435"/>
            <a:ext cx="3203575" cy="3860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ED3D7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rgbClr val="0000CC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</a:rPr>
              <a:t>省“之”，代“三矢”</a:t>
            </a:r>
            <a:endParaRPr lang="zh-CN" altLang="en-US" sz="2400" b="1">
              <a:solidFill>
                <a:srgbClr val="0000CC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85885" y="5909945"/>
            <a:ext cx="28105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2C20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把箭收藏</a:t>
            </a:r>
            <a:r>
              <a:rPr lang="en-US" altLang="zh-CN" sz="2400" b="1">
                <a:solidFill>
                  <a:srgbClr val="2C20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(</a:t>
            </a:r>
            <a:r>
              <a:rPr lang="zh-CN" altLang="en-US" sz="2400" b="1">
                <a:solidFill>
                  <a:srgbClr val="2C20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在祖庙里</a:t>
            </a:r>
            <a:r>
              <a:rPr lang="en-US" altLang="zh-CN" sz="2400" b="1">
                <a:solidFill>
                  <a:srgbClr val="2C20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)</a:t>
            </a:r>
            <a:endParaRPr lang="en-US" altLang="zh-CN" sz="2400" b="1">
              <a:solidFill>
                <a:srgbClr val="2C20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ldLvl="0" animBg="1"/>
      <p:bldP spid="5" grpId="0" bldLvl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bldLvl="0" animBg="1"/>
      <p:bldP spid="24" grpId="0" bldLvl="0" animBg="1"/>
      <p:bldP spid="6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标题 17409"/>
          <p:cNvSpPr>
            <a:spLocks noGrp="1"/>
          </p:cNvSpPr>
          <p:nvPr>
            <p:ph type="title"/>
          </p:nvPr>
        </p:nvSpPr>
        <p:spPr>
          <a:xfrm>
            <a:off x="4584700" y="203200"/>
            <a:ext cx="3022600" cy="752475"/>
          </a:xfrm>
        </p:spPr>
        <p:txBody>
          <a:bodyPr anchor="ctr" anchorCtr="0"/>
          <a:p>
            <a:pPr algn="l"/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第二段译文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7515" y="1052195"/>
            <a:ext cx="11254105" cy="5405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lnSpc>
                <a:spcPct val="120000"/>
              </a:lnSpc>
              <a:buNone/>
            </a:pP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世人传说晋王临死时，把三枝箭赐给庄宗，并告诉他说：“梁国是我的仇敌，燕王是我推立的，契丹与我约为兄弟，可是后来都背叛我去投靠了梁。这三件事是我的遗恨。交给你三枝箭，你不要忘记你父亲报仇的志向。”庄宗受箭收藏在祖庙。以后宗庄出兵打仗，便派手下的随人官员，用猪羊去祭告祖先，从宗庙里恭敬地取出箭来，装在漂亮的丝织口袋里，使人背着在军前开路，等打了胜仗回来，仍旧把箭收藏在祖庙里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99"/>
          <p:cNvSpPr txBox="1"/>
          <p:nvPr/>
        </p:nvSpPr>
        <p:spPr>
          <a:xfrm>
            <a:off x="794385" y="1024255"/>
            <a:ext cx="10863580" cy="5406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zh-CN" sz="32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1、了解“满遭损，谦得益”和“忧劳可以兴国，逸豫可以亡身”的道理； </a:t>
            </a:r>
            <a:endParaRPr lang="zh-CN" altLang="zh-CN" sz="32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2、理解本文先提出论点，然后运用事例，步步深入进行论证的写法。 </a:t>
            </a:r>
            <a:endParaRPr lang="zh-CN" altLang="zh-CN" sz="32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3、了解文言词语的省略。 </a:t>
            </a:r>
            <a:endParaRPr lang="zh-CN" altLang="zh-CN" sz="32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教学重点、难点</a:t>
            </a:r>
            <a:r>
              <a:rPr lang="en-US" altLang="zh-CN" sz="32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en-US" altLang="zh-CN" sz="32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1、</a:t>
            </a:r>
            <a:r>
              <a:rPr lang="zh-CN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重点：</a:t>
            </a:r>
            <a:r>
              <a:rPr lang="zh-CN" altLang="zh-CN" sz="32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先提出论点，然后运用事例，步步深入论证的方法。 </a:t>
            </a:r>
            <a:endParaRPr lang="zh-CN" altLang="zh-CN" sz="32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2、</a:t>
            </a:r>
            <a:r>
              <a:rPr lang="zh-CN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难点：</a:t>
            </a:r>
            <a:r>
              <a:rPr lang="zh-CN" altLang="zh-CN" sz="32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弄清作者写作本文的意图及对作者结论的评价。 </a:t>
            </a:r>
            <a:endParaRPr lang="zh-CN" altLang="zh-CN" sz="32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5602" name="文本框 1"/>
          <p:cNvSpPr txBox="1"/>
          <p:nvPr/>
        </p:nvSpPr>
        <p:spPr>
          <a:xfrm>
            <a:off x="4987925" y="158750"/>
            <a:ext cx="236601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学习目的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标题 18433"/>
          <p:cNvSpPr>
            <a:spLocks noGrp="1"/>
          </p:cNvSpPr>
          <p:nvPr>
            <p:ph type="title"/>
          </p:nvPr>
        </p:nvSpPr>
        <p:spPr>
          <a:xfrm>
            <a:off x="4957763" y="79375"/>
            <a:ext cx="2274887" cy="685800"/>
          </a:xfrm>
        </p:spPr>
        <p:txBody>
          <a:bodyPr anchor="ctr" anchorCtr="0"/>
          <a:p>
            <a:pPr algn="l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分析赏读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010" name="文本占位符 18434"/>
          <p:cNvSpPr>
            <a:spLocks noGrp="1"/>
          </p:cNvSpPr>
          <p:nvPr>
            <p:ph idx="1"/>
          </p:nvPr>
        </p:nvSpPr>
        <p:spPr>
          <a:xfrm>
            <a:off x="991235" y="765175"/>
            <a:ext cx="10469880" cy="5562600"/>
          </a:xfrm>
        </p:spPr>
        <p:txBody>
          <a:bodyPr anchor="t" anchorCtr="0"/>
          <a:p>
            <a:pPr>
              <a:lnSpc>
                <a:spcPct val="100000"/>
              </a:lnSpc>
              <a:buNone/>
            </a:pP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1.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通过第二段的叙述来看，“庄宗之所以得天下”在于什么？</a:t>
            </a:r>
            <a:endParaRPr lang="zh-CN" altLang="en-US" sz="36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  <a:buNone/>
            </a:pPr>
            <a:endParaRPr lang="zh-CN" altLang="en-US" sz="36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2.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晋王临终遗言的主要内容是什么？用自己的话简单回答。</a:t>
            </a:r>
            <a:endParaRPr lang="zh-CN" altLang="en-US" sz="36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  <a:buNone/>
            </a:pPr>
            <a:endParaRPr lang="zh-CN" altLang="en-US" sz="36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3.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这两段各自采用了什么表达方式？两段之间是什么关系？</a:t>
            </a:r>
            <a:endParaRPr lang="zh-CN" altLang="en-US" sz="36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endParaRPr lang="zh-CN" altLang="en-US" sz="36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2209165" y="1987233"/>
            <a:ext cx="3902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忧劳可以兴国”。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2209165" y="3949700"/>
            <a:ext cx="61436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告知三件憾事，劝庄宗完成遗愿。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2209165" y="5911850"/>
            <a:ext cx="69611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第一段议论，第二段记叙；总分关系。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01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3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010">
                                            <p:txEl>
                                              <p:charRg st="3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010">
                                            <p:txEl>
                                              <p:charRg st="3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010">
                                            <p:txEl>
                                              <p:charRg st="30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5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0">
                                            <p:txEl>
                                              <p:charRg st="5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0">
                                            <p:txEl>
                                              <p:charRg st="5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010">
                                            <p:txEl>
                                              <p:charRg st="59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  <p:bldP spid="43010" grpId="0" build="p"/>
      <p:bldP spid="18436" grpId="0"/>
      <p:bldP spid="18437" grpId="0"/>
      <p:bldP spid="184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矩形 19457"/>
          <p:cNvSpPr/>
          <p:nvPr/>
        </p:nvSpPr>
        <p:spPr>
          <a:xfrm>
            <a:off x="317500" y="866775"/>
            <a:ext cx="1155763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zh-CN" sz="4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000" b="1" u="sng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方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</a:rPr>
              <a:t>其</a:t>
            </a:r>
            <a:r>
              <a:rPr lang="zh-CN" altLang="en-US" sz="4000" b="1" u="sng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系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</a:rPr>
              <a:t>燕父子以</a:t>
            </a:r>
            <a:r>
              <a:rPr lang="zh-CN" altLang="en-US" sz="4000" b="1" u="sng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组</a:t>
            </a:r>
            <a:r>
              <a:rPr lang="zh-CN" altLang="en-US" sz="4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函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</a:rPr>
              <a:t>梁君臣之首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，入于太庙，还矢先王，而</a:t>
            </a:r>
            <a:r>
              <a:rPr lang="zh-CN" altLang="en-US" sz="4000" b="1" u="sng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告以成功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，其意气之</a:t>
            </a:r>
            <a:r>
              <a:rPr lang="zh-CN" altLang="en-US" sz="4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盛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，可谓壮哉！及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仇雠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已灭，天下已定，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一夫夜呼，乱者四应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仓皇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</a:rPr>
              <a:t>东出，未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及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</a:rPr>
              <a:t>见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贼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</a:rPr>
              <a:t>而士卒离散，君臣相顾，不知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所归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至于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</a:rPr>
              <a:t>誓天断发，泣下沾襟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，何其衰也！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（未完）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34" name="文本框 19461"/>
          <p:cNvSpPr txBox="1"/>
          <p:nvPr/>
        </p:nvSpPr>
        <p:spPr>
          <a:xfrm>
            <a:off x="837565" y="106680"/>
            <a:ext cx="2868613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第三段分析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35" name="文本框 1"/>
          <p:cNvSpPr txBox="1"/>
          <p:nvPr/>
        </p:nvSpPr>
        <p:spPr>
          <a:xfrm>
            <a:off x="1379538" y="5762625"/>
            <a:ext cx="11318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以至于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4036" name="文本框 2"/>
          <p:cNvSpPr txBox="1"/>
          <p:nvPr/>
        </p:nvSpPr>
        <p:spPr>
          <a:xfrm>
            <a:off x="1499553" y="1737995"/>
            <a:ext cx="5867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当 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44037" name="文本框 3"/>
          <p:cNvSpPr txBox="1"/>
          <p:nvPr/>
        </p:nvSpPr>
        <p:spPr>
          <a:xfrm>
            <a:off x="2682558" y="1737995"/>
            <a:ext cx="48831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缚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44038" name="文本框 4"/>
          <p:cNvSpPr txBox="1"/>
          <p:nvPr/>
        </p:nvSpPr>
        <p:spPr>
          <a:xfrm>
            <a:off x="4796155" y="1737995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绳索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44039" name="文本框 5"/>
          <p:cNvSpPr txBox="1"/>
          <p:nvPr/>
        </p:nvSpPr>
        <p:spPr>
          <a:xfrm>
            <a:off x="5867083" y="1737995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用匣子装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44040" name="文本框 6"/>
          <p:cNvSpPr txBox="1"/>
          <p:nvPr/>
        </p:nvSpPr>
        <p:spPr>
          <a:xfrm>
            <a:off x="2682875" y="2674620"/>
            <a:ext cx="33702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省略句，介词短语后置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44041" name="文本框 7"/>
          <p:cNvSpPr txBox="1"/>
          <p:nvPr/>
        </p:nvSpPr>
        <p:spPr>
          <a:xfrm>
            <a:off x="7761605" y="2674620"/>
            <a:ext cx="1190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旺盛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44042" name="文本框 8"/>
          <p:cNvSpPr txBox="1"/>
          <p:nvPr/>
        </p:nvSpPr>
        <p:spPr>
          <a:xfrm>
            <a:off x="10065385" y="2808605"/>
            <a:ext cx="190690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匆忙的样子  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44043" name="文本框 9"/>
          <p:cNvSpPr txBox="1"/>
          <p:nvPr/>
        </p:nvSpPr>
        <p:spPr>
          <a:xfrm>
            <a:off x="2682875" y="469011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等到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44044" name="文本框 10"/>
          <p:cNvSpPr txBox="1"/>
          <p:nvPr/>
        </p:nvSpPr>
        <p:spPr>
          <a:xfrm>
            <a:off x="3706178" y="469011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叛军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44045" name="文本框 11"/>
          <p:cNvSpPr txBox="1"/>
          <p:nvPr/>
        </p:nvSpPr>
        <p:spPr>
          <a:xfrm>
            <a:off x="214313" y="5762625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返回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26230" y="332105"/>
            <a:ext cx="7325360" cy="645160"/>
          </a:xfrm>
          <a:prstGeom prst="rect">
            <a:avLst/>
          </a:prstGeom>
          <a:solidFill>
            <a:srgbClr val="9ED3D7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总结：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得出结论：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阐明盛衰由人事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7565" y="375031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仇人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9115" y="3750310"/>
            <a:ext cx="50698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2C20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一个人夜里呼喊，作乱的人四方响应</a:t>
            </a:r>
            <a:endParaRPr lang="zh-CN" altLang="en-US" sz="2400" b="1">
              <a:solidFill>
                <a:srgbClr val="2C20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ldLvl="0" animBg="1"/>
      <p:bldP spid="44033" grpId="0"/>
      <p:bldP spid="44036" grpId="0"/>
      <p:bldP spid="44037" grpId="0"/>
      <p:bldP spid="44038" grpId="0"/>
      <p:bldP spid="44039" grpId="0"/>
      <p:bldP spid="44040" grpId="0"/>
      <p:bldP spid="44041" grpId="0"/>
      <p:bldP spid="44042" grpId="0"/>
      <p:bldP spid="44043" grpId="0"/>
      <p:bldP spid="44044" grpId="0"/>
      <p:bldP spid="44045" grpId="0"/>
      <p:bldP spid="44035" grpId="0"/>
      <p:bldP spid="6" grpId="0" bldLvl="0" animBg="1"/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标题 20481"/>
          <p:cNvSpPr>
            <a:spLocks noGrp="1"/>
          </p:cNvSpPr>
          <p:nvPr>
            <p:ph type="title"/>
          </p:nvPr>
        </p:nvSpPr>
        <p:spPr>
          <a:xfrm>
            <a:off x="4798695" y="246380"/>
            <a:ext cx="2773680" cy="636905"/>
          </a:xfrm>
        </p:spPr>
        <p:txBody>
          <a:bodyPr anchor="ctr" anchorCtr="0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第三段译文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5165" y="970280"/>
            <a:ext cx="11000105" cy="557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当他用绳子绑住燕王父子，用小木匣装着梁国君臣的头，走进祖庙，把箭交还到晋王的灵座前，告诉他生前报仇的志向已经完成，他那神情气慨，是多么威风！等到仇敌已经消灭，天下已经安定，一个人夜里呼喊，作乱的人四方响应，他慌慌张张出兵东进，还没见到乱贼，部下的兵士就纷纷逃散，君臣们你看着我，我看着你，不知到哪里去好；到了割下头发来对天发誓，抱头痛哭，眼泪沾湿衣襟的可怜地步，怎么那样的衰败差劲呢！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矩形 21506"/>
          <p:cNvSpPr/>
          <p:nvPr/>
        </p:nvSpPr>
        <p:spPr>
          <a:xfrm>
            <a:off x="1898650" y="2286000"/>
            <a:ext cx="309880" cy="3860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</a:pPr>
            <a:endParaRPr lang="zh-CN" altLang="zh-CN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6082" name="矩形 21507"/>
          <p:cNvSpPr/>
          <p:nvPr/>
        </p:nvSpPr>
        <p:spPr>
          <a:xfrm>
            <a:off x="619760" y="287655"/>
            <a:ext cx="1120394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岂得之难而失之易欤？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抑</a:t>
            </a:r>
            <a:r>
              <a:rPr lang="zh-CN" altLang="en-US" sz="40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其成败之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迹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，而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皆自于人欤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？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书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曰：“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</a:rPr>
              <a:t>满招损，谦得益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。”忧劳可以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兴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国，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逸豫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可以亡身，自然之理也。</a:t>
            </a:r>
            <a:r>
              <a:rPr lang="zh-CN" altLang="en-US" sz="320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32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2858" y="3130550"/>
            <a:ext cx="156051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使动用法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6084" name="文本框 2"/>
          <p:cNvSpPr txBox="1"/>
          <p:nvPr/>
        </p:nvSpPr>
        <p:spPr>
          <a:xfrm>
            <a:off x="5007928" y="287655"/>
            <a:ext cx="17100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或者，还是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6085" name="文本框 3"/>
          <p:cNvSpPr txBox="1"/>
          <p:nvPr/>
        </p:nvSpPr>
        <p:spPr>
          <a:xfrm>
            <a:off x="5917883" y="1176020"/>
            <a:ext cx="17100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考察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，探究</a:t>
            </a:r>
            <a:endParaRPr lang="zh-CN" altLang="en-US" sz="24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46086" name="文本框 4"/>
          <p:cNvSpPr txBox="1"/>
          <p:nvPr/>
        </p:nvSpPr>
        <p:spPr>
          <a:xfrm>
            <a:off x="8721725" y="117602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迹象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6088" name="文本框 5"/>
          <p:cNvSpPr txBox="1"/>
          <p:nvPr/>
        </p:nvSpPr>
        <p:spPr>
          <a:xfrm>
            <a:off x="5051108" y="3590608"/>
            <a:ext cx="16668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7400" y="3199130"/>
            <a:ext cx="8810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安乐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0415" y="4297680"/>
            <a:ext cx="108819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rtl="0">
              <a:buClrTx/>
              <a:buSzTx/>
              <a:buFontTx/>
              <a:buNone/>
            </a:pP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难道说是因为取得天下难，而失去天下容易才象这样的吗？还是推究他成功失败的原因，都出自人的原因吗？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尚书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上说：“自满会招来损害，谦虚能得到益处。”忧劳可以使国家兴盛，安乐可以使自身灭亡，这是自然的道理。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9760" y="2195830"/>
            <a:ext cx="26263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2C20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都出自人的原因吗</a:t>
            </a:r>
            <a:endParaRPr lang="zh-CN" altLang="en-US" sz="2400" b="1">
              <a:solidFill>
                <a:srgbClr val="2C20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4" grpId="0"/>
      <p:bldP spid="46085" grpId="0"/>
      <p:bldP spid="46086" grpId="0"/>
      <p:bldP spid="2" grpId="0"/>
      <p:bldP spid="46088" grpId="0"/>
      <p:bldP spid="3" grpId="0"/>
      <p:bldP spid="6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标题 24577"/>
          <p:cNvSpPr>
            <a:spLocks noGrp="1"/>
          </p:cNvSpPr>
          <p:nvPr>
            <p:ph type="title"/>
          </p:nvPr>
        </p:nvSpPr>
        <p:spPr>
          <a:xfrm>
            <a:off x="4643120" y="421640"/>
            <a:ext cx="2905125" cy="781050"/>
          </a:xfrm>
        </p:spPr>
        <p:txBody>
          <a:bodyPr anchor="ctr" anchorCtr="0"/>
          <a:p>
            <a:pPr algn="l"/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第三段分析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3105" y="1388745"/>
            <a:ext cx="10765790" cy="45180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、第三段的主要内容是什么？说明了一个什么道理？</a:t>
            </a:r>
            <a:endParaRPr kumimoji="0" lang="zh-CN" altLang="en-US" sz="3600" b="1" i="0" u="none" strike="noStrike" kern="1200" cap="none" spc="0" normalizeH="0" baseline="0" noProof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本段主要写庄宗失天下的经过，是对“逸豫可以亡身”的说明。</a:t>
            </a:r>
            <a:endParaRPr kumimoji="0" lang="zh-CN" altLang="en-US" sz="3600" b="1" i="0" u="none" strike="noStrike" kern="1200" cap="none" spc="0" normalizeH="0" baseline="0" noProof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3600" b="1" i="0" u="none" strike="noStrike" kern="1200" cap="none" spc="0" normalizeH="0" baseline="0" noProof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2.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第三段和第二段运用了什么论证方法？试具体说明。</a:t>
            </a:r>
            <a:endParaRPr kumimoji="0" lang="zh-CN" altLang="en-US" sz="3600" b="1" i="0" u="none" strike="noStrike" kern="1200" cap="none" spc="0" normalizeH="0" baseline="0" noProof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正反对比。二段正面叙说，三段反面叙说。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25603"/>
          <p:cNvSpPr txBox="1"/>
          <p:nvPr/>
        </p:nvSpPr>
        <p:spPr>
          <a:xfrm>
            <a:off x="941705" y="396240"/>
            <a:ext cx="2898775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第四段分析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5150" y="5259070"/>
            <a:ext cx="11061700" cy="12725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结尾告诫人们不要走历史的覆辙，记住“满招损，谦受益”、“忧劳可以兴国，逸豫可以亡身”的历史教训。</a:t>
            </a:r>
            <a:endParaRPr lang="zh-CN" altLang="en-US" sz="3200" b="1" noProof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75785" y="341630"/>
            <a:ext cx="7251065" cy="977265"/>
          </a:xfrm>
          <a:prstGeom prst="rect">
            <a:avLst/>
          </a:prstGeom>
          <a:solidFill>
            <a:srgbClr val="9ED3D7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启示：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指出“祸患常积于忽微，而智勇多困于所溺”，“所溺”不只限于伶人。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5150" y="1318895"/>
            <a:ext cx="1106170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故方其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盛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也，</a:t>
            </a:r>
            <a:r>
              <a:rPr lang="zh-CN" altLang="en-US" sz="4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举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天下之豪杰</a:t>
            </a:r>
            <a:r>
              <a:rPr lang="zh-CN" altLang="en-US" sz="4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莫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能与之争；及其衰也，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数十伶人</a:t>
            </a:r>
            <a:r>
              <a:rPr lang="zh-CN" altLang="en-US" sz="4000" b="1" u="sng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困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之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，而身死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国灭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为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天下笑。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 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夫祸患常</a:t>
            </a:r>
            <a:r>
              <a:rPr lang="zh-CN" altLang="en-US" sz="4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积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于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忽微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，而智勇多困</a:t>
            </a:r>
            <a:r>
              <a:rPr lang="zh-CN" altLang="en-US" sz="4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于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所</a:t>
            </a:r>
            <a:r>
              <a:rPr lang="zh-CN" altLang="en-US" sz="40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溺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，岂独伶人也哉！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2019300" y="217170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强盛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3515678" y="2129155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全，整个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6441758" y="2118995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没有人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3515995" y="3085783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围困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3061970" y="4043045"/>
            <a:ext cx="1511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微小的事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1" name="文本框 7"/>
          <p:cNvSpPr txBox="1"/>
          <p:nvPr/>
        </p:nvSpPr>
        <p:spPr>
          <a:xfrm>
            <a:off x="8043545" y="3086100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被动句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7828915" y="4043045"/>
            <a:ext cx="26555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所溺爱的人或物。溺，沉湎，无节制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1970405" y="4043045"/>
            <a:ext cx="842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积聚 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6729413" y="4042728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被动句</a:t>
            </a:r>
            <a:endParaRPr lang="zh-CN" altLang="en-US" sz="24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ldLvl="0" animBg="1"/>
      <p:bldP spid="3" grpId="0" bldLvl="0" animBg="1"/>
      <p:bldP spid="5" grpId="0" bldLvl="0" animBg="1"/>
      <p:bldP spid="6" grpId="0"/>
      <p:bldP spid="7" grpId="0"/>
      <p:bldP spid="8" grpId="0"/>
      <p:bldP spid="9" grpId="0"/>
      <p:bldP spid="11" grpId="0"/>
      <p:bldP spid="13" grpId="0"/>
      <p:bldP spid="14" grpId="0"/>
      <p:bldP spid="2" grpId="0"/>
      <p:bldP spid="10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标题 26625"/>
          <p:cNvSpPr>
            <a:spLocks noGrp="1"/>
          </p:cNvSpPr>
          <p:nvPr>
            <p:ph type="title"/>
          </p:nvPr>
        </p:nvSpPr>
        <p:spPr>
          <a:xfrm>
            <a:off x="4491038" y="466725"/>
            <a:ext cx="3209925" cy="782638"/>
          </a:xfrm>
        </p:spPr>
        <p:txBody>
          <a:bodyPr anchor="ctr" anchorCtr="0">
            <a:normAutofit fontScale="90000"/>
          </a:bodyPr>
          <a:p>
            <a:pPr algn="l"/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第四段译文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54" name="文本占位符 2662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>
              <a:buNone/>
            </a:pPr>
            <a:r>
              <a:rPr lang="en-US" altLang="zh-CN"/>
              <a:t>   </a:t>
            </a:r>
            <a:endParaRPr lang="zh-CN" altLang="en-US"/>
          </a:p>
        </p:txBody>
      </p:sp>
      <p:sp>
        <p:nvSpPr>
          <p:cNvPr id="49155" name="文本框 1"/>
          <p:cNvSpPr txBox="1"/>
          <p:nvPr/>
        </p:nvSpPr>
        <p:spPr>
          <a:xfrm>
            <a:off x="592455" y="1434465"/>
            <a:ext cx="11007725" cy="4742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36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因此，当他兴盛时，普天下的豪杰，没有谁能和他相争；到他衰败时，数十个乐官就把他困住，最后身死国灭，被天下人耻笑。祸患常常是由一点一滴极小的错误积累而酿成的，纵使是聪明有才能和英勇果敢的人，也多半沉溺于某种爱好之中，受其迷惑而结果陷于困穷，难道仅只是溺爱伶人有这种坏结果吗？ 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  <p:bldP spid="4915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27649"/>
          <p:cNvSpPr>
            <a:spLocks noGrp="1"/>
          </p:cNvSpPr>
          <p:nvPr>
            <p:ph type="title"/>
          </p:nvPr>
        </p:nvSpPr>
        <p:spPr>
          <a:xfrm>
            <a:off x="4700905" y="433070"/>
            <a:ext cx="2790825" cy="723900"/>
          </a:xfrm>
        </p:spPr>
        <p:txBody>
          <a:bodyPr anchor="ctr" anchorCtr="0">
            <a:noAutofit/>
          </a:bodyPr>
          <a:p>
            <a:pPr algn="l">
              <a:lnSpc>
                <a:spcPct val="11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第四段分析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179" name="文本框 1"/>
          <p:cNvSpPr txBox="1"/>
          <p:nvPr/>
        </p:nvSpPr>
        <p:spPr>
          <a:xfrm>
            <a:off x="805180" y="1433195"/>
            <a:ext cx="1085786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chemeClr val="hlink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指出“祸患常积于忽微，而智勇多困于所溺”，“所溺”不只限于伶人。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6440" y="2996565"/>
            <a:ext cx="1065022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40000"/>
              </a:lnSpc>
              <a:buNone/>
            </a:pPr>
            <a:r>
              <a:rPr lang="zh-CN" altLang="en-US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第四段以感叹结尾有何作用？</a:t>
            </a:r>
            <a:endParaRPr lang="zh-CN" altLang="en-US" sz="36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告诫人们不要走历史的覆辙，记住“满招损，谦受益”、“忧劳可以兴国，逸豫可以亡身”的历史教训。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/>
      <p:bldP spid="5017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33793"/>
          <p:cNvSpPr>
            <a:spLocks noGrp="1"/>
          </p:cNvSpPr>
          <p:nvPr>
            <p:ph type="title"/>
          </p:nvPr>
        </p:nvSpPr>
        <p:spPr>
          <a:xfrm>
            <a:off x="2208213" y="609600"/>
            <a:ext cx="4994275" cy="839788"/>
          </a:xfrm>
        </p:spPr>
        <p:txBody>
          <a:bodyPr anchor="ctr" anchorCtr="0"/>
          <a:p>
            <a:pPr algn="l"/>
            <a:r>
              <a:rPr lang="zh-CN" altLang="en-US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本文的论点是什么？</a:t>
            </a:r>
            <a:endParaRPr lang="zh-CN" altLang="en-US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0179" name="椭圆 33795"/>
          <p:cNvSpPr/>
          <p:nvPr/>
        </p:nvSpPr>
        <p:spPr>
          <a:xfrm>
            <a:off x="3152140" y="4768215"/>
            <a:ext cx="4537075" cy="1487170"/>
          </a:xfrm>
          <a:prstGeom prst="ellipse">
            <a:avLst/>
          </a:prstGeom>
          <a:solidFill>
            <a:srgbClr val="0033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盛衰在于人事</a:t>
            </a: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9310" y="1927860"/>
            <a:ext cx="10837545" cy="2361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盛衰之理，虽曰天命，岂非人事哉？</a:t>
            </a:r>
            <a:endParaRPr kumimoji="0" lang="zh-CN" altLang="en-US" sz="3600" b="1" i="0" u="none" strike="noStrike" kern="1200" cap="none" spc="0" normalizeH="0" baseline="0" noProof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（国家兴盛与衰亡的道理，虽然说是天命，难道不是由于人事吗？）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/>
      <p:bldP spid="5017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51201" name="文本框 34818"/>
          <p:cNvSpPr txBox="1"/>
          <p:nvPr/>
        </p:nvSpPr>
        <p:spPr>
          <a:xfrm>
            <a:off x="3733800" y="381000"/>
            <a:ext cx="42481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盛衰之理   岂非人事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0" name="文本框 34819"/>
          <p:cNvSpPr txBox="1"/>
          <p:nvPr/>
        </p:nvSpPr>
        <p:spPr>
          <a:xfrm>
            <a:off x="3962400" y="1219200"/>
            <a:ext cx="384556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（庄宗得失可知）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1203" name="左大括号 34820"/>
          <p:cNvSpPr/>
          <p:nvPr/>
        </p:nvSpPr>
        <p:spPr>
          <a:xfrm rot="5400000">
            <a:off x="5527675" y="-509905"/>
            <a:ext cx="504825" cy="5135880"/>
          </a:xfrm>
          <a:prstGeom prst="leftBrace">
            <a:avLst>
              <a:gd name="adj1" fmla="val 43750"/>
              <a:gd name="adj2" fmla="val 48366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2" name="文本框 34821"/>
          <p:cNvSpPr txBox="1"/>
          <p:nvPr/>
        </p:nvSpPr>
        <p:spPr>
          <a:xfrm>
            <a:off x="2042160" y="2362200"/>
            <a:ext cx="18110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恪守父命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4823" name="文本框 34822"/>
          <p:cNvSpPr txBox="1"/>
          <p:nvPr/>
        </p:nvSpPr>
        <p:spPr>
          <a:xfrm>
            <a:off x="7467600" y="2315210"/>
            <a:ext cx="18110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仇雠已灭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1206" name="下箭头 34823"/>
          <p:cNvSpPr/>
          <p:nvPr/>
        </p:nvSpPr>
        <p:spPr>
          <a:xfrm>
            <a:off x="2832100" y="2856230"/>
            <a:ext cx="231140" cy="453390"/>
          </a:xfrm>
          <a:prstGeom prst="downArrow">
            <a:avLst>
              <a:gd name="adj1" fmla="val 50000"/>
              <a:gd name="adj2" fmla="val 35000"/>
            </a:avLst>
          </a:prstGeom>
          <a:noFill/>
          <a:ln w="9525" cap="flat" cmpd="sng">
            <a:solidFill>
              <a:srgbClr val="751E03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7" name="下箭头 34824"/>
          <p:cNvSpPr/>
          <p:nvPr/>
        </p:nvSpPr>
        <p:spPr>
          <a:xfrm>
            <a:off x="8241030" y="2903220"/>
            <a:ext cx="264160" cy="358775"/>
          </a:xfrm>
          <a:prstGeom prst="downArrow">
            <a:avLst>
              <a:gd name="adj1" fmla="val 50000"/>
              <a:gd name="adj2" fmla="val 35000"/>
            </a:avLst>
          </a:prstGeom>
          <a:noFill/>
          <a:ln w="9525" cap="flat" cmpd="sng">
            <a:solidFill>
              <a:srgbClr val="751E03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2" name="文本框 34825"/>
          <p:cNvSpPr txBox="1"/>
          <p:nvPr/>
        </p:nvSpPr>
        <p:spPr>
          <a:xfrm>
            <a:off x="3959860" y="39068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endParaRPr lang="zh-CN" altLang="zh-CN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27" name="文本框 34826"/>
          <p:cNvSpPr txBox="1"/>
          <p:nvPr/>
        </p:nvSpPr>
        <p:spPr>
          <a:xfrm>
            <a:off x="2042160" y="3183890"/>
            <a:ext cx="18110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意气之盛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4828" name="文本框 34827"/>
          <p:cNvSpPr txBox="1"/>
          <p:nvPr/>
        </p:nvSpPr>
        <p:spPr>
          <a:xfrm>
            <a:off x="7467600" y="3261995"/>
            <a:ext cx="18110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何其衰也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1211" name="任意多边形 34828"/>
          <p:cNvSpPr/>
          <p:nvPr/>
        </p:nvSpPr>
        <p:spPr>
          <a:xfrm rot="10800000">
            <a:off x="3940810" y="4005580"/>
            <a:ext cx="3944620" cy="675005"/>
          </a:xfrm>
          <a:custGeom>
            <a:avLst/>
            <a:gdLst/>
            <a:ahLst/>
            <a:cxnLst>
              <a:cxn ang="270">
                <a:pos x="10800" y="0"/>
              </a:cxn>
              <a:cxn ang="180">
                <a:pos x="0" y="15428"/>
              </a:cxn>
              <a:cxn ang="90">
                <a:pos x="10800" y="18514"/>
              </a:cxn>
              <a:cxn ang="0">
                <a:pos x="21600" y="15428"/>
              </a:cxn>
            </a:cxnLst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2"/>
                </a:lnTo>
                <a:lnTo>
                  <a:pt x="4319" y="12342"/>
                </a:lnTo>
                <a:lnTo>
                  <a:pt x="4319" y="9257"/>
                </a:lnTo>
                <a:lnTo>
                  <a:pt x="0" y="15428"/>
                </a:lnTo>
                <a:lnTo>
                  <a:pt x="4319" y="21600"/>
                </a:lnTo>
                <a:lnTo>
                  <a:pt x="4319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8"/>
                </a:lnTo>
                <a:lnTo>
                  <a:pt x="17280" y="9257"/>
                </a:lnTo>
                <a:lnTo>
                  <a:pt x="17280" y="12342"/>
                </a:lnTo>
                <a:lnTo>
                  <a:pt x="12960" y="12342"/>
                </a:lnTo>
                <a:lnTo>
                  <a:pt x="12960" y="6171"/>
                </a:lnTo>
                <a:lnTo>
                  <a:pt x="15120" y="6171"/>
                </a:lnTo>
                <a:close/>
              </a:path>
            </a:pathLst>
          </a:custGeom>
          <a:noFill/>
          <a:ln w="9525" cap="flat" cmpd="sng">
            <a:solidFill>
              <a:srgbClr val="751E03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4830" name="文本框 34829"/>
          <p:cNvSpPr txBox="1"/>
          <p:nvPr/>
        </p:nvSpPr>
        <p:spPr>
          <a:xfrm>
            <a:off x="2379028" y="4056380"/>
            <a:ext cx="1403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得之易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4831" name="文本框 34830"/>
          <p:cNvSpPr txBox="1"/>
          <p:nvPr/>
        </p:nvSpPr>
        <p:spPr>
          <a:xfrm>
            <a:off x="7981633" y="3962400"/>
            <a:ext cx="1403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守之难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4832" name="文本框 34831"/>
          <p:cNvSpPr txBox="1"/>
          <p:nvPr/>
        </p:nvSpPr>
        <p:spPr>
          <a:xfrm>
            <a:off x="5008245" y="4808855"/>
            <a:ext cx="18110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成败皆人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1215" name="燕尾形箭头 34832"/>
          <p:cNvSpPr/>
          <p:nvPr/>
        </p:nvSpPr>
        <p:spPr>
          <a:xfrm>
            <a:off x="4605020" y="3422650"/>
            <a:ext cx="2350770" cy="274320"/>
          </a:xfrm>
          <a:prstGeom prst="notchedRightArrow">
            <a:avLst>
              <a:gd name="adj1" fmla="val 50000"/>
              <a:gd name="adj2" fmla="val 94749"/>
            </a:avLst>
          </a:prstGeom>
          <a:noFill/>
          <a:ln w="9525" cap="flat" cmpd="sng">
            <a:solidFill>
              <a:srgbClr val="751E03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6" name="燕尾形 34833"/>
          <p:cNvSpPr/>
          <p:nvPr/>
        </p:nvSpPr>
        <p:spPr>
          <a:xfrm rot="5400000">
            <a:off x="5635625" y="5565140"/>
            <a:ext cx="391795" cy="199390"/>
          </a:xfrm>
          <a:prstGeom prst="chevron">
            <a:avLst>
              <a:gd name="adj" fmla="val 66555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5" name="文本框 34834"/>
          <p:cNvSpPr txBox="1"/>
          <p:nvPr/>
        </p:nvSpPr>
        <p:spPr>
          <a:xfrm>
            <a:off x="3940810" y="5760403"/>
            <a:ext cx="38100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满招损      谦得益</a:t>
            </a:r>
            <a:endParaRPr lang="zh-CN" altLang="en-US" sz="36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1218" name="椭圆 34837"/>
          <p:cNvSpPr/>
          <p:nvPr/>
        </p:nvSpPr>
        <p:spPr>
          <a:xfrm>
            <a:off x="4940935" y="4732020"/>
            <a:ext cx="1944688" cy="685800"/>
          </a:xfrm>
          <a:prstGeom prst="ellipse">
            <a:avLst/>
          </a:prstGeom>
          <a:noFill/>
          <a:ln w="9525" cap="flat" cmpd="sng">
            <a:solidFill>
              <a:srgbClr val="FF5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9" name="椭圆 34838"/>
          <p:cNvSpPr/>
          <p:nvPr/>
        </p:nvSpPr>
        <p:spPr>
          <a:xfrm>
            <a:off x="2379345" y="4005580"/>
            <a:ext cx="1447800" cy="685800"/>
          </a:xfrm>
          <a:prstGeom prst="ellipse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20" name="椭圆 34839"/>
          <p:cNvSpPr/>
          <p:nvPr/>
        </p:nvSpPr>
        <p:spPr>
          <a:xfrm>
            <a:off x="7922260" y="3914140"/>
            <a:ext cx="1524000" cy="685800"/>
          </a:xfrm>
          <a:prstGeom prst="ellipse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/>
      <p:bldP spid="34820" grpId="0"/>
      <p:bldP spid="51203" grpId="0" bldLvl="0" animBg="1"/>
      <p:bldP spid="34822" grpId="0"/>
      <p:bldP spid="34823" grpId="0"/>
      <p:bldP spid="51206" grpId="0" bldLvl="0" animBg="1"/>
      <p:bldP spid="34827" grpId="0"/>
      <p:bldP spid="51215" grpId="0" bldLvl="0" animBg="1"/>
      <p:bldP spid="51207" grpId="0" bldLvl="0" animBg="1"/>
      <p:bldP spid="34828" grpId="0"/>
      <p:bldP spid="34830" grpId="0"/>
      <p:bldP spid="51219" grpId="0" bldLvl="0" animBg="1"/>
      <p:bldP spid="51220" grpId="0" bldLvl="0" animBg="1"/>
      <p:bldP spid="34831" grpId="0"/>
      <p:bldP spid="51211" grpId="0" bldLvl="0" animBg="1"/>
      <p:bldP spid="51218" grpId="0" bldLvl="0" animBg="1"/>
      <p:bldP spid="34832" grpId="0"/>
      <p:bldP spid="51216" grpId="0" bldLvl="0" animBg="1"/>
      <p:bldP spid="348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4098"/>
          <p:cNvSpPr txBox="1"/>
          <p:nvPr/>
        </p:nvSpPr>
        <p:spPr>
          <a:xfrm>
            <a:off x="1208405" y="1118870"/>
            <a:ext cx="85772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伶官传</a:t>
            </a: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选自欧阳修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新五代史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。 </a:t>
            </a:r>
            <a:endParaRPr lang="zh-CN" altLang="en-US" sz="36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6626" name="文本框 1"/>
          <p:cNvSpPr txBox="1"/>
          <p:nvPr/>
        </p:nvSpPr>
        <p:spPr>
          <a:xfrm>
            <a:off x="5283200" y="317500"/>
            <a:ext cx="16256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题  解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27" name="文本框 4097"/>
          <p:cNvSpPr txBox="1"/>
          <p:nvPr/>
        </p:nvSpPr>
        <p:spPr>
          <a:xfrm>
            <a:off x="641985" y="1859280"/>
            <a:ext cx="10892155" cy="4719320"/>
          </a:xfrm>
          <a:prstGeom prst="rect">
            <a:avLst/>
          </a:prstGeom>
          <a:noFill/>
          <a:ln w="9525">
            <a:noFill/>
          </a:ln>
          <a:scene3d>
            <a:camera prst="legacyPerspectiveBottomRight">
              <a:rot lat="0" lon="21240000" rev="0"/>
            </a:camera>
            <a:lightRig rig="legacyHarsh3" dir="l"/>
          </a:scene3d>
          <a:sp3d extrusionH="4302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square" anchor="t" anchorCtr="0">
            <a:spAutoFit/>
            <a:flatTx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伶：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封建时代称演戏的人为伶 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   伶官：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在宫廷中授有官职的伶人，   叫做伶官 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en-US" altLang="zh-CN" sz="3200" b="1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序：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为一种文体，相当于今天某些文章的“前言”或者编者的“按语”，它的内容或是提纲挈领地评价该书内容，或者叙述著书作文的缘由，以便有助于读者理解下面有关书或文的内容。</a:t>
            </a:r>
            <a:endParaRPr lang="zh-CN" altLang="en-US" sz="4000" b="1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aphicFrame>
        <p:nvGraphicFramePr>
          <p:cNvPr id="52225" name="对象 35841"/>
          <p:cNvGraphicFramePr>
            <a:graphicFrameLocks noChangeAspect="1"/>
          </p:cNvGraphicFramePr>
          <p:nvPr/>
        </p:nvGraphicFramePr>
        <p:xfrm>
          <a:off x="524510" y="260350"/>
          <a:ext cx="11156950" cy="633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2931795" imgH="2045335" progId="OrgPlusWOPX.4">
                  <p:embed/>
                </p:oleObj>
              </mc:Choice>
              <mc:Fallback>
                <p:oleObj name="" r:id="rId1" imgW="2931795" imgH="2045335" progId="OrgPlusWOPX.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4510" y="260350"/>
                        <a:ext cx="11156950" cy="6337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1"/>
          <p:cNvSpPr/>
          <p:nvPr/>
        </p:nvSpPr>
        <p:spPr>
          <a:xfrm>
            <a:off x="4600575" y="215900"/>
            <a:ext cx="3053080" cy="6153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伶官传序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0" name="矩形 2"/>
          <p:cNvSpPr/>
          <p:nvPr/>
        </p:nvSpPr>
        <p:spPr>
          <a:xfrm>
            <a:off x="581660" y="831850"/>
            <a:ext cx="11078210" cy="55118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第一段：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总起：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提出论点：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盛衰之理，是天命也是人事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第二段：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分说：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正面：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后唐庄宗得天下</a:t>
            </a:r>
            <a:r>
              <a:rPr lang="zh-CN" altLang="en-US" sz="3200" b="1" dirty="0">
                <a:solidFill>
                  <a:srgbClr val="800000"/>
                </a:solidFill>
                <a:latin typeface="华文中宋" panose="02010600040101010101" charset="-122"/>
                <a:ea typeface="华文中宋" panose="02010600040101010101" charset="-122"/>
              </a:rPr>
              <a:t>（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忧劳可以兴国）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        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             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反面：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后唐庄宗失天下</a:t>
            </a:r>
            <a:r>
              <a:rPr lang="zh-CN" altLang="en-US" sz="3200" b="1" dirty="0">
                <a:solidFill>
                  <a:srgbClr val="800000"/>
                </a:solidFill>
                <a:latin typeface="华文中宋" panose="02010600040101010101" charset="-122"/>
                <a:ea typeface="华文中宋" panose="02010600040101010101" charset="-122"/>
              </a:rPr>
              <a:t>（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逸豫可以亡身）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第三段：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总结：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得出结论：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祸患常积于忽微</a:t>
            </a:r>
            <a:endParaRPr lang="zh-CN" altLang="en-US" sz="3200" b="1" dirty="0">
              <a:solidFill>
                <a:srgbClr val="00B0F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rgbClr val="80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</a:t>
            </a:r>
            <a:r>
              <a:rPr lang="en-US" altLang="zh-CN" sz="3200" b="1" dirty="0">
                <a:solidFill>
                  <a:srgbClr val="80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智勇多困于所溺</a:t>
            </a:r>
            <a:endParaRPr lang="zh-CN" altLang="en-US" sz="3200" b="1" dirty="0">
              <a:solidFill>
                <a:srgbClr val="8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第四段：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启示：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做事要居安思危，谨小慎微，防微杜渐；</a:t>
            </a:r>
            <a:endParaRPr lang="zh-CN" altLang="en-US" sz="3200" b="1" dirty="0">
              <a:solidFill>
                <a:srgbClr val="00B0F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         </a:t>
            </a:r>
            <a:r>
              <a:rPr lang="en-US" altLang="zh-CN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小心玩物丧志，不要满足于表面的虚荣。</a:t>
            </a:r>
            <a:endParaRPr lang="zh-CN" altLang="en-US" sz="3200" b="1" dirty="0">
              <a:solidFill>
                <a:srgbClr val="00B0F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7892" name="左大括号 39941"/>
          <p:cNvSpPr/>
          <p:nvPr/>
        </p:nvSpPr>
        <p:spPr>
          <a:xfrm flipH="1">
            <a:off x="8724900" y="3527425"/>
            <a:ext cx="173038" cy="1092200"/>
          </a:xfrm>
          <a:prstGeom prst="leftBrace">
            <a:avLst>
              <a:gd name="adj1" fmla="val 74866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文本框 4"/>
          <p:cNvSpPr txBox="1"/>
          <p:nvPr/>
        </p:nvSpPr>
        <p:spPr>
          <a:xfrm>
            <a:off x="9175750" y="3527425"/>
            <a:ext cx="19094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阐明盛衰由人事</a:t>
            </a:r>
            <a:endParaRPr lang="zh-CN" altLang="en-US" sz="32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7930" y="124460"/>
            <a:ext cx="2243138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全文总结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9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89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0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890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7890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4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890">
                                            <p:txEl>
                                              <p:charRg st="4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890">
                                            <p:txEl>
                                              <p:charRg st="4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890">
                                            <p:txEl>
                                              <p:charRg st="43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7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890">
                                            <p:txEl>
                                              <p:charRg st="7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890">
                                            <p:txEl>
                                              <p:charRg st="7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890">
                                            <p:txEl>
                                              <p:charRg st="71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87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890">
                                            <p:txEl>
                                              <p:charRg st="87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890">
                                            <p:txEl>
                                              <p:charRg st="87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7890">
                                            <p:txEl>
                                              <p:charRg st="87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120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890">
                                            <p:txEl>
                                              <p:charRg st="120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890">
                                            <p:txEl>
                                              <p:charRg st="120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7890">
                                            <p:txEl>
                                              <p:charRg st="120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142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890">
                                            <p:txEl>
                                              <p:charRg st="142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890">
                                            <p:txEl>
                                              <p:charRg st="142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7890">
                                            <p:txEl>
                                              <p:charRg st="142" end="1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37892" grpId="0" bldLvl="0" animBg="1"/>
      <p:bldP spid="37891" grpId="0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7890" name="Text Box 5"/>
          <p:cNvSpPr txBox="1"/>
          <p:nvPr/>
        </p:nvSpPr>
        <p:spPr>
          <a:xfrm>
            <a:off x="1430020" y="1320800"/>
            <a:ext cx="997331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5050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endParaRPr lang="zh-CN" altLang="en-US" sz="4400" b="1" dirty="0">
              <a:solidFill>
                <a:srgbClr val="FF505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5050"/>
                </a:solidFill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4000" b="1" dirty="0">
                <a:solidFill>
                  <a:srgbClr val="3333FF"/>
                </a:solidFill>
                <a:latin typeface="华文中宋" panose="02010600040101010101" charset="-122"/>
                <a:ea typeface="华文中宋" panose="02010600040101010101" charset="-122"/>
              </a:rPr>
              <a:t>在一百多年后的北宋中叶，作者重新提这件史实，有何意义？</a:t>
            </a:r>
            <a:endParaRPr lang="en-US" altLang="zh-CN" sz="4000" dirty="0">
              <a:solidFill>
                <a:srgbClr val="3333FF"/>
              </a:solidFill>
              <a:latin typeface="Times New Roman" panose="02020603050405020304" pitchFamily="2" charset="0"/>
              <a:ea typeface="华文隶书" panose="02010800040101010101" pitchFamily="2" charset="-122"/>
            </a:endParaRPr>
          </a:p>
        </p:txBody>
      </p:sp>
      <p:sp>
        <p:nvSpPr>
          <p:cNvPr id="54274" name="文本框 1"/>
          <p:cNvSpPr txBox="1"/>
          <p:nvPr/>
        </p:nvSpPr>
        <p:spPr>
          <a:xfrm>
            <a:off x="3117850" y="4495800"/>
            <a:ext cx="6246813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latin typeface="华文中宋" panose="02010600040101010101" charset="-122"/>
                <a:ea typeface="华文中宋" panose="02010600040101010101" charset="-122"/>
              </a:rPr>
              <a:t>让历史的悲剧不再重演！</a:t>
            </a:r>
            <a:endParaRPr lang="zh-CN" altLang="en-US" sz="44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5427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文本框 39937"/>
          <p:cNvSpPr txBox="1"/>
          <p:nvPr/>
        </p:nvSpPr>
        <p:spPr>
          <a:xfrm>
            <a:off x="855028" y="4657408"/>
            <a:ext cx="1101725" cy="119888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格言</a:t>
            </a:r>
            <a:endParaRPr lang="zh-CN" altLang="en-US" sz="36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警句</a:t>
            </a:r>
            <a:endParaRPr lang="zh-CN" altLang="en-US" sz="36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9939" name="文本框 39938"/>
          <p:cNvSpPr txBox="1"/>
          <p:nvPr/>
        </p:nvSpPr>
        <p:spPr>
          <a:xfrm>
            <a:off x="2845435" y="4218305"/>
            <a:ext cx="7823200" cy="22517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满招损，谦得益</a:t>
            </a:r>
            <a:endParaRPr lang="zh-CN" altLang="en-US" sz="3600" b="1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忧劳可以兴国，逸豫可以亡身</a:t>
            </a:r>
            <a:endParaRPr lang="zh-CN" altLang="en-US" sz="3600" b="1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祸患常积于忽微，智勇多困于所溺</a:t>
            </a:r>
            <a:r>
              <a:rPr lang="zh-CN" altLang="en-US" sz="360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3600" b="1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5299" name="左大括号 39941"/>
          <p:cNvSpPr/>
          <p:nvPr/>
        </p:nvSpPr>
        <p:spPr>
          <a:xfrm>
            <a:off x="2263140" y="4568825"/>
            <a:ext cx="276225" cy="1550988"/>
          </a:xfrm>
          <a:prstGeom prst="leftBrace">
            <a:avLst>
              <a:gd name="adj1" fmla="val 74839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00" name="文本框 39942"/>
          <p:cNvSpPr txBox="1"/>
          <p:nvPr/>
        </p:nvSpPr>
        <p:spPr>
          <a:xfrm>
            <a:off x="695325" y="354965"/>
            <a:ext cx="707390" cy="341503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4000" b="1">
                <a:solidFill>
                  <a:srgbClr val="CC0066"/>
                </a:solidFill>
                <a:latin typeface="华文中宋" panose="02010600040101010101" charset="-122"/>
                <a:ea typeface="华文中宋" panose="02010600040101010101" charset="-122"/>
              </a:rPr>
              <a:t>作者写作意图</a:t>
            </a:r>
            <a:endParaRPr lang="zh-CN" altLang="en-US" sz="4000">
              <a:solidFill>
                <a:srgbClr val="CC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9944" name="文本框 39943"/>
          <p:cNvSpPr txBox="1"/>
          <p:nvPr/>
        </p:nvSpPr>
        <p:spPr>
          <a:xfrm>
            <a:off x="1770380" y="431800"/>
            <a:ext cx="9933940" cy="3412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2" charset="0"/>
                <a:ea typeface="创艺简魏碑" pitchFamily="2" charset="-122"/>
              </a:rPr>
              <a:t>        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欧阳修写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伶官传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并冠以短序，目的是评述伶官受宠幸而乱政的史实，借事论理，讽谏当时北宋王朝的执政者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力戒骄奢、居安思危、防微杜渐、励精图治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；通过总结历史教训，也表达了作者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忧国忧民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的情怀。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bldLvl="0" animBg="1"/>
      <p:bldP spid="39944" grpId="0"/>
      <p:bldP spid="55297" grpId="0" bldLvl="0" animBg="1"/>
      <p:bldP spid="55299" grpId="0" bldLvl="0" animBg="1"/>
      <p:bldP spid="3993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文本框 1"/>
          <p:cNvSpPr txBox="1"/>
          <p:nvPr/>
        </p:nvSpPr>
        <p:spPr>
          <a:xfrm>
            <a:off x="4667250" y="674370"/>
            <a:ext cx="26212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文章主旨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3600" y="1861820"/>
            <a:ext cx="1046480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40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文章总结了后唐庄宗李存勖得天下而后失天下的历史教训，阐明了国家盛衰取决于人事的道理。讽谏北宋王朝力戒骄奢、防微杜渐、励精图治。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56895" y="1026795"/>
            <a:ext cx="1119949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eaLnBrk="1" latinLnBrk="0" hangingPunct="1">
              <a:lnSpc>
                <a:spcPct val="120000"/>
              </a:lnSpc>
            </a:pPr>
            <a:r>
              <a:rPr sz="3200" b="1">
                <a:solidFill>
                  <a:srgbClr val="2C20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1.本文是欧阳修为《伶官传》作的序,却很少直接写伶官们的事,是否文不对题?为什么?</a:t>
            </a:r>
            <a:endParaRPr lang="zh-CN" altLang="en-US" sz="3200" b="1">
              <a:solidFill>
                <a:srgbClr val="2C20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6895" y="2299335"/>
            <a:ext cx="11078210" cy="4420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作者为《伶官传》作序,却很少直接写伶官们的事,表面看来文不对题,实际上两者有内在联系。因为在传的正文已对伶官的事迹做了详细叙述,所以作者没有重复介绍。庄宗的衰败正是由伶官引起的,作者以历史为鉴,就伶官乱政误国之事评述国家兴亡盛衰之理,以史论事,内容联系很紧密,重点落在庄宗盛衰的史实和评论上。文章最后也提到“数十伶人困之”的事实,将伶人的作乱和后唐的盛衰直接联系起来,这样扣住了题意,突出了中心。</a:t>
            </a:r>
            <a:endParaRPr lang="zh-CN" altLang="en-US" sz="32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72355" y="258445"/>
            <a:ext cx="24472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课文探究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5610" y="156845"/>
            <a:ext cx="54394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just" eaLnBrk="1" latinLnBrk="0" hangingPunct="1">
              <a:lnSpc>
                <a:spcPct val="100000"/>
              </a:lnSpc>
            </a:pPr>
            <a:r>
              <a:rPr sz="3600" b="1">
                <a:solidFill>
                  <a:srgbClr val="2C20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2.本文在语言上有何特色?</a:t>
            </a:r>
            <a:endParaRPr lang="zh-CN" altLang="en-US" sz="3600" b="1">
              <a:solidFill>
                <a:srgbClr val="2C20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8435" y="802005"/>
            <a:ext cx="11835765" cy="5851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eaLnBrk="1" latinLnBrk="0" hangingPunct="1">
              <a:lnSpc>
                <a:spcPct val="90000"/>
              </a:lnSpc>
            </a:pP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语言委婉,气势旺盛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。本文作为一篇总结历史教训、为在世及后世君主提供借鉴的史论,毫无生硬的说教,而是娓娓道来,婉转动人。</a:t>
            </a:r>
            <a:endParaRPr lang="zh-CN" altLang="en-US" sz="32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just" eaLnBrk="1" latinLnBrk="0" hangingPunct="1">
              <a:lnSpc>
                <a:spcPct val="90000"/>
              </a:lnSpc>
            </a:pP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文笔酣畅,波澜起伏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文章开篇发出嗟叹,提出论点,语势突兀而起,随后落到立论根据上,再缓缓开始“晋王三矢”的叙事;接着语势猛然一升,发出对庄宗之“盛”的赞叹,而后语势陡然一降,发出对庄宗之“衰”的悲叹,继而步步紧逼,设疑,引古语而得出“自然之理”;然后再次评论庄宗的盛衰,语势再升再降,在大起大落之中引出发人深省的教训,戛然而止,将全文的语势稳稳地落在结尾上。本文虽然篇幅短小,却写得起伏跌宕。全文一气呵成,淋漓酣畅。</a:t>
            </a:r>
            <a:endParaRPr lang="zh-CN" altLang="en-US" sz="32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just" eaLnBrk="1" latinLnBrk="0" hangingPunct="1">
              <a:lnSpc>
                <a:spcPct val="90000"/>
              </a:lnSpc>
            </a:pP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平易自然,简约凝练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本文用平实的语言生动地叙说事例,深入地说明道理,平易近人,自然晓畅。其中一些格言式的对称句,如“满招损,谦得益”“忧劳可以兴国,逸豫可以亡身”“夫祸患常积于忽微,而智勇多困于所溺”,句式整齐,言简意丰,发人深省。</a:t>
            </a:r>
            <a:endParaRPr lang="zh-CN" altLang="en-US" sz="32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230" y="88900"/>
            <a:ext cx="11611610" cy="632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eaLnBrk="1" latinLnBrk="0" hangingPunct="1">
              <a:lnSpc>
                <a:spcPct val="110000"/>
              </a:lnSpc>
            </a:pPr>
            <a:r>
              <a:rPr sz="3200" b="1">
                <a:solidFill>
                  <a:srgbClr val="2C20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3.本文是怎样通过举例论证和正反对比论证突出中心论点的?</a:t>
            </a:r>
            <a:endParaRPr lang="zh-CN" altLang="en-US" sz="3200" b="1">
              <a:solidFill>
                <a:srgbClr val="2C20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6230" y="721360"/>
            <a:ext cx="11611610" cy="5900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1" latinLnBrk="0" hangingPunct="1">
              <a:lnSpc>
                <a:spcPct val="9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史论大多使用例证法,以论带史,以史证论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运用这种方法,关键在于准确地选择典型事例。本文第1段以庄宗得天下和失天下的史实为论据,但在具体选材上,却以“晋王三矢”这一不能确定为史实的传说作为事例,并加以详述,体现了作者精于选材的匠心。文章并没有写庄宗如何“逸豫”,但通过“晋王三矢”这一典型、生动的事例,充分地体现了庄宗的“忧劳”,突出了“人事”的作用,再辅之以评论庄宗盛衰时所涉及的点滴史实,就使庄宗的由“盛”而“衰”、由“忧劳”到“逸豫”不言而明,达到以材料论证观点的目的,起到以古鉴今、举一反三的作用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just" eaLnBrk="1" latinLnBrk="0" hangingPunct="1">
              <a:lnSpc>
                <a:spcPct val="9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本文的中心论点是盛衰之理在于人事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这一论点本身就是一个既正反对立又合而为一的命题。全文以“盛衰”二字贯穿始终,从“盛”“衰”两个方面,围绕着“人事”进行层层深入的对比论述。本文的对比论证总体上着眼于“盛”“衰”与“忧劳”“逸豫”的因果关系,从中心论点到论据,从论证过程到结论,不论是所用的事例或史实,还是作者抒发的感慨和议论,都是对比性的。作者通过正反两方面的鲜明对比,既突出了中心论点,使说理深刻、透彻,也使文章一气贯通,前后呼应,脉络清晰,结构严谨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2" name="21课时图1.eps" descr="id:2147499381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685" y="1153160"/>
            <a:ext cx="11233785" cy="51377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52670" y="247015"/>
            <a:ext cx="23298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思维导图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文本框 153601"/>
          <p:cNvSpPr txBox="1"/>
          <p:nvPr/>
        </p:nvSpPr>
        <p:spPr>
          <a:xfrm>
            <a:off x="524510" y="1172210"/>
            <a:ext cx="11143615" cy="3745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36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</a:rPr>
              <a:t>岂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得之难而失之易</a:t>
            </a:r>
            <a:r>
              <a:rPr lang="zh-CN" altLang="en-US" sz="36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</a:rPr>
              <a:t>欤</a:t>
            </a:r>
            <a:r>
              <a:rPr lang="zh-CN" altLang="en-US" sz="3600" b="1" dirty="0">
                <a:solidFill>
                  <a:srgbClr val="990000"/>
                </a:solidFill>
                <a:latin typeface="华文中宋" panose="02010600040101010101" charset="-122"/>
                <a:ea typeface="华文中宋" panose="02010600040101010101" charset="-122"/>
              </a:rPr>
              <a:t>？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抑</a:t>
            </a:r>
            <a:r>
              <a:rPr lang="zh-CN" altLang="en-US" sz="3600" b="1" dirty="0">
                <a:solidFill>
                  <a:srgbClr val="996600"/>
                </a:solidFill>
                <a:latin typeface="华文中宋" panose="02010600040101010101" charset="-122"/>
                <a:ea typeface="华文中宋" panose="02010600040101010101" charset="-122"/>
              </a:rPr>
              <a:t>本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其成败之迹，而皆自于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人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欤？</a:t>
            </a:r>
            <a:endParaRPr lang="zh-CN" altLang="en-US" sz="3600" dirty="0">
              <a:solidFill>
                <a:schemeClr val="tx2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endParaRPr lang="zh-CN" altLang="en-US" sz="3600" dirty="0">
              <a:solidFill>
                <a:srgbClr val="99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endParaRPr lang="zh-CN" altLang="en-US" sz="3600" dirty="0">
              <a:solidFill>
                <a:srgbClr val="99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99000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3600" b="1" dirty="0">
                <a:solidFill>
                  <a:srgbClr val="996600"/>
                </a:solidFill>
                <a:latin typeface="华文中宋" panose="02010600040101010101" charset="-122"/>
                <a:ea typeface="华文中宋" panose="02010600040101010101" charset="-122"/>
              </a:rPr>
              <a:t>夫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祸患常积于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忽微</a:t>
            </a:r>
            <a:r>
              <a:rPr lang="zh-CN" altLang="en-US" sz="3600" b="1" dirty="0">
                <a:solidFill>
                  <a:schemeClr val="tx2"/>
                </a:solidFill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而智勇多困</a:t>
            </a:r>
            <a:r>
              <a:rPr lang="zh-CN" altLang="en-US" sz="36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</a:rPr>
              <a:t>于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所溺，</a:t>
            </a:r>
            <a:r>
              <a:rPr lang="zh-CN" altLang="en-US" sz="36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</a:rPr>
              <a:t>岂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独伶人也哉？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3603" name="文本框 153602"/>
          <p:cNvSpPr txBox="1"/>
          <p:nvPr/>
        </p:nvSpPr>
        <p:spPr>
          <a:xfrm>
            <a:off x="784860" y="2457450"/>
            <a:ext cx="10582275" cy="1173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32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难道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是得天下难而失天下容易</a:t>
            </a:r>
            <a:r>
              <a:rPr lang="zh-CN" altLang="en-US" sz="32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吗？</a:t>
            </a:r>
            <a:r>
              <a:rPr lang="zh-CN" altLang="en-US" sz="3200" b="1" dirty="0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或者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说</a:t>
            </a:r>
            <a:r>
              <a:rPr lang="zh-CN" altLang="en-US" sz="3200" b="1" dirty="0">
                <a:solidFill>
                  <a:srgbClr val="9966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考察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他成功与失败的迹象，都是由于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人为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吧？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53604" name="文本框 153603"/>
          <p:cNvSpPr txBox="1"/>
          <p:nvPr/>
        </p:nvSpPr>
        <p:spPr>
          <a:xfrm>
            <a:off x="784860" y="4918075"/>
            <a:ext cx="10825480" cy="1714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人生的祸患常常在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极细微的事情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上累积而成，有勇有谋的人往往被他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溺爱的事物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所困扰，</a:t>
            </a:r>
            <a:r>
              <a:rPr lang="zh-CN" altLang="en-US" sz="32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难道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只是（溺爱）伶人才如此吗？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57348" name="文本框 153604"/>
          <p:cNvSpPr txBox="1"/>
          <p:nvPr/>
        </p:nvSpPr>
        <p:spPr>
          <a:xfrm>
            <a:off x="3398838" y="187325"/>
            <a:ext cx="2578100" cy="70675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  <a:tileRect/>
          </a:gra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文句翻译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349" name="文本框 153605"/>
          <p:cNvSpPr txBox="1"/>
          <p:nvPr/>
        </p:nvSpPr>
        <p:spPr>
          <a:xfrm>
            <a:off x="6470015" y="93980"/>
            <a:ext cx="4780915" cy="1076325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要注意：重点实词、虚词、词类活用、句式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 bldLvl="0" animBg="1"/>
      <p:bldP spid="153604" grpId="0" bldLvl="0" animBg="1"/>
      <p:bldP spid="57348" grpId="0" bldLvl="0" animBg="1"/>
      <p:bldP spid="57349" grpId="0" bldLvl="0" animBg="1"/>
      <p:bldP spid="573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99"/>
          <p:cNvSpPr txBox="1"/>
          <p:nvPr/>
        </p:nvSpPr>
        <p:spPr>
          <a:xfrm>
            <a:off x="482600" y="311150"/>
            <a:ext cx="11386820" cy="6069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课文选自《新五代史•伶官传》</a:t>
            </a:r>
            <a:r>
              <a:rPr lang="zh-CN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。《伶官传》记叙了后唐庄宗李存勖宠幸的伶官（伶人——乐工，伶人做了官称为伶官）景进、史彦琼、郭门高等人败政乱国的史实。按照《新五代史》的编写体例，多数传文的开头都有一段序论，用来表述作者对所记史实的感想和议论。《伶官传》的开头也有这样一段序论，由于写得比较出色，因此，后代有人让它独立成篇，编入古文选本，同时又加上一个标题，叫《五代史伶官传序》或简称《伶官传序》。</a:t>
            </a:r>
            <a:endParaRPr lang="zh-CN" altLang="zh-CN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9379" name="矩形 229378"/>
          <p:cNvSpPr/>
          <p:nvPr/>
        </p:nvSpPr>
        <p:spPr>
          <a:xfrm>
            <a:off x="801370" y="533400"/>
            <a:ext cx="10786110" cy="38296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5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3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36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原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庄宗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之所以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得天下，与其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所以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失之者，可以知之矣。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5000"/>
              </a:lnSpc>
            </a:pP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5000"/>
              </a:lnSpc>
            </a:pP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5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4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请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其矢，盛以锦囊，负而</a:t>
            </a:r>
            <a:r>
              <a:rPr lang="zh-CN" altLang="en-US" sz="36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前驱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，及凯旋而纳之。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29380" name="矩形 229379"/>
          <p:cNvSpPr/>
          <p:nvPr/>
        </p:nvSpPr>
        <p:spPr>
          <a:xfrm>
            <a:off x="922020" y="2178685"/>
            <a:ext cx="10542905" cy="1364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</a:pPr>
            <a:r>
              <a:rPr lang="en-US" altLang="zh-CN" sz="36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36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推究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庄宗取得天下，与他失去天下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的原因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，就可以明白这道理了。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29381" name="矩形 229380"/>
          <p:cNvSpPr/>
          <p:nvPr/>
        </p:nvSpPr>
        <p:spPr>
          <a:xfrm>
            <a:off x="801370" y="4568190"/>
            <a:ext cx="10416540" cy="1364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</a:pPr>
            <a:r>
              <a:rPr lang="en-US" altLang="zh-CN" sz="36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恭敬地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取出箭来，用丝织的口袋装着，背着</a:t>
            </a:r>
            <a:r>
              <a:rPr lang="zh-CN" altLang="en-US" sz="36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在军前开路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，等打了胜仗回来，就把箭收藏到宗庙。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9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80" grpId="0"/>
      <p:bldP spid="229381" grpId="0"/>
      <p:bldP spid="22937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0403" name="矩形 230402"/>
          <p:cNvSpPr/>
          <p:nvPr/>
        </p:nvSpPr>
        <p:spPr>
          <a:xfrm>
            <a:off x="697230" y="552450"/>
            <a:ext cx="1076896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5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方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其系燕父子</a:t>
            </a:r>
            <a:r>
              <a:rPr lang="zh-CN" altLang="en-US" sz="36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以组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36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函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梁君臣之首，入于太庙，还矢先王，而告以成功。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5000"/>
              </a:lnSpc>
            </a:pP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5000"/>
              </a:lnSpc>
            </a:pP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5000"/>
              </a:lnSpc>
            </a:pP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6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、忧劳可以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兴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国，逸豫可以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亡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身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,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自然之理也。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30404" name="矩形 230403"/>
          <p:cNvSpPr/>
          <p:nvPr/>
        </p:nvSpPr>
        <p:spPr>
          <a:xfrm>
            <a:off x="711835" y="2092325"/>
            <a:ext cx="10768965" cy="1789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</a:pPr>
            <a:r>
              <a:rPr lang="en-US" altLang="zh-CN" sz="3000" b="1" dirty="0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他</a:t>
            </a:r>
            <a:r>
              <a:rPr lang="zh-CN" altLang="en-US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用绳子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绑住燕王父子，</a:t>
            </a:r>
            <a:r>
              <a:rPr lang="zh-CN" altLang="en-US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用小木匣装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着梁国君臣的头，走进祖庙，把箭交还到晋王的灵座前，把报仇成功的消息告诉晋王时。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30405" name="矩形 230404"/>
          <p:cNvSpPr/>
          <p:nvPr/>
        </p:nvSpPr>
        <p:spPr>
          <a:xfrm>
            <a:off x="817245" y="4940935"/>
            <a:ext cx="1034859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3000" b="1" dirty="0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忧劳可以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使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国家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兴盛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，安乐可以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使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自身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灭亡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，这是自然的道理。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0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4" grpId="0"/>
      <p:bldP spid="230405" grpId="0"/>
      <p:bldP spid="23040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文本框 44033"/>
          <p:cNvSpPr txBox="1"/>
          <p:nvPr/>
        </p:nvSpPr>
        <p:spPr>
          <a:xfrm>
            <a:off x="2127250" y="1711325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盛</a:t>
            </a:r>
            <a:endParaRPr lang="zh-CN" altLang="en-US" sz="36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418" name="文本框 44034"/>
          <p:cNvSpPr txBox="1"/>
          <p:nvPr/>
        </p:nvSpPr>
        <p:spPr>
          <a:xfrm>
            <a:off x="3408363" y="1003300"/>
            <a:ext cx="5038090" cy="206121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盛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衰之理，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......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岂非人事哉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请其矢，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盛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以锦囊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其意气之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盛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，可谓壮哉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方其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盛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也，举天下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......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争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0419" name="文本框 44035"/>
          <p:cNvSpPr txBox="1"/>
          <p:nvPr/>
        </p:nvSpPr>
        <p:spPr>
          <a:xfrm>
            <a:off x="2133600" y="3640138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困</a:t>
            </a:r>
            <a:endParaRPr lang="zh-CN" altLang="en-US" sz="36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420" name="文本框 44036"/>
          <p:cNvSpPr txBox="1"/>
          <p:nvPr/>
        </p:nvSpPr>
        <p:spPr>
          <a:xfrm>
            <a:off x="3408363" y="3117850"/>
            <a:ext cx="4101465" cy="18148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及其衰也，数十伶人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困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之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智勇多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困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于所溺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而天下诸侯已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困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矣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安在公子能急人之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困</a:t>
            </a:r>
            <a:endParaRPr lang="zh-CN" altLang="en-US" sz="28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0421" name="文本框 44037"/>
          <p:cNvSpPr txBox="1"/>
          <p:nvPr/>
        </p:nvSpPr>
        <p:spPr>
          <a:xfrm>
            <a:off x="2133600" y="5430838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告</a:t>
            </a:r>
            <a:endParaRPr lang="zh-CN" altLang="en-US" sz="36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422" name="文本框 44038"/>
          <p:cNvSpPr txBox="1"/>
          <p:nvPr/>
        </p:nvSpPr>
        <p:spPr>
          <a:xfrm>
            <a:off x="3408363" y="5049838"/>
            <a:ext cx="374523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以三矢赐庄宗而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告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之曰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遣从事以一少牢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告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庙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还矢先王，而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告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以成功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0423" name="左大括号 44039"/>
          <p:cNvSpPr/>
          <p:nvPr/>
        </p:nvSpPr>
        <p:spPr>
          <a:xfrm>
            <a:off x="2973388" y="1212850"/>
            <a:ext cx="228600" cy="1641475"/>
          </a:xfrm>
          <a:prstGeom prst="leftBrace">
            <a:avLst>
              <a:gd name="adj1" fmla="val 46939"/>
              <a:gd name="adj2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8" name="左大括号 44040"/>
          <p:cNvSpPr/>
          <p:nvPr/>
        </p:nvSpPr>
        <p:spPr>
          <a:xfrm>
            <a:off x="2133600" y="2971800"/>
            <a:ext cx="228600" cy="1524000"/>
          </a:xfrm>
          <a:prstGeom prst="leftBrace">
            <a:avLst>
              <a:gd name="adj1" fmla="val 55277"/>
              <a:gd name="adj2" fmla="val 50000"/>
            </a:avLst>
          </a:prstGeom>
          <a:noFill/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5" name="左大括号 44041"/>
          <p:cNvSpPr/>
          <p:nvPr/>
        </p:nvSpPr>
        <p:spPr>
          <a:xfrm>
            <a:off x="2974975" y="5181600"/>
            <a:ext cx="228600" cy="1143000"/>
          </a:xfrm>
          <a:prstGeom prst="leftBrace">
            <a:avLst>
              <a:gd name="adj1" fmla="val 41458"/>
              <a:gd name="adj2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6" name="左大括号 44042"/>
          <p:cNvSpPr/>
          <p:nvPr/>
        </p:nvSpPr>
        <p:spPr>
          <a:xfrm>
            <a:off x="2974975" y="3265488"/>
            <a:ext cx="227013" cy="1520825"/>
          </a:xfrm>
          <a:prstGeom prst="leftBrace">
            <a:avLst>
              <a:gd name="adj1" fmla="val 47143"/>
              <a:gd name="adj2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4" name="文本框 44043"/>
          <p:cNvSpPr txBox="1"/>
          <p:nvPr/>
        </p:nvSpPr>
        <p:spPr>
          <a:xfrm>
            <a:off x="8248650" y="1003300"/>
            <a:ext cx="16078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（兴盛）</a:t>
            </a:r>
            <a:endParaRPr lang="zh-CN" altLang="en-US" sz="28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4045" name="文本框 44044"/>
          <p:cNvSpPr txBox="1"/>
          <p:nvPr/>
        </p:nvSpPr>
        <p:spPr>
          <a:xfrm>
            <a:off x="8248650" y="1504950"/>
            <a:ext cx="12515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（装）</a:t>
            </a:r>
            <a:endParaRPr lang="zh-CN" altLang="en-US" sz="28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4046" name="文本框 44045"/>
          <p:cNvSpPr txBox="1"/>
          <p:nvPr/>
        </p:nvSpPr>
        <p:spPr>
          <a:xfrm>
            <a:off x="8248650" y="2025650"/>
            <a:ext cx="16078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（旺盛）</a:t>
            </a:r>
            <a:endParaRPr lang="zh-CN" altLang="en-US" sz="28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4047" name="文本框 44046"/>
          <p:cNvSpPr txBox="1"/>
          <p:nvPr/>
        </p:nvSpPr>
        <p:spPr>
          <a:xfrm>
            <a:off x="8248650" y="2544763"/>
            <a:ext cx="16922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（强盛）</a:t>
            </a:r>
            <a:endParaRPr lang="zh-CN" altLang="en-US" sz="28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4048" name="文本框 44047"/>
          <p:cNvSpPr txBox="1"/>
          <p:nvPr/>
        </p:nvSpPr>
        <p:spPr>
          <a:xfrm>
            <a:off x="7820025" y="3117850"/>
            <a:ext cx="16078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（围困）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4049" name="文本框 44048"/>
          <p:cNvSpPr txBox="1"/>
          <p:nvPr/>
        </p:nvSpPr>
        <p:spPr>
          <a:xfrm>
            <a:off x="7820025" y="3595688"/>
            <a:ext cx="16078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（困扰）</a:t>
            </a:r>
            <a:endParaRPr lang="zh-CN" altLang="en-US" sz="28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4050" name="文本框 44049"/>
          <p:cNvSpPr txBox="1"/>
          <p:nvPr/>
        </p:nvSpPr>
        <p:spPr>
          <a:xfrm>
            <a:off x="7820025" y="3994150"/>
            <a:ext cx="19446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（困厄）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4051" name="文本框 44050"/>
          <p:cNvSpPr txBox="1"/>
          <p:nvPr/>
        </p:nvSpPr>
        <p:spPr>
          <a:xfrm>
            <a:off x="7820025" y="4392613"/>
            <a:ext cx="18224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（困难）</a:t>
            </a:r>
            <a:endParaRPr lang="zh-CN" altLang="en-US" sz="28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4052" name="文本框 44051"/>
          <p:cNvSpPr txBox="1"/>
          <p:nvPr/>
        </p:nvSpPr>
        <p:spPr>
          <a:xfrm>
            <a:off x="7820025" y="5013325"/>
            <a:ext cx="16078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（告诉）</a:t>
            </a:r>
            <a:endParaRPr lang="zh-CN" altLang="en-US" sz="28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4053" name="文本框 44052"/>
          <p:cNvSpPr txBox="1"/>
          <p:nvPr/>
        </p:nvSpPr>
        <p:spPr>
          <a:xfrm>
            <a:off x="7820025" y="5430838"/>
            <a:ext cx="1536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（祭告）</a:t>
            </a:r>
            <a:endParaRPr lang="zh-CN" altLang="en-US" sz="28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4054" name="文本框 44053"/>
          <p:cNvSpPr txBox="1"/>
          <p:nvPr/>
        </p:nvSpPr>
        <p:spPr>
          <a:xfrm>
            <a:off x="7820025" y="5911850"/>
            <a:ext cx="16078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（禀告）</a:t>
            </a:r>
            <a:endParaRPr lang="zh-CN" altLang="en-US" sz="28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4056" name="文本框 44055"/>
          <p:cNvSpPr txBox="1"/>
          <p:nvPr/>
        </p:nvSpPr>
        <p:spPr>
          <a:xfrm>
            <a:off x="4695825" y="263525"/>
            <a:ext cx="2270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一词多义</a:t>
            </a:r>
            <a:endParaRPr lang="zh-CN" altLang="en-US" sz="40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439" name="文本框 1"/>
          <p:cNvSpPr txBox="1"/>
          <p:nvPr/>
        </p:nvSpPr>
        <p:spPr>
          <a:xfrm>
            <a:off x="1123950" y="263525"/>
            <a:ext cx="2247900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知识归类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0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0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0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0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4" grpId="0"/>
      <p:bldP spid="44045" grpId="0"/>
      <p:bldP spid="44046" grpId="0"/>
      <p:bldP spid="44047" grpId="0"/>
      <p:bldP spid="44048" grpId="0"/>
      <p:bldP spid="44049" grpId="0"/>
      <p:bldP spid="44050" grpId="0"/>
      <p:bldP spid="44051" grpId="0"/>
      <p:bldP spid="44052" grpId="0"/>
      <p:bldP spid="44053" grpId="0"/>
      <p:bldP spid="44054" grpId="0"/>
      <p:bldP spid="44056" grpId="0"/>
      <p:bldP spid="60439" grpId="0" bldLvl="0" animBg="1"/>
      <p:bldP spid="60417" grpId="0"/>
      <p:bldP spid="60419" grpId="0"/>
      <p:bldP spid="60421" grpId="0"/>
      <p:bldP spid="60423" grpId="0" bldLvl="0" animBg="1"/>
      <p:bldP spid="60426" grpId="0" bldLvl="0" animBg="1"/>
      <p:bldP spid="60425" grpId="0" bldLvl="0" animBg="1"/>
      <p:bldP spid="60418" grpId="0"/>
      <p:bldP spid="60420" grpId="0"/>
      <p:bldP spid="6042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文本框 45057"/>
          <p:cNvSpPr txBox="1"/>
          <p:nvPr/>
        </p:nvSpPr>
        <p:spPr>
          <a:xfrm>
            <a:off x="1958975" y="1457325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微</a:t>
            </a:r>
            <a:endParaRPr lang="zh-CN" altLang="en-US" sz="36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442" name="文本框 45058"/>
          <p:cNvSpPr txBox="1"/>
          <p:nvPr/>
        </p:nvSpPr>
        <p:spPr>
          <a:xfrm>
            <a:off x="3124200" y="523875"/>
            <a:ext cx="4813935" cy="2330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祸患常积于忽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微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微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指左公处，则席地倚墙而坐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从数骑出，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微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行入古寺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微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斯人，吾谁与归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1443" name="文本框 45059"/>
          <p:cNvSpPr txBox="1"/>
          <p:nvPr/>
        </p:nvSpPr>
        <p:spPr>
          <a:xfrm>
            <a:off x="1958975" y="4203700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其</a:t>
            </a:r>
            <a:endParaRPr lang="zh-CN" altLang="en-US" sz="36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444" name="文本框 45060"/>
          <p:cNvSpPr txBox="1"/>
          <p:nvPr/>
        </p:nvSpPr>
        <p:spPr>
          <a:xfrm>
            <a:off x="3124200" y="3448050"/>
            <a:ext cx="4267200" cy="21583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尔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其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无忘乃父之志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至于誓天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......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何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其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衰也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其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意气之盛，可谓壮哉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圣人之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......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其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皆出于此乎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?</a:t>
            </a:r>
            <a:endParaRPr lang="en-US" altLang="zh-CN" sz="28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1445" name="左大括号 45061"/>
          <p:cNvSpPr/>
          <p:nvPr/>
        </p:nvSpPr>
        <p:spPr>
          <a:xfrm>
            <a:off x="2752725" y="849313"/>
            <a:ext cx="228600" cy="1860550"/>
          </a:xfrm>
          <a:prstGeom prst="leftBrace">
            <a:avLst>
              <a:gd name="adj1" fmla="val 49737"/>
              <a:gd name="adj2" fmla="val 50000"/>
            </a:avLst>
          </a:prstGeom>
          <a:noFill/>
          <a:ln w="28575" cap="flat" cmpd="sng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6" name="左大括号 45062"/>
          <p:cNvSpPr/>
          <p:nvPr/>
        </p:nvSpPr>
        <p:spPr>
          <a:xfrm>
            <a:off x="2828925" y="3717925"/>
            <a:ext cx="152400" cy="1682750"/>
          </a:xfrm>
          <a:prstGeom prst="leftBrace">
            <a:avLst>
              <a:gd name="adj1" fmla="val 66607"/>
              <a:gd name="adj2" fmla="val 50000"/>
            </a:avLst>
          </a:prstGeom>
          <a:noFill/>
          <a:ln w="28575" cap="flat" cmpd="sng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4" name="文本框 45063"/>
          <p:cNvSpPr txBox="1"/>
          <p:nvPr/>
        </p:nvSpPr>
        <p:spPr>
          <a:xfrm>
            <a:off x="7924800" y="665163"/>
            <a:ext cx="2320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（微小的事）</a:t>
            </a:r>
            <a:endParaRPr lang="zh-CN" altLang="en-US" sz="28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5065" name="文本框 45064"/>
          <p:cNvSpPr txBox="1"/>
          <p:nvPr/>
        </p:nvSpPr>
        <p:spPr>
          <a:xfrm>
            <a:off x="7924800" y="1187450"/>
            <a:ext cx="19640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（悄悄地）</a:t>
            </a:r>
            <a:endParaRPr lang="zh-CN" altLang="en-US" sz="28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5066" name="文本框 45065"/>
          <p:cNvSpPr txBox="1"/>
          <p:nvPr/>
        </p:nvSpPr>
        <p:spPr>
          <a:xfrm>
            <a:off x="7924483" y="1709420"/>
            <a:ext cx="37452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（为隐藏身份而改装）</a:t>
            </a:r>
            <a:endParaRPr lang="zh-CN" altLang="en-US" sz="28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5067" name="文本框 45066"/>
          <p:cNvSpPr txBox="1"/>
          <p:nvPr/>
        </p:nvSpPr>
        <p:spPr>
          <a:xfrm>
            <a:off x="7924800" y="2230438"/>
            <a:ext cx="2320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（如果没有）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5068" name="文本框 45067"/>
          <p:cNvSpPr txBox="1"/>
          <p:nvPr/>
        </p:nvSpPr>
        <p:spPr>
          <a:xfrm>
            <a:off x="7212013" y="3518535"/>
            <a:ext cx="37452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（副词，应当，一定）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5069" name="文本框 45068"/>
          <p:cNvSpPr txBox="1"/>
          <p:nvPr/>
        </p:nvSpPr>
        <p:spPr>
          <a:xfrm>
            <a:off x="7148513" y="4040188"/>
            <a:ext cx="19640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（语气词）</a:t>
            </a:r>
            <a:endParaRPr lang="zh-CN" altLang="en-US" sz="28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5070" name="文本框 45069"/>
          <p:cNvSpPr txBox="1"/>
          <p:nvPr/>
        </p:nvSpPr>
        <p:spPr>
          <a:xfrm>
            <a:off x="7148513" y="4562475"/>
            <a:ext cx="2320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（代词，他）</a:t>
            </a:r>
            <a:endParaRPr lang="zh-CN" altLang="en-US" sz="28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5071" name="文本框 45070"/>
          <p:cNvSpPr txBox="1"/>
          <p:nvPr/>
        </p:nvSpPr>
        <p:spPr>
          <a:xfrm>
            <a:off x="7404100" y="5083175"/>
            <a:ext cx="30054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(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大概</a:t>
            </a:r>
            <a:r>
              <a:rPr lang="en-US" altLang="zh-CN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,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表揣测语气</a:t>
            </a:r>
            <a:r>
              <a:rPr lang="en-US" altLang="zh-CN" sz="28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)</a:t>
            </a:r>
            <a:endParaRPr lang="en-US" altLang="zh-CN" sz="28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4" grpId="0"/>
      <p:bldP spid="45065" grpId="0"/>
      <p:bldP spid="45066" grpId="0"/>
      <p:bldP spid="45067" grpId="0"/>
      <p:bldP spid="45068" grpId="0"/>
      <p:bldP spid="45069" grpId="0"/>
      <p:bldP spid="45070" grpId="0"/>
      <p:bldP spid="45071" grpId="0"/>
      <p:bldP spid="61441" grpId="0"/>
      <p:bldP spid="61443" grpId="0"/>
      <p:bldP spid="61445" grpId="0" bldLvl="0" animBg="1"/>
      <p:bldP spid="61446" grpId="0" bldLvl="0" animBg="1"/>
      <p:bldP spid="61442" grpId="0"/>
      <p:bldP spid="6144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矩形 46081"/>
          <p:cNvSpPr/>
          <p:nvPr/>
        </p:nvSpPr>
        <p:spPr>
          <a:xfrm>
            <a:off x="2543175" y="1082675"/>
            <a:ext cx="7072313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altLang="en-US" sz="3600" b="1" strike="noStrike" noProof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函</a:t>
            </a:r>
            <a:r>
              <a:rPr lang="zh-CN" altLang="en-US" sz="3600" b="1" strike="noStrike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梁君臣之首</a:t>
            </a:r>
            <a:endParaRPr lang="zh-CN" altLang="en-US" sz="3600" b="1" strike="noStrike" noProof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fontAlgn="base"/>
            <a:endParaRPr lang="zh-CN" altLang="en-US" sz="3600" b="1" strike="noStrike" noProof="1">
              <a:solidFill>
                <a:schemeClr val="accent2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fontAlgn="base"/>
            <a:r>
              <a:rPr lang="zh-CN" altLang="en-US" sz="3600" b="1" strike="noStrike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一夫</a:t>
            </a:r>
            <a:r>
              <a:rPr lang="zh-CN" altLang="en-US" sz="3600" b="1" strike="noStrike" noProof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夜</a:t>
            </a:r>
            <a:r>
              <a:rPr lang="zh-CN" altLang="en-US" sz="3600" b="1" strike="noStrike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呼，乱者四应，仓皇</a:t>
            </a:r>
            <a:r>
              <a:rPr lang="zh-CN" altLang="en-US" sz="3600" b="1" strike="noStrike" noProof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东</a:t>
            </a:r>
            <a:r>
              <a:rPr lang="zh-CN" altLang="en-US" sz="3600" b="1" strike="noStrike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出</a:t>
            </a:r>
            <a:r>
              <a:rPr lang="en-US" altLang="zh-CN" sz="3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endParaRPr lang="en-US" altLang="zh-CN" sz="36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fontAlgn="base"/>
            <a:endParaRPr lang="en-US" altLang="zh-CN" sz="3600" b="1" strike="noStrike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fontAlgn="base"/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乱者</a:t>
            </a:r>
            <a:r>
              <a:rPr lang="zh-CN" altLang="en-US" sz="36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四</a:t>
            </a:r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应</a:t>
            </a:r>
            <a:r>
              <a:rPr lang="zh-CN" altLang="en-US" sz="3600" b="1" strike="noStrike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endParaRPr lang="zh-CN" altLang="en-US" sz="3600" b="1" strike="noStrike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fontAlgn="base"/>
            <a:endParaRPr lang="zh-CN" altLang="en-US" sz="3600" b="1" strike="noStrike" noProof="1">
              <a:solidFill>
                <a:schemeClr val="accent2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fontAlgn="base"/>
            <a:r>
              <a:rPr lang="zh-CN" altLang="en-US" sz="3600" b="1" strike="noStrike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忧劳可以</a:t>
            </a:r>
            <a:r>
              <a:rPr lang="zh-CN" altLang="en-US" sz="3600" b="1" strike="noStrike" noProof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兴</a:t>
            </a:r>
            <a:r>
              <a:rPr lang="zh-CN" altLang="en-US" sz="3600" b="1" strike="noStrike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国，逸豫可以</a:t>
            </a:r>
            <a:r>
              <a:rPr lang="zh-CN" altLang="en-US" sz="3600" b="1" strike="noStrike" noProof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亡</a:t>
            </a:r>
            <a:r>
              <a:rPr lang="zh-CN" altLang="en-US" sz="3600" b="1" strike="noStrike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身</a:t>
            </a:r>
            <a:endParaRPr lang="zh-CN" altLang="en-US" sz="3600" b="1" strike="noStrike" noProof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fontAlgn="base"/>
            <a:endParaRPr lang="zh-CN" altLang="en-US" sz="3600" b="1" strike="noStrike" noProof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fontAlgn="base"/>
            <a:r>
              <a:rPr lang="zh-CN" altLang="en-US" sz="3600" b="1" strike="noStrike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祸患常积于</a:t>
            </a:r>
            <a:r>
              <a:rPr lang="zh-CN" altLang="en-US" sz="3600" b="1" strike="noStrike" noProof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忽微</a:t>
            </a:r>
            <a:endParaRPr lang="zh-CN" altLang="en-US" sz="3600" b="1" strike="noStrike" noProof="1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62466" name="矩形 46082"/>
          <p:cNvSpPr/>
          <p:nvPr/>
        </p:nvSpPr>
        <p:spPr>
          <a:xfrm>
            <a:off x="5232400" y="201613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词类活用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085" name="矩形 46084"/>
          <p:cNvSpPr/>
          <p:nvPr/>
        </p:nvSpPr>
        <p:spPr>
          <a:xfrm>
            <a:off x="3333750" y="1646238"/>
            <a:ext cx="60134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名词活用为动词，装在盒子里</a:t>
            </a:r>
            <a:endParaRPr lang="zh-CN" altLang="en-US" sz="32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6086" name="矩形 46085"/>
          <p:cNvSpPr/>
          <p:nvPr/>
        </p:nvSpPr>
        <p:spPr>
          <a:xfrm>
            <a:off x="6605588" y="2746375"/>
            <a:ext cx="25558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名词作状语</a:t>
            </a:r>
            <a:endParaRPr lang="zh-CN" altLang="en-US" sz="3200" b="1">
              <a:solidFill>
                <a:srgbClr val="FF33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6087" name="文本框 46086"/>
          <p:cNvSpPr txBox="1"/>
          <p:nvPr/>
        </p:nvSpPr>
        <p:spPr>
          <a:xfrm>
            <a:off x="6605588" y="3330575"/>
            <a:ext cx="27844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数词作状语</a:t>
            </a:r>
            <a:endParaRPr lang="zh-CN" altLang="en-US" sz="32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6088" name="矩形 46087"/>
          <p:cNvSpPr/>
          <p:nvPr/>
        </p:nvSpPr>
        <p:spPr>
          <a:xfrm>
            <a:off x="6605588" y="4992688"/>
            <a:ext cx="2035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使动用法</a:t>
            </a:r>
            <a:endParaRPr lang="zh-CN" altLang="en-US" sz="32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6089" name="文本框 46088"/>
          <p:cNvSpPr txBox="1"/>
          <p:nvPr/>
        </p:nvSpPr>
        <p:spPr>
          <a:xfrm>
            <a:off x="6605588" y="5576888"/>
            <a:ext cx="34194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形容词用作名词</a:t>
            </a:r>
            <a:endParaRPr lang="zh-CN" altLang="en-US" sz="3200" b="1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  <p:bldP spid="46086" grpId="0"/>
      <p:bldP spid="46087" grpId="0"/>
      <p:bldP spid="46088" grpId="0"/>
      <p:bldP spid="46089" grpId="0"/>
      <p:bldP spid="62466" grpId="0"/>
      <p:bldP spid="5939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7" name="矩形 47106"/>
          <p:cNvSpPr/>
          <p:nvPr/>
        </p:nvSpPr>
        <p:spPr>
          <a:xfrm>
            <a:off x="1936750" y="338138"/>
            <a:ext cx="3867150" cy="61829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契丹与吾</a:t>
            </a:r>
            <a:r>
              <a:rPr lang="zh-CN" altLang="en-US" sz="36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约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为兄弟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而</a:t>
            </a:r>
            <a:r>
              <a:rPr lang="zh-CN" altLang="en-US" sz="36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告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以成功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函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梁君臣之首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一夫</a:t>
            </a:r>
            <a:r>
              <a:rPr lang="zh-CN" altLang="en-US" sz="36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夜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呼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乱者</a:t>
            </a:r>
            <a:r>
              <a:rPr lang="zh-CN" altLang="en-US" sz="36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四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应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仓皇</a:t>
            </a:r>
            <a:r>
              <a:rPr lang="zh-CN" altLang="en-US" sz="36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东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出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忧劳可以</a:t>
            </a:r>
            <a:r>
              <a:rPr lang="zh-CN" altLang="en-US" sz="36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兴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国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逸豫可以</a:t>
            </a:r>
            <a:r>
              <a:rPr lang="zh-CN" altLang="en-US" sz="36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亡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身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祸患常积于</a:t>
            </a:r>
            <a:r>
              <a:rPr lang="zh-CN" altLang="en-US" sz="36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忽微</a:t>
            </a:r>
            <a:endParaRPr lang="zh-CN" altLang="en-US" sz="3600" b="1">
              <a:solidFill>
                <a:srgbClr val="CC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智勇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多困于所溺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7108" name="矩形 47107"/>
          <p:cNvSpPr/>
          <p:nvPr/>
        </p:nvSpPr>
        <p:spPr>
          <a:xfrm>
            <a:off x="6154738" y="469900"/>
            <a:ext cx="3556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名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动，订立盟约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7109" name="文本框 47108"/>
          <p:cNvSpPr txBox="1"/>
          <p:nvPr/>
        </p:nvSpPr>
        <p:spPr>
          <a:xfrm>
            <a:off x="6134100" y="1054100"/>
            <a:ext cx="39227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形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名，成功的消息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7110" name="矩形 47109"/>
          <p:cNvSpPr/>
          <p:nvPr/>
        </p:nvSpPr>
        <p:spPr>
          <a:xfrm>
            <a:off x="6097588" y="1638300"/>
            <a:ext cx="355441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名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动，用盒子装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7111" name="矩形 47110"/>
          <p:cNvSpPr/>
          <p:nvPr/>
        </p:nvSpPr>
        <p:spPr>
          <a:xfrm>
            <a:off x="6097588" y="2220913"/>
            <a:ext cx="32210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名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状，在夜里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7112" name="矩形 47111"/>
          <p:cNvSpPr/>
          <p:nvPr/>
        </p:nvSpPr>
        <p:spPr>
          <a:xfrm>
            <a:off x="6154738" y="2805113"/>
            <a:ext cx="31067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数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状，从四方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7113" name="矩形 47112"/>
          <p:cNvSpPr/>
          <p:nvPr/>
        </p:nvSpPr>
        <p:spPr>
          <a:xfrm>
            <a:off x="6134100" y="3387725"/>
            <a:ext cx="30765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名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状，向东面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7114" name="矩形 47113"/>
          <p:cNvSpPr/>
          <p:nvPr/>
        </p:nvSpPr>
        <p:spPr>
          <a:xfrm>
            <a:off x="6154738" y="3971925"/>
            <a:ext cx="3921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使动用法，使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…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兴盛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7115" name="矩形 47114"/>
          <p:cNvSpPr/>
          <p:nvPr/>
        </p:nvSpPr>
        <p:spPr>
          <a:xfrm>
            <a:off x="6134100" y="4556125"/>
            <a:ext cx="39433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使动用法，使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…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灭亡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7116" name="文本框 47115"/>
          <p:cNvSpPr txBox="1"/>
          <p:nvPr/>
        </p:nvSpPr>
        <p:spPr>
          <a:xfrm>
            <a:off x="6113463" y="5237163"/>
            <a:ext cx="40052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形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名，细微的地方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7117" name="文本框 47116"/>
          <p:cNvSpPr txBox="1"/>
          <p:nvPr/>
        </p:nvSpPr>
        <p:spPr>
          <a:xfrm>
            <a:off x="6097588" y="5821363"/>
            <a:ext cx="42687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形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名，有智有勇的人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09" grpId="0"/>
      <p:bldP spid="47110" grpId="0"/>
      <p:bldP spid="47111" grpId="0"/>
      <p:bldP spid="47112" grpId="0"/>
      <p:bldP spid="47113" grpId="0"/>
      <p:bldP spid="47114" grpId="0"/>
      <p:bldP spid="47115" grpId="0"/>
      <p:bldP spid="47116" grpId="0"/>
      <p:bldP spid="47117" grpId="0"/>
      <p:bldP spid="4710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文本框 48130"/>
          <p:cNvSpPr txBox="1"/>
          <p:nvPr/>
        </p:nvSpPr>
        <p:spPr>
          <a:xfrm>
            <a:off x="4960938" y="260350"/>
            <a:ext cx="22955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特殊句式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132" name="矩形 48131"/>
          <p:cNvSpPr/>
          <p:nvPr/>
        </p:nvSpPr>
        <p:spPr>
          <a:xfrm>
            <a:off x="1955800" y="1127125"/>
            <a:ext cx="4816475" cy="52108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、梁，吾仇也。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、此三者，吾遗恨也。    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3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、盛以锦囊。 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4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、系燕王父子以组。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5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、而告以成功。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6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、身死国灭，为天下笑。    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7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、智勇多困于所溺。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8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、燕王，吾所立。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8133" name="矩形 48132"/>
          <p:cNvSpPr/>
          <p:nvPr/>
        </p:nvSpPr>
        <p:spPr>
          <a:xfrm>
            <a:off x="6942138" y="1225550"/>
            <a:ext cx="166528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判断句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8134" name="矩形 48133"/>
          <p:cNvSpPr/>
          <p:nvPr/>
        </p:nvSpPr>
        <p:spPr>
          <a:xfrm>
            <a:off x="6942138" y="1809750"/>
            <a:ext cx="166528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判断句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8135" name="矩形 48134"/>
          <p:cNvSpPr/>
          <p:nvPr/>
        </p:nvSpPr>
        <p:spPr>
          <a:xfrm>
            <a:off x="6942455" y="2457450"/>
            <a:ext cx="4867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介词短语后置句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省略句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8137" name="矩形 48136"/>
          <p:cNvSpPr/>
          <p:nvPr/>
        </p:nvSpPr>
        <p:spPr>
          <a:xfrm>
            <a:off x="6942138" y="3105785"/>
            <a:ext cx="31019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介词短语后置句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8138" name="矩形 48137"/>
          <p:cNvSpPr/>
          <p:nvPr/>
        </p:nvSpPr>
        <p:spPr>
          <a:xfrm>
            <a:off x="6942455" y="3740150"/>
            <a:ext cx="47504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介词短语后置句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省略句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8140" name="矩形 48139"/>
          <p:cNvSpPr/>
          <p:nvPr/>
        </p:nvSpPr>
        <p:spPr>
          <a:xfrm>
            <a:off x="6942138" y="4410075"/>
            <a:ext cx="159861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被动句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8141" name="矩形 48140"/>
          <p:cNvSpPr/>
          <p:nvPr/>
        </p:nvSpPr>
        <p:spPr>
          <a:xfrm>
            <a:off x="6978650" y="5082540"/>
            <a:ext cx="46780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介词短语后置句、被动句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8143" name="矩形 48142"/>
          <p:cNvSpPr/>
          <p:nvPr/>
        </p:nvSpPr>
        <p:spPr>
          <a:xfrm>
            <a:off x="6942138" y="5754688"/>
            <a:ext cx="14319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判断句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4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4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48134" grpId="0"/>
      <p:bldP spid="48135" grpId="0"/>
      <p:bldP spid="48137" grpId="0"/>
      <p:bldP spid="48138" grpId="0"/>
      <p:bldP spid="48140" grpId="0"/>
      <p:bldP spid="48141" grpId="0"/>
      <p:bldP spid="48143" grpId="0"/>
      <p:bldP spid="64513" grpId="0"/>
      <p:bldP spid="4813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文本框 49154"/>
          <p:cNvSpPr txBox="1"/>
          <p:nvPr/>
        </p:nvSpPr>
        <p:spPr>
          <a:xfrm>
            <a:off x="4805363" y="317500"/>
            <a:ext cx="2265362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古今异义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56" name="矩形 49155"/>
          <p:cNvSpPr/>
          <p:nvPr/>
        </p:nvSpPr>
        <p:spPr>
          <a:xfrm>
            <a:off x="2063750" y="1229043"/>
            <a:ext cx="8064500" cy="422529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、盛衰之理，虽曰天命，岂非</a:t>
            </a:r>
            <a:r>
              <a:rPr lang="zh-CN" altLang="en-US" sz="32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人事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哉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 eaLnBrk="0" hangingPunct="0">
              <a:lnSpc>
                <a:spcPct val="120000"/>
              </a:lnSpc>
            </a:pP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32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原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庄宗之所以得天下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 eaLnBrk="0" hangingPunct="0">
              <a:lnSpc>
                <a:spcPct val="120000"/>
              </a:lnSpc>
            </a:pP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3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、其后用兵，则遣</a:t>
            </a:r>
            <a:r>
              <a:rPr lang="zh-CN" altLang="en-US" sz="32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从事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以一少牢告庙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 eaLnBrk="0" hangingPunct="0">
              <a:lnSpc>
                <a:spcPct val="120000"/>
              </a:lnSpc>
            </a:pP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4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32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抑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本其成败之迹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9157" name="文本框 49156"/>
          <p:cNvSpPr txBox="1"/>
          <p:nvPr/>
        </p:nvSpPr>
        <p:spPr>
          <a:xfrm>
            <a:off x="2540000" y="1989138"/>
            <a:ext cx="77866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古：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人为</a:t>
            </a:r>
            <a:r>
              <a:rPr lang="zh-CN" altLang="en-US" sz="2400" b="1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     今：</a:t>
            </a:r>
            <a:r>
              <a:rPr lang="zh-CN" altLang="en-US" sz="24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有关员工的录用、培养、奖惩等工作</a:t>
            </a:r>
            <a:endParaRPr lang="zh-CN" altLang="en-US" sz="2400" b="1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9158" name="文本框 49157"/>
          <p:cNvSpPr txBox="1"/>
          <p:nvPr/>
        </p:nvSpPr>
        <p:spPr>
          <a:xfrm>
            <a:off x="2714625" y="3081338"/>
            <a:ext cx="5045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古：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推究，探究</a:t>
            </a:r>
            <a:r>
              <a:rPr lang="zh-CN" altLang="en-US" sz="2800" b="1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28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今：</a:t>
            </a:r>
            <a:r>
              <a:rPr lang="zh-CN" altLang="en-US" sz="28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原来</a:t>
            </a:r>
            <a:endParaRPr lang="zh-CN" altLang="en-US" sz="2800" b="1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9159" name="文本框 49158"/>
          <p:cNvSpPr txBox="1"/>
          <p:nvPr/>
        </p:nvSpPr>
        <p:spPr>
          <a:xfrm>
            <a:off x="2714625" y="4267200"/>
            <a:ext cx="7070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古：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一般的官员</a:t>
            </a:r>
            <a:r>
              <a:rPr lang="zh-CN" altLang="en-US" sz="2800" b="1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8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今：</a:t>
            </a:r>
            <a:r>
              <a:rPr lang="en-US" altLang="zh-CN" sz="28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en-US" sz="28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做某一方面的工作</a:t>
            </a:r>
            <a:endParaRPr lang="zh-CN" altLang="en-US" sz="2800" b="1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9160" name="文本框 49159"/>
          <p:cNvSpPr txBox="1"/>
          <p:nvPr/>
        </p:nvSpPr>
        <p:spPr>
          <a:xfrm>
            <a:off x="2714625" y="5454650"/>
            <a:ext cx="57451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古：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抑或，或者，还是</a:t>
            </a:r>
            <a:r>
              <a:rPr lang="zh-CN" altLang="en-US" sz="2800" b="1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2800" b="1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en-US" sz="28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今：</a:t>
            </a:r>
            <a:r>
              <a:rPr lang="zh-CN" altLang="en-US" sz="28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压制</a:t>
            </a:r>
            <a:endParaRPr lang="zh-CN" altLang="en-US" sz="2800" b="1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5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5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  <p:bldP spid="49158" grpId="0"/>
      <p:bldP spid="49159" grpId="0"/>
      <p:bldP spid="49160" grpId="0"/>
      <p:bldP spid="65537" grpId="0"/>
      <p:bldP spid="4915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4499" name="矩形 234498"/>
          <p:cNvSpPr/>
          <p:nvPr/>
        </p:nvSpPr>
        <p:spPr>
          <a:xfrm rot="5400000">
            <a:off x="9711531" y="1629569"/>
            <a:ext cx="3600450" cy="71913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p>
            <a:pPr algn="ctr" fontAlgn="base"/>
            <a:endParaRPr lang="zh-CN" altLang="en-US" sz="3600" b="1" strike="noStrike" noProof="1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4500" name="图片 234499" descr="图片1"/>
          <p:cNvPicPr>
            <a:picLocks noChangeAspect="1"/>
          </p:cNvPicPr>
          <p:nvPr/>
        </p:nvPicPr>
        <p:blipFill>
          <a:blip r:embed="rId1"/>
          <a:srcRect l="32674" t="27954" b="3796"/>
          <a:stretch>
            <a:fillRect/>
          </a:stretch>
        </p:blipFill>
        <p:spPr>
          <a:xfrm>
            <a:off x="528320" y="1108075"/>
            <a:ext cx="11250295" cy="546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3" name="文本框 1"/>
          <p:cNvSpPr txBox="1"/>
          <p:nvPr/>
        </p:nvSpPr>
        <p:spPr>
          <a:xfrm>
            <a:off x="4699000" y="188913"/>
            <a:ext cx="2424113" cy="768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吟咏欣赏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234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文本框 1"/>
          <p:cNvSpPr txBox="1"/>
          <p:nvPr/>
        </p:nvSpPr>
        <p:spPr>
          <a:xfrm>
            <a:off x="4604703" y="166053"/>
            <a:ext cx="29235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蝶恋花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欧阳修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586" name="文本框 2"/>
          <p:cNvSpPr txBox="1"/>
          <p:nvPr/>
        </p:nvSpPr>
        <p:spPr>
          <a:xfrm>
            <a:off x="452120" y="873125"/>
            <a:ext cx="11229975" cy="57029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CC0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庭院深深深几许，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②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杨柳堆烟，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③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帘幕无重数。玉勒雕鞍游冶处，楼高不见章台路。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⑤</a:t>
            </a:r>
            <a:b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雨横风狂三月暮，门掩黄昏，无计留春住。泪眼问花花不语，乱红飞过秋千去。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⑥</a:t>
            </a:r>
            <a:b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en-US" altLang="zh-CN" sz="900" b="1"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[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注释</a:t>
            </a:r>
            <a:r>
              <a:rPr lang="en-US" altLang="zh-CN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]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：</a:t>
            </a:r>
            <a:r>
              <a:rPr lang="en-US" altLang="zh-CN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②</a:t>
            </a:r>
            <a:r>
              <a:rPr lang="zh-CN" altLang="en-US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几许：多少。</a:t>
            </a:r>
            <a:r>
              <a:rPr lang="en-US" altLang="zh-CN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③</a:t>
            </a:r>
            <a:r>
              <a:rPr lang="zh-CN" altLang="en-US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堆烟：形容杨柳浓密。</a:t>
            </a:r>
            <a:r>
              <a:rPr lang="en-US" altLang="zh-CN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④</a:t>
            </a:r>
            <a:r>
              <a:rPr lang="zh-CN" altLang="en-US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玉勒：玉制的马衔。雕鞍：精雕的马鞍。游冶处：指歌楼妓院。</a:t>
            </a:r>
            <a:r>
              <a:rPr lang="en-US" altLang="zh-CN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⑤</a:t>
            </a:r>
            <a:r>
              <a:rPr lang="zh-CN" altLang="en-US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章台：汉长安街名。唐许尧佐</a:t>
            </a:r>
            <a:r>
              <a:rPr lang="en-US" altLang="zh-CN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章台柳传</a:t>
            </a:r>
            <a:r>
              <a:rPr lang="en-US" altLang="zh-CN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，记妓女柳氏事。后因以章台为歌妓聚居地。</a:t>
            </a:r>
            <a:r>
              <a:rPr lang="en-US" altLang="zh-CN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⑥</a:t>
            </a:r>
            <a:r>
              <a:rPr lang="zh-CN" altLang="en-US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乱红：落花。</a:t>
            </a:r>
            <a:endParaRPr lang="zh-CN" altLang="en-US" sz="2400" b="1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[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赏析</a:t>
            </a:r>
            <a:r>
              <a:rPr lang="en-US" altLang="zh-CN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]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：</a:t>
            </a:r>
            <a:r>
              <a:rPr lang="zh-CN" altLang="en-US" sz="2400" b="1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此词写暮春闺怨，叠用三个“深”字，写出其遭封锁，形同囚居之苦，不但暗示了女主人公的孤身独处，而且有心事深沉、怨恨莫诉之感。</a:t>
            </a:r>
            <a:r>
              <a:rPr lang="zh-CN" altLang="en-US" sz="240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2400" b="1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“玉勒雕鞍”以下诸句，逐层深入地展示了现实的凄风苦雨对其芳心的无情蹂躏：情人</a:t>
            </a:r>
            <a:r>
              <a:rPr lang="en-US" altLang="zh-CN" sz="2400" b="1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 </a:t>
            </a:r>
            <a:r>
              <a:rPr lang="zh-CN" altLang="en-US" sz="2400" b="1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薄幸，冶游不归；春光将逝，年华如水。篇末“泪眼问花”，实即含泪自问。花不语，也非回避答案，“乱花飞过秋千去”，不是比语言更清楚地昭示了她面临的命运吗？ </a:t>
            </a:r>
            <a:endParaRPr lang="zh-CN" altLang="en-US" sz="2400" b="1">
              <a:solidFill>
                <a:srgbClr val="00B0F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7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7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6146" name="矩形 6145"/>
          <p:cNvSpPr/>
          <p:nvPr/>
        </p:nvSpPr>
        <p:spPr>
          <a:xfrm>
            <a:off x="1308418" y="454025"/>
            <a:ext cx="2735262" cy="635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400" b="1">
              <a:solidFill>
                <a:schemeClr val="tx2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147" name="矩形 6146"/>
          <p:cNvSpPr/>
          <p:nvPr/>
        </p:nvSpPr>
        <p:spPr>
          <a:xfrm>
            <a:off x="5184775" y="454025"/>
            <a:ext cx="6474460" cy="5949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chemeClr val="hlink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北宋文学家，史学家，字永叔，号醉翁，晚年号六一居士，谥号文忠。是北宋中叶诗文革新运动的倡导者，并培养了大批的古文作家，如“三苏”父子、王安石等都是出其门下。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28675" name="图片 61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865" y="1355725"/>
            <a:ext cx="4210685" cy="541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文本框 6148"/>
          <p:cNvSpPr txBox="1"/>
          <p:nvPr/>
        </p:nvSpPr>
        <p:spPr>
          <a:xfrm>
            <a:off x="2089150" y="5821363"/>
            <a:ext cx="2133600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CC"/>
                </a:solidFill>
                <a:latin typeface="Tahoma" panose="020B0604030504040204" pitchFamily="2" charset="0"/>
                <a:ea typeface="华文行楷" panose="02010800040101010101" pitchFamily="2" charset="-122"/>
              </a:rPr>
              <a:t>欧阳修</a:t>
            </a:r>
            <a:endParaRPr lang="zh-CN" altLang="en-US" sz="4400" b="1">
              <a:solidFill>
                <a:srgbClr val="0000CC"/>
              </a:solidFill>
              <a:latin typeface="Tahoma" panose="020B0604030504040204" pitchFamily="2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6147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dvAuto="1000" build="p"/>
      <p:bldP spid="6146" grpId="1"/>
      <p:bldP spid="2867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文本框 235524"/>
          <p:cNvSpPr txBox="1"/>
          <p:nvPr/>
        </p:nvSpPr>
        <p:spPr>
          <a:xfrm>
            <a:off x="5024438" y="363538"/>
            <a:ext cx="17668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踏莎行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27" name="文本框 235526"/>
          <p:cNvSpPr txBox="1"/>
          <p:nvPr/>
        </p:nvSpPr>
        <p:spPr>
          <a:xfrm>
            <a:off x="537845" y="1238250"/>
            <a:ext cx="11116945" cy="3025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候馆梅残，溪桥柳细，草薰风暖摇征辔。离愁渐远渐无穷，迢迢不断如春水。             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      寸寸柔肠，盈盈粉泪，楼高莫近危栏倚。平芜尽处是春山，行人更在春山外。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35528" name="文本框 235527"/>
          <p:cNvSpPr txBox="1"/>
          <p:nvPr/>
        </p:nvSpPr>
        <p:spPr>
          <a:xfrm>
            <a:off x="712470" y="4351655"/>
            <a:ext cx="10767060" cy="2453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33CC"/>
                </a:solidFill>
                <a:latin typeface="华文中宋" panose="02010600040101010101" charset="-122"/>
                <a:ea typeface="华文中宋" panose="02010600040101010101" charset="-122"/>
              </a:rPr>
              <a:t>[</a:t>
            </a:r>
            <a:r>
              <a:rPr lang="zh-CN" altLang="en-US" sz="3200" b="1" dirty="0">
                <a:solidFill>
                  <a:srgbClr val="FF33CC"/>
                </a:solidFill>
                <a:latin typeface="华文中宋" panose="02010600040101010101" charset="-122"/>
                <a:ea typeface="华文中宋" panose="02010600040101010101" charset="-122"/>
              </a:rPr>
              <a:t>说明</a:t>
            </a:r>
            <a:r>
              <a:rPr lang="en-US" altLang="zh-CN" sz="3200" b="1">
                <a:solidFill>
                  <a:srgbClr val="FF33CC"/>
                </a:solidFill>
                <a:latin typeface="华文中宋" panose="02010600040101010101" charset="-122"/>
                <a:ea typeface="华文中宋" panose="02010600040101010101" charset="-122"/>
              </a:rPr>
              <a:t>]    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这首词写旅人在征途中的感受。上片写旅人征途中的所写所感，下片写旅人想象中的心上人对自己的思念。结尾两句是传诵千古的名句，将情景融为一体，在想象中更进了一层。</a:t>
            </a:r>
            <a:endParaRPr lang="zh-CN" altLang="en-US" sz="3200" b="1" dirty="0">
              <a:solidFill>
                <a:srgbClr val="00B0F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8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8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7" grpId="0"/>
      <p:bldP spid="235528" grpId="0"/>
      <p:bldP spid="6860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文本框 236547"/>
          <p:cNvSpPr txBox="1"/>
          <p:nvPr/>
        </p:nvSpPr>
        <p:spPr>
          <a:xfrm>
            <a:off x="5105400" y="152400"/>
            <a:ext cx="17430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木兰花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6549" name="文本框 236548"/>
          <p:cNvSpPr txBox="1"/>
          <p:nvPr/>
        </p:nvSpPr>
        <p:spPr>
          <a:xfrm>
            <a:off x="695325" y="859155"/>
            <a:ext cx="10800080" cy="2848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东城渐觉风光好，觳皱波纹迎客棹。绿杨烟外晓云轻，红杏枝头春意闹。</a:t>
            </a:r>
            <a:b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     浮生长恨欢娱少，肯爱千金轻一笑？为君持酒劝斜阳，且向花间留晚照。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36550" name="文本框 236549"/>
          <p:cNvSpPr txBox="1"/>
          <p:nvPr/>
        </p:nvSpPr>
        <p:spPr>
          <a:xfrm>
            <a:off x="463550" y="3707765"/>
            <a:ext cx="11265535" cy="2797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[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译文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]    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来到城的东郊，感觉风光越来越好。丝绸皱纹般的水波粼粼闪光，迎接着游客的船棹。春柳如烟笼雾罩，远处的轻云飘浮。枝头上盛开的红杏春意渗出，闹出春机盎然。平生只恨遗憾太多，欢娱太少，何必吝啬金钱，轻视快乐？为此我端着酒杯规劝斜阳，多停留在花丛间，让欢乐更多人间常驻。 </a:t>
            </a:r>
            <a:endParaRPr lang="zh-CN" altLang="en-US" sz="3200" b="1" dirty="0">
              <a:solidFill>
                <a:srgbClr val="00B0F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6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9" grpId="0"/>
      <p:bldP spid="236550" grpId="0"/>
      <p:bldP spid="6963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文本框 52226"/>
          <p:cNvSpPr txBox="1"/>
          <p:nvPr/>
        </p:nvSpPr>
        <p:spPr>
          <a:xfrm>
            <a:off x="5089525" y="392113"/>
            <a:ext cx="20129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生查子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228" name="文本框 52227"/>
          <p:cNvSpPr txBox="1"/>
          <p:nvPr/>
        </p:nvSpPr>
        <p:spPr>
          <a:xfrm>
            <a:off x="680720" y="1160780"/>
            <a:ext cx="10782935" cy="3025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去年元夜时，花市灯如昼。月上柳梢头，人约黄昏后。                                                   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      今年元夜时，月与灯依旧。不见去年人，泪湿春衫袖。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2229" name="文本框 52228"/>
          <p:cNvSpPr txBox="1"/>
          <p:nvPr/>
        </p:nvSpPr>
        <p:spPr>
          <a:xfrm>
            <a:off x="680720" y="4270375"/>
            <a:ext cx="10942955" cy="2453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[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说明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]    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这首词构思非常巧妙，采取多层次的对比手法：今与昔、闹与静、欢与悲，层层深入，逐步揭示词中主人公的内心世界。并且语言质朴自然，明白如话，内容却又隽永含蓄，耐人寻味。</a:t>
            </a:r>
            <a:endParaRPr lang="zh-CN" altLang="en-US" sz="3200" b="1" dirty="0">
              <a:solidFill>
                <a:srgbClr val="00B0F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0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0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/>
      <p:bldP spid="706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99"/>
          <p:cNvSpPr txBox="1"/>
          <p:nvPr/>
        </p:nvSpPr>
        <p:spPr>
          <a:xfrm>
            <a:off x="4189095" y="132080"/>
            <a:ext cx="7713980" cy="6725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800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zh-CN" sz="28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欧阳修(1007—1072)，</a:t>
            </a:r>
            <a:r>
              <a:rPr lang="zh-CN" altLang="zh-CN" sz="28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北宋著名文学家、史学家。字永叔，号醉翁，晚年又号六一居士，卒谥“文忠”。</a:t>
            </a:r>
            <a:r>
              <a:rPr lang="zh-CN" altLang="zh-CN" sz="28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北宋吉州永丰(江西永丰)人，官至枢密副史，参知政事。 在政治上，他早年支持以范仲淹为代表的改革派，旗帜鲜明。晚年思想渐趋保守，反对王安石变法。</a:t>
            </a:r>
            <a:r>
              <a:rPr lang="en-US" altLang="zh-CN" sz="28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zh-CN" sz="28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欧阳修在我国文学史上有重要的地位。</a:t>
            </a:r>
            <a:r>
              <a:rPr lang="zh-CN" alt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他是北宋中叶文坛的领袖，对北宋诗文改革作出了卓越的贡献</a:t>
            </a:r>
            <a:r>
              <a:rPr lang="zh-CN" altLang="zh-CN" sz="28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。他的创作，在诗词散文方面都有成就，以散文最为突出。他的文章，含蓄委婉，平易自然，各类文章又各有其独到之处。他的史论文常常充满激情，选择不同时代的类似史实作适当比较，经过反复论证，最后自然而然地得出切合现实的经验教训。著有《欧阳文忠公文集》《新五代史》等。</a:t>
            </a:r>
            <a:r>
              <a:rPr lang="en-US" altLang="zh-CN" sz="28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en-US" altLang="zh-CN" sz="28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29698" name="图片 614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3695" y="1111250"/>
            <a:ext cx="3586480" cy="541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矩形 6145"/>
          <p:cNvSpPr/>
          <p:nvPr/>
        </p:nvSpPr>
        <p:spPr>
          <a:xfrm>
            <a:off x="1236980" y="302895"/>
            <a:ext cx="2432050" cy="8080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400" b="1">
              <a:solidFill>
                <a:schemeClr val="tx2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296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5121"/>
          <p:cNvSpPr txBox="1"/>
          <p:nvPr/>
        </p:nvSpPr>
        <p:spPr>
          <a:xfrm>
            <a:off x="664210" y="614680"/>
            <a:ext cx="10863580" cy="513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六一居士初谪滁山，自号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醉翁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。既老而衰且病，将退休于颍水之上，则又更号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六一居士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客有问曰：“六一，何谓也？”居士曰：“吾家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藏书一万卷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，集录三代以来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金石遗文一千卷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，有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琴一张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，有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棋一局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，而常置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酒一壶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。”客曰：“是为五一尔，奈何？”居士曰：“以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吾一翁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，老于此五物之间，是岂不为六一乎？”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9698" name="文本框 5122"/>
          <p:cNvSpPr txBox="1"/>
          <p:nvPr/>
        </p:nvSpPr>
        <p:spPr>
          <a:xfrm>
            <a:off x="1524000" y="2420938"/>
            <a:ext cx="84582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3600" b="1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0723" name="文本框 5123"/>
          <p:cNvSpPr txBox="1"/>
          <p:nvPr/>
        </p:nvSpPr>
        <p:spPr>
          <a:xfrm>
            <a:off x="5343843" y="5848668"/>
            <a:ext cx="56769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欧阳修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六一居士传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36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07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1745" name="标题 7169"/>
          <p:cNvSpPr>
            <a:spLocks noGrp="1"/>
          </p:cNvSpPr>
          <p:nvPr>
            <p:ph type="title"/>
          </p:nvPr>
        </p:nvSpPr>
        <p:spPr>
          <a:xfrm>
            <a:off x="4779963" y="246063"/>
            <a:ext cx="2630487" cy="709612"/>
          </a:xfrm>
        </p:spPr>
        <p:txBody>
          <a:bodyPr anchor="ctr" anchorCtr="0">
            <a:normAutofit fontScale="90000"/>
          </a:bodyPr>
          <a:p>
            <a:pPr algn="l"/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写作背景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6" name="文本占位符 7170"/>
          <p:cNvSpPr>
            <a:spLocks noGrp="1"/>
          </p:cNvSpPr>
          <p:nvPr>
            <p:ph idx="1"/>
          </p:nvPr>
        </p:nvSpPr>
        <p:spPr>
          <a:xfrm>
            <a:off x="382270" y="1122680"/>
            <a:ext cx="11427460" cy="5132070"/>
          </a:xfrm>
        </p:spPr>
        <p:txBody>
          <a:bodyPr anchor="t" anchorCtr="0">
            <a:normAutofit lnSpcReduction="20000"/>
          </a:bodyPr>
          <a:p>
            <a:pPr marL="0" indent="0">
              <a:lnSpc>
                <a:spcPct val="170000"/>
              </a:lnSpc>
              <a:buNone/>
            </a:pP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北宋王朝建立后，随着土地和财富的高度集中，北宋的统治集团日益腐化。由于北方少数民族的不断进犯，民族矛盾也日益尖锐。面对这种形势，北宋王朝不但不力求振作，反而忍受耻辱，每年都要靠纳币输绢以求苟安。在这样的历史背景下，欧阳修通过后唐庄宗李存勖的兴亡史进行讽谏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6">
                                            <p:txEl>
                                              <p:charRg st="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6">
                                            <p:txEl>
                                              <p:charRg st="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46">
                                            <p:txEl>
                                              <p:charRg st="0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9217"/>
          <p:cNvSpPr txBox="1"/>
          <p:nvPr/>
        </p:nvSpPr>
        <p:spPr>
          <a:xfrm>
            <a:off x="455295" y="941705"/>
            <a:ext cx="114128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solidFill>
                  <a:srgbClr val="66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五代（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907--960)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，指唐宋之间的五个朝代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即后梁、后唐、后晋、后汉、后周，是我国历史上的动荡时期。在这短短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53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年间，先后换了四姓十四个国君，篡位、弑君现象屡见不鲜，战乱频繁，后唐庄宗就是被杀的一个。后唐庄宗李存勖（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xu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）称帝后，迷恋伶人，“常身与俳（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pai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）优（杂耍艺人）杂戏于庭，伶人由此用事”，于是被败政乱国的伶官景进、史彦琼、郭从谦等人所惑。后叛乱四起，拥有重兵的伶官拒不发兵，而庄宗亲征又告败北，众叛亲离之期，伶官又乘危作乱，用乱箭射死了庄宗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2770" name="文本框 1"/>
          <p:cNvSpPr txBox="1"/>
          <p:nvPr/>
        </p:nvSpPr>
        <p:spPr>
          <a:xfrm>
            <a:off x="4988243" y="234633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写作背景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69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8525,&quot;width&quot;:5118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9309</Words>
  <Application>WPS 演示</Application>
  <PresentationFormat>宽屏</PresentationFormat>
  <Paragraphs>607</Paragraphs>
  <Slides>52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71" baseType="lpstr">
      <vt:lpstr>Arial</vt:lpstr>
      <vt:lpstr>宋体</vt:lpstr>
      <vt:lpstr>Wingdings</vt:lpstr>
      <vt:lpstr>华文行楷</vt:lpstr>
      <vt:lpstr>华文中宋</vt:lpstr>
      <vt:lpstr>微软雅黑</vt:lpstr>
      <vt:lpstr>华文新魏</vt:lpstr>
      <vt:lpstr>楷体_GB2312</vt:lpstr>
      <vt:lpstr>新宋体</vt:lpstr>
      <vt:lpstr>隶书</vt:lpstr>
      <vt:lpstr>Tahoma</vt:lpstr>
      <vt:lpstr>Calibri</vt:lpstr>
      <vt:lpstr>Arial Unicode MS</vt:lpstr>
      <vt:lpstr>Times New Roman</vt:lpstr>
      <vt:lpstr>华文隶书</vt:lpstr>
      <vt:lpstr>创艺简魏碑</vt:lpstr>
      <vt:lpstr>Office 主题</vt:lpstr>
      <vt:lpstr>OrgPlusWOPX.4</vt:lpstr>
      <vt:lpstr>OrgPlusWOPX.4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写作背景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第一段：提出中心论点</vt:lpstr>
      <vt:lpstr>PowerPoint 演示文稿</vt:lpstr>
      <vt:lpstr>第二段译文</vt:lpstr>
      <vt:lpstr>分析赏读</vt:lpstr>
      <vt:lpstr>PowerPoint 演示文稿</vt:lpstr>
      <vt:lpstr>第三段译文</vt:lpstr>
      <vt:lpstr>PowerPoint 演示文稿</vt:lpstr>
      <vt:lpstr>第三段分析</vt:lpstr>
      <vt:lpstr>PowerPoint 演示文稿</vt:lpstr>
      <vt:lpstr>第四段译文</vt:lpstr>
      <vt:lpstr>第四段分析</vt:lpstr>
      <vt:lpstr>本文的论点是什么？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ASUS</dc:creator>
  <cp:lastModifiedBy>赵生勤  高中语文  潇洒走一回</cp:lastModifiedBy>
  <cp:revision>7</cp:revision>
  <dcterms:created xsi:type="dcterms:W3CDTF">2021-10-20T07:55:00Z</dcterms:created>
  <dcterms:modified xsi:type="dcterms:W3CDTF">2021-12-09T03:34:51Z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81458716AB354D419530D9CDF54233A1</vt:lpwstr>
  </property>
  <property fmtid="{D5CDD505-2E9C-101B-9397-08002B2CF9AE}" pid="3" name="KSOProductBuildVer">
    <vt:lpwstr>2052-11.1.0.11115</vt:lpwstr>
  </property>
</Properties>
</file>