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62" r:id="rId2"/>
    <p:sldId id="293" r:id="rId3"/>
    <p:sldId id="294" r:id="rId4"/>
    <p:sldId id="334" r:id="rId5"/>
    <p:sldId id="292" r:id="rId6"/>
    <p:sldId id="301" r:id="rId7"/>
    <p:sldId id="324" r:id="rId8"/>
    <p:sldId id="325" r:id="rId9"/>
    <p:sldId id="335" r:id="rId10"/>
    <p:sldId id="302" r:id="rId11"/>
    <p:sldId id="327" r:id="rId12"/>
    <p:sldId id="322" r:id="rId13"/>
    <p:sldId id="329" r:id="rId14"/>
    <p:sldId id="336" r:id="rId15"/>
    <p:sldId id="303" r:id="rId16"/>
    <p:sldId id="306" r:id="rId17"/>
    <p:sldId id="305" r:id="rId18"/>
    <p:sldId id="309" r:id="rId19"/>
    <p:sldId id="310" r:id="rId20"/>
    <p:sldId id="311" r:id="rId21"/>
    <p:sldId id="307" r:id="rId22"/>
    <p:sldId id="312" r:id="rId23"/>
    <p:sldId id="315" r:id="rId24"/>
    <p:sldId id="317" r:id="rId25"/>
    <p:sldId id="314" r:id="rId26"/>
    <p:sldId id="337" r:id="rId27"/>
    <p:sldId id="338" r:id="rId28"/>
    <p:sldId id="332" r:id="rId29"/>
    <p:sldId id="319" r:id="rId30"/>
    <p:sldId id="320" r:id="rId31"/>
    <p:sldId id="321" r:id="rId32"/>
    <p:sldId id="291" r:id="rId3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1597E0"/>
    <a:srgbClr val="1894DE"/>
    <a:srgbClr val="FCF7E3"/>
    <a:srgbClr val="FFFFFF"/>
    <a:srgbClr val="B7D545"/>
    <a:srgbClr val="CCE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0862" autoAdjust="0"/>
    <p:restoredTop sz="93765" autoAdjust="0"/>
  </p:normalViewPr>
  <p:slideViewPr>
    <p:cSldViewPr>
      <p:cViewPr>
        <p:scale>
          <a:sx n="60" d="100"/>
          <a:sy n="60" d="100"/>
        </p:scale>
        <p:origin x="-1620" y="-3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82FA05B-5036-4EE1-A91A-EC33257D57B8}" type="datetimeFigureOut">
              <a:rPr lang="zh-CN" altLang="en-US"/>
              <a:pPr>
                <a:defRPr/>
              </a:pPr>
              <a:t>2018-3-14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3E816EB-CC75-4EAF-B954-652B1AAB97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25233F3-5A6F-4489-A541-75D716548B1D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C189B6-CF0D-43C7-B815-04E8D2FE7DDE}" type="datetimeFigureOut">
              <a:rPr lang="en-US"/>
              <a:pPr>
                <a:defRPr/>
              </a:pPr>
              <a:t>3/14/2018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568F901C-2598-4436-910F-1839B3E33CC7}" type="slidenum">
              <a:rPr 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1CF0C3-798A-4801-B269-FDE9D6E5842B}" type="datetimeFigureOut">
              <a:rPr lang="zh-CN" altLang="en-US"/>
              <a:pPr>
                <a:defRPr/>
              </a:pPr>
              <a:t>2018-3-14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FFC7D60F-138D-4A55-B404-2D09862923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5B6F23-B97D-4694-A516-B77B698CC62F}" type="datetimeFigureOut">
              <a:rPr lang="zh-CN" altLang="en-US"/>
              <a:pPr>
                <a:defRPr/>
              </a:pPr>
              <a:t>2018-3-14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30972A33-38A9-45AC-AE79-287A0402D3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96B87A2-BA3C-4098-8124-F1E6C44938E4}" type="datetimeFigureOut">
              <a:rPr lang="zh-CN" altLang="en-US"/>
              <a:pPr>
                <a:defRPr/>
              </a:pPr>
              <a:t>2018-3-14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</p:spPr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9ABFB45-AB23-4E56-94FF-6FED9C1521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 descr="C:\Documents and Settings\Administrator\桌面\五洲时代天华Logo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6948488" y="112713"/>
            <a:ext cx="1757362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1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40EF76D-0A81-40F0-B3C9-9428C1053A65}" type="datetimeFigureOut">
              <a:rPr lang="zh-CN" altLang="en-US"/>
              <a:pPr>
                <a:defRPr/>
              </a:pPr>
              <a:t>2018-3-14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</p:spPr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A07DAAA-86DF-4B4B-9529-76CC65C622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istrator\桌面\五洲时代天华Logo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6948488" y="112713"/>
            <a:ext cx="1757362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11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B36650C-1AF0-4368-A2E2-1239F92B3E48}" type="datetimeFigureOut">
              <a:rPr lang="zh-CN" altLang="en-US"/>
              <a:pPr>
                <a:defRPr/>
              </a:pPr>
              <a:t>2018-3-14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</p:spPr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C890977-545B-49C8-BC36-0DF9CEE5850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 descr="C:\Documents and Settings\Administrator\桌面\五洲时代天华Logo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6948488" y="112713"/>
            <a:ext cx="1757362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1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5D7D895-5F36-4162-BCA3-28CC95FD56EB}" type="datetimeFigureOut">
              <a:rPr lang="zh-CN" altLang="en-US"/>
              <a:pPr>
                <a:defRPr/>
              </a:pPr>
              <a:t>2018-3-14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</p:spPr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EBD8759-18F3-4893-AA74-3083788A4C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 descr="C:\Documents and Settings\Administrator\桌面\五洲时代天华Logo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6948488" y="112713"/>
            <a:ext cx="1757362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1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EB0A008-0978-4B01-A73F-8B85110EC3E1}" type="datetimeFigureOut">
              <a:rPr lang="zh-CN" altLang="en-US"/>
              <a:pPr>
                <a:defRPr/>
              </a:pPr>
              <a:t>2018-3-14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</p:spPr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7930A36-03A8-4F07-A3C4-2EA54CCD211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 descr="C:\Documents and Settings\Administrator\桌面\五洲时代天华Logo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6948488" y="112713"/>
            <a:ext cx="1757362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1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6B8BA39-19BA-4F8E-865B-A732D30F2BD7}" type="datetimeFigureOut">
              <a:rPr lang="zh-CN" altLang="en-US"/>
              <a:pPr>
                <a:defRPr/>
              </a:pPr>
              <a:t>2018-3-14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</p:spPr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CD6BB1C-A0F7-4350-BFE2-58F9E1772E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77F50C7-2BD1-4249-B995-8B06140A740E}" type="datetimeFigureOut">
              <a:rPr lang="zh-CN" altLang="en-US"/>
              <a:pPr>
                <a:defRPr/>
              </a:pPr>
              <a:t>2018-3-14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F492056-BFC8-4BCB-AE78-53E11172522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671480-B010-40A2-B226-74C7D977BFD4}" type="datetimeFigureOut">
              <a:rPr lang="en-US"/>
              <a:pPr>
                <a:defRPr/>
              </a:pPr>
              <a:t>3/14/2018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767F4E0C-F939-4C3A-B211-D8E61C8ADD95}" type="slidenum">
              <a:rPr 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16C7F0-2AD6-4040-A876-77DC82DB87E2}" type="datetimeFigureOut">
              <a:rPr lang="zh-CN" altLang="en-US"/>
              <a:pPr>
                <a:defRPr/>
              </a:pPr>
              <a:t>2018-3-14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FF8BE849-4C37-4583-8480-12706CB292E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6A6C7F-25F3-4C21-9FE7-1ECEEF21BB00}" type="datetimeFigureOut">
              <a:rPr lang="zh-CN" altLang="en-US"/>
              <a:pPr>
                <a:defRPr/>
              </a:pPr>
              <a:t>2018-3-14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0C3785AD-0060-49FF-BD5E-0B7C10BBBA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786D9-FA19-4DAB-96AF-6A1F6CB4C469}" type="datetimeFigureOut">
              <a:rPr lang="zh-CN" altLang="en-US"/>
              <a:pPr>
                <a:defRPr/>
              </a:pPr>
              <a:t>2018-3-14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79A8F99A-528C-49F1-B0DF-F77760E3E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A5822A-F009-40A7-BA28-86BFCE9015FE}" type="datetimeFigureOut">
              <a:rPr lang="zh-CN" altLang="en-US"/>
              <a:pPr>
                <a:defRPr/>
              </a:pPr>
              <a:t>2018-3-14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C6CC8611-8E02-4E29-9DD7-F23930476C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6083EB-798E-4EB3-994C-BAA079FF3EF8}" type="datetimeFigureOut">
              <a:rPr lang="zh-CN" altLang="en-US"/>
              <a:pPr>
                <a:defRPr/>
              </a:pPr>
              <a:t>2018-3-14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929874D4-8B6A-4B53-B3C7-1E30862108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E1C513-B75B-415F-8FD6-92809CE4C608}" type="datetimeFigureOut">
              <a:rPr lang="zh-CN" altLang="en-US"/>
              <a:pPr>
                <a:defRPr/>
              </a:pPr>
              <a:t>2018-3-14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299740DC-2DA8-4EFA-8F67-9136B012EF0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E4EF1-37F1-4A90-AB28-F3954EFCD2E4}" type="datetimeFigureOut">
              <a:rPr lang="zh-CN" altLang="en-US"/>
              <a:pPr>
                <a:defRPr/>
              </a:pPr>
              <a:t>2018-3-14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D1D989CE-720E-441B-A8BB-194FC7BB18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447C68A-D8CC-4A6D-8DE9-77A6EF334D6B}" type="datetimeFigureOut">
              <a:rPr lang="en-US"/>
              <a:pPr>
                <a:defRPr/>
              </a:pPr>
              <a:t>3/14/2018</a:t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dirty="0">
                <a:solidFill>
                  <a:schemeClr val="tx2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8668D93-2ADA-4868-90A8-81FB26F77574}" type="slidenum">
              <a:rPr 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79" r:id="rId13"/>
    <p:sldLayoutId id="2147483680" r:id="rId14"/>
    <p:sldLayoutId id="2147483681" r:id="rId15"/>
    <p:sldLayoutId id="2147483682" r:id="rId16"/>
    <p:sldLayoutId id="2147483683" r:id="rId17"/>
    <p:sldLayoutId id="2147483684" r:id="rId18"/>
  </p:sldLayoutIdLst>
  <p:transition spd="med">
    <p:pull dir="d"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4.png"/><Relationship Id="rId7" Type="http://schemas.openxmlformats.org/officeDocument/2006/relationships/image" Target="../media/image8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5" Type="http://schemas.openxmlformats.org/officeDocument/2006/relationships/image" Target="../media/image18.emf"/><Relationship Id="rId4" Type="http://schemas.openxmlformats.org/officeDocument/2006/relationships/image" Target="../media/image9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5" Type="http://schemas.openxmlformats.org/officeDocument/2006/relationships/image" Target="../media/image18.emf"/><Relationship Id="rId4" Type="http://schemas.openxmlformats.org/officeDocument/2006/relationships/image" Target="../media/image9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11.png"/><Relationship Id="rId3" Type="http://schemas.openxmlformats.org/officeDocument/2006/relationships/image" Target="../media/image4.png"/><Relationship Id="rId7" Type="http://schemas.openxmlformats.org/officeDocument/2006/relationships/image" Target="../media/image24.png"/><Relationship Id="rId12" Type="http://schemas.openxmlformats.org/officeDocument/2006/relationships/image" Target="../media/image10.em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emf"/><Relationship Id="rId11" Type="http://schemas.openxmlformats.org/officeDocument/2006/relationships/image" Target="../media/image16.png"/><Relationship Id="rId5" Type="http://schemas.openxmlformats.org/officeDocument/2006/relationships/image" Target="../media/image9.emf"/><Relationship Id="rId10" Type="http://schemas.openxmlformats.org/officeDocument/2006/relationships/image" Target="../media/image27.png"/><Relationship Id="rId4" Type="http://schemas.openxmlformats.org/officeDocument/2006/relationships/image" Target="../media/image17.png"/><Relationship Id="rId9" Type="http://schemas.openxmlformats.org/officeDocument/2006/relationships/image" Target="../media/image26.png"/><Relationship Id="rId1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12.png"/><Relationship Id="rId3" Type="http://schemas.openxmlformats.org/officeDocument/2006/relationships/image" Target="../media/image17.png"/><Relationship Id="rId7" Type="http://schemas.openxmlformats.org/officeDocument/2006/relationships/image" Target="../media/image25.png"/><Relationship Id="rId12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.png"/><Relationship Id="rId11" Type="http://schemas.openxmlformats.org/officeDocument/2006/relationships/image" Target="../media/image10.emf"/><Relationship Id="rId5" Type="http://schemas.openxmlformats.org/officeDocument/2006/relationships/image" Target="../media/image18.emf"/><Relationship Id="rId10" Type="http://schemas.openxmlformats.org/officeDocument/2006/relationships/image" Target="../media/image16.png"/><Relationship Id="rId4" Type="http://schemas.openxmlformats.org/officeDocument/2006/relationships/image" Target="../media/image9.emf"/><Relationship Id="rId9" Type="http://schemas.openxmlformats.org/officeDocument/2006/relationships/image" Target="../media/image27.png"/><Relationship Id="rId1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image" Target="../media/image17.png"/><Relationship Id="rId7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png"/><Relationship Id="rId11" Type="http://schemas.openxmlformats.org/officeDocument/2006/relationships/image" Target="../media/image23.png"/><Relationship Id="rId5" Type="http://schemas.openxmlformats.org/officeDocument/2006/relationships/image" Target="../media/image18.emf"/><Relationship Id="rId10" Type="http://schemas.openxmlformats.org/officeDocument/2006/relationships/image" Target="../media/image12.png"/><Relationship Id="rId4" Type="http://schemas.openxmlformats.org/officeDocument/2006/relationships/image" Target="../media/image9.emf"/><Relationship Id="rId9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5" Type="http://schemas.openxmlformats.org/officeDocument/2006/relationships/image" Target="../media/image18.emf"/><Relationship Id="rId4" Type="http://schemas.openxmlformats.org/officeDocument/2006/relationships/image" Target="../media/image9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7.png"/><Relationship Id="rId7" Type="http://schemas.openxmlformats.org/officeDocument/2006/relationships/image" Target="../media/image2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5" Type="http://schemas.openxmlformats.org/officeDocument/2006/relationships/image" Target="../media/image18.emf"/><Relationship Id="rId4" Type="http://schemas.openxmlformats.org/officeDocument/2006/relationships/image" Target="../media/image9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7.png"/><Relationship Id="rId7" Type="http://schemas.openxmlformats.org/officeDocument/2006/relationships/image" Target="../media/image10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5" Type="http://schemas.openxmlformats.org/officeDocument/2006/relationships/image" Target="../media/image18.emf"/><Relationship Id="rId4" Type="http://schemas.openxmlformats.org/officeDocument/2006/relationships/image" Target="../media/image9.emf"/><Relationship Id="rId9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2.png"/><Relationship Id="rId5" Type="http://schemas.openxmlformats.org/officeDocument/2006/relationships/image" Target="../media/image16.png"/><Relationship Id="rId4" Type="http://schemas.openxmlformats.org/officeDocument/2006/relationships/image" Target="../media/image18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5" Type="http://schemas.openxmlformats.org/officeDocument/2006/relationships/image" Target="../media/image18.emf"/><Relationship Id="rId4" Type="http://schemas.openxmlformats.org/officeDocument/2006/relationships/image" Target="../media/image9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5" Type="http://schemas.openxmlformats.org/officeDocument/2006/relationships/image" Target="../media/image18.emf"/><Relationship Id="rId4" Type="http://schemas.openxmlformats.org/officeDocument/2006/relationships/image" Target="../media/image9.em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3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5" Type="http://schemas.openxmlformats.org/officeDocument/2006/relationships/image" Target="../media/image18.emf"/><Relationship Id="rId4" Type="http://schemas.openxmlformats.org/officeDocument/2006/relationships/image" Target="../media/image9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5" Type="http://schemas.openxmlformats.org/officeDocument/2006/relationships/image" Target="../media/image18.emf"/><Relationship Id="rId4" Type="http://schemas.openxmlformats.org/officeDocument/2006/relationships/image" Target="../media/image9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5" Type="http://schemas.openxmlformats.org/officeDocument/2006/relationships/image" Target="../media/image18.emf"/><Relationship Id="rId4" Type="http://schemas.openxmlformats.org/officeDocument/2006/relationships/image" Target="../media/image9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5" Type="http://schemas.openxmlformats.org/officeDocument/2006/relationships/image" Target="../media/image18.emf"/><Relationship Id="rId4" Type="http://schemas.openxmlformats.org/officeDocument/2006/relationships/image" Target="../media/image9.e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17.png"/><Relationship Id="rId7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png"/><Relationship Id="rId5" Type="http://schemas.openxmlformats.org/officeDocument/2006/relationships/image" Target="../media/image18.emf"/><Relationship Id="rId4" Type="http://schemas.openxmlformats.org/officeDocument/2006/relationships/image" Target="../media/image9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5" Type="http://schemas.openxmlformats.org/officeDocument/2006/relationships/image" Target="../media/image18.emf"/><Relationship Id="rId4" Type="http://schemas.openxmlformats.org/officeDocument/2006/relationships/image" Target="../media/image9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7.png"/><Relationship Id="rId7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emf"/><Relationship Id="rId5" Type="http://schemas.openxmlformats.org/officeDocument/2006/relationships/image" Target="../media/image18.emf"/><Relationship Id="rId4" Type="http://schemas.openxmlformats.org/officeDocument/2006/relationships/image" Target="../media/image9.emf"/><Relationship Id="rId9" Type="http://schemas.openxmlformats.org/officeDocument/2006/relationships/image" Target="../media/image1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3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5" Type="http://schemas.openxmlformats.org/officeDocument/2006/relationships/image" Target="../media/image18.emf"/><Relationship Id="rId4" Type="http://schemas.openxmlformats.org/officeDocument/2006/relationships/image" Target="../media/image9.em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7.png"/><Relationship Id="rId7" Type="http://schemas.openxmlformats.org/officeDocument/2006/relationships/image" Target="../media/image3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hyperlink" Target="&#21548;&#20889;-&#35782;&#23383;2%20&#20256;&#32479;&#33410;&#26085;.mp4" TargetMode="External"/><Relationship Id="rId11" Type="http://schemas.openxmlformats.org/officeDocument/2006/relationships/image" Target="../media/image12.png"/><Relationship Id="rId5" Type="http://schemas.openxmlformats.org/officeDocument/2006/relationships/image" Target="../media/image18.emf"/><Relationship Id="rId10" Type="http://schemas.openxmlformats.org/officeDocument/2006/relationships/image" Target="../media/image11.png"/><Relationship Id="rId4" Type="http://schemas.openxmlformats.org/officeDocument/2006/relationships/image" Target="../media/image9.emf"/><Relationship Id="rId9" Type="http://schemas.openxmlformats.org/officeDocument/2006/relationships/image" Target="../media/image10.em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7.png"/><Relationship Id="rId7" Type="http://schemas.openxmlformats.org/officeDocument/2006/relationships/image" Target="../media/image10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.png"/><Relationship Id="rId5" Type="http://schemas.openxmlformats.org/officeDocument/2006/relationships/image" Target="../media/image18.emf"/><Relationship Id="rId4" Type="http://schemas.openxmlformats.org/officeDocument/2006/relationships/image" Target="../media/image9.emf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7.png"/><Relationship Id="rId7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emf"/><Relationship Id="rId5" Type="http://schemas.openxmlformats.org/officeDocument/2006/relationships/image" Target="../media/image18.emf"/><Relationship Id="rId4" Type="http://schemas.openxmlformats.org/officeDocument/2006/relationships/image" Target="../media/image9.emf"/><Relationship Id="rId9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png"/><Relationship Id="rId5" Type="http://schemas.openxmlformats.org/officeDocument/2006/relationships/image" Target="../media/image18.emf"/><Relationship Id="rId4" Type="http://schemas.openxmlformats.org/officeDocument/2006/relationships/image" Target="../media/image9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png"/><Relationship Id="rId5" Type="http://schemas.openxmlformats.org/officeDocument/2006/relationships/image" Target="../media/image18.emf"/><Relationship Id="rId4" Type="http://schemas.openxmlformats.org/officeDocument/2006/relationships/image" Target="../media/image9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png"/><Relationship Id="rId5" Type="http://schemas.openxmlformats.org/officeDocument/2006/relationships/image" Target="../media/image18.emf"/><Relationship Id="rId4" Type="http://schemas.openxmlformats.org/officeDocument/2006/relationships/image" Target="../media/image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png"/><Relationship Id="rId5" Type="http://schemas.openxmlformats.org/officeDocument/2006/relationships/image" Target="../media/image18.emf"/><Relationship Id="rId4" Type="http://schemas.openxmlformats.org/officeDocument/2006/relationships/image" Target="../media/image9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png"/><Relationship Id="rId5" Type="http://schemas.openxmlformats.org/officeDocument/2006/relationships/image" Target="../media/image18.emf"/><Relationship Id="rId4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2267744" y="1988840"/>
            <a:ext cx="5328592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2  </a:t>
            </a: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传统节日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21508" name="图片 9"/>
          <p:cNvPicPr>
            <a:picLocks noChangeAspect="1"/>
          </p:cNvPicPr>
          <p:nvPr/>
        </p:nvPicPr>
        <p:blipFill>
          <a:blip r:embed="rId4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13063" y="2881313"/>
            <a:ext cx="4197350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图片 14"/>
          <p:cNvPicPr>
            <a:picLocks noChangeAspect="1"/>
          </p:cNvPicPr>
          <p:nvPr/>
        </p:nvPicPr>
        <p:blipFill>
          <a:blip r:embed="rId6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071813" y="3357563"/>
            <a:ext cx="38798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atin typeface="楷体"/>
                <a:ea typeface="楷体"/>
                <a:cs typeface="楷体"/>
              </a:rPr>
              <a:t>人教版二年级下册</a:t>
            </a:r>
            <a:endParaRPr lang="en-US" altLang="zh-CN" sz="3200">
              <a:latin typeface="楷体"/>
              <a:ea typeface="楷体"/>
              <a:cs typeface="楷体"/>
            </a:endParaRPr>
          </a:p>
        </p:txBody>
      </p:sp>
      <p:grpSp>
        <p:nvGrpSpPr>
          <p:cNvPr id="21514" name="组合 2"/>
          <p:cNvGrpSpPr>
            <a:grpSpLocks/>
          </p:cNvGrpSpPr>
          <p:nvPr/>
        </p:nvGrpSpPr>
        <p:grpSpPr bwMode="auto">
          <a:xfrm>
            <a:off x="5835650" y="4560888"/>
            <a:ext cx="1328738" cy="2055812"/>
            <a:chOff x="5836357" y="4560894"/>
            <a:chExt cx="1327930" cy="2056092"/>
          </a:xfrm>
        </p:grpSpPr>
        <p:pic>
          <p:nvPicPr>
            <p:cNvPr id="21520" name="图片 5"/>
            <p:cNvPicPr>
              <a:picLocks noChangeAspect="1"/>
            </p:cNvPicPr>
            <p:nvPr/>
          </p:nvPicPr>
          <p:blipFill>
            <a:blip r:embed="rId9"/>
            <a:srcRect l="35500" r="32249" b="80045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21" name="Picture 2"/>
            <p:cNvPicPr>
              <a:picLocks noChangeAspect="1" noChangeArrowheads="1"/>
            </p:cNvPicPr>
            <p:nvPr/>
          </p:nvPicPr>
          <p:blipFill>
            <a:blip r:embed="rId10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1515" name="Picture 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195513" y="4724400"/>
            <a:ext cx="1549400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7" name="文本框 4"/>
          <p:cNvSpPr txBox="1">
            <a:spLocks noChangeArrowheads="1"/>
          </p:cNvSpPr>
          <p:nvPr/>
        </p:nvSpPr>
        <p:spPr bwMode="auto">
          <a:xfrm>
            <a:off x="962025" y="2206625"/>
            <a:ext cx="406400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">
                <a:solidFill>
                  <a:schemeClr val="bg1"/>
                </a:solidFill>
                <a:sym typeface="+mn-ea"/>
              </a:rPr>
              <a:t>绿色圃中小学教育http://www.LSPJY.com </a:t>
            </a:r>
            <a:endParaRPr lang="zh-CN" altLang="en-US" sz="100" b="1">
              <a:solidFill>
                <a:schemeClr val="bg1"/>
              </a:solidFill>
              <a:latin typeface="楷体"/>
              <a:ea typeface="楷体"/>
              <a:cs typeface="楷体"/>
              <a:sym typeface="+mn-ea"/>
            </a:endParaRPr>
          </a:p>
        </p:txBody>
      </p:sp>
      <p:sp>
        <p:nvSpPr>
          <p:cNvPr id="21518" name="文本框 5"/>
          <p:cNvSpPr txBox="1">
            <a:spLocks noChangeArrowheads="1"/>
          </p:cNvSpPr>
          <p:nvPr/>
        </p:nvSpPr>
        <p:spPr bwMode="auto">
          <a:xfrm>
            <a:off x="1089025" y="2333625"/>
            <a:ext cx="406400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">
                <a:solidFill>
                  <a:schemeClr val="bg1"/>
                </a:solidFill>
                <a:sym typeface="+mn-ea"/>
              </a:rPr>
              <a:t>绿色圃中小学教育http://www.LSPJY.com </a:t>
            </a:r>
            <a:endParaRPr lang="zh-CN" altLang="en-US" sz="100" b="1">
              <a:solidFill>
                <a:schemeClr val="bg1"/>
              </a:solidFill>
              <a:latin typeface="楷体"/>
              <a:ea typeface="楷体"/>
              <a:cs typeface="楷体"/>
              <a:sym typeface="+mn-ea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9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6557963" y="6049963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图片 12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701675" y="6221413"/>
            <a:ext cx="12652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17245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754063" y="671513"/>
            <a:ext cx="1466850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>
                <a:latin typeface="+mn-ea"/>
                <a:ea typeface="+mn-ea"/>
              </a:rPr>
              <a:t>chuán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31750" name="TextBox 5"/>
          <p:cNvSpPr txBox="1">
            <a:spLocks noChangeArrowheads="1"/>
          </p:cNvSpPr>
          <p:nvPr/>
        </p:nvSpPr>
        <p:spPr bwMode="auto">
          <a:xfrm>
            <a:off x="1911350" y="1973263"/>
            <a:ext cx="28670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</a:rPr>
              <a:t>组词</a:t>
            </a:r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：传统  传说</a:t>
            </a:r>
            <a:endParaRPr lang="zh-CN" altLang="en-US" sz="2000">
              <a:latin typeface="楷体"/>
              <a:ea typeface="楷体"/>
              <a:cs typeface="楷体"/>
            </a:endParaRPr>
          </a:p>
        </p:txBody>
      </p:sp>
      <p:sp>
        <p:nvSpPr>
          <p:cNvPr id="31751" name="TextBox 14"/>
          <p:cNvSpPr txBox="1">
            <a:spLocks noChangeArrowheads="1"/>
          </p:cNvSpPr>
          <p:nvPr/>
        </p:nvSpPr>
        <p:spPr bwMode="auto">
          <a:xfrm>
            <a:off x="1882775" y="1196975"/>
            <a:ext cx="3144838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易错提示：</a:t>
            </a:r>
            <a:endParaRPr lang="en-US" altLang="zh-CN" sz="2000" b="1">
              <a:latin typeface="楷体"/>
              <a:ea typeface="楷体"/>
              <a:cs typeface="楷体"/>
              <a:sym typeface="Wingdings" pitchFamily="2" charset="2"/>
            </a:endParaRPr>
          </a:p>
          <a:p>
            <a:r>
              <a:rPr lang="zh-CN" altLang="en-US" sz="1600" b="1">
                <a:latin typeface="楷体"/>
                <a:ea typeface="楷体"/>
                <a:cs typeface="楷体"/>
                <a:sym typeface="Wingdings" pitchFamily="2" charset="2"/>
              </a:rPr>
              <a:t>　</a:t>
            </a:r>
            <a:r>
              <a:rPr lang="zh-CN" altLang="en-US" b="1">
                <a:latin typeface="楷体"/>
                <a:ea typeface="楷体"/>
                <a:cs typeface="楷体"/>
                <a:sym typeface="Wingdings" pitchFamily="2" charset="2"/>
              </a:rPr>
              <a:t>翘舌音，前鼻音，二声。</a:t>
            </a:r>
            <a:endParaRPr lang="zh-CN" altLang="en-US">
              <a:latin typeface="楷体"/>
              <a:ea typeface="楷体"/>
              <a:cs typeface="楷体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669043" y="1407959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753" name="TextBox 23"/>
          <p:cNvSpPr txBox="1">
            <a:spLocks noChangeArrowheads="1"/>
          </p:cNvSpPr>
          <p:nvPr/>
        </p:nvSpPr>
        <p:spPr bwMode="auto">
          <a:xfrm>
            <a:off x="774700" y="1311275"/>
            <a:ext cx="12287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7200" b="1">
                <a:latin typeface="楷体"/>
                <a:ea typeface="楷体"/>
                <a:cs typeface="楷体"/>
              </a:rPr>
              <a:t>传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624388" y="774700"/>
            <a:ext cx="1209675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>
                <a:latin typeface="+mn-ea"/>
                <a:ea typeface="+mn-ea"/>
              </a:rPr>
              <a:t>tǒng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31755" name="TextBox 41"/>
          <p:cNvSpPr txBox="1">
            <a:spLocks noChangeArrowheads="1"/>
          </p:cNvSpPr>
          <p:nvPr/>
        </p:nvSpPr>
        <p:spPr bwMode="auto">
          <a:xfrm>
            <a:off x="6057900" y="1889125"/>
            <a:ext cx="28670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</a:rPr>
              <a:t>组词</a:t>
            </a:r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：传统  统一</a:t>
            </a:r>
            <a:endParaRPr lang="zh-CN" altLang="en-US" sz="2000">
              <a:latin typeface="楷体"/>
              <a:ea typeface="楷体"/>
              <a:cs typeface="楷体"/>
            </a:endParaRPr>
          </a:p>
        </p:txBody>
      </p:sp>
      <p:sp>
        <p:nvSpPr>
          <p:cNvPr id="31756" name="TextBox 42"/>
          <p:cNvSpPr txBox="1">
            <a:spLocks noChangeArrowheads="1"/>
          </p:cNvSpPr>
          <p:nvPr/>
        </p:nvSpPr>
        <p:spPr bwMode="auto">
          <a:xfrm>
            <a:off x="5989638" y="1311275"/>
            <a:ext cx="3476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易错提示：后鼻音，三声。</a:t>
            </a:r>
            <a:endParaRPr lang="zh-CN" altLang="en-US" sz="2000">
              <a:latin typeface="楷体"/>
              <a:ea typeface="楷体"/>
              <a:cs typeface="楷体"/>
            </a:endParaRPr>
          </a:p>
        </p:txBody>
      </p:sp>
      <p:grpSp>
        <p:nvGrpSpPr>
          <p:cNvPr id="31757" name="组合 50"/>
          <p:cNvGrpSpPr>
            <a:grpSpLocks/>
          </p:cNvGrpSpPr>
          <p:nvPr/>
        </p:nvGrpSpPr>
        <p:grpSpPr bwMode="auto">
          <a:xfrm>
            <a:off x="4654550" y="1422400"/>
            <a:ext cx="1335088" cy="1287463"/>
            <a:chOff x="4655076" y="1422399"/>
            <a:chExt cx="1333822" cy="1286884"/>
          </a:xfrm>
        </p:grpSpPr>
        <p:grpSp>
          <p:nvGrpSpPr>
            <p:cNvPr id="45" name="组合 44"/>
            <p:cNvGrpSpPr/>
            <p:nvPr/>
          </p:nvGrpSpPr>
          <p:grpSpPr>
            <a:xfrm>
              <a:off x="4655076" y="1519570"/>
              <a:ext cx="1265926" cy="1189713"/>
              <a:chOff x="-2505974" y="355288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47" name="矩形 46"/>
              <p:cNvSpPr/>
              <p:nvPr/>
            </p:nvSpPr>
            <p:spPr>
              <a:xfrm>
                <a:off x="-2505974" y="355288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cxnSp>
            <p:nvCxnSpPr>
              <p:cNvPr id="48" name="直接连接符 47"/>
              <p:cNvCxnSpPr>
                <a:stCxn id="47" idx="1"/>
                <a:endCxn id="47" idx="3"/>
              </p:cNvCxnSpPr>
              <p:nvPr/>
            </p:nvCxnSpPr>
            <p:spPr>
              <a:xfrm>
                <a:off x="-2505974" y="1176826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>
                <a:stCxn id="47" idx="0"/>
                <a:endCxn id="47" idx="2"/>
              </p:cNvCxnSpPr>
              <p:nvPr/>
            </p:nvCxnSpPr>
            <p:spPr>
              <a:xfrm>
                <a:off x="-1612999" y="355288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790" name="TextBox 23"/>
            <p:cNvSpPr txBox="1">
              <a:spLocks noChangeArrowheads="1"/>
            </p:cNvSpPr>
            <p:nvPr/>
          </p:nvSpPr>
          <p:spPr bwMode="auto">
            <a:xfrm>
              <a:off x="4760956" y="1422399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7200" b="1">
                  <a:latin typeface="楷体"/>
                  <a:ea typeface="楷体"/>
                  <a:cs typeface="楷体"/>
                </a:rPr>
                <a:t>统</a:t>
              </a: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806450" y="2506663"/>
            <a:ext cx="1211263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>
                <a:latin typeface="+mn-ea"/>
                <a:ea typeface="+mn-ea"/>
              </a:rPr>
              <a:t>xiāo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31759" name="TextBox 56"/>
          <p:cNvSpPr txBox="1">
            <a:spLocks noChangeArrowheads="1"/>
          </p:cNvSpPr>
          <p:nvPr/>
        </p:nvSpPr>
        <p:spPr bwMode="auto">
          <a:xfrm>
            <a:off x="2087563" y="3868738"/>
            <a:ext cx="28670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</a:rPr>
              <a:t>组词</a:t>
            </a:r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：元宵节  元宵</a:t>
            </a:r>
            <a:endParaRPr lang="zh-CN" altLang="en-US" sz="2000">
              <a:latin typeface="楷体"/>
              <a:ea typeface="楷体"/>
              <a:cs typeface="楷体"/>
            </a:endParaRPr>
          </a:p>
        </p:txBody>
      </p:sp>
      <p:sp>
        <p:nvSpPr>
          <p:cNvPr id="31760" name="TextBox 57"/>
          <p:cNvSpPr txBox="1">
            <a:spLocks noChangeArrowheads="1"/>
          </p:cNvSpPr>
          <p:nvPr/>
        </p:nvSpPr>
        <p:spPr bwMode="auto">
          <a:xfrm>
            <a:off x="2039938" y="3038475"/>
            <a:ext cx="2792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易错提示：</a:t>
            </a:r>
            <a:endParaRPr lang="en-US" altLang="zh-CN" sz="2000" b="1">
              <a:latin typeface="楷体"/>
              <a:ea typeface="楷体"/>
              <a:cs typeface="楷体"/>
              <a:sym typeface="Wingdings" pitchFamily="2" charset="2"/>
            </a:endParaRPr>
          </a:p>
          <a:p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　三拼音节，一声。</a:t>
            </a:r>
            <a:endParaRPr lang="zh-CN" altLang="en-US" sz="2000">
              <a:latin typeface="楷体"/>
              <a:ea typeface="楷体"/>
              <a:cs typeface="楷体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035550" y="2635250"/>
            <a:ext cx="1466850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>
                <a:latin typeface="+mn-ea"/>
                <a:ea typeface="+mn-ea"/>
              </a:rPr>
              <a:t>xiàng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31762" name="TextBox 71"/>
          <p:cNvSpPr txBox="1">
            <a:spLocks noChangeArrowheads="1"/>
          </p:cNvSpPr>
          <p:nvPr/>
        </p:nvSpPr>
        <p:spPr bwMode="auto">
          <a:xfrm>
            <a:off x="6135688" y="3957638"/>
            <a:ext cx="28670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</a:rPr>
              <a:t>组词</a:t>
            </a:r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：大街小巷  小巷</a:t>
            </a:r>
            <a:endParaRPr lang="zh-CN" altLang="en-US" sz="2000">
              <a:latin typeface="楷体"/>
              <a:ea typeface="楷体"/>
              <a:cs typeface="楷体"/>
            </a:endParaRPr>
          </a:p>
        </p:txBody>
      </p:sp>
      <p:sp>
        <p:nvSpPr>
          <p:cNvPr id="31763" name="TextBox 72"/>
          <p:cNvSpPr txBox="1">
            <a:spLocks noChangeArrowheads="1"/>
          </p:cNvSpPr>
          <p:nvPr/>
        </p:nvSpPr>
        <p:spPr bwMode="auto">
          <a:xfrm>
            <a:off x="6065838" y="3221038"/>
            <a:ext cx="29956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易错提示：</a:t>
            </a:r>
            <a:endParaRPr lang="en-US" altLang="zh-CN" sz="2000" b="1">
              <a:latin typeface="楷体"/>
              <a:ea typeface="楷体"/>
              <a:cs typeface="楷体"/>
              <a:sym typeface="Wingdings" pitchFamily="2" charset="2"/>
            </a:endParaRPr>
          </a:p>
          <a:p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　　后鼻音，三拼音节。</a:t>
            </a:r>
            <a:endParaRPr lang="zh-CN" altLang="en-US" sz="2000">
              <a:latin typeface="楷体"/>
              <a:ea typeface="楷体"/>
              <a:cs typeface="楷体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984250" y="4319588"/>
            <a:ext cx="1211263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>
                <a:latin typeface="+mn-ea"/>
                <a:ea typeface="+mn-ea"/>
              </a:rPr>
              <a:t>táng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31765" name="TextBox 74"/>
          <p:cNvSpPr txBox="1">
            <a:spLocks noChangeArrowheads="1"/>
          </p:cNvSpPr>
          <p:nvPr/>
        </p:nvSpPr>
        <p:spPr bwMode="auto">
          <a:xfrm>
            <a:off x="2063750" y="5662613"/>
            <a:ext cx="23225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</a:rPr>
              <a:t>组词</a:t>
            </a:r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：满堂  课堂</a:t>
            </a:r>
            <a:endParaRPr lang="zh-CN" altLang="en-US" sz="2000">
              <a:latin typeface="楷体"/>
              <a:ea typeface="楷体"/>
              <a:cs typeface="楷体"/>
            </a:endParaRPr>
          </a:p>
        </p:txBody>
      </p:sp>
      <p:sp>
        <p:nvSpPr>
          <p:cNvPr id="31766" name="TextBox 75"/>
          <p:cNvSpPr txBox="1">
            <a:spLocks noChangeArrowheads="1"/>
          </p:cNvSpPr>
          <p:nvPr/>
        </p:nvSpPr>
        <p:spPr bwMode="auto">
          <a:xfrm>
            <a:off x="2060575" y="4832350"/>
            <a:ext cx="2794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易错提示：</a:t>
            </a:r>
            <a:endParaRPr lang="en-US" altLang="zh-CN" sz="2000" b="1">
              <a:latin typeface="楷体"/>
              <a:ea typeface="楷体"/>
              <a:cs typeface="楷体"/>
              <a:sym typeface="Wingdings" pitchFamily="2" charset="2"/>
            </a:endParaRPr>
          </a:p>
          <a:p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　　后鼻音，二声。</a:t>
            </a:r>
            <a:endParaRPr lang="zh-CN" altLang="en-US" sz="2000">
              <a:latin typeface="楷体"/>
              <a:ea typeface="楷体"/>
              <a:cs typeface="楷体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5076825" y="4437063"/>
            <a:ext cx="696913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>
                <a:latin typeface="+mn-ea"/>
                <a:ea typeface="+mn-ea"/>
              </a:rPr>
              <a:t>qǐ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31768" name="TextBox 89"/>
          <p:cNvSpPr txBox="1">
            <a:spLocks noChangeArrowheads="1"/>
          </p:cNvSpPr>
          <p:nvPr/>
        </p:nvSpPr>
        <p:spPr bwMode="auto">
          <a:xfrm>
            <a:off x="6192838" y="5797550"/>
            <a:ext cx="28686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</a:rPr>
              <a:t>组词</a:t>
            </a:r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：乞巧  乞丐</a:t>
            </a:r>
            <a:endParaRPr lang="zh-CN" altLang="en-US" sz="2000">
              <a:latin typeface="楷体"/>
              <a:ea typeface="楷体"/>
              <a:cs typeface="楷体"/>
            </a:endParaRPr>
          </a:p>
        </p:txBody>
      </p:sp>
      <p:sp>
        <p:nvSpPr>
          <p:cNvPr id="31769" name="TextBox 90"/>
          <p:cNvSpPr txBox="1">
            <a:spLocks noChangeArrowheads="1"/>
          </p:cNvSpPr>
          <p:nvPr/>
        </p:nvSpPr>
        <p:spPr bwMode="auto">
          <a:xfrm>
            <a:off x="6065838" y="4832350"/>
            <a:ext cx="34464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易错提示：</a:t>
            </a:r>
            <a:endParaRPr lang="en-US" altLang="zh-CN" sz="2000" b="1">
              <a:latin typeface="楷体"/>
              <a:ea typeface="楷体"/>
              <a:cs typeface="楷体"/>
              <a:sym typeface="Wingdings" pitchFamily="2" charset="2"/>
            </a:endParaRPr>
          </a:p>
          <a:p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　三声</a:t>
            </a:r>
            <a:r>
              <a:rPr lang="zh-CN" altLang="en-US" sz="1600" b="1">
                <a:latin typeface="楷体"/>
                <a:ea typeface="楷体"/>
                <a:cs typeface="楷体"/>
                <a:sym typeface="Wingdings" pitchFamily="2" charset="2"/>
              </a:rPr>
              <a:t>。</a:t>
            </a:r>
            <a:endParaRPr lang="zh-CN" altLang="en-US" sz="1600">
              <a:latin typeface="楷体"/>
              <a:ea typeface="楷体"/>
              <a:cs typeface="楷体"/>
            </a:endParaRPr>
          </a:p>
        </p:txBody>
      </p:sp>
      <p:grpSp>
        <p:nvGrpSpPr>
          <p:cNvPr id="31770" name="组合 92"/>
          <p:cNvGrpSpPr>
            <a:grpSpLocks/>
          </p:cNvGrpSpPr>
          <p:nvPr/>
        </p:nvGrpSpPr>
        <p:grpSpPr bwMode="auto">
          <a:xfrm>
            <a:off x="4799013" y="3221038"/>
            <a:ext cx="1354137" cy="1331912"/>
            <a:chOff x="3418472" y="1067242"/>
            <a:chExt cx="1353739" cy="1332417"/>
          </a:xfrm>
        </p:grpSpPr>
        <p:grpSp>
          <p:nvGrpSpPr>
            <p:cNvPr id="94" name="组合 93"/>
            <p:cNvGrpSpPr/>
            <p:nvPr/>
          </p:nvGrpSpPr>
          <p:grpSpPr>
            <a:xfrm>
              <a:off x="3418472" y="1209946"/>
              <a:ext cx="1265926" cy="1189713"/>
              <a:chOff x="-4250556" y="-72324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96" name="矩形 95"/>
              <p:cNvSpPr/>
              <p:nvPr/>
            </p:nvSpPr>
            <p:spPr>
              <a:xfrm>
                <a:off x="-4250556" y="-72324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cxnSp>
            <p:nvCxnSpPr>
              <p:cNvPr id="97" name="直接连接符 96"/>
              <p:cNvCxnSpPr>
                <a:stCxn id="96" idx="1"/>
                <a:endCxn id="96" idx="3"/>
              </p:cNvCxnSpPr>
              <p:nvPr/>
            </p:nvCxnSpPr>
            <p:spPr>
              <a:xfrm>
                <a:off x="-4250556" y="749214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>
                <a:stCxn id="96" idx="0"/>
                <a:endCxn id="96" idx="2"/>
              </p:cNvCxnSpPr>
              <p:nvPr/>
            </p:nvCxnSpPr>
            <p:spPr>
              <a:xfrm>
                <a:off x="-3357581" y="-72324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788" name="TextBox 23"/>
            <p:cNvSpPr txBox="1">
              <a:spLocks noChangeArrowheads="1"/>
            </p:cNvSpPr>
            <p:nvPr/>
          </p:nvSpPr>
          <p:spPr bwMode="auto">
            <a:xfrm>
              <a:off x="3544269" y="1067242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7200" b="1">
                  <a:latin typeface="楷体"/>
                  <a:ea typeface="楷体"/>
                  <a:cs typeface="楷体"/>
                </a:rPr>
                <a:t>巷</a:t>
              </a: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716783" y="3214008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02" name="矩形 101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103" name="直接连接符 102"/>
            <p:cNvCxnSpPr>
              <a:stCxn id="102" idx="1"/>
              <a:endCxn id="102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>
              <a:stCxn id="102" idx="0"/>
              <a:endCxn id="102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772" name="TextBox 23"/>
          <p:cNvSpPr txBox="1">
            <a:spLocks noChangeArrowheads="1"/>
          </p:cNvSpPr>
          <p:nvPr/>
        </p:nvSpPr>
        <p:spPr bwMode="auto">
          <a:xfrm>
            <a:off x="806450" y="3119438"/>
            <a:ext cx="12287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7200" b="1">
                <a:latin typeface="楷体"/>
                <a:ea typeface="楷体"/>
                <a:cs typeface="楷体"/>
              </a:rPr>
              <a:t>宵</a:t>
            </a:r>
          </a:p>
        </p:txBody>
      </p:sp>
      <p:grpSp>
        <p:nvGrpSpPr>
          <p:cNvPr id="106" name="组合 105"/>
          <p:cNvGrpSpPr/>
          <p:nvPr/>
        </p:nvGrpSpPr>
        <p:grpSpPr>
          <a:xfrm>
            <a:off x="653608" y="5084042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07" name="矩形 10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108" name="直接连接符 107"/>
            <p:cNvCxnSpPr>
              <a:stCxn id="107" idx="1"/>
              <a:endCxn id="10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>
              <a:stCxn id="107" idx="0"/>
              <a:endCxn id="10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774" name="TextBox 23"/>
          <p:cNvSpPr txBox="1">
            <a:spLocks noChangeArrowheads="1"/>
          </p:cNvSpPr>
          <p:nvPr/>
        </p:nvSpPr>
        <p:spPr bwMode="auto">
          <a:xfrm>
            <a:off x="738188" y="4989513"/>
            <a:ext cx="12287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7200" b="1">
                <a:latin typeface="楷体"/>
                <a:ea typeface="楷体"/>
                <a:cs typeface="楷体"/>
              </a:rPr>
              <a:t>堂</a:t>
            </a:r>
          </a:p>
        </p:txBody>
      </p:sp>
      <p:grpSp>
        <p:nvGrpSpPr>
          <p:cNvPr id="111" name="组合 110"/>
          <p:cNvGrpSpPr/>
          <p:nvPr/>
        </p:nvGrpSpPr>
        <p:grpSpPr>
          <a:xfrm>
            <a:off x="4844408" y="5237391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12" name="矩形 111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113" name="直接连接符 112"/>
            <p:cNvCxnSpPr>
              <a:stCxn id="112" idx="1"/>
              <a:endCxn id="112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>
              <a:stCxn id="112" idx="0"/>
              <a:endCxn id="112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776" name="TextBox 23"/>
          <p:cNvSpPr txBox="1">
            <a:spLocks noChangeArrowheads="1"/>
          </p:cNvSpPr>
          <p:nvPr/>
        </p:nvSpPr>
        <p:spPr bwMode="auto">
          <a:xfrm>
            <a:off x="4921250" y="5149850"/>
            <a:ext cx="12271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7200" b="1">
                <a:latin typeface="楷体"/>
                <a:ea typeface="楷体"/>
                <a:cs typeface="楷体"/>
              </a:rPr>
              <a:t>乞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708025" y="676275"/>
            <a:ext cx="1474788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b="1" dirty="0">
                <a:solidFill>
                  <a:srgbClr val="FF0000"/>
                </a:solidFill>
                <a:latin typeface="+mn-ea"/>
                <a:ea typeface="+mn-ea"/>
              </a:rPr>
              <a:t>chuán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597400" y="781050"/>
            <a:ext cx="1216025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b="1" dirty="0">
                <a:solidFill>
                  <a:srgbClr val="FF0000"/>
                </a:solidFill>
                <a:latin typeface="+mn-ea"/>
                <a:ea typeface="+mn-ea"/>
              </a:rPr>
              <a:t>tǒng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71525" y="2508250"/>
            <a:ext cx="1216025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b="1" dirty="0">
                <a:solidFill>
                  <a:srgbClr val="FF0000"/>
                </a:solidFill>
                <a:latin typeface="+mn-ea"/>
                <a:ea typeface="+mn-ea"/>
              </a:rPr>
              <a:t>xiāo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003800" y="2636838"/>
            <a:ext cx="1474788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b="1" dirty="0">
                <a:solidFill>
                  <a:srgbClr val="FF0000"/>
                </a:solidFill>
                <a:latin typeface="+mn-ea"/>
                <a:ea typeface="+mn-ea"/>
              </a:rPr>
              <a:t>xiàng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949325" y="4318000"/>
            <a:ext cx="1216025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b="1" dirty="0">
                <a:solidFill>
                  <a:srgbClr val="FF0000"/>
                </a:solidFill>
                <a:latin typeface="+mn-ea"/>
                <a:ea typeface="+mn-ea"/>
              </a:rPr>
              <a:t>táng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068888" y="4437063"/>
            <a:ext cx="701675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b="1" dirty="0">
                <a:solidFill>
                  <a:srgbClr val="FF0000"/>
                </a:solidFill>
                <a:latin typeface="+mn-ea"/>
                <a:ea typeface="+mn-ea"/>
              </a:rPr>
              <a:t>qǐ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6" name="对角圆角矩形 65"/>
          <p:cNvSpPr/>
          <p:nvPr/>
        </p:nvSpPr>
        <p:spPr>
          <a:xfrm>
            <a:off x="1131888" y="206375"/>
            <a:ext cx="3656012" cy="43180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会认字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1784" name="图片 66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8313" y="111125"/>
            <a:ext cx="5905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85" name="文本框 2"/>
          <p:cNvSpPr txBox="1">
            <a:spLocks noChangeArrowheads="1"/>
          </p:cNvSpPr>
          <p:nvPr/>
        </p:nvSpPr>
        <p:spPr bwMode="auto">
          <a:xfrm>
            <a:off x="962025" y="2206625"/>
            <a:ext cx="406400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">
                <a:solidFill>
                  <a:schemeClr val="bg1"/>
                </a:solidFill>
                <a:sym typeface="+mn-ea"/>
              </a:rPr>
              <a:t>绿色圃中小学教育http://www.LSPJY.com </a:t>
            </a:r>
            <a:endParaRPr lang="zh-CN" altLang="en-US" sz="100" b="1">
              <a:solidFill>
                <a:schemeClr val="bg1"/>
              </a:solidFill>
              <a:latin typeface="楷体"/>
              <a:ea typeface="楷体"/>
              <a:cs typeface="楷体"/>
              <a:sym typeface="+mn-ea"/>
            </a:endParaRPr>
          </a:p>
        </p:txBody>
      </p:sp>
      <p:sp>
        <p:nvSpPr>
          <p:cNvPr id="31786" name="文本框 1"/>
          <p:cNvSpPr txBox="1">
            <a:spLocks noChangeArrowheads="1"/>
          </p:cNvSpPr>
          <p:nvPr/>
        </p:nvSpPr>
        <p:spPr bwMode="auto">
          <a:xfrm>
            <a:off x="1089025" y="2333625"/>
            <a:ext cx="406400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">
                <a:solidFill>
                  <a:schemeClr val="bg1"/>
                </a:solidFill>
                <a:sym typeface="+mn-ea"/>
              </a:rPr>
              <a:t>绿色圃中小学教育http://www.LSPJY.com </a:t>
            </a:r>
            <a:endParaRPr lang="zh-CN" altLang="en-US" sz="100" b="1">
              <a:solidFill>
                <a:schemeClr val="bg1"/>
              </a:solidFill>
              <a:latin typeface="楷体"/>
              <a:ea typeface="楷体"/>
              <a:cs typeface="楷体"/>
              <a:sym typeface="+mn-ea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Box 86"/>
          <p:cNvSpPr txBox="1"/>
          <p:nvPr/>
        </p:nvSpPr>
        <p:spPr>
          <a:xfrm>
            <a:off x="5413375" y="4321175"/>
            <a:ext cx="700088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b="1" dirty="0" err="1">
                <a:latin typeface="+mn-ea"/>
                <a:ea typeface="+mn-ea"/>
              </a:rPr>
              <a:t>jì</a:t>
            </a:r>
            <a:endParaRPr lang="zh-CN" altLang="en-US" sz="4000" b="1" dirty="0">
              <a:latin typeface="+mn-ea"/>
              <a:ea typeface="+mn-ea"/>
            </a:endParaRPr>
          </a:p>
        </p:txBody>
      </p:sp>
      <p:pic>
        <p:nvPicPr>
          <p:cNvPr id="32770" name="图片 9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6557963" y="6049963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图片 12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701675" y="6221413"/>
            <a:ext cx="12652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17245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TextBox 40"/>
          <p:cNvSpPr txBox="1"/>
          <p:nvPr/>
        </p:nvSpPr>
        <p:spPr>
          <a:xfrm>
            <a:off x="782638" y="620713"/>
            <a:ext cx="1211262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>
                <a:latin typeface="+mn-ea"/>
                <a:ea typeface="+mn-ea"/>
              </a:rPr>
              <a:t>qiǎo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32775" name="TextBox 41"/>
          <p:cNvSpPr txBox="1">
            <a:spLocks noChangeArrowheads="1"/>
          </p:cNvSpPr>
          <p:nvPr/>
        </p:nvSpPr>
        <p:spPr bwMode="auto">
          <a:xfrm>
            <a:off x="2217738" y="1735138"/>
            <a:ext cx="28670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</a:rPr>
              <a:t>组词</a:t>
            </a:r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：乞巧  巧手</a:t>
            </a:r>
            <a:endParaRPr lang="zh-CN" altLang="en-US" sz="2000">
              <a:latin typeface="楷体"/>
              <a:ea typeface="楷体"/>
              <a:cs typeface="楷体"/>
            </a:endParaRPr>
          </a:p>
        </p:txBody>
      </p:sp>
      <p:sp>
        <p:nvSpPr>
          <p:cNvPr id="32776" name="TextBox 42"/>
          <p:cNvSpPr txBox="1">
            <a:spLocks noChangeArrowheads="1"/>
          </p:cNvSpPr>
          <p:nvPr/>
        </p:nvSpPr>
        <p:spPr bwMode="auto">
          <a:xfrm>
            <a:off x="2147888" y="1157288"/>
            <a:ext cx="3476625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易错提示：三拼音节，</a:t>
            </a:r>
            <a:endParaRPr lang="en-US" altLang="zh-CN" sz="2000" b="1">
              <a:latin typeface="楷体"/>
              <a:ea typeface="楷体"/>
              <a:cs typeface="楷体"/>
              <a:sym typeface="Wingdings" pitchFamily="2" charset="2"/>
            </a:endParaRPr>
          </a:p>
          <a:p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二声。</a:t>
            </a:r>
            <a:endParaRPr lang="zh-CN" altLang="en-US" sz="2000">
              <a:latin typeface="楷体"/>
              <a:ea typeface="楷体"/>
              <a:cs typeface="楷体"/>
            </a:endParaRPr>
          </a:p>
        </p:txBody>
      </p:sp>
      <p:grpSp>
        <p:nvGrpSpPr>
          <p:cNvPr id="32777" name="组合 50"/>
          <p:cNvGrpSpPr>
            <a:grpSpLocks/>
          </p:cNvGrpSpPr>
          <p:nvPr/>
        </p:nvGrpSpPr>
        <p:grpSpPr bwMode="auto">
          <a:xfrm>
            <a:off x="814388" y="1268413"/>
            <a:ext cx="1333500" cy="1285875"/>
            <a:chOff x="4655076" y="1422399"/>
            <a:chExt cx="1333822" cy="1286884"/>
          </a:xfrm>
        </p:grpSpPr>
        <p:grpSp>
          <p:nvGrpSpPr>
            <p:cNvPr id="5" name="组合 44"/>
            <p:cNvGrpSpPr/>
            <p:nvPr/>
          </p:nvGrpSpPr>
          <p:grpSpPr>
            <a:xfrm>
              <a:off x="4655076" y="1519570"/>
              <a:ext cx="1265926" cy="1189713"/>
              <a:chOff x="-2505974" y="355288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47" name="矩形 46"/>
              <p:cNvSpPr/>
              <p:nvPr/>
            </p:nvSpPr>
            <p:spPr>
              <a:xfrm>
                <a:off x="-2505974" y="355288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cxnSp>
            <p:nvCxnSpPr>
              <p:cNvPr id="48" name="直接连接符 47"/>
              <p:cNvCxnSpPr>
                <a:stCxn id="47" idx="1"/>
                <a:endCxn id="47" idx="3"/>
              </p:cNvCxnSpPr>
              <p:nvPr/>
            </p:nvCxnSpPr>
            <p:spPr>
              <a:xfrm>
                <a:off x="-2505974" y="1176826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>
                <a:stCxn id="47" idx="0"/>
                <a:endCxn id="47" idx="2"/>
              </p:cNvCxnSpPr>
              <p:nvPr/>
            </p:nvCxnSpPr>
            <p:spPr>
              <a:xfrm>
                <a:off x="-1612999" y="355288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811" name="TextBox 23"/>
            <p:cNvSpPr txBox="1">
              <a:spLocks noChangeArrowheads="1"/>
            </p:cNvSpPr>
            <p:nvPr/>
          </p:nvSpPr>
          <p:spPr bwMode="auto">
            <a:xfrm>
              <a:off x="4760956" y="1422399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7200" b="1">
                  <a:latin typeface="楷体"/>
                  <a:ea typeface="楷体"/>
                  <a:cs typeface="楷体"/>
                </a:rPr>
                <a:t>巧</a:t>
              </a: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5219700" y="620713"/>
            <a:ext cx="1211263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>
                <a:latin typeface="+mn-ea"/>
                <a:ea typeface="+mn-ea"/>
              </a:rPr>
              <a:t>láng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32779" name="TextBox 56"/>
          <p:cNvSpPr txBox="1">
            <a:spLocks noChangeArrowheads="1"/>
          </p:cNvSpPr>
          <p:nvPr/>
        </p:nvSpPr>
        <p:spPr bwMode="auto">
          <a:xfrm>
            <a:off x="6500813" y="1982788"/>
            <a:ext cx="28670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</a:rPr>
              <a:t>组词</a:t>
            </a:r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：牛郎  新郎</a:t>
            </a:r>
            <a:endParaRPr lang="zh-CN" altLang="en-US" sz="2000">
              <a:latin typeface="楷体"/>
              <a:ea typeface="楷体"/>
              <a:cs typeface="楷体"/>
            </a:endParaRPr>
          </a:p>
        </p:txBody>
      </p:sp>
      <p:sp>
        <p:nvSpPr>
          <p:cNvPr id="32780" name="TextBox 57"/>
          <p:cNvSpPr txBox="1">
            <a:spLocks noChangeArrowheads="1"/>
          </p:cNvSpPr>
          <p:nvPr/>
        </p:nvSpPr>
        <p:spPr bwMode="auto">
          <a:xfrm>
            <a:off x="6453188" y="1152525"/>
            <a:ext cx="2794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易错提示：</a:t>
            </a:r>
            <a:endParaRPr lang="en-US" altLang="zh-CN" sz="2000" b="1">
              <a:latin typeface="楷体"/>
              <a:ea typeface="楷体"/>
              <a:cs typeface="楷体"/>
              <a:sym typeface="Wingdings" pitchFamily="2" charset="2"/>
            </a:endParaRPr>
          </a:p>
          <a:p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　后鼻音，二声。</a:t>
            </a:r>
            <a:endParaRPr lang="zh-CN" altLang="en-US" sz="2000">
              <a:latin typeface="楷体"/>
              <a:ea typeface="楷体"/>
              <a:cs typeface="楷体"/>
            </a:endParaRPr>
          </a:p>
        </p:txBody>
      </p:sp>
      <p:grpSp>
        <p:nvGrpSpPr>
          <p:cNvPr id="9" name="组合 100"/>
          <p:cNvGrpSpPr/>
          <p:nvPr/>
        </p:nvGrpSpPr>
        <p:grpSpPr>
          <a:xfrm>
            <a:off x="5130261" y="1327630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02" name="矩形 101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103" name="直接连接符 102"/>
            <p:cNvCxnSpPr>
              <a:stCxn id="102" idx="1"/>
              <a:endCxn id="102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>
              <a:stCxn id="102" idx="0"/>
              <a:endCxn id="102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782" name="TextBox 23"/>
          <p:cNvSpPr txBox="1">
            <a:spLocks noChangeArrowheads="1"/>
          </p:cNvSpPr>
          <p:nvPr/>
        </p:nvSpPr>
        <p:spPr bwMode="auto">
          <a:xfrm>
            <a:off x="5219700" y="1233488"/>
            <a:ext cx="12287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7200" b="1">
                <a:latin typeface="楷体"/>
                <a:ea typeface="楷体"/>
                <a:cs typeface="楷体"/>
              </a:rPr>
              <a:t>郎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755650" y="625475"/>
            <a:ext cx="1217613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b="1" dirty="0">
                <a:solidFill>
                  <a:srgbClr val="FF0000"/>
                </a:solidFill>
                <a:latin typeface="+mn-ea"/>
                <a:ea typeface="+mn-ea"/>
              </a:rPr>
              <a:t>qiǎo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194300" y="622300"/>
            <a:ext cx="1216025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b="1" dirty="0">
                <a:solidFill>
                  <a:srgbClr val="FF0000"/>
                </a:solidFill>
                <a:latin typeface="+mn-ea"/>
                <a:ea typeface="+mn-ea"/>
              </a:rPr>
              <a:t>láng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6" name="对角圆角矩形 65"/>
          <p:cNvSpPr/>
          <p:nvPr/>
        </p:nvSpPr>
        <p:spPr>
          <a:xfrm>
            <a:off x="1131888" y="206375"/>
            <a:ext cx="3656012" cy="43180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会认字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786" name="图片 66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8313" y="111125"/>
            <a:ext cx="5905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TextBox 35"/>
          <p:cNvSpPr txBox="1"/>
          <p:nvPr/>
        </p:nvSpPr>
        <p:spPr>
          <a:xfrm>
            <a:off x="855663" y="2492375"/>
            <a:ext cx="1211262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>
                <a:latin typeface="+mn-ea"/>
                <a:ea typeface="+mn-ea"/>
              </a:rPr>
              <a:t>bǐng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32788" name="TextBox 43"/>
          <p:cNvSpPr txBox="1">
            <a:spLocks noChangeArrowheads="1"/>
          </p:cNvSpPr>
          <p:nvPr/>
        </p:nvSpPr>
        <p:spPr bwMode="auto">
          <a:xfrm>
            <a:off x="2136775" y="3854450"/>
            <a:ext cx="28670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</a:rPr>
              <a:t>组词</a:t>
            </a:r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：月饼  春饼</a:t>
            </a:r>
            <a:endParaRPr lang="zh-CN" altLang="en-US" sz="2000">
              <a:latin typeface="楷体"/>
              <a:ea typeface="楷体"/>
              <a:cs typeface="楷体"/>
            </a:endParaRPr>
          </a:p>
        </p:txBody>
      </p:sp>
      <p:sp>
        <p:nvSpPr>
          <p:cNvPr id="32789" name="TextBox 44"/>
          <p:cNvSpPr txBox="1">
            <a:spLocks noChangeArrowheads="1"/>
          </p:cNvSpPr>
          <p:nvPr/>
        </p:nvSpPr>
        <p:spPr bwMode="auto">
          <a:xfrm>
            <a:off x="2089150" y="3024188"/>
            <a:ext cx="2794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易错提示：</a:t>
            </a:r>
            <a:endParaRPr lang="en-US" altLang="zh-CN" sz="2000" b="1">
              <a:latin typeface="楷体"/>
              <a:ea typeface="楷体"/>
              <a:cs typeface="楷体"/>
              <a:sym typeface="Wingdings" pitchFamily="2" charset="2"/>
            </a:endParaRPr>
          </a:p>
          <a:p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　后鼻音，三声。</a:t>
            </a:r>
            <a:endParaRPr lang="zh-CN" altLang="en-US" sz="2000">
              <a:latin typeface="楷体"/>
              <a:ea typeface="楷体"/>
              <a:cs typeface="楷体"/>
            </a:endParaRPr>
          </a:p>
        </p:txBody>
      </p:sp>
      <p:grpSp>
        <p:nvGrpSpPr>
          <p:cNvPr id="50" name="组合 100"/>
          <p:cNvGrpSpPr/>
          <p:nvPr/>
        </p:nvGrpSpPr>
        <p:grpSpPr>
          <a:xfrm>
            <a:off x="766587" y="3199838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51" name="矩形 50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52" name="直接连接符 51"/>
            <p:cNvCxnSpPr>
              <a:stCxn id="51" idx="1"/>
              <a:endCxn id="51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>
              <a:stCxn id="51" idx="0"/>
              <a:endCxn id="51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791" name="TextBox 23"/>
          <p:cNvSpPr txBox="1">
            <a:spLocks noChangeArrowheads="1"/>
          </p:cNvSpPr>
          <p:nvPr/>
        </p:nvSpPr>
        <p:spPr bwMode="auto">
          <a:xfrm>
            <a:off x="855663" y="3105150"/>
            <a:ext cx="1228725" cy="1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7200" b="1">
                <a:latin typeface="楷体"/>
                <a:ea typeface="楷体"/>
                <a:cs typeface="楷体"/>
              </a:rPr>
              <a:t>饼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825500" y="2505075"/>
            <a:ext cx="1216025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b="1" dirty="0">
                <a:solidFill>
                  <a:srgbClr val="FF0000"/>
                </a:solidFill>
                <a:latin typeface="+mn-ea"/>
                <a:ea typeface="+mn-ea"/>
              </a:rPr>
              <a:t>bǐng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176838" y="2565400"/>
            <a:ext cx="1466850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>
                <a:latin typeface="+mn-ea"/>
                <a:ea typeface="+mn-ea"/>
              </a:rPr>
              <a:t>shǎng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32794" name="TextBox 62"/>
          <p:cNvSpPr txBox="1">
            <a:spLocks noChangeArrowheads="1"/>
          </p:cNvSpPr>
          <p:nvPr/>
        </p:nvSpPr>
        <p:spPr bwMode="auto">
          <a:xfrm>
            <a:off x="6457950" y="3927475"/>
            <a:ext cx="28670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</a:rPr>
              <a:t>组词</a:t>
            </a:r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：赏菊  欣赏</a:t>
            </a:r>
            <a:endParaRPr lang="zh-CN" altLang="en-US" sz="2000">
              <a:latin typeface="楷体"/>
              <a:ea typeface="楷体"/>
              <a:cs typeface="楷体"/>
            </a:endParaRPr>
          </a:p>
        </p:txBody>
      </p:sp>
      <p:sp>
        <p:nvSpPr>
          <p:cNvPr id="32795" name="TextBox 63"/>
          <p:cNvSpPr txBox="1">
            <a:spLocks noChangeArrowheads="1"/>
          </p:cNvSpPr>
          <p:nvPr/>
        </p:nvSpPr>
        <p:spPr bwMode="auto">
          <a:xfrm>
            <a:off x="6410325" y="3095625"/>
            <a:ext cx="27924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易错提示：</a:t>
            </a:r>
            <a:endParaRPr lang="en-US" altLang="zh-CN" sz="2000" b="1">
              <a:latin typeface="楷体"/>
              <a:ea typeface="楷体"/>
              <a:cs typeface="楷体"/>
              <a:sym typeface="Wingdings" pitchFamily="2" charset="2"/>
            </a:endParaRPr>
          </a:p>
          <a:p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　翘舌音，后鼻音。</a:t>
            </a:r>
            <a:endParaRPr lang="zh-CN" altLang="en-US" sz="2000">
              <a:latin typeface="楷体"/>
              <a:ea typeface="楷体"/>
              <a:cs typeface="楷体"/>
            </a:endParaRPr>
          </a:p>
        </p:txBody>
      </p:sp>
      <p:grpSp>
        <p:nvGrpSpPr>
          <p:cNvPr id="65" name="组合 100"/>
          <p:cNvGrpSpPr/>
          <p:nvPr/>
        </p:nvGrpSpPr>
        <p:grpSpPr>
          <a:xfrm>
            <a:off x="5087067" y="3271846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68" name="矩形 67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69" name="直接连接符 68"/>
            <p:cNvCxnSpPr>
              <a:stCxn id="68" idx="1"/>
              <a:endCxn id="68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>
              <a:stCxn id="68" idx="0"/>
              <a:endCxn id="68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797" name="TextBox 23"/>
          <p:cNvSpPr txBox="1">
            <a:spLocks noChangeArrowheads="1"/>
          </p:cNvSpPr>
          <p:nvPr/>
        </p:nvSpPr>
        <p:spPr bwMode="auto">
          <a:xfrm>
            <a:off x="5176838" y="3178175"/>
            <a:ext cx="12287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7200" b="1">
                <a:latin typeface="楷体"/>
                <a:ea typeface="楷体"/>
                <a:cs typeface="楷体"/>
              </a:rPr>
              <a:t>赏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5137150" y="2565400"/>
            <a:ext cx="1474788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b="1" dirty="0">
                <a:solidFill>
                  <a:srgbClr val="FF0000"/>
                </a:solidFill>
                <a:latin typeface="+mn-ea"/>
                <a:ea typeface="+mn-ea"/>
              </a:rPr>
              <a:t>shǎng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846138" y="4514850"/>
            <a:ext cx="696912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>
                <a:latin typeface="+mn-ea"/>
                <a:ea typeface="+mn-ea"/>
              </a:rPr>
              <a:t>jú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32800" name="TextBox 73"/>
          <p:cNvSpPr txBox="1">
            <a:spLocks noChangeArrowheads="1"/>
          </p:cNvSpPr>
          <p:nvPr/>
        </p:nvSpPr>
        <p:spPr bwMode="auto">
          <a:xfrm>
            <a:off x="2125663" y="5876925"/>
            <a:ext cx="28670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</a:rPr>
              <a:t>组词</a:t>
            </a:r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：赏菊  菊花</a:t>
            </a:r>
            <a:endParaRPr lang="zh-CN" altLang="en-US" sz="2000">
              <a:latin typeface="楷体"/>
              <a:ea typeface="楷体"/>
              <a:cs typeface="楷体"/>
            </a:endParaRPr>
          </a:p>
        </p:txBody>
      </p:sp>
      <p:sp>
        <p:nvSpPr>
          <p:cNvPr id="32801" name="TextBox 74"/>
          <p:cNvSpPr txBox="1">
            <a:spLocks noChangeArrowheads="1"/>
          </p:cNvSpPr>
          <p:nvPr/>
        </p:nvSpPr>
        <p:spPr bwMode="auto">
          <a:xfrm>
            <a:off x="2078038" y="5045075"/>
            <a:ext cx="2794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易错提示：</a:t>
            </a:r>
            <a:endParaRPr lang="en-US" altLang="zh-CN" sz="2000" b="1">
              <a:latin typeface="楷体"/>
              <a:ea typeface="楷体"/>
              <a:cs typeface="楷体"/>
              <a:sym typeface="Wingdings" pitchFamily="2" charset="2"/>
            </a:endParaRPr>
          </a:p>
          <a:p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　二声，韵母是</a:t>
            </a:r>
            <a:r>
              <a:rPr lang="en-US" altLang="zh-CN" sz="2000" b="1">
                <a:latin typeface="楷体"/>
                <a:ea typeface="楷体"/>
                <a:cs typeface="楷体"/>
                <a:sym typeface="Wingdings" pitchFamily="2" charset="2"/>
              </a:rPr>
              <a:t>ü</a:t>
            </a:r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。</a:t>
            </a:r>
            <a:endParaRPr lang="zh-CN" altLang="en-US" sz="2000">
              <a:latin typeface="楷体"/>
              <a:ea typeface="楷体"/>
              <a:cs typeface="楷体"/>
            </a:endParaRPr>
          </a:p>
        </p:txBody>
      </p:sp>
      <p:grpSp>
        <p:nvGrpSpPr>
          <p:cNvPr id="76" name="组合 100"/>
          <p:cNvGrpSpPr/>
          <p:nvPr/>
        </p:nvGrpSpPr>
        <p:grpSpPr>
          <a:xfrm>
            <a:off x="755576" y="5221326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77" name="矩形 7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78" name="直接连接符 77"/>
            <p:cNvCxnSpPr>
              <a:stCxn id="77" idx="1"/>
              <a:endCxn id="7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>
              <a:stCxn id="77" idx="0"/>
              <a:endCxn id="7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803" name="TextBox 23"/>
          <p:cNvSpPr txBox="1">
            <a:spLocks noChangeArrowheads="1"/>
          </p:cNvSpPr>
          <p:nvPr/>
        </p:nvSpPr>
        <p:spPr bwMode="auto">
          <a:xfrm>
            <a:off x="846138" y="5127625"/>
            <a:ext cx="12271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7200" b="1">
                <a:latin typeface="楷体"/>
                <a:ea typeface="楷体"/>
                <a:cs typeface="楷体"/>
              </a:rPr>
              <a:t>菊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823913" y="4508500"/>
            <a:ext cx="701675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b="1" dirty="0">
                <a:solidFill>
                  <a:srgbClr val="FF0000"/>
                </a:solidFill>
                <a:latin typeface="+mn-ea"/>
                <a:ea typeface="+mn-ea"/>
              </a:rPr>
              <a:t>jú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grpSp>
        <p:nvGrpSpPr>
          <p:cNvPr id="59" name="组合 100"/>
          <p:cNvGrpSpPr/>
          <p:nvPr/>
        </p:nvGrpSpPr>
        <p:grpSpPr>
          <a:xfrm>
            <a:off x="5130261" y="5028482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82" name="矩形 81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83" name="直接连接符 82"/>
            <p:cNvCxnSpPr>
              <a:stCxn id="82" idx="1"/>
              <a:endCxn id="82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>
              <a:stCxn id="82" idx="0"/>
              <a:endCxn id="82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806" name="TextBox 23"/>
          <p:cNvSpPr txBox="1">
            <a:spLocks noChangeArrowheads="1"/>
          </p:cNvSpPr>
          <p:nvPr/>
        </p:nvSpPr>
        <p:spPr bwMode="auto">
          <a:xfrm>
            <a:off x="5183188" y="5011738"/>
            <a:ext cx="12271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7200" b="1">
                <a:latin typeface="楷体"/>
                <a:ea typeface="楷体"/>
                <a:cs typeface="楷体"/>
              </a:rPr>
              <a:t>祭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5440363" y="4344988"/>
            <a:ext cx="701675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b="1" dirty="0" err="1">
                <a:solidFill>
                  <a:srgbClr val="FF0000"/>
                </a:solidFill>
                <a:latin typeface="+mn-ea"/>
                <a:ea typeface="+mn-ea"/>
              </a:rPr>
              <a:t>jì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2808" name="TextBox 87"/>
          <p:cNvSpPr txBox="1">
            <a:spLocks noChangeArrowheads="1"/>
          </p:cNvSpPr>
          <p:nvPr/>
        </p:nvSpPr>
        <p:spPr bwMode="auto">
          <a:xfrm>
            <a:off x="6611938" y="4514850"/>
            <a:ext cx="2792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易错提示：</a:t>
            </a:r>
            <a:endParaRPr lang="en-US" altLang="zh-CN" sz="2000" b="1">
              <a:latin typeface="楷体"/>
              <a:ea typeface="楷体"/>
              <a:cs typeface="楷体"/>
              <a:sym typeface="Wingdings" pitchFamily="2" charset="2"/>
            </a:endParaRPr>
          </a:p>
          <a:p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四声。</a:t>
            </a:r>
            <a:endParaRPr lang="zh-CN" altLang="en-US" sz="2000">
              <a:latin typeface="楷体"/>
              <a:ea typeface="楷体"/>
              <a:cs typeface="楷体"/>
            </a:endParaRPr>
          </a:p>
        </p:txBody>
      </p:sp>
      <p:sp>
        <p:nvSpPr>
          <p:cNvPr id="32809" name="TextBox 88"/>
          <p:cNvSpPr txBox="1">
            <a:spLocks noChangeArrowheads="1"/>
          </p:cNvSpPr>
          <p:nvPr/>
        </p:nvSpPr>
        <p:spPr bwMode="auto">
          <a:xfrm>
            <a:off x="6557963" y="5676900"/>
            <a:ext cx="28670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</a:rPr>
              <a:t>组词</a:t>
            </a:r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：祭祀  祭奠</a:t>
            </a:r>
            <a:endParaRPr lang="zh-CN" altLang="en-US" sz="2000">
              <a:latin typeface="楷体"/>
              <a:ea typeface="楷体"/>
              <a:cs typeface="楷体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7351713" y="884238"/>
            <a:ext cx="1209675" cy="2817812"/>
            <a:chOff x="5066550" y="3023144"/>
            <a:chExt cx="1209598" cy="2818778"/>
          </a:xfrm>
        </p:grpSpPr>
        <p:pic>
          <p:nvPicPr>
            <p:cNvPr id="33818" name="Picture 1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095048" y="3222547"/>
              <a:ext cx="1181100" cy="2619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819" name="TextBox 23"/>
            <p:cNvSpPr txBox="1">
              <a:spLocks noChangeArrowheads="1"/>
            </p:cNvSpPr>
            <p:nvPr/>
          </p:nvSpPr>
          <p:spPr bwMode="auto">
            <a:xfrm>
              <a:off x="5066550" y="3023144"/>
              <a:ext cx="970193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7200" b="1">
                  <a:latin typeface="楷体"/>
                  <a:ea typeface="楷体"/>
                  <a:cs typeface="楷体"/>
                </a:rPr>
                <a:t>祭</a:t>
              </a:r>
            </a:p>
          </p:txBody>
        </p:sp>
      </p:grpSp>
      <p:pic>
        <p:nvPicPr>
          <p:cNvPr id="33794" name="图片 9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6557963" y="6049963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图片 12"/>
          <p:cNvPicPr>
            <a:picLocks noChangeAspect="1"/>
          </p:cNvPicPr>
          <p:nvPr/>
        </p:nvPicPr>
        <p:blipFill>
          <a:blip r:embed="rId4"/>
          <a:srcRect r="72971"/>
          <a:stretch>
            <a:fillRect/>
          </a:stretch>
        </p:blipFill>
        <p:spPr bwMode="auto">
          <a:xfrm>
            <a:off x="701675" y="6221413"/>
            <a:ext cx="12652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图片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图片 8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17245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>
            <a:grpSpLocks/>
          </p:cNvGrpSpPr>
          <p:nvPr/>
        </p:nvGrpSpPr>
        <p:grpSpPr bwMode="auto">
          <a:xfrm rot="317213">
            <a:off x="5624513" y="889000"/>
            <a:ext cx="1363662" cy="2289175"/>
            <a:chOff x="6372200" y="934605"/>
            <a:chExt cx="1363110" cy="2287942"/>
          </a:xfrm>
        </p:grpSpPr>
        <p:pic>
          <p:nvPicPr>
            <p:cNvPr id="33816" name="Picture 10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6372200" y="986654"/>
              <a:ext cx="1363110" cy="22358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817" name="TextBox 23"/>
            <p:cNvSpPr txBox="1">
              <a:spLocks noChangeArrowheads="1"/>
            </p:cNvSpPr>
            <p:nvPr/>
          </p:nvSpPr>
          <p:spPr bwMode="auto">
            <a:xfrm rot="399044">
              <a:off x="6451239" y="934605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7200" b="1">
                  <a:latin typeface="楷体"/>
                  <a:ea typeface="楷体"/>
                  <a:cs typeface="楷体"/>
                </a:rPr>
                <a:t>巷</a:t>
              </a:r>
            </a:p>
          </p:txBody>
        </p:sp>
      </p:grpSp>
      <p:grpSp>
        <p:nvGrpSpPr>
          <p:cNvPr id="7" name="组合 6"/>
          <p:cNvGrpSpPr>
            <a:grpSpLocks/>
          </p:cNvGrpSpPr>
          <p:nvPr/>
        </p:nvGrpSpPr>
        <p:grpSpPr bwMode="auto">
          <a:xfrm rot="-333416">
            <a:off x="4303713" y="852488"/>
            <a:ext cx="1125537" cy="2517775"/>
            <a:chOff x="4881262" y="887076"/>
            <a:chExt cx="1125802" cy="2517702"/>
          </a:xfrm>
        </p:grpSpPr>
        <p:pic>
          <p:nvPicPr>
            <p:cNvPr id="33814" name="Picture 6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881262" y="887076"/>
              <a:ext cx="1125802" cy="25177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815" name="TextBox 23"/>
            <p:cNvSpPr txBox="1">
              <a:spLocks noChangeArrowheads="1"/>
            </p:cNvSpPr>
            <p:nvPr/>
          </p:nvSpPr>
          <p:spPr bwMode="auto">
            <a:xfrm>
              <a:off x="4941642" y="887076"/>
              <a:ext cx="976793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7200" b="1">
                  <a:latin typeface="楷体"/>
                  <a:ea typeface="楷体"/>
                  <a:cs typeface="楷体"/>
                </a:rPr>
                <a:t>宵</a:t>
              </a:r>
            </a:p>
          </p:txBody>
        </p:sp>
      </p:grpSp>
      <p:grpSp>
        <p:nvGrpSpPr>
          <p:cNvPr id="9" name="组合 8"/>
          <p:cNvGrpSpPr>
            <a:grpSpLocks/>
          </p:cNvGrpSpPr>
          <p:nvPr/>
        </p:nvGrpSpPr>
        <p:grpSpPr bwMode="auto">
          <a:xfrm rot="466839">
            <a:off x="1266825" y="901700"/>
            <a:ext cx="1228725" cy="2689225"/>
            <a:chOff x="2455889" y="934606"/>
            <a:chExt cx="1227942" cy="2688703"/>
          </a:xfrm>
        </p:grpSpPr>
        <p:pic>
          <p:nvPicPr>
            <p:cNvPr id="33812" name="Picture 7"/>
            <p:cNvPicPr>
              <a:picLocks noChangeAspect="1" noChangeArrowheads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536748" y="934606"/>
              <a:ext cx="1147083" cy="26887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813" name="TextBox 23"/>
            <p:cNvSpPr txBox="1">
              <a:spLocks noChangeArrowheads="1"/>
            </p:cNvSpPr>
            <p:nvPr/>
          </p:nvSpPr>
          <p:spPr bwMode="auto">
            <a:xfrm>
              <a:off x="2455889" y="934606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7200" b="1">
                  <a:latin typeface="楷体"/>
                  <a:ea typeface="楷体"/>
                  <a:cs typeface="楷体"/>
                </a:rPr>
                <a:t>传</a:t>
              </a:r>
            </a:p>
          </p:txBody>
        </p:sp>
      </p:grpSp>
      <p:grpSp>
        <p:nvGrpSpPr>
          <p:cNvPr id="10" name="组合 9"/>
          <p:cNvGrpSpPr>
            <a:grpSpLocks/>
          </p:cNvGrpSpPr>
          <p:nvPr/>
        </p:nvGrpSpPr>
        <p:grpSpPr bwMode="auto">
          <a:xfrm rot="349235">
            <a:off x="2782888" y="776288"/>
            <a:ext cx="1227137" cy="2222500"/>
            <a:chOff x="3947300" y="986654"/>
            <a:chExt cx="1227942" cy="2221227"/>
          </a:xfrm>
        </p:grpSpPr>
        <p:pic>
          <p:nvPicPr>
            <p:cNvPr id="33810" name="Picture 9" descr="E:\王景然\崭新每一天\一头耕牛，每天更新\18春季项目\调研意见\吃水不忘挖井人\图片1_副本.png"/>
            <p:cNvPicPr>
              <a:picLocks noChangeAspect="1" noChangeArrowheads="1"/>
            </p:cNvPicPr>
            <p:nvPr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102224" y="1061989"/>
              <a:ext cx="939552" cy="21458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811" name="TextBox 23"/>
            <p:cNvSpPr txBox="1">
              <a:spLocks noChangeArrowheads="1"/>
            </p:cNvSpPr>
            <p:nvPr/>
          </p:nvSpPr>
          <p:spPr bwMode="auto">
            <a:xfrm>
              <a:off x="3947300" y="986654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7200" b="1">
                  <a:latin typeface="楷体"/>
                  <a:ea typeface="楷体"/>
                  <a:cs typeface="楷体"/>
                </a:rPr>
                <a:t>统</a:t>
              </a:r>
            </a:p>
          </p:txBody>
        </p:sp>
      </p:grpSp>
      <p:sp>
        <p:nvSpPr>
          <p:cNvPr id="77" name="云形标注 76"/>
          <p:cNvSpPr/>
          <p:nvPr/>
        </p:nvSpPr>
        <p:spPr>
          <a:xfrm>
            <a:off x="990600" y="3530600"/>
            <a:ext cx="2471738" cy="1020763"/>
          </a:xfrm>
          <a:prstGeom prst="cloudCallout">
            <a:avLst>
              <a:gd name="adj1" fmla="val -38784"/>
              <a:gd name="adj2" fmla="val 11221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　　这些字你认识吗？快来读一读。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云形标注 85"/>
          <p:cNvSpPr/>
          <p:nvPr/>
        </p:nvSpPr>
        <p:spPr>
          <a:xfrm>
            <a:off x="4867275" y="3860800"/>
            <a:ext cx="2406650" cy="792163"/>
          </a:xfrm>
          <a:prstGeom prst="cloudCallout">
            <a:avLst>
              <a:gd name="adj1" fmla="val 52714"/>
              <a:gd name="adj2" fmla="val 12693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　追气球啦！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对角圆角矩形 26"/>
          <p:cNvSpPr/>
          <p:nvPr/>
        </p:nvSpPr>
        <p:spPr>
          <a:xfrm>
            <a:off x="1131888" y="206375"/>
            <a:ext cx="3656012" cy="43180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会认字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3805" name="图片 27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68313" y="111125"/>
            <a:ext cx="5905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3806" name="组合 28"/>
          <p:cNvGrpSpPr>
            <a:grpSpLocks/>
          </p:cNvGrpSpPr>
          <p:nvPr/>
        </p:nvGrpSpPr>
        <p:grpSpPr bwMode="auto">
          <a:xfrm>
            <a:off x="7358063" y="4773613"/>
            <a:ext cx="1114425" cy="1819275"/>
            <a:chOff x="5836357" y="4560894"/>
            <a:chExt cx="1327930" cy="2056092"/>
          </a:xfrm>
        </p:grpSpPr>
        <p:pic>
          <p:nvPicPr>
            <p:cNvPr id="33808" name="图片 5"/>
            <p:cNvPicPr>
              <a:picLocks noChangeAspect="1"/>
            </p:cNvPicPr>
            <p:nvPr/>
          </p:nvPicPr>
          <p:blipFill>
            <a:blip r:embed="rId12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49" b="80045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809" name="Picture 2"/>
            <p:cNvPicPr>
              <a:picLocks noChangeAspect="1" noChangeArrowheads="1"/>
            </p:cNvPicPr>
            <p:nvPr/>
          </p:nvPicPr>
          <p:blipFill>
            <a:blip r:embed="rId13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3807" name="Picture 3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9425" y="5041900"/>
            <a:ext cx="1163638" cy="130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9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6557963" y="6049963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图片 12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701675" y="6221413"/>
            <a:ext cx="12652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17245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10"/>
          <p:cNvGrpSpPr>
            <a:grpSpLocks/>
          </p:cNvGrpSpPr>
          <p:nvPr/>
        </p:nvGrpSpPr>
        <p:grpSpPr bwMode="auto">
          <a:xfrm rot="317213">
            <a:off x="7067550" y="1323975"/>
            <a:ext cx="1362075" cy="2287588"/>
            <a:chOff x="6372200" y="934605"/>
            <a:chExt cx="1363110" cy="2287942"/>
          </a:xfrm>
        </p:grpSpPr>
        <p:pic>
          <p:nvPicPr>
            <p:cNvPr id="34843" name="Picture 10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6372200" y="986654"/>
              <a:ext cx="1363110" cy="22358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4844" name="TextBox 23"/>
            <p:cNvSpPr txBox="1">
              <a:spLocks noChangeArrowheads="1"/>
            </p:cNvSpPr>
            <p:nvPr/>
          </p:nvSpPr>
          <p:spPr bwMode="auto">
            <a:xfrm rot="399044">
              <a:off x="6451239" y="934605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7200" b="1">
                  <a:latin typeface="楷体"/>
                  <a:ea typeface="楷体"/>
                  <a:cs typeface="楷体"/>
                </a:rPr>
                <a:t>饼</a:t>
              </a:r>
            </a:p>
          </p:txBody>
        </p:sp>
      </p:grpSp>
      <p:grpSp>
        <p:nvGrpSpPr>
          <p:cNvPr id="4" name="组合 6"/>
          <p:cNvGrpSpPr>
            <a:grpSpLocks/>
          </p:cNvGrpSpPr>
          <p:nvPr/>
        </p:nvGrpSpPr>
        <p:grpSpPr bwMode="auto">
          <a:xfrm rot="-333416">
            <a:off x="5945188" y="879475"/>
            <a:ext cx="1125537" cy="2517775"/>
            <a:chOff x="4881262" y="887076"/>
            <a:chExt cx="1125802" cy="2517702"/>
          </a:xfrm>
        </p:grpSpPr>
        <p:pic>
          <p:nvPicPr>
            <p:cNvPr id="34841" name="Picture 6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881262" y="887076"/>
              <a:ext cx="1125802" cy="25177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4842" name="TextBox 23"/>
            <p:cNvSpPr txBox="1">
              <a:spLocks noChangeArrowheads="1"/>
            </p:cNvSpPr>
            <p:nvPr/>
          </p:nvSpPr>
          <p:spPr bwMode="auto">
            <a:xfrm>
              <a:off x="4941642" y="887076"/>
              <a:ext cx="976793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7200" b="1">
                  <a:latin typeface="楷体"/>
                  <a:ea typeface="楷体"/>
                  <a:cs typeface="楷体"/>
                </a:rPr>
                <a:t>郎</a:t>
              </a:r>
            </a:p>
          </p:txBody>
        </p:sp>
      </p:grpSp>
      <p:grpSp>
        <p:nvGrpSpPr>
          <p:cNvPr id="5" name="组合 8"/>
          <p:cNvGrpSpPr>
            <a:grpSpLocks/>
          </p:cNvGrpSpPr>
          <p:nvPr/>
        </p:nvGrpSpPr>
        <p:grpSpPr bwMode="auto">
          <a:xfrm rot="466839">
            <a:off x="2871788" y="819150"/>
            <a:ext cx="1228725" cy="2687638"/>
            <a:chOff x="2455890" y="934606"/>
            <a:chExt cx="1227942" cy="2688703"/>
          </a:xfrm>
        </p:grpSpPr>
        <p:pic>
          <p:nvPicPr>
            <p:cNvPr id="34839" name="Picture 7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536748" y="934606"/>
              <a:ext cx="1147083" cy="26887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4840" name="TextBox 23"/>
            <p:cNvSpPr txBox="1">
              <a:spLocks noChangeArrowheads="1"/>
            </p:cNvSpPr>
            <p:nvPr/>
          </p:nvSpPr>
          <p:spPr bwMode="auto">
            <a:xfrm>
              <a:off x="2455890" y="934606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7200" b="1">
                  <a:latin typeface="楷体"/>
                  <a:ea typeface="楷体"/>
                  <a:cs typeface="楷体"/>
                </a:rPr>
                <a:t>乞</a:t>
              </a:r>
            </a:p>
          </p:txBody>
        </p:sp>
      </p:grpSp>
      <p:grpSp>
        <p:nvGrpSpPr>
          <p:cNvPr id="6" name="组合 9"/>
          <p:cNvGrpSpPr>
            <a:grpSpLocks/>
          </p:cNvGrpSpPr>
          <p:nvPr/>
        </p:nvGrpSpPr>
        <p:grpSpPr bwMode="auto">
          <a:xfrm rot="349235">
            <a:off x="4489450" y="820738"/>
            <a:ext cx="1227138" cy="2220912"/>
            <a:chOff x="3947300" y="986654"/>
            <a:chExt cx="1227942" cy="2221227"/>
          </a:xfrm>
        </p:grpSpPr>
        <p:pic>
          <p:nvPicPr>
            <p:cNvPr id="34837" name="Picture 9" descr="E:\王景然\崭新每一天\一头耕牛，每天更新\18春季项目\调研意见\吃水不忘挖井人\图片1_副本.png"/>
            <p:cNvPicPr>
              <a:picLocks noChangeAspect="1" noChangeArrowheads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102224" y="1061989"/>
              <a:ext cx="939552" cy="21458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4838" name="TextBox 23"/>
            <p:cNvSpPr txBox="1">
              <a:spLocks noChangeArrowheads="1"/>
            </p:cNvSpPr>
            <p:nvPr/>
          </p:nvSpPr>
          <p:spPr bwMode="auto">
            <a:xfrm>
              <a:off x="3947300" y="986654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7200" b="1">
                  <a:latin typeface="楷体"/>
                  <a:ea typeface="楷体"/>
                  <a:cs typeface="楷体"/>
                </a:rPr>
                <a:t>巧</a:t>
              </a:r>
            </a:p>
          </p:txBody>
        </p:sp>
      </p:grpSp>
      <p:sp>
        <p:nvSpPr>
          <p:cNvPr id="77" name="云形标注 76"/>
          <p:cNvSpPr/>
          <p:nvPr/>
        </p:nvSpPr>
        <p:spPr>
          <a:xfrm>
            <a:off x="990600" y="3530600"/>
            <a:ext cx="2471738" cy="1020763"/>
          </a:xfrm>
          <a:prstGeom prst="cloudCallout">
            <a:avLst>
              <a:gd name="adj1" fmla="val -38784"/>
              <a:gd name="adj2" fmla="val 11221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　　这些字你认识吗？快来读一读。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云形标注 85"/>
          <p:cNvSpPr/>
          <p:nvPr/>
        </p:nvSpPr>
        <p:spPr>
          <a:xfrm>
            <a:off x="4867275" y="3860800"/>
            <a:ext cx="2406650" cy="792163"/>
          </a:xfrm>
          <a:prstGeom prst="cloudCallout">
            <a:avLst>
              <a:gd name="adj1" fmla="val 52714"/>
              <a:gd name="adj2" fmla="val 12693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　追气球啦！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对角圆角矩形 26"/>
          <p:cNvSpPr/>
          <p:nvPr/>
        </p:nvSpPr>
        <p:spPr>
          <a:xfrm>
            <a:off x="1131888" y="206375"/>
            <a:ext cx="3656012" cy="43180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会认字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4828" name="图片 27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68313" y="111125"/>
            <a:ext cx="5905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4829" name="组合 28"/>
          <p:cNvGrpSpPr>
            <a:grpSpLocks/>
          </p:cNvGrpSpPr>
          <p:nvPr/>
        </p:nvGrpSpPr>
        <p:grpSpPr bwMode="auto">
          <a:xfrm>
            <a:off x="7358063" y="4773613"/>
            <a:ext cx="1114425" cy="1819275"/>
            <a:chOff x="5836357" y="4560894"/>
            <a:chExt cx="1327930" cy="2056092"/>
          </a:xfrm>
        </p:grpSpPr>
        <p:pic>
          <p:nvPicPr>
            <p:cNvPr id="34835" name="图片 5"/>
            <p:cNvPicPr>
              <a:picLocks noChangeAspect="1"/>
            </p:cNvPicPr>
            <p:nvPr/>
          </p:nvPicPr>
          <p:blipFill>
            <a:blip r:embed="rId11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49" b="80045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836" name="Picture 2"/>
            <p:cNvPicPr>
              <a:picLocks noChangeAspect="1" noChangeArrowheads="1"/>
            </p:cNvPicPr>
            <p:nvPr/>
          </p:nvPicPr>
          <p:blipFill>
            <a:blip r:embed="rId12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4830" name="Picture 3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9425" y="5041900"/>
            <a:ext cx="1163638" cy="130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4" name="组合 33"/>
          <p:cNvGrpSpPr>
            <a:grpSpLocks/>
          </p:cNvGrpSpPr>
          <p:nvPr/>
        </p:nvGrpSpPr>
        <p:grpSpPr bwMode="auto">
          <a:xfrm>
            <a:off x="1476375" y="693738"/>
            <a:ext cx="1208088" cy="2819400"/>
            <a:chOff x="5066550" y="3023144"/>
            <a:chExt cx="1209598" cy="2818778"/>
          </a:xfrm>
        </p:grpSpPr>
        <p:pic>
          <p:nvPicPr>
            <p:cNvPr id="34833" name="Picture 11"/>
            <p:cNvPicPr>
              <a:picLocks noChangeAspect="1" noChangeArrowheads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5095048" y="3222547"/>
              <a:ext cx="1181100" cy="2619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4834" name="TextBox 23"/>
            <p:cNvSpPr txBox="1">
              <a:spLocks noChangeArrowheads="1"/>
            </p:cNvSpPr>
            <p:nvPr/>
          </p:nvSpPr>
          <p:spPr bwMode="auto">
            <a:xfrm>
              <a:off x="5066550" y="3023144"/>
              <a:ext cx="970193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7200" b="1">
                  <a:latin typeface="楷体"/>
                  <a:ea typeface="楷体"/>
                  <a:cs typeface="楷体"/>
                </a:rPr>
                <a:t>堂</a:t>
              </a:r>
            </a:p>
          </p:txBody>
        </p:sp>
      </p:grp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9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6557963" y="6049963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2" name="图片 12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701675" y="6221413"/>
            <a:ext cx="12652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17245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6"/>
          <p:cNvGrpSpPr>
            <a:grpSpLocks/>
          </p:cNvGrpSpPr>
          <p:nvPr/>
        </p:nvGrpSpPr>
        <p:grpSpPr bwMode="auto">
          <a:xfrm rot="-333416">
            <a:off x="4303713" y="852488"/>
            <a:ext cx="1125537" cy="2517775"/>
            <a:chOff x="4881262" y="887076"/>
            <a:chExt cx="1125802" cy="2517702"/>
          </a:xfrm>
        </p:grpSpPr>
        <p:pic>
          <p:nvPicPr>
            <p:cNvPr id="35857" name="Picture 6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881262" y="887076"/>
              <a:ext cx="1125802" cy="25177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5858" name="TextBox 23"/>
            <p:cNvSpPr txBox="1">
              <a:spLocks noChangeArrowheads="1"/>
            </p:cNvSpPr>
            <p:nvPr/>
          </p:nvSpPr>
          <p:spPr bwMode="auto">
            <a:xfrm>
              <a:off x="4941642" y="887076"/>
              <a:ext cx="976793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7200" b="1">
                  <a:latin typeface="楷体"/>
                  <a:ea typeface="楷体"/>
                  <a:cs typeface="楷体"/>
                </a:rPr>
                <a:t>菊</a:t>
              </a:r>
            </a:p>
          </p:txBody>
        </p:sp>
      </p:grpSp>
      <p:sp>
        <p:nvSpPr>
          <p:cNvPr id="77" name="云形标注 76"/>
          <p:cNvSpPr/>
          <p:nvPr/>
        </p:nvSpPr>
        <p:spPr>
          <a:xfrm>
            <a:off x="990600" y="3530600"/>
            <a:ext cx="2471738" cy="1020763"/>
          </a:xfrm>
          <a:prstGeom prst="cloudCallout">
            <a:avLst>
              <a:gd name="adj1" fmla="val -38784"/>
              <a:gd name="adj2" fmla="val 11221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　　这些字你认识吗？快来读一读。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云形标注 85"/>
          <p:cNvSpPr/>
          <p:nvPr/>
        </p:nvSpPr>
        <p:spPr>
          <a:xfrm>
            <a:off x="4867275" y="3860800"/>
            <a:ext cx="2406650" cy="792163"/>
          </a:xfrm>
          <a:prstGeom prst="cloudCallout">
            <a:avLst>
              <a:gd name="adj1" fmla="val 52714"/>
              <a:gd name="adj2" fmla="val 12693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　追气球啦！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对角圆角矩形 26"/>
          <p:cNvSpPr/>
          <p:nvPr/>
        </p:nvSpPr>
        <p:spPr>
          <a:xfrm>
            <a:off x="1131888" y="206375"/>
            <a:ext cx="3656012" cy="43180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会认字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5849" name="图片 27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8313" y="111125"/>
            <a:ext cx="5905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5850" name="组合 28"/>
          <p:cNvGrpSpPr>
            <a:grpSpLocks/>
          </p:cNvGrpSpPr>
          <p:nvPr/>
        </p:nvGrpSpPr>
        <p:grpSpPr bwMode="auto">
          <a:xfrm>
            <a:off x="7358063" y="4773613"/>
            <a:ext cx="1114425" cy="1819275"/>
            <a:chOff x="5836357" y="4560894"/>
            <a:chExt cx="1327930" cy="2056092"/>
          </a:xfrm>
        </p:grpSpPr>
        <p:pic>
          <p:nvPicPr>
            <p:cNvPr id="35855" name="图片 5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49" b="80045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856" name="Picture 2"/>
            <p:cNvPicPr>
              <a:picLocks noChangeAspect="1" noChangeArrowheads="1"/>
            </p:cNvPicPr>
            <p:nvPr/>
          </p:nvPicPr>
          <p:blipFill>
            <a:blip r:embed="rId9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5851" name="Picture 3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9425" y="5041900"/>
            <a:ext cx="1163638" cy="130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2840038" y="711200"/>
            <a:ext cx="1209675" cy="2819400"/>
            <a:chOff x="5066550" y="3023144"/>
            <a:chExt cx="1209598" cy="2818778"/>
          </a:xfrm>
        </p:grpSpPr>
        <p:pic>
          <p:nvPicPr>
            <p:cNvPr id="35853" name="Picture 11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5095048" y="3222547"/>
              <a:ext cx="1181100" cy="2619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5854" name="TextBox 23"/>
            <p:cNvSpPr txBox="1">
              <a:spLocks noChangeArrowheads="1"/>
            </p:cNvSpPr>
            <p:nvPr/>
          </p:nvSpPr>
          <p:spPr bwMode="auto">
            <a:xfrm>
              <a:off x="5066550" y="3023144"/>
              <a:ext cx="970193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7200" b="1">
                  <a:latin typeface="楷体"/>
                  <a:ea typeface="楷体"/>
                  <a:cs typeface="楷体"/>
                </a:rPr>
                <a:t>赏</a:t>
              </a:r>
            </a:p>
          </p:txBody>
        </p:sp>
      </p:grp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9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6427788" y="5984875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6" name="图片 12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684213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27988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9" name="TextBox 1"/>
          <p:cNvSpPr txBox="1">
            <a:spLocks noChangeArrowheads="1"/>
          </p:cNvSpPr>
          <p:nvPr/>
        </p:nvSpPr>
        <p:spPr bwMode="auto">
          <a:xfrm>
            <a:off x="900113" y="915988"/>
            <a:ext cx="7488237" cy="390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1597E0"/>
                </a:solidFill>
                <a:latin typeface="楷体"/>
                <a:ea typeface="楷体"/>
                <a:cs typeface="楷体"/>
              </a:rPr>
              <a:t>转眼</a:t>
            </a:r>
            <a:r>
              <a:rPr lang="zh-CN" altLang="en-US" sz="2400">
                <a:latin typeface="楷体"/>
                <a:ea typeface="楷体"/>
                <a:cs typeface="楷体"/>
              </a:rPr>
              <a:t>：</a:t>
            </a:r>
            <a:r>
              <a:rPr lang="zh-CN" altLang="en-US" sz="2800">
                <a:latin typeface="楷体"/>
                <a:ea typeface="楷体"/>
                <a:cs typeface="楷体"/>
              </a:rPr>
              <a:t>形容时间极短。</a:t>
            </a:r>
            <a:endParaRPr lang="en-US" altLang="zh-CN" sz="2800">
              <a:latin typeface="楷体"/>
              <a:ea typeface="楷体"/>
              <a:cs typeface="楷体"/>
            </a:endParaRPr>
          </a:p>
          <a:p>
            <a:r>
              <a:rPr lang="en-US" altLang="zh-CN" sz="2800">
                <a:latin typeface="楷体"/>
                <a:ea typeface="楷体"/>
                <a:cs typeface="楷体"/>
              </a:rPr>
              <a:t>      </a:t>
            </a:r>
            <a:r>
              <a:rPr lang="zh-CN" altLang="en-US" sz="2800">
                <a:latin typeface="楷体"/>
                <a:ea typeface="楷体"/>
                <a:cs typeface="楷体"/>
              </a:rPr>
              <a:t>造句：一转眼，小燕子已经从稻田的这边飞到了那一边。</a:t>
            </a:r>
            <a:endParaRPr lang="en-US" altLang="zh-CN" sz="2800">
              <a:latin typeface="楷体"/>
              <a:ea typeface="楷体"/>
              <a:cs typeface="楷体"/>
            </a:endParaRPr>
          </a:p>
          <a:p>
            <a:r>
              <a:rPr lang="zh-CN" altLang="en-US" sz="3600" b="1">
                <a:solidFill>
                  <a:srgbClr val="1597E0"/>
                </a:solidFill>
                <a:latin typeface="楷体"/>
                <a:ea typeface="楷体"/>
                <a:cs typeface="楷体"/>
              </a:rPr>
              <a:t>团圆：</a:t>
            </a:r>
            <a:r>
              <a:rPr lang="zh-CN" altLang="en-US" sz="2800">
                <a:latin typeface="楷体"/>
                <a:ea typeface="楷体"/>
                <a:cs typeface="楷体"/>
              </a:rPr>
              <a:t>（夫妻、父子等）散而复聚。</a:t>
            </a:r>
            <a:endParaRPr lang="en-US" altLang="zh-CN" sz="2800">
              <a:latin typeface="楷体"/>
              <a:ea typeface="楷体"/>
              <a:cs typeface="楷体"/>
            </a:endParaRPr>
          </a:p>
          <a:p>
            <a:r>
              <a:rPr lang="zh-CN" altLang="en-US" sz="2800">
                <a:latin typeface="楷体"/>
                <a:ea typeface="楷体"/>
                <a:cs typeface="楷体"/>
              </a:rPr>
              <a:t>　　　造句：他们一家终于团圆了。</a:t>
            </a:r>
            <a:endParaRPr lang="en-US" altLang="zh-CN" sz="2800">
              <a:latin typeface="楷体"/>
              <a:ea typeface="楷体"/>
              <a:cs typeface="楷体"/>
            </a:endParaRPr>
          </a:p>
          <a:p>
            <a:r>
              <a:rPr lang="zh-CN" altLang="en-US" sz="3600" b="1">
                <a:solidFill>
                  <a:srgbClr val="1597E0"/>
                </a:solidFill>
                <a:latin typeface="楷体"/>
                <a:ea typeface="楷体"/>
                <a:cs typeface="楷体"/>
              </a:rPr>
              <a:t>热闹：</a:t>
            </a:r>
            <a:r>
              <a:rPr lang="zh-CN" altLang="en-US" sz="2800">
                <a:latin typeface="楷体"/>
                <a:ea typeface="楷体"/>
                <a:cs typeface="楷体"/>
              </a:rPr>
              <a:t>（景象）繁盛活跃。</a:t>
            </a:r>
            <a:endParaRPr lang="en-US" altLang="zh-CN" sz="2800">
              <a:latin typeface="楷体"/>
              <a:ea typeface="楷体"/>
              <a:cs typeface="楷体"/>
            </a:endParaRPr>
          </a:p>
          <a:p>
            <a:r>
              <a:rPr lang="zh-CN" altLang="en-US" sz="2800">
                <a:latin typeface="楷体"/>
                <a:ea typeface="楷体"/>
                <a:cs typeface="楷体"/>
              </a:rPr>
              <a:t>　　　造句：太阳升起来了，寂静的小山村变得热闹起来。</a:t>
            </a:r>
          </a:p>
        </p:txBody>
      </p:sp>
      <p:sp>
        <p:nvSpPr>
          <p:cNvPr id="10" name="对角圆角矩形 9"/>
          <p:cNvSpPr/>
          <p:nvPr/>
        </p:nvSpPr>
        <p:spPr>
          <a:xfrm>
            <a:off x="1131888" y="206375"/>
            <a:ext cx="1927225" cy="43180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词语解释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6871" name="图片 10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8313" y="111125"/>
            <a:ext cx="5905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450" y="4652963"/>
            <a:ext cx="7045325" cy="107791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课文内容以韵文的形式为我们介绍了祖国的传统节日。</a:t>
            </a:r>
            <a:endParaRPr lang="zh-CN" altLang="en-US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7890" name="图片 9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5305425" y="604361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图片 12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636588" y="5997575"/>
            <a:ext cx="15128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1788" y="6043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86600" y="625792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对角圆角矩形 12"/>
          <p:cNvSpPr/>
          <p:nvPr/>
        </p:nvSpPr>
        <p:spPr>
          <a:xfrm>
            <a:off x="1131888" y="206375"/>
            <a:ext cx="2287587" cy="43180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课文早知道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7895" name="图片 13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8313" y="111125"/>
            <a:ext cx="5905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6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40650" y="5348288"/>
            <a:ext cx="1147763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835150" y="908050"/>
            <a:ext cx="5572125" cy="3352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23850" y="1196975"/>
            <a:ext cx="75707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0000FF"/>
                </a:solidFill>
              </a:rPr>
              <a:t>春节到，人</a:t>
            </a:r>
            <a:r>
              <a:rPr lang="zh-CN" altLang="en-US" sz="3600">
                <a:solidFill>
                  <a:srgbClr val="FF0000"/>
                </a:solidFill>
              </a:rPr>
              <a:t>欢笑</a:t>
            </a:r>
            <a:r>
              <a:rPr lang="zh-CN" altLang="en-US" sz="3600">
                <a:solidFill>
                  <a:srgbClr val="0000FF"/>
                </a:solidFill>
              </a:rPr>
              <a:t>，</a:t>
            </a:r>
            <a:r>
              <a:rPr lang="zh-CN" altLang="en-US" sz="3600">
                <a:solidFill>
                  <a:srgbClr val="FF0000"/>
                </a:solidFill>
              </a:rPr>
              <a:t>贴</a:t>
            </a:r>
            <a:r>
              <a:rPr lang="zh-CN" altLang="en-US" sz="3600">
                <a:solidFill>
                  <a:srgbClr val="0000FF"/>
                </a:solidFill>
              </a:rPr>
              <a:t>窗花，</a:t>
            </a:r>
            <a:r>
              <a:rPr lang="zh-CN" altLang="en-US" sz="3600">
                <a:solidFill>
                  <a:srgbClr val="FF0000"/>
                </a:solidFill>
              </a:rPr>
              <a:t>放</a:t>
            </a:r>
            <a:r>
              <a:rPr lang="zh-CN" altLang="en-US" sz="3600">
                <a:solidFill>
                  <a:srgbClr val="0000FF"/>
                </a:solidFill>
              </a:rPr>
              <a:t>鞭炮。</a:t>
            </a:r>
          </a:p>
        </p:txBody>
      </p:sp>
      <p:sp>
        <p:nvSpPr>
          <p:cNvPr id="23" name="对角圆角矩形 22"/>
          <p:cNvSpPr/>
          <p:nvPr/>
        </p:nvSpPr>
        <p:spPr>
          <a:xfrm>
            <a:off x="1131888" y="206375"/>
            <a:ext cx="1982787" cy="43180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朗读指导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8915" name="图片 2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11125"/>
            <a:ext cx="5905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六角星 15"/>
          <p:cNvSpPr/>
          <p:nvPr/>
        </p:nvSpPr>
        <p:spPr>
          <a:xfrm>
            <a:off x="1116013" y="2349500"/>
            <a:ext cx="5127625" cy="901700"/>
          </a:xfrm>
          <a:prstGeom prst="star6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用欢快的语调来读，重读“欢笑、贴、放”这几个词。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00788" y="2276475"/>
            <a:ext cx="1965325" cy="110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84213" y="3644900"/>
            <a:ext cx="75707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0000FF"/>
                </a:solidFill>
              </a:rPr>
              <a:t>清明节，雨</a:t>
            </a:r>
            <a:r>
              <a:rPr lang="zh-CN" altLang="en-US" sz="3600">
                <a:solidFill>
                  <a:srgbClr val="FF0000"/>
                </a:solidFill>
              </a:rPr>
              <a:t>纷纷</a:t>
            </a:r>
            <a:r>
              <a:rPr lang="zh-CN" altLang="en-US" sz="3600">
                <a:solidFill>
                  <a:srgbClr val="0000FF"/>
                </a:solidFill>
              </a:rPr>
              <a:t>，先人墓前去</a:t>
            </a:r>
            <a:r>
              <a:rPr lang="zh-CN" altLang="en-US" sz="3600">
                <a:solidFill>
                  <a:srgbClr val="FF0000"/>
                </a:solidFill>
              </a:rPr>
              <a:t>祭扫</a:t>
            </a:r>
            <a:r>
              <a:rPr lang="zh-CN" altLang="en-US" sz="3600">
                <a:solidFill>
                  <a:srgbClr val="0000FF"/>
                </a:solidFill>
              </a:rPr>
              <a:t>。</a:t>
            </a:r>
          </a:p>
        </p:txBody>
      </p:sp>
      <p:sp>
        <p:nvSpPr>
          <p:cNvPr id="9" name="六角星 8"/>
          <p:cNvSpPr/>
          <p:nvPr/>
        </p:nvSpPr>
        <p:spPr>
          <a:xfrm>
            <a:off x="1403350" y="4652963"/>
            <a:ext cx="5127625" cy="901700"/>
          </a:xfrm>
          <a:prstGeom prst="star6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语速缓慢，语调低沉，重读“纷纷、祭扫”这几个词，读出对先人的怀念之情。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88125" y="4581525"/>
            <a:ext cx="1965325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 animBg="1"/>
      <p:bldP spid="8" grpId="0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extBox 2"/>
          <p:cNvSpPr txBox="1">
            <a:spLocks noChangeArrowheads="1"/>
          </p:cNvSpPr>
          <p:nvPr/>
        </p:nvSpPr>
        <p:spPr bwMode="auto">
          <a:xfrm>
            <a:off x="1187450" y="908050"/>
            <a:ext cx="63404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0000FF"/>
                </a:solidFill>
                <a:latin typeface="楷体"/>
                <a:ea typeface="楷体"/>
                <a:cs typeface="楷体"/>
              </a:rPr>
              <a:t>课文写到了哪些传统节日？</a:t>
            </a:r>
          </a:p>
        </p:txBody>
      </p:sp>
      <p:pic>
        <p:nvPicPr>
          <p:cNvPr id="39938" name="图片 9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5327650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图片 12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1123950" y="6086475"/>
            <a:ext cx="12652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8488" y="62103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65938" y="62928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圆角矩形 9"/>
          <p:cNvSpPr/>
          <p:nvPr/>
        </p:nvSpPr>
        <p:spPr>
          <a:xfrm>
            <a:off x="755650" y="1989138"/>
            <a:ext cx="7993063" cy="1944687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春节</a:t>
            </a:r>
            <a:r>
              <a:rPr lang="zh-CN" altLang="en-US" sz="3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到，人欢笑</a:t>
            </a:r>
            <a:r>
              <a:rPr lang="en-US" altLang="zh-CN" sz="3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元宵节</a:t>
            </a:r>
            <a:r>
              <a:rPr lang="zh-CN" altLang="en-US" sz="3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，看花灯</a:t>
            </a:r>
            <a:r>
              <a:rPr lang="en-US" altLang="zh-CN" sz="3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清明节</a:t>
            </a:r>
            <a:r>
              <a:rPr lang="zh-CN" altLang="en-US" sz="3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，雨纷纷</a:t>
            </a:r>
            <a:r>
              <a:rPr lang="en-US" altLang="zh-CN" sz="3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过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端午</a:t>
            </a:r>
            <a:r>
              <a:rPr lang="zh-CN" altLang="en-US" sz="3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，赛龙舟</a:t>
            </a:r>
            <a:r>
              <a:rPr lang="en-US" altLang="zh-CN" sz="3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七月七，来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乞巧</a:t>
            </a:r>
            <a:r>
              <a:rPr lang="en-US" altLang="zh-CN" sz="3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过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中秋</a:t>
            </a:r>
            <a:r>
              <a:rPr lang="zh-CN" altLang="en-US" sz="3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，吃月饼</a:t>
            </a:r>
            <a:r>
              <a:rPr lang="en-US" altLang="zh-CN" sz="3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重阳节</a:t>
            </a:r>
            <a:r>
              <a:rPr lang="zh-CN" altLang="en-US" sz="3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，要敬老</a:t>
            </a:r>
            <a:r>
              <a:rPr lang="en-US" altLang="zh-CN" sz="3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042988" y="4365625"/>
            <a:ext cx="7273925" cy="158432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课文写到的传统节日有：春节、元宵节、清明节、端午节、乞巧节、中秋节、重阳节。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对角圆角矩形 14"/>
          <p:cNvSpPr/>
          <p:nvPr/>
        </p:nvSpPr>
        <p:spPr>
          <a:xfrm>
            <a:off x="1131888" y="206375"/>
            <a:ext cx="2287587" cy="43180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重难点点拨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9945" name="图片 1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8313" y="111125"/>
            <a:ext cx="5905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9946" name="组合 16"/>
          <p:cNvGrpSpPr>
            <a:grpSpLocks/>
          </p:cNvGrpSpPr>
          <p:nvPr/>
        </p:nvGrpSpPr>
        <p:grpSpPr bwMode="auto">
          <a:xfrm>
            <a:off x="7618413" y="5032375"/>
            <a:ext cx="1114425" cy="1820863"/>
            <a:chOff x="5836357" y="4560894"/>
            <a:chExt cx="1327930" cy="2056092"/>
          </a:xfrm>
        </p:grpSpPr>
        <p:pic>
          <p:nvPicPr>
            <p:cNvPr id="39949" name="图片 5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49" b="80045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9950" name="Picture 2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9947" name="Picture 3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313" y="1196975"/>
            <a:ext cx="668337" cy="74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云形标注 15"/>
          <p:cNvSpPr/>
          <p:nvPr/>
        </p:nvSpPr>
        <p:spPr>
          <a:xfrm>
            <a:off x="2103438" y="863600"/>
            <a:ext cx="3692525" cy="1485900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0962" name="TextBox 2"/>
          <p:cNvSpPr txBox="1">
            <a:spLocks noChangeArrowheads="1"/>
          </p:cNvSpPr>
          <p:nvPr/>
        </p:nvSpPr>
        <p:spPr bwMode="auto">
          <a:xfrm>
            <a:off x="517525" y="1125538"/>
            <a:ext cx="7367588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0000FF"/>
                </a:solidFill>
                <a:latin typeface="楷体"/>
                <a:ea typeface="楷体"/>
                <a:cs typeface="楷体"/>
              </a:rPr>
              <a:t>端午节和重阳节的习俗是什么？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50825" y="2565400"/>
            <a:ext cx="8137525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0000FF"/>
                </a:solidFill>
                <a:latin typeface="楷体"/>
                <a:ea typeface="楷体"/>
                <a:cs typeface="楷体"/>
              </a:rPr>
              <a:t>　　过端午，</a:t>
            </a:r>
            <a:r>
              <a:rPr lang="zh-CN" altLang="en-US" sz="4000">
                <a:solidFill>
                  <a:srgbClr val="FF0000"/>
                </a:solidFill>
                <a:latin typeface="楷体"/>
                <a:ea typeface="楷体"/>
                <a:cs typeface="楷体"/>
              </a:rPr>
              <a:t>赛龙舟</a:t>
            </a:r>
            <a:r>
              <a:rPr lang="zh-CN" altLang="en-US" sz="4000">
                <a:solidFill>
                  <a:srgbClr val="0000FF"/>
                </a:solidFill>
                <a:latin typeface="楷体"/>
                <a:ea typeface="楷体"/>
                <a:cs typeface="楷体"/>
              </a:rPr>
              <a:t>，</a:t>
            </a:r>
            <a:r>
              <a:rPr lang="zh-CN" altLang="en-US" sz="4000">
                <a:solidFill>
                  <a:srgbClr val="FF0000"/>
                </a:solidFill>
                <a:latin typeface="楷体"/>
                <a:ea typeface="楷体"/>
                <a:cs typeface="楷体"/>
              </a:rPr>
              <a:t>粽子艾</a:t>
            </a:r>
            <a:r>
              <a:rPr lang="zh-CN" altLang="en-US" sz="4000">
                <a:solidFill>
                  <a:srgbClr val="0000FF"/>
                </a:solidFill>
                <a:latin typeface="楷体"/>
                <a:ea typeface="楷体"/>
                <a:cs typeface="楷体"/>
              </a:rPr>
              <a:t>香满堂飘。</a:t>
            </a:r>
            <a:endParaRPr lang="en-US" altLang="zh-CN" sz="4000">
              <a:solidFill>
                <a:srgbClr val="0000FF"/>
              </a:solidFill>
              <a:latin typeface="楷体"/>
              <a:ea typeface="楷体"/>
              <a:cs typeface="楷体"/>
            </a:endParaRPr>
          </a:p>
          <a:p>
            <a:r>
              <a:rPr lang="en-US" altLang="zh-CN" sz="4000">
                <a:solidFill>
                  <a:srgbClr val="0000FF"/>
                </a:solidFill>
                <a:latin typeface="楷体"/>
                <a:ea typeface="楷体"/>
                <a:cs typeface="楷体"/>
              </a:rPr>
              <a:t>   </a:t>
            </a:r>
            <a:r>
              <a:rPr lang="zh-CN" altLang="en-US" sz="4000">
                <a:solidFill>
                  <a:srgbClr val="0000FF"/>
                </a:solidFill>
                <a:latin typeface="楷体"/>
                <a:ea typeface="楷体"/>
                <a:cs typeface="楷体"/>
              </a:rPr>
              <a:t>重阳节，要</a:t>
            </a:r>
            <a:r>
              <a:rPr lang="zh-CN" altLang="en-US" sz="4000">
                <a:solidFill>
                  <a:srgbClr val="FF0000"/>
                </a:solidFill>
                <a:latin typeface="楷体"/>
                <a:ea typeface="楷体"/>
                <a:cs typeface="楷体"/>
              </a:rPr>
              <a:t>敬老</a:t>
            </a:r>
            <a:r>
              <a:rPr lang="zh-CN" altLang="en-US" sz="4000">
                <a:solidFill>
                  <a:srgbClr val="0000FF"/>
                </a:solidFill>
                <a:latin typeface="楷体"/>
                <a:ea typeface="楷体"/>
                <a:cs typeface="楷体"/>
              </a:rPr>
              <a:t>，踏秋</a:t>
            </a:r>
            <a:r>
              <a:rPr lang="zh-CN" altLang="en-US" sz="4000">
                <a:solidFill>
                  <a:srgbClr val="FF0000"/>
                </a:solidFill>
                <a:latin typeface="楷体"/>
                <a:ea typeface="楷体"/>
                <a:cs typeface="楷体"/>
              </a:rPr>
              <a:t>赏菊</a:t>
            </a:r>
            <a:r>
              <a:rPr lang="zh-CN" altLang="en-US" sz="4000">
                <a:solidFill>
                  <a:srgbClr val="0000FF"/>
                </a:solidFill>
                <a:latin typeface="楷体"/>
                <a:ea typeface="楷体"/>
                <a:cs typeface="楷体"/>
              </a:rPr>
              <a:t>去</a:t>
            </a:r>
            <a:r>
              <a:rPr lang="zh-CN" altLang="en-US" sz="4000">
                <a:solidFill>
                  <a:srgbClr val="FF0000"/>
                </a:solidFill>
                <a:latin typeface="楷体"/>
                <a:ea typeface="楷体"/>
                <a:cs typeface="楷体"/>
              </a:rPr>
              <a:t>登高</a:t>
            </a:r>
            <a:r>
              <a:rPr lang="zh-CN" altLang="en-US" sz="4000">
                <a:latin typeface="楷体"/>
                <a:ea typeface="楷体"/>
                <a:cs typeface="楷体"/>
              </a:rPr>
              <a:t>。</a:t>
            </a:r>
          </a:p>
        </p:txBody>
      </p:sp>
      <p:sp>
        <p:nvSpPr>
          <p:cNvPr id="12" name="对角圆角矩形 11"/>
          <p:cNvSpPr/>
          <p:nvPr/>
        </p:nvSpPr>
        <p:spPr>
          <a:xfrm>
            <a:off x="1131888" y="206375"/>
            <a:ext cx="2432050" cy="43180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重难点点拨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65" name="图片 1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11125"/>
            <a:ext cx="5905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971550" y="5300663"/>
            <a:ext cx="74168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过端午节的习俗是：赛龙舟、吃粽子、挂艾草。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068388" y="5903913"/>
            <a:ext cx="626586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过重阳节的习俗是：敬老、赏菊、登高。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4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云形标注 6"/>
          <p:cNvSpPr/>
          <p:nvPr/>
        </p:nvSpPr>
        <p:spPr>
          <a:xfrm>
            <a:off x="4752975" y="2311400"/>
            <a:ext cx="3867150" cy="2297113"/>
          </a:xfrm>
          <a:prstGeom prst="cloudCallout">
            <a:avLst>
              <a:gd name="adj1" fmla="val -28717"/>
              <a:gd name="adj2" fmla="val 7233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2355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13275" y="1390650"/>
            <a:ext cx="7810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TextBox 2"/>
          <p:cNvSpPr txBox="1">
            <a:spLocks noChangeArrowheads="1"/>
          </p:cNvSpPr>
          <p:nvPr/>
        </p:nvSpPr>
        <p:spPr bwMode="auto">
          <a:xfrm>
            <a:off x="4643438" y="2490788"/>
            <a:ext cx="3925887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楷体"/>
                <a:ea typeface="楷体"/>
                <a:cs typeface="楷体"/>
              </a:rPr>
              <a:t>　　“新年到，新年到，穿新衣，戴新帽，小朋友们哈哈笑。”</a:t>
            </a:r>
            <a:endParaRPr lang="en-US" altLang="zh-CN" sz="2400">
              <a:latin typeface="楷体"/>
              <a:ea typeface="楷体"/>
              <a:cs typeface="楷体"/>
            </a:endParaRPr>
          </a:p>
          <a:p>
            <a:r>
              <a:rPr lang="zh-CN" altLang="en-US" sz="2400">
                <a:latin typeface="楷体"/>
                <a:ea typeface="楷体"/>
                <a:cs typeface="楷体"/>
              </a:rPr>
              <a:t>　　在歌声中，走进课文，了解一下中华的传统节日有哪些吧！</a:t>
            </a:r>
          </a:p>
        </p:txBody>
      </p:sp>
      <p:pic>
        <p:nvPicPr>
          <p:cNvPr id="23556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97563" y="1511300"/>
            <a:ext cx="404812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52575" y="2124075"/>
            <a:ext cx="2371725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3558" name="组合 7"/>
          <p:cNvGrpSpPr>
            <a:grpSpLocks/>
          </p:cNvGrpSpPr>
          <p:nvPr/>
        </p:nvGrpSpPr>
        <p:grpSpPr bwMode="auto">
          <a:xfrm>
            <a:off x="468313" y="111125"/>
            <a:ext cx="2525712" cy="549275"/>
            <a:chOff x="467544" y="110421"/>
            <a:chExt cx="2525818" cy="549852"/>
          </a:xfrm>
        </p:grpSpPr>
        <p:sp>
          <p:nvSpPr>
            <p:cNvPr id="12" name="对角圆角矩形 11"/>
            <p:cNvSpPr/>
            <p:nvPr/>
          </p:nvSpPr>
          <p:spPr>
            <a:xfrm>
              <a:off x="1115271" y="205771"/>
              <a:ext cx="1878091" cy="432254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chemeClr val="accent6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新课</a:t>
              </a:r>
              <a:r>
                <a:rPr lang="zh-CN" altLang="en-US" sz="3200" b="1" dirty="0">
                  <a:solidFill>
                    <a:schemeClr val="accent6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导入</a:t>
              </a:r>
              <a:endParaRPr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3560" name="图片 12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67544" y="110421"/>
              <a:ext cx="576064" cy="549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云形标注 15"/>
          <p:cNvSpPr/>
          <p:nvPr/>
        </p:nvSpPr>
        <p:spPr>
          <a:xfrm>
            <a:off x="2103438" y="863600"/>
            <a:ext cx="5205412" cy="1628775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1986" name="TextBox 2"/>
          <p:cNvSpPr txBox="1">
            <a:spLocks noChangeArrowheads="1"/>
          </p:cNvSpPr>
          <p:nvPr/>
        </p:nvSpPr>
        <p:spPr bwMode="auto">
          <a:xfrm>
            <a:off x="107950" y="1196975"/>
            <a:ext cx="95488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0000FF"/>
                </a:solidFill>
                <a:latin typeface="楷体"/>
                <a:ea typeface="楷体"/>
                <a:cs typeface="楷体"/>
              </a:rPr>
              <a:t>你的家乡过中秋节的时候有什么习俗呢？</a:t>
            </a: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5327650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2039938" y="59356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65938" y="62928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84213" y="2492375"/>
            <a:ext cx="797877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0000FF"/>
                </a:solidFill>
                <a:latin typeface="楷体"/>
                <a:ea typeface="楷体"/>
                <a:cs typeface="楷体"/>
              </a:rPr>
              <a:t>　　吃月饼，一家人晚上围坐在院子里赏月，听老人讲嫦娥的传说</a:t>
            </a:r>
            <a:r>
              <a:rPr lang="zh-CN" altLang="en-US" sz="2400">
                <a:solidFill>
                  <a:srgbClr val="0000FF"/>
                </a:solidFill>
                <a:latin typeface="楷体"/>
                <a:ea typeface="楷体"/>
                <a:cs typeface="楷体"/>
              </a:rPr>
              <a:t>。</a:t>
            </a:r>
            <a:endParaRPr lang="zh-CN" altLang="en-US" sz="2400">
              <a:latin typeface="楷体"/>
              <a:ea typeface="楷体"/>
              <a:cs typeface="楷体"/>
            </a:endParaRPr>
          </a:p>
        </p:txBody>
      </p:sp>
      <p:sp>
        <p:nvSpPr>
          <p:cNvPr id="19" name="对角圆角矩形 18"/>
          <p:cNvSpPr/>
          <p:nvPr/>
        </p:nvSpPr>
        <p:spPr>
          <a:xfrm>
            <a:off x="1131888" y="206375"/>
            <a:ext cx="2287587" cy="43180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重难点点拨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1992" name="图片 2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8313" y="111125"/>
            <a:ext cx="5905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261938" y="4638675"/>
            <a:ext cx="8054975" cy="1822450"/>
            <a:chOff x="180685" y="4680072"/>
            <a:chExt cx="4408140" cy="1822443"/>
          </a:xfrm>
        </p:grpSpPr>
        <p:sp>
          <p:nvSpPr>
            <p:cNvPr id="20" name="云形标注 19"/>
            <p:cNvSpPr/>
            <p:nvPr/>
          </p:nvSpPr>
          <p:spPr>
            <a:xfrm>
              <a:off x="1568111" y="4680072"/>
              <a:ext cx="3020714" cy="1138234"/>
            </a:xfrm>
            <a:prstGeom prst="cloudCallout">
              <a:avLst>
                <a:gd name="adj1" fmla="val -76605"/>
                <a:gd name="adj2" fmla="val 64688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1995" name="TextBox 10"/>
            <p:cNvSpPr txBox="1">
              <a:spLocks noChangeArrowheads="1"/>
            </p:cNvSpPr>
            <p:nvPr/>
          </p:nvSpPr>
          <p:spPr bwMode="auto">
            <a:xfrm>
              <a:off x="1751128" y="4911222"/>
              <a:ext cx="2666191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/>
                <a:t>　</a:t>
              </a:r>
              <a:r>
                <a:rPr lang="zh-CN" altLang="en-US" sz="2400"/>
                <a:t>　中秋团圆节</a:t>
              </a:r>
              <a:r>
                <a:rPr lang="zh-CN" altLang="en-US" sz="2000">
                  <a:latin typeface="楷体"/>
                  <a:ea typeface="楷体"/>
                  <a:cs typeface="楷体"/>
                </a:rPr>
                <a:t>。</a:t>
              </a:r>
            </a:p>
          </p:txBody>
        </p:sp>
        <p:pic>
          <p:nvPicPr>
            <p:cNvPr id="41996" name="Picture 3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180685" y="5198707"/>
              <a:ext cx="1164942" cy="13038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784225" y="1174750"/>
            <a:ext cx="7980363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0000FF"/>
                </a:solidFill>
                <a:latin typeface="楷体"/>
                <a:ea typeface="楷体"/>
                <a:cs typeface="楷体"/>
              </a:rPr>
              <a:t>　新词：　</a:t>
            </a:r>
            <a:endParaRPr lang="en-US" altLang="zh-CN" sz="4000">
              <a:solidFill>
                <a:srgbClr val="0000FF"/>
              </a:solidFill>
              <a:latin typeface="楷体"/>
              <a:ea typeface="楷体"/>
              <a:cs typeface="楷体"/>
            </a:endParaRPr>
          </a:p>
          <a:p>
            <a:r>
              <a:rPr lang="zh-CN" altLang="en-US" sz="4000">
                <a:latin typeface="楷体"/>
                <a:ea typeface="楷体"/>
                <a:cs typeface="楷体"/>
              </a:rPr>
              <a:t>　　　贴窗花  大街小巷  赛龙舟  艾香  转眼  团圆  热闹  　</a:t>
            </a:r>
            <a:endParaRPr lang="en-US" altLang="zh-CN" sz="4000">
              <a:latin typeface="楷体"/>
              <a:ea typeface="楷体"/>
              <a:cs typeface="楷体"/>
            </a:endParaRPr>
          </a:p>
          <a:p>
            <a:endParaRPr lang="en-US" altLang="zh-CN" sz="4000">
              <a:latin typeface="楷体"/>
              <a:ea typeface="楷体"/>
              <a:cs typeface="楷体"/>
            </a:endParaRPr>
          </a:p>
          <a:p>
            <a:r>
              <a:rPr lang="zh-CN" altLang="en-US" sz="4000">
                <a:latin typeface="楷体"/>
                <a:ea typeface="楷体"/>
                <a:cs typeface="楷体"/>
              </a:rPr>
              <a:t>　</a:t>
            </a:r>
            <a:r>
              <a:rPr lang="zh-CN" altLang="en-US" sz="4000">
                <a:solidFill>
                  <a:srgbClr val="0000FF"/>
                </a:solidFill>
                <a:latin typeface="楷体"/>
                <a:ea typeface="楷体"/>
                <a:cs typeface="楷体"/>
              </a:rPr>
              <a:t>好句：</a:t>
            </a:r>
            <a:endParaRPr lang="en-US" altLang="zh-CN" sz="4000">
              <a:solidFill>
                <a:srgbClr val="0000FF"/>
              </a:solidFill>
              <a:latin typeface="楷体"/>
              <a:ea typeface="楷体"/>
              <a:cs typeface="楷体"/>
            </a:endParaRPr>
          </a:p>
          <a:p>
            <a:r>
              <a:rPr lang="zh-CN" altLang="en-US" sz="4000">
                <a:latin typeface="楷体"/>
                <a:ea typeface="楷体"/>
                <a:cs typeface="楷体"/>
              </a:rPr>
              <a:t>　　　元宵节，看花灯，大街小巷人如潮。</a:t>
            </a:r>
          </a:p>
        </p:txBody>
      </p:sp>
      <p:pic>
        <p:nvPicPr>
          <p:cNvPr id="43010" name="图片 9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6438900" y="5964238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1" name="图片 12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1058863" y="6135688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2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3" y="621347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3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62913" y="625792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对角圆角矩形 9"/>
          <p:cNvSpPr/>
          <p:nvPr/>
        </p:nvSpPr>
        <p:spPr>
          <a:xfrm>
            <a:off x="1131888" y="206375"/>
            <a:ext cx="2032000" cy="43180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词语积累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3015" name="图片 10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8313" y="111125"/>
            <a:ext cx="5905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23850" y="1484313"/>
            <a:ext cx="8496300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>
                <a:solidFill>
                  <a:srgbClr val="0000FF"/>
                </a:solidFill>
                <a:latin typeface="楷体"/>
                <a:ea typeface="楷体"/>
                <a:cs typeface="楷体"/>
              </a:rPr>
              <a:t>　　</a:t>
            </a:r>
            <a:r>
              <a:rPr lang="zh-CN" altLang="en-US" sz="3600">
                <a:latin typeface="楷体"/>
                <a:ea typeface="楷体"/>
                <a:cs typeface="楷体"/>
              </a:rPr>
              <a:t>通过朗读，我们了解到了祖国的传统节日有哪些和每个节日的习俗是什么，在增长了知识的同时增强了民族自豪感。</a:t>
            </a:r>
          </a:p>
        </p:txBody>
      </p:sp>
      <p:pic>
        <p:nvPicPr>
          <p:cNvPr id="44034" name="图片 9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5327650" y="60579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1408113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68363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7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51663" y="63690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对角圆角矩形 10"/>
          <p:cNvSpPr/>
          <p:nvPr/>
        </p:nvSpPr>
        <p:spPr>
          <a:xfrm>
            <a:off x="1131888" y="206375"/>
            <a:ext cx="2032000" cy="43180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课堂小结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4039" name="图片 1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8313" y="111125"/>
            <a:ext cx="5905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051050" y="908050"/>
            <a:ext cx="5473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/>
                <a:ea typeface="楷体"/>
                <a:cs typeface="楷体"/>
              </a:rPr>
              <a:t>春节</a:t>
            </a:r>
            <a:r>
              <a:rPr lang="en-US" altLang="zh-CN" sz="2800" b="1">
                <a:latin typeface="楷体"/>
                <a:ea typeface="楷体"/>
                <a:cs typeface="楷体"/>
              </a:rPr>
              <a:t>——</a:t>
            </a:r>
            <a:r>
              <a:rPr lang="zh-CN" altLang="en-US" sz="2800" b="1">
                <a:latin typeface="楷体"/>
                <a:ea typeface="楷体"/>
                <a:cs typeface="楷体"/>
              </a:rPr>
              <a:t>贴窗花、放鞭炮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051050" y="1628775"/>
            <a:ext cx="48244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/>
                <a:ea typeface="楷体"/>
                <a:cs typeface="楷体"/>
              </a:rPr>
              <a:t>元宵节</a:t>
            </a:r>
            <a:r>
              <a:rPr lang="en-US" altLang="zh-CN" sz="2800" b="1">
                <a:latin typeface="楷体"/>
                <a:ea typeface="楷体"/>
                <a:cs typeface="楷体"/>
              </a:rPr>
              <a:t>——</a:t>
            </a:r>
            <a:r>
              <a:rPr lang="zh-CN" altLang="en-US" sz="2800" b="1">
                <a:latin typeface="楷体"/>
                <a:ea typeface="楷体"/>
                <a:cs typeface="楷体"/>
              </a:rPr>
              <a:t>看花灯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051050" y="2276475"/>
            <a:ext cx="43926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/>
                <a:ea typeface="楷体"/>
                <a:cs typeface="楷体"/>
              </a:rPr>
              <a:t>清明节</a:t>
            </a:r>
            <a:r>
              <a:rPr lang="en-US" altLang="zh-CN" sz="2800" b="1">
                <a:latin typeface="楷体"/>
                <a:ea typeface="楷体"/>
                <a:cs typeface="楷体"/>
              </a:rPr>
              <a:t>——</a:t>
            </a:r>
            <a:r>
              <a:rPr lang="zh-CN" altLang="en-US" sz="2800" b="1">
                <a:latin typeface="楷体"/>
                <a:ea typeface="楷体"/>
                <a:cs typeface="楷体"/>
              </a:rPr>
              <a:t>祭扫</a:t>
            </a:r>
          </a:p>
        </p:txBody>
      </p:sp>
      <p:sp>
        <p:nvSpPr>
          <p:cNvPr id="19" name="对角圆角矩形 18"/>
          <p:cNvSpPr/>
          <p:nvPr/>
        </p:nvSpPr>
        <p:spPr>
          <a:xfrm>
            <a:off x="1131888" y="206375"/>
            <a:ext cx="2032000" cy="43180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5061" name="图片 1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11125"/>
            <a:ext cx="5905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2" name="TextBox 20"/>
          <p:cNvSpPr txBox="1">
            <a:spLocks noChangeArrowheads="1"/>
          </p:cNvSpPr>
          <p:nvPr/>
        </p:nvSpPr>
        <p:spPr bwMode="auto">
          <a:xfrm>
            <a:off x="755650" y="1341438"/>
            <a:ext cx="1223963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>
                <a:solidFill>
                  <a:srgbClr val="FF0000"/>
                </a:solidFill>
              </a:rPr>
              <a:t>传统节日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1979613" y="3068638"/>
            <a:ext cx="5318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/>
                <a:ea typeface="楷体"/>
                <a:cs typeface="楷体"/>
              </a:rPr>
              <a:t>端午节</a:t>
            </a:r>
            <a:r>
              <a:rPr lang="en-US" altLang="zh-CN" sz="2800" b="1">
                <a:latin typeface="楷体"/>
                <a:ea typeface="楷体"/>
                <a:cs typeface="楷体"/>
              </a:rPr>
              <a:t>——</a:t>
            </a:r>
            <a:r>
              <a:rPr lang="zh-CN" altLang="en-US" sz="2800" b="1">
                <a:latin typeface="楷体"/>
                <a:ea typeface="楷体"/>
                <a:cs typeface="楷体"/>
              </a:rPr>
              <a:t>赛龙舟，粽子、艾草</a:t>
            </a:r>
          </a:p>
        </p:txBody>
      </p:sp>
      <p:sp>
        <p:nvSpPr>
          <p:cNvPr id="23" name="右大括号 22"/>
          <p:cNvSpPr/>
          <p:nvPr/>
        </p:nvSpPr>
        <p:spPr>
          <a:xfrm rot="10800000" flipH="1">
            <a:off x="7154863" y="1071563"/>
            <a:ext cx="287337" cy="453707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4" name="左大括号 23"/>
          <p:cNvSpPr/>
          <p:nvPr/>
        </p:nvSpPr>
        <p:spPr>
          <a:xfrm>
            <a:off x="1763713" y="1268413"/>
            <a:ext cx="215900" cy="439261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2051050" y="3716338"/>
            <a:ext cx="44656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/>
                <a:ea typeface="楷体"/>
                <a:cs typeface="楷体"/>
              </a:rPr>
              <a:t>乞巧节</a:t>
            </a:r>
            <a:r>
              <a:rPr lang="en-US" altLang="zh-CN" sz="2800" b="1">
                <a:latin typeface="楷体"/>
                <a:ea typeface="楷体"/>
                <a:cs typeface="楷体"/>
              </a:rPr>
              <a:t>——</a:t>
            </a:r>
            <a:r>
              <a:rPr lang="zh-CN" altLang="en-US" sz="2800" b="1">
                <a:latin typeface="楷体"/>
                <a:ea typeface="楷体"/>
                <a:cs typeface="楷体"/>
              </a:rPr>
              <a:t>牛郎织女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7431088" y="3148013"/>
            <a:ext cx="172878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/>
                <a:ea typeface="楷体"/>
                <a:cs typeface="楷体"/>
              </a:rPr>
              <a:t>源远流长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124075" y="4365625"/>
            <a:ext cx="44640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/>
                <a:ea typeface="楷体"/>
                <a:cs typeface="楷体"/>
              </a:rPr>
              <a:t>中秋节</a:t>
            </a:r>
            <a:r>
              <a:rPr lang="en-US" altLang="zh-CN" sz="2800" b="1">
                <a:latin typeface="楷体"/>
                <a:ea typeface="楷体"/>
                <a:cs typeface="楷体"/>
              </a:rPr>
              <a:t>——</a:t>
            </a:r>
            <a:r>
              <a:rPr lang="zh-CN" altLang="en-US" sz="2800" b="1">
                <a:latin typeface="楷体"/>
                <a:ea typeface="楷体"/>
                <a:cs typeface="楷体"/>
              </a:rPr>
              <a:t>月饼、赏月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124075" y="5084763"/>
            <a:ext cx="48958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/>
                <a:ea typeface="楷体"/>
                <a:cs typeface="楷体"/>
              </a:rPr>
              <a:t>重阳节</a:t>
            </a:r>
            <a:r>
              <a:rPr lang="en-US" altLang="zh-CN" sz="2800" b="1">
                <a:latin typeface="楷体"/>
                <a:ea typeface="楷体"/>
                <a:cs typeface="楷体"/>
              </a:rPr>
              <a:t>——</a:t>
            </a:r>
            <a:r>
              <a:rPr lang="zh-CN" altLang="en-US" sz="2800" b="1">
                <a:latin typeface="楷体"/>
                <a:ea typeface="楷体"/>
                <a:cs typeface="楷体"/>
              </a:rPr>
              <a:t>敬老、赏菊、登高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8" grpId="0"/>
      <p:bldP spid="22" grpId="0"/>
      <p:bldP spid="23" grpId="0" animBg="1"/>
      <p:bldP spid="24" grpId="0" animBg="1"/>
      <p:bldP spid="26" grpId="0"/>
      <p:bldP spid="27" grpId="0"/>
      <p:bldP spid="14" grpId="0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665163" y="1268413"/>
            <a:ext cx="7978775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/>
              <a:t>　　</a:t>
            </a:r>
            <a:r>
              <a:rPr lang="zh-CN" altLang="en-US" sz="3600" b="1">
                <a:latin typeface="楷体"/>
                <a:ea typeface="楷体"/>
                <a:cs typeface="楷体"/>
              </a:rPr>
              <a:t>描写元宵夜的词语</a:t>
            </a:r>
            <a:endParaRPr lang="en-US" altLang="zh-CN" sz="3600" b="1">
              <a:latin typeface="楷体"/>
              <a:ea typeface="楷体"/>
              <a:cs typeface="楷体"/>
            </a:endParaRPr>
          </a:p>
          <a:p>
            <a:pPr>
              <a:lnSpc>
                <a:spcPct val="150000"/>
              </a:lnSpc>
            </a:pPr>
            <a:r>
              <a:rPr lang="zh-CN" altLang="en-US" sz="3600">
                <a:latin typeface="楷体"/>
                <a:ea typeface="楷体"/>
                <a:cs typeface="楷体"/>
              </a:rPr>
              <a:t>和和美美  阖家团圆  团团圆圆</a:t>
            </a:r>
            <a:endParaRPr lang="en-US" altLang="zh-CN" sz="3600">
              <a:latin typeface="楷体"/>
              <a:ea typeface="楷体"/>
              <a:cs typeface="楷体"/>
            </a:endParaRPr>
          </a:p>
          <a:p>
            <a:pPr>
              <a:lnSpc>
                <a:spcPct val="150000"/>
              </a:lnSpc>
            </a:pPr>
            <a:r>
              <a:rPr lang="zh-CN" altLang="en-US" sz="3600">
                <a:latin typeface="楷体"/>
                <a:ea typeface="楷体"/>
                <a:cs typeface="楷体"/>
              </a:rPr>
              <a:t>阖家欢乐  阖家美满  灯火通明</a:t>
            </a:r>
            <a:endParaRPr lang="en-US" altLang="zh-CN" sz="3600">
              <a:latin typeface="楷体"/>
              <a:ea typeface="楷体"/>
              <a:cs typeface="楷体"/>
            </a:endParaRPr>
          </a:p>
          <a:p>
            <a:pPr>
              <a:lnSpc>
                <a:spcPct val="150000"/>
              </a:lnSpc>
            </a:pPr>
            <a:r>
              <a:rPr lang="zh-CN" altLang="en-US" sz="3600">
                <a:latin typeface="楷体"/>
                <a:ea typeface="楷体"/>
                <a:cs typeface="楷体"/>
              </a:rPr>
              <a:t>张灯结彩  花团锦簇  瓜果飘香</a:t>
            </a:r>
            <a:endParaRPr lang="en-US" altLang="zh-CN" sz="3600">
              <a:latin typeface="楷体"/>
              <a:ea typeface="楷体"/>
              <a:cs typeface="楷体"/>
            </a:endParaRPr>
          </a:p>
          <a:p>
            <a:pPr>
              <a:lnSpc>
                <a:spcPct val="150000"/>
              </a:lnSpc>
            </a:pPr>
            <a:r>
              <a:rPr lang="zh-CN" altLang="en-US" sz="3600">
                <a:latin typeface="楷体"/>
                <a:ea typeface="楷体"/>
                <a:cs typeface="楷体"/>
              </a:rPr>
              <a:t>皓月当空</a:t>
            </a:r>
            <a:endParaRPr lang="zh-CN" altLang="en-US" sz="3200">
              <a:latin typeface="楷体"/>
              <a:ea typeface="楷体"/>
              <a:cs typeface="楷体"/>
            </a:endParaRPr>
          </a:p>
        </p:txBody>
      </p:sp>
      <p:pic>
        <p:nvPicPr>
          <p:cNvPr id="46082" name="图片 9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6138863" y="6016625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3" name="图片 12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1038225" y="6188075"/>
            <a:ext cx="12652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4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632777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5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27988" y="633412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对角圆角矩形 9"/>
          <p:cNvSpPr/>
          <p:nvPr/>
        </p:nvSpPr>
        <p:spPr>
          <a:xfrm>
            <a:off x="1131888" y="206375"/>
            <a:ext cx="2032000" cy="43180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6087" name="图片 10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8313" y="111125"/>
            <a:ext cx="5905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659563" y="4941888"/>
            <a:ext cx="1533525" cy="157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979613" y="1196975"/>
            <a:ext cx="4554537" cy="526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关描写春节的古诗</a:t>
            </a:r>
            <a:r>
              <a:rPr lang="zh-CN" altLang="en-US" sz="3200">
                <a:latin typeface="楷体"/>
                <a:ea typeface="楷体"/>
                <a:cs typeface="楷体"/>
              </a:rPr>
              <a:t>   </a:t>
            </a:r>
            <a:endParaRPr lang="en-US" altLang="zh-CN" sz="3200">
              <a:latin typeface="楷体"/>
              <a:ea typeface="楷体"/>
              <a:cs typeface="楷体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>
                <a:latin typeface="楷体"/>
                <a:ea typeface="楷体"/>
                <a:cs typeface="楷体"/>
              </a:rPr>
              <a:t>元日</a:t>
            </a:r>
            <a:endParaRPr lang="en-US" altLang="zh-CN" sz="3200">
              <a:latin typeface="楷体"/>
              <a:ea typeface="楷体"/>
              <a:cs typeface="楷体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>
                <a:latin typeface="楷体"/>
                <a:ea typeface="楷体"/>
                <a:cs typeface="楷体"/>
              </a:rPr>
              <a:t>宋</a:t>
            </a:r>
            <a:r>
              <a:rPr lang="en-US" altLang="zh-CN" sz="3200">
                <a:latin typeface="楷体"/>
                <a:ea typeface="楷体"/>
                <a:cs typeface="楷体"/>
              </a:rPr>
              <a:t>·</a:t>
            </a:r>
            <a:r>
              <a:rPr lang="zh-CN" altLang="en-US" sz="3200">
                <a:latin typeface="楷体"/>
                <a:ea typeface="楷体"/>
                <a:cs typeface="楷体"/>
              </a:rPr>
              <a:t>王安石</a:t>
            </a:r>
            <a:endParaRPr lang="en-US" altLang="zh-CN" sz="3200">
              <a:latin typeface="楷体"/>
              <a:ea typeface="楷体"/>
              <a:cs typeface="楷体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>
                <a:latin typeface="楷体"/>
                <a:ea typeface="楷体"/>
                <a:cs typeface="楷体"/>
              </a:rPr>
              <a:t>爆竹声中一岁除</a:t>
            </a:r>
            <a:r>
              <a:rPr lang="en-US" altLang="zh-CN" sz="3200">
                <a:latin typeface="楷体"/>
                <a:ea typeface="楷体"/>
                <a:cs typeface="楷体"/>
              </a:rPr>
              <a:t>,</a:t>
            </a:r>
          </a:p>
          <a:p>
            <a:pPr algn="ctr">
              <a:lnSpc>
                <a:spcPct val="150000"/>
              </a:lnSpc>
            </a:pPr>
            <a:r>
              <a:rPr lang="zh-CN" altLang="en-US" sz="3200">
                <a:latin typeface="楷体"/>
                <a:ea typeface="楷体"/>
                <a:cs typeface="楷体"/>
              </a:rPr>
              <a:t>春风送暖入屠苏。</a:t>
            </a:r>
            <a:endParaRPr lang="en-US" altLang="zh-CN" sz="3200">
              <a:latin typeface="楷体"/>
              <a:ea typeface="楷体"/>
              <a:cs typeface="楷体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>
                <a:latin typeface="楷体"/>
                <a:ea typeface="楷体"/>
                <a:cs typeface="楷体"/>
              </a:rPr>
              <a:t>千门万户曈曈日</a:t>
            </a:r>
            <a:r>
              <a:rPr lang="en-US" altLang="zh-CN" sz="3200">
                <a:latin typeface="楷体"/>
                <a:ea typeface="楷体"/>
                <a:cs typeface="楷体"/>
              </a:rPr>
              <a:t>,</a:t>
            </a:r>
          </a:p>
          <a:p>
            <a:pPr algn="ctr">
              <a:lnSpc>
                <a:spcPct val="150000"/>
              </a:lnSpc>
            </a:pPr>
            <a:r>
              <a:rPr lang="zh-CN" altLang="en-US" sz="3200">
                <a:latin typeface="楷体"/>
                <a:ea typeface="楷体"/>
                <a:cs typeface="楷体"/>
              </a:rPr>
              <a:t>总把新桃换旧符。</a:t>
            </a:r>
          </a:p>
        </p:txBody>
      </p:sp>
      <p:pic>
        <p:nvPicPr>
          <p:cNvPr id="47106" name="图片 9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5327650" y="606901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7" name="图片 12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1735138" y="62071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8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38238" y="63468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9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65938" y="64039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31888" y="206375"/>
            <a:ext cx="2032000" cy="43180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7111" name="图片 12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8313" y="111125"/>
            <a:ext cx="5905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979613" y="1196975"/>
            <a:ext cx="4554537" cy="526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关于清明节的古诗</a:t>
            </a:r>
            <a:r>
              <a:rPr lang="zh-CN" altLang="en-US" sz="3200">
                <a:latin typeface="楷体"/>
                <a:ea typeface="楷体"/>
                <a:cs typeface="楷体"/>
              </a:rPr>
              <a:t>   </a:t>
            </a:r>
            <a:endParaRPr lang="en-US" altLang="zh-CN" sz="3200">
              <a:latin typeface="楷体"/>
              <a:ea typeface="楷体"/>
              <a:cs typeface="楷体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>
                <a:latin typeface="楷体"/>
                <a:ea typeface="楷体"/>
                <a:cs typeface="楷体"/>
              </a:rPr>
              <a:t>清明</a:t>
            </a:r>
            <a:endParaRPr lang="en-US" altLang="zh-CN" sz="3200">
              <a:latin typeface="楷体"/>
              <a:ea typeface="楷体"/>
              <a:cs typeface="楷体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>
                <a:latin typeface="楷体"/>
                <a:ea typeface="楷体"/>
                <a:cs typeface="楷体"/>
              </a:rPr>
              <a:t>唐</a:t>
            </a:r>
            <a:r>
              <a:rPr lang="en-US" altLang="zh-CN" sz="3200">
                <a:latin typeface="楷体"/>
                <a:ea typeface="楷体"/>
                <a:cs typeface="楷体"/>
              </a:rPr>
              <a:t>·</a:t>
            </a:r>
            <a:r>
              <a:rPr lang="zh-CN" altLang="en-US" sz="3200">
                <a:latin typeface="楷体"/>
                <a:ea typeface="楷体"/>
                <a:cs typeface="楷体"/>
              </a:rPr>
              <a:t>杜牧</a:t>
            </a:r>
            <a:endParaRPr lang="en-US" altLang="zh-CN" sz="3200">
              <a:latin typeface="楷体"/>
              <a:ea typeface="楷体"/>
              <a:cs typeface="楷体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>
                <a:latin typeface="楷体"/>
                <a:ea typeface="楷体"/>
                <a:cs typeface="楷体"/>
              </a:rPr>
              <a:t>清明时节雨纷纷，</a:t>
            </a:r>
            <a:endParaRPr lang="en-US" altLang="zh-CN" sz="3200">
              <a:latin typeface="楷体"/>
              <a:ea typeface="楷体"/>
              <a:cs typeface="楷体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>
                <a:latin typeface="楷体"/>
                <a:ea typeface="楷体"/>
                <a:cs typeface="楷体"/>
              </a:rPr>
              <a:t>路上行人欲断魂。</a:t>
            </a:r>
          </a:p>
          <a:p>
            <a:pPr algn="ctr">
              <a:lnSpc>
                <a:spcPct val="150000"/>
              </a:lnSpc>
            </a:pPr>
            <a:r>
              <a:rPr lang="zh-CN" altLang="en-US" sz="3200">
                <a:latin typeface="楷体"/>
                <a:ea typeface="楷体"/>
                <a:cs typeface="楷体"/>
              </a:rPr>
              <a:t>借问酒家何处有？</a:t>
            </a:r>
            <a:endParaRPr lang="en-US" altLang="zh-CN" sz="3200">
              <a:latin typeface="楷体"/>
              <a:ea typeface="楷体"/>
              <a:cs typeface="楷体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>
                <a:latin typeface="楷体"/>
                <a:ea typeface="楷体"/>
                <a:cs typeface="楷体"/>
              </a:rPr>
              <a:t>牧童遥指杏花村。</a:t>
            </a:r>
          </a:p>
        </p:txBody>
      </p:sp>
      <p:pic>
        <p:nvPicPr>
          <p:cNvPr id="48130" name="图片 9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5327650" y="606901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1" name="图片 12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1735138" y="62071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2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38238" y="63468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3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65938" y="64039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31888" y="206375"/>
            <a:ext cx="2032000" cy="43180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8135" name="图片 12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8313" y="111125"/>
            <a:ext cx="5905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979613" y="1196975"/>
            <a:ext cx="5761037" cy="526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关描写中秋节的古诗</a:t>
            </a:r>
            <a:r>
              <a:rPr lang="zh-CN" altLang="en-US" sz="3200">
                <a:latin typeface="楷体"/>
                <a:ea typeface="楷体"/>
                <a:cs typeface="楷体"/>
              </a:rPr>
              <a:t>   </a:t>
            </a:r>
            <a:endParaRPr lang="en-US" altLang="zh-CN" sz="3200">
              <a:latin typeface="楷体"/>
              <a:ea typeface="楷体"/>
              <a:cs typeface="楷体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>
                <a:latin typeface="楷体"/>
                <a:ea typeface="楷体"/>
                <a:cs typeface="楷体"/>
              </a:rPr>
              <a:t>望月怀远</a:t>
            </a:r>
            <a:endParaRPr lang="en-US" altLang="zh-CN" sz="3200">
              <a:latin typeface="楷体"/>
              <a:ea typeface="楷体"/>
              <a:cs typeface="楷体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>
                <a:latin typeface="楷体"/>
                <a:ea typeface="楷体"/>
                <a:cs typeface="楷体"/>
              </a:rPr>
              <a:t>唐</a:t>
            </a:r>
            <a:r>
              <a:rPr lang="en-US" altLang="zh-CN" sz="3200">
                <a:latin typeface="楷体"/>
                <a:ea typeface="楷体"/>
                <a:cs typeface="楷体"/>
              </a:rPr>
              <a:t>·</a:t>
            </a:r>
            <a:r>
              <a:rPr lang="zh-CN" altLang="en-US" sz="3200">
                <a:latin typeface="楷体"/>
                <a:ea typeface="楷体"/>
                <a:cs typeface="楷体"/>
              </a:rPr>
              <a:t>张九龄</a:t>
            </a:r>
            <a:endParaRPr lang="en-US" altLang="zh-CN" sz="3200">
              <a:latin typeface="楷体"/>
              <a:ea typeface="楷体"/>
              <a:cs typeface="楷体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>
                <a:latin typeface="楷体"/>
                <a:ea typeface="楷体"/>
                <a:cs typeface="楷体"/>
              </a:rPr>
              <a:t>海上生明月，天涯共此时。</a:t>
            </a:r>
          </a:p>
          <a:p>
            <a:pPr algn="ctr">
              <a:lnSpc>
                <a:spcPct val="150000"/>
              </a:lnSpc>
            </a:pPr>
            <a:r>
              <a:rPr lang="zh-CN" altLang="en-US" sz="3200">
                <a:latin typeface="楷体"/>
                <a:ea typeface="楷体"/>
                <a:cs typeface="楷体"/>
              </a:rPr>
              <a:t>情人怨遥夜，竟夕起相思。</a:t>
            </a:r>
          </a:p>
          <a:p>
            <a:pPr algn="ctr">
              <a:lnSpc>
                <a:spcPct val="150000"/>
              </a:lnSpc>
            </a:pPr>
            <a:r>
              <a:rPr lang="zh-CN" altLang="en-US" sz="3200">
                <a:latin typeface="楷体"/>
                <a:ea typeface="楷体"/>
                <a:cs typeface="楷体"/>
              </a:rPr>
              <a:t>灭烛怜光满，披衣觉露滋。</a:t>
            </a:r>
          </a:p>
          <a:p>
            <a:pPr algn="ctr">
              <a:lnSpc>
                <a:spcPct val="150000"/>
              </a:lnSpc>
            </a:pPr>
            <a:r>
              <a:rPr lang="zh-CN" altLang="en-US" sz="3200">
                <a:latin typeface="楷体"/>
                <a:ea typeface="楷体"/>
                <a:cs typeface="楷体"/>
              </a:rPr>
              <a:t>不堪盈手赠，还寝梦佳期。</a:t>
            </a:r>
          </a:p>
        </p:txBody>
      </p:sp>
      <p:pic>
        <p:nvPicPr>
          <p:cNvPr id="49154" name="图片 9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5327650" y="606901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5" name="图片 12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1735138" y="62071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6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38238" y="63468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7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65938" y="64039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31888" y="206375"/>
            <a:ext cx="2032000" cy="43180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9159" name="图片 12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8313" y="111125"/>
            <a:ext cx="5905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642938" y="1233488"/>
            <a:ext cx="7978775" cy="424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/>
              <a:t>　</a:t>
            </a:r>
            <a:r>
              <a:rPr lang="en-US" altLang="zh-CN" sz="3600"/>
              <a:t>1.</a:t>
            </a:r>
            <a:r>
              <a:rPr lang="zh-CN" altLang="en-US" sz="3600"/>
              <a:t>加偏旁变成新字再组词。</a:t>
            </a:r>
            <a:endParaRPr lang="en-US" altLang="zh-CN" sz="3600"/>
          </a:p>
          <a:p>
            <a:pPr>
              <a:lnSpc>
                <a:spcPct val="150000"/>
              </a:lnSpc>
            </a:pPr>
            <a:r>
              <a:rPr lang="en-US" altLang="zh-CN" sz="3600" b="1">
                <a:latin typeface="楷体"/>
                <a:ea typeface="楷体"/>
                <a:cs typeface="楷体"/>
              </a:rPr>
              <a:t>  </a:t>
            </a:r>
            <a:r>
              <a:rPr lang="zh-CN" altLang="en-US" sz="3600" b="1">
                <a:latin typeface="楷体"/>
                <a:ea typeface="楷体"/>
                <a:cs typeface="楷体"/>
              </a:rPr>
              <a:t>占（  ）（       ）</a:t>
            </a:r>
            <a:endParaRPr lang="en-US" altLang="zh-CN" sz="3600" b="1">
              <a:latin typeface="楷体"/>
              <a:ea typeface="楷体"/>
              <a:cs typeface="楷体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楷体"/>
                <a:ea typeface="楷体"/>
                <a:cs typeface="楷体"/>
              </a:rPr>
              <a:t>　专（　）（　　）</a:t>
            </a: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楷体"/>
                <a:ea typeface="楷体"/>
                <a:cs typeface="楷体"/>
              </a:rPr>
              <a:t>　才（　）（　　）</a:t>
            </a: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楷体"/>
                <a:ea typeface="楷体"/>
                <a:cs typeface="楷体"/>
              </a:rPr>
              <a:t>　市（　）（　　）</a:t>
            </a:r>
          </a:p>
        </p:txBody>
      </p:sp>
      <p:pic>
        <p:nvPicPr>
          <p:cNvPr id="50178" name="图片 9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6296025" y="6040438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9" name="图片 12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763588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0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3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1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172450" y="63817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云形标注 9"/>
          <p:cNvSpPr/>
          <p:nvPr/>
        </p:nvSpPr>
        <p:spPr>
          <a:xfrm>
            <a:off x="5332413" y="3357563"/>
            <a:ext cx="3324225" cy="1655762"/>
          </a:xfrm>
          <a:prstGeom prst="cloudCallout">
            <a:avLst>
              <a:gd name="adj1" fmla="val -24443"/>
              <a:gd name="adj2" fmla="val -7367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　　用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熟字加偏旁的方法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可以巩固所学的生字。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3"/>
          <p:cNvGrpSpPr>
            <a:grpSpLocks/>
          </p:cNvGrpSpPr>
          <p:nvPr/>
        </p:nvGrpSpPr>
        <p:grpSpPr bwMode="auto">
          <a:xfrm>
            <a:off x="6108700" y="2206625"/>
            <a:ext cx="1666875" cy="1227138"/>
            <a:chOff x="1835696" y="5616071"/>
            <a:chExt cx="1665879" cy="1227642"/>
          </a:xfrm>
        </p:grpSpPr>
        <p:pic>
          <p:nvPicPr>
            <p:cNvPr id="50195" name="Picture 4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835696" y="5616071"/>
              <a:ext cx="1610357" cy="12276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TextBox 15"/>
            <p:cNvSpPr txBox="1"/>
            <p:nvPr/>
          </p:nvSpPr>
          <p:spPr>
            <a:xfrm>
              <a:off x="2021880" y="5884137"/>
              <a:ext cx="1479695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</a:rPr>
                <a:t>识字小方法</a:t>
              </a:r>
              <a:endParaRPr lang="zh-CN" altLang="en-US" sz="1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071688" y="2994025"/>
            <a:ext cx="6477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转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419475" y="2997200"/>
            <a:ext cx="11112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转眼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095500" y="3817938"/>
            <a:ext cx="6477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团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492500" y="3789363"/>
            <a:ext cx="11112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团圆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2097088" y="4616450"/>
            <a:ext cx="6477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闹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3492500" y="4581525"/>
            <a:ext cx="11112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热闹</a:t>
            </a:r>
          </a:p>
        </p:txBody>
      </p:sp>
      <p:sp>
        <p:nvSpPr>
          <p:cNvPr id="22" name="对角圆角矩形 21"/>
          <p:cNvSpPr/>
          <p:nvPr/>
        </p:nvSpPr>
        <p:spPr>
          <a:xfrm>
            <a:off x="1131888" y="206375"/>
            <a:ext cx="2032000" cy="43180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课堂作业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0191" name="图片 22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8313" y="111125"/>
            <a:ext cx="5905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92" name="Picture 4" descr="F:\七彩课堂插图板式封面\排版用图标、页眉页脚\标题jpg\读读背背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 l="19806" r="7809" b="7265"/>
          <a:stretch>
            <a:fillRect/>
          </a:stretch>
        </p:blipFill>
        <p:spPr bwMode="auto">
          <a:xfrm>
            <a:off x="5037138" y="4938713"/>
            <a:ext cx="1692275" cy="151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1979613" y="2276475"/>
            <a:ext cx="6477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贴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3492500" y="2133600"/>
            <a:ext cx="15732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/>
                <a:ea typeface="楷体"/>
                <a:cs typeface="楷体"/>
              </a:rPr>
              <a:t>贴窗花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 animBg="1"/>
      <p:bldP spid="11" grpId="0"/>
      <p:bldP spid="17" grpId="0"/>
      <p:bldP spid="18" grpId="0"/>
      <p:bldP spid="19" grpId="0"/>
      <p:bldP spid="20" grpId="0"/>
      <p:bldP spid="21" grpId="0"/>
      <p:bldP spid="25" grpId="0"/>
      <p:bldP spid="2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665163" y="996950"/>
            <a:ext cx="729138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/>
              <a:t>　</a:t>
            </a:r>
            <a:r>
              <a:rPr lang="en-US" altLang="zh-CN" sz="3200"/>
              <a:t>2.</a:t>
            </a:r>
            <a:r>
              <a:rPr lang="zh-CN" altLang="en-US" sz="3200"/>
              <a:t>填一填。</a:t>
            </a:r>
            <a:endParaRPr lang="en-US" altLang="zh-CN" sz="3200"/>
          </a:p>
        </p:txBody>
      </p:sp>
      <p:pic>
        <p:nvPicPr>
          <p:cNvPr id="51202" name="图片 9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6597650" y="6008688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3" name="图片 12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973138" y="62595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4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3388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5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93063" y="6259513"/>
            <a:ext cx="720725" cy="47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对角圆角矩形 12"/>
          <p:cNvSpPr/>
          <p:nvPr/>
        </p:nvSpPr>
        <p:spPr>
          <a:xfrm>
            <a:off x="1131888" y="206375"/>
            <a:ext cx="2032000" cy="43180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课堂作业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07" name="图片 13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8313" y="111125"/>
            <a:ext cx="5905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50825" y="1916113"/>
            <a:ext cx="8569325" cy="247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/>
              <a:t>春节到，人</a:t>
            </a:r>
            <a:r>
              <a:rPr lang="zh-CN" altLang="en-US" sz="3600" u="sng"/>
              <a:t>            </a:t>
            </a:r>
            <a:r>
              <a:rPr lang="zh-CN" altLang="en-US" sz="3600"/>
              <a:t>，</a:t>
            </a:r>
            <a:r>
              <a:rPr lang="zh-CN" altLang="en-US" sz="3600" u="sng"/>
              <a:t>      </a:t>
            </a:r>
            <a:r>
              <a:rPr lang="zh-CN" altLang="en-US" sz="3600"/>
              <a:t>窗花，</a:t>
            </a:r>
            <a:r>
              <a:rPr lang="zh-CN" altLang="en-US" sz="3600" u="sng"/>
              <a:t>       </a:t>
            </a:r>
            <a:r>
              <a:rPr lang="zh-CN" altLang="en-US" sz="3600"/>
              <a:t>鞭炮 。七月七，来</a:t>
            </a:r>
            <a:r>
              <a:rPr lang="zh-CN" altLang="en-US" sz="3600" u="sng"/>
              <a:t>        </a:t>
            </a:r>
            <a:r>
              <a:rPr lang="zh-CN" altLang="en-US" sz="3600"/>
              <a:t>，牛郎织女会 </a:t>
            </a:r>
            <a:r>
              <a:rPr lang="zh-CN" altLang="en-US" sz="3600" u="sng"/>
              <a:t>           </a:t>
            </a:r>
            <a:r>
              <a:rPr lang="zh-CN" altLang="en-US" sz="3600"/>
              <a:t>。重阳节，</a:t>
            </a:r>
            <a:r>
              <a:rPr lang="zh-CN" altLang="en-US" sz="3600" u="sng"/>
              <a:t>          </a:t>
            </a:r>
            <a:r>
              <a:rPr lang="zh-CN" altLang="en-US" sz="3600"/>
              <a:t>，踏秋赏菊去登高。</a:t>
            </a:r>
            <a:endParaRPr lang="en-US" altLang="zh-CN" sz="3200"/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916238" y="1844675"/>
            <a:ext cx="1223962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</a:rPr>
              <a:t>欢笑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787900" y="1773238"/>
            <a:ext cx="792163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</a:rPr>
              <a:t>贴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019925" y="1844675"/>
            <a:ext cx="72072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</a:rPr>
              <a:t>放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2587625" y="2676525"/>
            <a:ext cx="1152525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</a:rPr>
              <a:t>乞巧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6619875" y="2690813"/>
            <a:ext cx="1152525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</a:rPr>
              <a:t>鹊桥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2238375" y="3395663"/>
            <a:ext cx="1439863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</a:rPr>
              <a:t>要敬老</a:t>
            </a:r>
            <a:endParaRPr lang="en-US" altLang="zh-CN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9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图片 12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539552" y="1124744"/>
            <a:ext cx="2016224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窗花</a:t>
            </a:r>
            <a:endParaRPr lang="zh-CN" altLang="en-US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5" name="云形标注 24"/>
          <p:cNvSpPr/>
          <p:nvPr/>
        </p:nvSpPr>
        <p:spPr>
          <a:xfrm>
            <a:off x="4356100" y="981075"/>
            <a:ext cx="3529013" cy="4103688"/>
          </a:xfrm>
          <a:prstGeom prst="cloudCallout">
            <a:avLst>
              <a:gd name="adj1" fmla="val 60520"/>
              <a:gd name="adj2" fmla="val 54020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284663" y="981075"/>
            <a:ext cx="338296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楷体"/>
                <a:ea typeface="楷体"/>
                <a:cs typeface="楷体"/>
              </a:rPr>
              <a:t>　　</a:t>
            </a:r>
            <a:r>
              <a:rPr lang="zh-CN" altLang="en-US" sz="2400">
                <a:latin typeface="楷体"/>
                <a:ea typeface="楷体"/>
                <a:cs typeface="楷体"/>
              </a:rPr>
              <a:t>窗花是贴在窗纸或窗户玻璃上的剪纸，中国古老的传统民间艺术之一。它历史悠久，风格独特，深受国内外人士所喜爱。窗花是农耕文化的特色艺术，农村的生活地理环境、农业生产特征以及社会的习俗方式，也使这种乡土艺术具有了鲜明的中国民俗情趣和艺术特色</a:t>
            </a:r>
            <a:r>
              <a:rPr lang="zh-CN" altLang="en-US">
                <a:latin typeface="楷体"/>
                <a:ea typeface="楷体"/>
                <a:cs typeface="楷体"/>
              </a:rPr>
              <a:t>。</a:t>
            </a:r>
          </a:p>
        </p:txBody>
      </p: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7346950" y="4551363"/>
            <a:ext cx="1243013" cy="2219325"/>
            <a:chOff x="5836357" y="4560894"/>
            <a:chExt cx="1327930" cy="2056092"/>
          </a:xfrm>
        </p:grpSpPr>
        <p:pic>
          <p:nvPicPr>
            <p:cNvPr id="24590" name="图片 5"/>
            <p:cNvPicPr>
              <a:picLocks noChangeAspect="1"/>
            </p:cNvPicPr>
            <p:nvPr/>
          </p:nvPicPr>
          <p:blipFill>
            <a:blip r:embed="rId6"/>
            <a:srcRect l="35500" r="32249" b="80045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91" name="Picture 2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4585" name="组合 23"/>
          <p:cNvGrpSpPr>
            <a:grpSpLocks/>
          </p:cNvGrpSpPr>
          <p:nvPr/>
        </p:nvGrpSpPr>
        <p:grpSpPr bwMode="auto">
          <a:xfrm>
            <a:off x="468313" y="111125"/>
            <a:ext cx="2525712" cy="549275"/>
            <a:chOff x="467544" y="110421"/>
            <a:chExt cx="2525818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271" y="205771"/>
              <a:ext cx="1878091" cy="432254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chemeClr val="accent6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资料宝袋</a:t>
              </a:r>
              <a:endParaRPr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4589" name="图片 26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467544" y="110421"/>
              <a:ext cx="576064" cy="549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4586" name="AutoShape 6" descr="https://timgsa.baidu.com/timg?image&amp;quality=80&amp;size=b9999_10000&amp;sec=1508148032464&amp;di=981edf6cd35d3303f036b37f724b9f39&amp;imgtype=0&amp;src=http%3A%2F%2Fi0.sinaimg.cn%2Ffashion%2F2015%2F1029%2FU3978P1503DT2015102916504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4587" name="Picture 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23850" y="2133600"/>
            <a:ext cx="3600450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1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288" y="836613"/>
            <a:ext cx="8353425" cy="1016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　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３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你知道端午节的来历吗？试着说一下吧。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2226" name="图片 9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5327650" y="6040438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7" name="图片 12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1131888" y="6205538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8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9113" y="62579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9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48488" y="63817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31888" y="206375"/>
            <a:ext cx="2032000" cy="43180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课堂作业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2231" name="图片 12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8313" y="111125"/>
            <a:ext cx="5905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3995738" y="5300663"/>
            <a:ext cx="4583112" cy="1292225"/>
            <a:chOff x="4067944" y="5199835"/>
            <a:chExt cx="4583151" cy="1292100"/>
          </a:xfrm>
        </p:grpSpPr>
        <p:sp>
          <p:nvSpPr>
            <p:cNvPr id="10" name="云形标注 9"/>
            <p:cNvSpPr/>
            <p:nvPr/>
          </p:nvSpPr>
          <p:spPr>
            <a:xfrm>
              <a:off x="4067944" y="5247455"/>
              <a:ext cx="3600481" cy="1115904"/>
            </a:xfrm>
            <a:prstGeom prst="cloudCallout">
              <a:avLst>
                <a:gd name="adj1" fmla="val 60440"/>
                <a:gd name="adj2" fmla="val 32755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　　传统文化。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52235" name="Picture 2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7927820" y="5199835"/>
              <a:ext cx="723275" cy="1292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39750" y="2781300"/>
            <a:ext cx="7673975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/>
              <a:t>　　端午节是为了纪念伟大的爱国诗人屈原</a:t>
            </a:r>
            <a:r>
              <a:rPr lang="zh-CN" altLang="en-US" sz="2800"/>
              <a:t>。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图片 9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6138863" y="6040438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0" name="图片 12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1408113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1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5438" y="636587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2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6550" y="63690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云形标注 9"/>
          <p:cNvSpPr/>
          <p:nvPr/>
        </p:nvSpPr>
        <p:spPr>
          <a:xfrm>
            <a:off x="3733800" y="1441450"/>
            <a:ext cx="3168650" cy="1114425"/>
          </a:xfrm>
          <a:prstGeom prst="cloudCallout">
            <a:avLst>
              <a:gd name="adj1" fmla="val 69074"/>
              <a:gd name="adj2" fmla="val 5300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学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完课文，一起来听写吧。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7" name="Picture 3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690688" y="2768600"/>
            <a:ext cx="3108325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云形标注 13"/>
          <p:cNvSpPr/>
          <p:nvPr/>
        </p:nvSpPr>
        <p:spPr>
          <a:xfrm>
            <a:off x="3924300" y="4508500"/>
            <a:ext cx="2787650" cy="795338"/>
          </a:xfrm>
          <a:prstGeom prst="cloudCallout">
            <a:avLst>
              <a:gd name="adj1" fmla="val -60247"/>
              <a:gd name="adj2" fmla="val -50292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点我，点我！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对角圆角矩形 11"/>
          <p:cNvSpPr/>
          <p:nvPr/>
        </p:nvSpPr>
        <p:spPr>
          <a:xfrm>
            <a:off x="1131888" y="206375"/>
            <a:ext cx="2360612" cy="43180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点击报听写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3257" name="图片 12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68313" y="111125"/>
            <a:ext cx="5905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7350125" y="1933575"/>
            <a:ext cx="1112838" cy="1820863"/>
            <a:chOff x="5836357" y="4560894"/>
            <a:chExt cx="1327930" cy="2056092"/>
          </a:xfrm>
        </p:grpSpPr>
        <p:pic>
          <p:nvPicPr>
            <p:cNvPr id="53260" name="图片 5"/>
            <p:cNvPicPr>
              <a:picLocks noChangeAspect="1"/>
            </p:cNvPicPr>
            <p:nvPr/>
          </p:nvPicPr>
          <p:blipFill>
            <a:blip r:embed="rId9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49" b="80045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3261" name="Picture 2"/>
            <p:cNvPicPr>
              <a:picLocks noChangeAspect="1" noChangeArrowheads="1"/>
            </p:cNvPicPr>
            <p:nvPr/>
          </p:nvPicPr>
          <p:blipFill>
            <a:blip r:embed="rId10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313" y="4256088"/>
            <a:ext cx="1716087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图片 9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4" name="图片 12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896938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5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6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7600950" y="5024438"/>
            <a:ext cx="1112838" cy="1819275"/>
            <a:chOff x="5836357" y="4560894"/>
            <a:chExt cx="1327930" cy="2056092"/>
          </a:xfrm>
        </p:grpSpPr>
        <p:pic>
          <p:nvPicPr>
            <p:cNvPr id="54281" name="图片 5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49" b="80045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282" name="Picture 2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65300" y="5278438"/>
            <a:ext cx="1365250" cy="152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9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图片 12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539552" y="1124744"/>
            <a:ext cx="2016224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赛龙舟</a:t>
            </a:r>
            <a:endParaRPr lang="zh-CN" altLang="en-US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5" name="云形标注 24"/>
          <p:cNvSpPr/>
          <p:nvPr/>
        </p:nvSpPr>
        <p:spPr>
          <a:xfrm>
            <a:off x="5148263" y="981075"/>
            <a:ext cx="3527425" cy="4103688"/>
          </a:xfrm>
          <a:prstGeom prst="cloudCallout">
            <a:avLst>
              <a:gd name="adj1" fmla="val 60520"/>
              <a:gd name="adj2" fmla="val 54020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435600" y="1196975"/>
            <a:ext cx="3024188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楷体"/>
                <a:ea typeface="楷体"/>
                <a:cs typeface="楷体"/>
              </a:rPr>
              <a:t>　　</a:t>
            </a:r>
            <a:r>
              <a:rPr lang="zh-CN" altLang="en-US" sz="2400">
                <a:latin typeface="楷体"/>
                <a:ea typeface="楷体"/>
                <a:cs typeface="楷体"/>
              </a:rPr>
              <a:t>赛龙舟是中国端午节的习俗之一，也是端午节最重要的节日民俗活动之一，在中国南方地区普遍存在，在北方靠近河湖的城市也有赛龙舟习俗，而大部分是划旱龙舟舞龙船的形式。</a:t>
            </a:r>
          </a:p>
        </p:txBody>
      </p:sp>
      <p:grpSp>
        <p:nvGrpSpPr>
          <p:cNvPr id="3" name="组合 19"/>
          <p:cNvGrpSpPr>
            <a:grpSpLocks/>
          </p:cNvGrpSpPr>
          <p:nvPr/>
        </p:nvGrpSpPr>
        <p:grpSpPr bwMode="auto">
          <a:xfrm>
            <a:off x="7346950" y="4551363"/>
            <a:ext cx="1243013" cy="2219325"/>
            <a:chOff x="5836357" y="4560894"/>
            <a:chExt cx="1327930" cy="2056092"/>
          </a:xfrm>
        </p:grpSpPr>
        <p:pic>
          <p:nvPicPr>
            <p:cNvPr id="25617" name="图片 5"/>
            <p:cNvPicPr>
              <a:picLocks noChangeAspect="1"/>
            </p:cNvPicPr>
            <p:nvPr/>
          </p:nvPicPr>
          <p:blipFill>
            <a:blip r:embed="rId6"/>
            <a:srcRect l="35500" r="32249" b="80045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18" name="Picture 2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5609" name="组合 23"/>
          <p:cNvGrpSpPr>
            <a:grpSpLocks/>
          </p:cNvGrpSpPr>
          <p:nvPr/>
        </p:nvGrpSpPr>
        <p:grpSpPr bwMode="auto">
          <a:xfrm>
            <a:off x="468313" y="111125"/>
            <a:ext cx="2525712" cy="549275"/>
            <a:chOff x="467544" y="110421"/>
            <a:chExt cx="2525818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271" y="205771"/>
              <a:ext cx="1878091" cy="432254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chemeClr val="accent6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资料宝袋</a:t>
              </a:r>
              <a:endParaRPr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5616" name="图片 26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467544" y="110421"/>
              <a:ext cx="576064" cy="549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5610" name="AutoShape 6" descr="https://timgsa.baidu.com/timg?image&amp;quality=80&amp;size=b9999_10000&amp;sec=1508148032464&amp;di=981edf6cd35d3303f036b37f724b9f39&amp;imgtype=0&amp;src=http%3A%2F%2Fi0.sinaimg.cn%2Ffashion%2F2015%2F1029%2FU3978P1503DT2015102916504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5611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23850" y="1916113"/>
            <a:ext cx="4319588" cy="288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13" name="文本框 5"/>
          <p:cNvSpPr txBox="1">
            <a:spLocks noChangeArrowheads="1"/>
          </p:cNvSpPr>
          <p:nvPr/>
        </p:nvSpPr>
        <p:spPr bwMode="auto">
          <a:xfrm>
            <a:off x="962025" y="2206625"/>
            <a:ext cx="406400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">
                <a:solidFill>
                  <a:schemeClr val="bg1"/>
                </a:solidFill>
                <a:sym typeface="+mn-ea"/>
              </a:rPr>
              <a:t>绿色圃中小学教育http://www.LSPJY.com </a:t>
            </a:r>
            <a:endParaRPr lang="zh-CN" altLang="en-US" sz="100" b="1">
              <a:solidFill>
                <a:schemeClr val="bg1"/>
              </a:solidFill>
              <a:latin typeface="楷体"/>
              <a:ea typeface="楷体"/>
              <a:cs typeface="楷体"/>
              <a:sym typeface="+mn-ea"/>
            </a:endParaRPr>
          </a:p>
        </p:txBody>
      </p:sp>
      <p:sp>
        <p:nvSpPr>
          <p:cNvPr id="25614" name="文本框 6"/>
          <p:cNvSpPr txBox="1">
            <a:spLocks noChangeArrowheads="1"/>
          </p:cNvSpPr>
          <p:nvPr/>
        </p:nvSpPr>
        <p:spPr bwMode="auto">
          <a:xfrm>
            <a:off x="1089025" y="2333625"/>
            <a:ext cx="406400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">
                <a:solidFill>
                  <a:schemeClr val="bg1"/>
                </a:solidFill>
                <a:sym typeface="+mn-ea"/>
              </a:rPr>
              <a:t>绿色圃中小学教育http://www.LSPJY.com </a:t>
            </a:r>
            <a:endParaRPr lang="zh-CN" altLang="en-US" sz="100" b="1">
              <a:solidFill>
                <a:schemeClr val="bg1"/>
              </a:solidFill>
              <a:latin typeface="楷体"/>
              <a:ea typeface="楷体"/>
              <a:cs typeface="楷体"/>
              <a:sym typeface="+mn-ea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9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6583363" y="6042025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图片 12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701675" y="6221413"/>
            <a:ext cx="12652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17245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TextBox 2"/>
          <p:cNvSpPr txBox="1">
            <a:spLocks noChangeArrowheads="1"/>
          </p:cNvSpPr>
          <p:nvPr/>
        </p:nvSpPr>
        <p:spPr bwMode="auto">
          <a:xfrm>
            <a:off x="1139825" y="1581150"/>
            <a:ext cx="1030288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600">
                <a:latin typeface="楷体"/>
                <a:ea typeface="楷体"/>
                <a:cs typeface="楷体"/>
              </a:rPr>
              <a:t>吃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31913" y="836613"/>
            <a:ext cx="954087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>
                <a:latin typeface="+mn-ea"/>
                <a:ea typeface="+mn-ea"/>
              </a:rPr>
              <a:t>tiē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26631" name="TextBox 4"/>
          <p:cNvSpPr txBox="1">
            <a:spLocks noChangeArrowheads="1"/>
          </p:cNvSpPr>
          <p:nvPr/>
        </p:nvSpPr>
        <p:spPr bwMode="auto">
          <a:xfrm>
            <a:off x="2941638" y="919163"/>
            <a:ext cx="10096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</a:rPr>
              <a:t>笔顺</a:t>
            </a:r>
            <a:r>
              <a:rPr lang="zh-CN" altLang="en-US" sz="2400" b="1">
                <a:latin typeface="楷体"/>
                <a:ea typeface="楷体"/>
                <a:cs typeface="楷体"/>
              </a:rPr>
              <a:t>：</a:t>
            </a:r>
          </a:p>
        </p:txBody>
      </p:sp>
      <p:sp>
        <p:nvSpPr>
          <p:cNvPr id="26632" name="TextBox 5"/>
          <p:cNvSpPr txBox="1">
            <a:spLocks noChangeArrowheads="1"/>
          </p:cNvSpPr>
          <p:nvPr/>
        </p:nvSpPr>
        <p:spPr bwMode="auto">
          <a:xfrm>
            <a:off x="2955925" y="2138363"/>
            <a:ext cx="24971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</a:rPr>
              <a:t>组词</a:t>
            </a:r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：</a:t>
            </a:r>
            <a:r>
              <a:rPr lang="zh-CN" altLang="en-US" sz="2000">
                <a:latin typeface="楷体"/>
                <a:ea typeface="楷体"/>
                <a:cs typeface="楷体"/>
                <a:sym typeface="Wingdings" pitchFamily="2" charset="2"/>
              </a:rPr>
              <a:t>贴窗花  贴切</a:t>
            </a:r>
            <a:endParaRPr lang="zh-CN" altLang="en-US" sz="2000">
              <a:latin typeface="楷体"/>
              <a:ea typeface="楷体"/>
              <a:cs typeface="楷体"/>
            </a:endParaRPr>
          </a:p>
        </p:txBody>
      </p:sp>
      <p:sp>
        <p:nvSpPr>
          <p:cNvPr id="26633" name="TextBox 13"/>
          <p:cNvSpPr txBox="1">
            <a:spLocks noChangeArrowheads="1"/>
          </p:cNvSpPr>
          <p:nvPr/>
        </p:nvSpPr>
        <p:spPr bwMode="auto">
          <a:xfrm>
            <a:off x="2955925" y="2538413"/>
            <a:ext cx="46402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巧记：</a:t>
            </a:r>
            <a:r>
              <a:rPr lang="zh-CN" altLang="en-US" sz="2000">
                <a:latin typeface="楷体"/>
                <a:ea typeface="楷体"/>
                <a:cs typeface="楷体"/>
                <a:sym typeface="Wingdings" pitchFamily="2" charset="2"/>
              </a:rPr>
              <a:t>贝占贴窗花</a:t>
            </a:r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。</a:t>
            </a:r>
            <a:endParaRPr lang="zh-CN" altLang="en-US" sz="2000">
              <a:latin typeface="楷体"/>
              <a:ea typeface="楷体"/>
              <a:cs typeface="楷体"/>
            </a:endParaRPr>
          </a:p>
        </p:txBody>
      </p:sp>
      <p:sp>
        <p:nvSpPr>
          <p:cNvPr id="26634" name="TextBox 14"/>
          <p:cNvSpPr txBox="1">
            <a:spLocks noChangeArrowheads="1"/>
          </p:cNvSpPr>
          <p:nvPr/>
        </p:nvSpPr>
        <p:spPr bwMode="auto">
          <a:xfrm>
            <a:off x="2901950" y="1430338"/>
            <a:ext cx="59769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书写提示：</a:t>
            </a:r>
            <a:r>
              <a:rPr lang="zh-CN" altLang="en-US" sz="2000">
                <a:latin typeface="楷体"/>
                <a:ea typeface="楷体"/>
                <a:cs typeface="楷体"/>
                <a:sym typeface="Wingdings" pitchFamily="2" charset="2"/>
              </a:rPr>
              <a:t>左右等宽，分在竖中线两侧。“贝”的点小，“占”的“口”要小。</a:t>
            </a:r>
            <a:endParaRPr lang="zh-CN" altLang="en-US" sz="2000">
              <a:latin typeface="楷体"/>
              <a:ea typeface="楷体"/>
              <a:cs typeface="楷体"/>
            </a:endParaRPr>
          </a:p>
        </p:txBody>
      </p:sp>
      <p:sp>
        <p:nvSpPr>
          <p:cNvPr id="26635" name="TextBox 16"/>
          <p:cNvSpPr txBox="1">
            <a:spLocks noChangeArrowheads="1"/>
          </p:cNvSpPr>
          <p:nvPr/>
        </p:nvSpPr>
        <p:spPr bwMode="auto">
          <a:xfrm>
            <a:off x="1114425" y="4016375"/>
            <a:ext cx="103187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600">
                <a:latin typeface="楷体"/>
                <a:ea typeface="楷体"/>
                <a:cs typeface="楷体"/>
              </a:rPr>
              <a:t>叫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230313" y="3230563"/>
            <a:ext cx="954087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>
                <a:latin typeface="+mn-ea"/>
                <a:ea typeface="+mn-ea"/>
              </a:rPr>
              <a:t>jiē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26637" name="TextBox 18"/>
          <p:cNvSpPr txBox="1">
            <a:spLocks noChangeArrowheads="1"/>
          </p:cNvSpPr>
          <p:nvPr/>
        </p:nvSpPr>
        <p:spPr bwMode="auto">
          <a:xfrm>
            <a:off x="2901950" y="3443288"/>
            <a:ext cx="10112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</a:rPr>
              <a:t>笔顺</a:t>
            </a:r>
            <a:r>
              <a:rPr lang="zh-CN" altLang="en-US" sz="2400" b="1">
                <a:latin typeface="楷体"/>
                <a:ea typeface="楷体"/>
                <a:cs typeface="楷体"/>
              </a:rPr>
              <a:t>：</a:t>
            </a:r>
          </a:p>
        </p:txBody>
      </p:sp>
      <p:sp>
        <p:nvSpPr>
          <p:cNvPr id="26638" name="TextBox 20"/>
          <p:cNvSpPr txBox="1">
            <a:spLocks noChangeArrowheads="1"/>
          </p:cNvSpPr>
          <p:nvPr/>
        </p:nvSpPr>
        <p:spPr bwMode="auto">
          <a:xfrm>
            <a:off x="2955925" y="4503738"/>
            <a:ext cx="27543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</a:rPr>
              <a:t>组词</a:t>
            </a:r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：</a:t>
            </a:r>
            <a:r>
              <a:rPr lang="zh-CN" altLang="en-US" sz="2000">
                <a:latin typeface="楷体"/>
                <a:ea typeface="楷体"/>
                <a:cs typeface="楷体"/>
                <a:sym typeface="Wingdings" pitchFamily="2" charset="2"/>
              </a:rPr>
              <a:t>大街小巷  街道</a:t>
            </a:r>
            <a:endParaRPr lang="zh-CN" altLang="en-US" sz="2000">
              <a:latin typeface="楷体"/>
              <a:ea typeface="楷体"/>
              <a:cs typeface="楷体"/>
            </a:endParaRPr>
          </a:p>
        </p:txBody>
      </p:sp>
      <p:sp>
        <p:nvSpPr>
          <p:cNvPr id="26639" name="TextBox 21"/>
          <p:cNvSpPr txBox="1">
            <a:spLocks noChangeArrowheads="1"/>
          </p:cNvSpPr>
          <p:nvPr/>
        </p:nvSpPr>
        <p:spPr bwMode="auto">
          <a:xfrm>
            <a:off x="2936875" y="4903788"/>
            <a:ext cx="48752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巧记：</a:t>
            </a:r>
            <a:r>
              <a:rPr lang="zh-CN" altLang="en-US" sz="2000">
                <a:latin typeface="楷体"/>
                <a:ea typeface="楷体"/>
                <a:cs typeface="楷体"/>
                <a:sym typeface="Wingdings" pitchFamily="2" charset="2"/>
              </a:rPr>
              <a:t>此行别佳人。</a:t>
            </a:r>
            <a:endParaRPr lang="zh-CN" altLang="en-US" sz="2000">
              <a:latin typeface="楷体"/>
              <a:ea typeface="楷体"/>
              <a:cs typeface="楷体"/>
            </a:endParaRPr>
          </a:p>
        </p:txBody>
      </p:sp>
      <p:sp>
        <p:nvSpPr>
          <p:cNvPr id="26640" name="TextBox 23"/>
          <p:cNvSpPr txBox="1">
            <a:spLocks noChangeArrowheads="1"/>
          </p:cNvSpPr>
          <p:nvPr/>
        </p:nvSpPr>
        <p:spPr bwMode="auto">
          <a:xfrm>
            <a:off x="2862263" y="3862388"/>
            <a:ext cx="59753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书写提示：</a:t>
            </a:r>
            <a:r>
              <a:rPr lang="zh-CN" altLang="en-US" sz="2000">
                <a:latin typeface="楷体"/>
                <a:ea typeface="楷体"/>
                <a:cs typeface="楷体"/>
                <a:sym typeface="Wingdings" pitchFamily="2" charset="2"/>
              </a:rPr>
              <a:t>中间两个“土”的末笔都是提。</a:t>
            </a:r>
            <a:endParaRPr lang="zh-CN" altLang="en-US" sz="2000">
              <a:latin typeface="楷体"/>
              <a:ea typeface="楷体"/>
              <a:cs typeface="楷体"/>
            </a:endParaRPr>
          </a:p>
        </p:txBody>
      </p:sp>
      <p:cxnSp>
        <p:nvCxnSpPr>
          <p:cNvPr id="29" name="直接连接符 6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1129072" y="395891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9988" y="3846513"/>
            <a:ext cx="1271587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9600" b="1">
                <a:latin typeface="楷体"/>
                <a:ea typeface="楷体"/>
                <a:cs typeface="楷体"/>
              </a:rPr>
              <a:t>街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212850" y="1455738"/>
            <a:ext cx="122872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9600" b="1">
                <a:latin typeface="楷体"/>
                <a:ea typeface="楷体"/>
                <a:cs typeface="楷体"/>
              </a:rPr>
              <a:t>贴</a:t>
            </a:r>
          </a:p>
        </p:txBody>
      </p: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1835150" y="5616575"/>
            <a:ext cx="5330825" cy="1227138"/>
            <a:chOff x="1835696" y="5616071"/>
            <a:chExt cx="5330062" cy="1227642"/>
          </a:xfrm>
        </p:grpSpPr>
        <p:sp>
          <p:nvSpPr>
            <p:cNvPr id="42" name="云形 41"/>
            <p:cNvSpPr/>
            <p:nvPr/>
          </p:nvSpPr>
          <p:spPr>
            <a:xfrm>
              <a:off x="3705503" y="5701831"/>
              <a:ext cx="3387240" cy="881425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6653" name="TextBox 42"/>
            <p:cNvSpPr txBox="1">
              <a:spLocks noChangeArrowheads="1"/>
            </p:cNvSpPr>
            <p:nvPr/>
          </p:nvSpPr>
          <p:spPr bwMode="auto">
            <a:xfrm>
              <a:off x="3631756" y="5819268"/>
              <a:ext cx="353400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/>
                <a:t>　　</a:t>
              </a:r>
              <a:r>
                <a:rPr lang="zh-CN" altLang="en-US" b="1"/>
                <a:t>加一加识记：</a:t>
              </a:r>
              <a:r>
                <a:rPr lang="zh-CN" altLang="en-US" b="1">
                  <a:solidFill>
                    <a:srgbClr val="FF0000"/>
                  </a:solidFill>
                  <a:latin typeface="楷体"/>
                  <a:ea typeface="楷体"/>
                  <a:cs typeface="楷体"/>
                </a:rPr>
                <a:t>贝＋占＝贴。</a:t>
              </a:r>
            </a:p>
          </p:txBody>
        </p:sp>
        <p:grpSp>
          <p:nvGrpSpPr>
            <p:cNvPr id="26654" name="组合 43"/>
            <p:cNvGrpSpPr>
              <a:grpSpLocks/>
            </p:cNvGrpSpPr>
            <p:nvPr/>
          </p:nvGrpSpPr>
          <p:grpSpPr bwMode="auto"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26655" name="Picture 4"/>
              <p:cNvPicPr>
                <a:picLocks noChangeAspect="1" noChangeArrowheads="1"/>
              </p:cNvPicPr>
              <p:nvPr/>
            </p:nvPicPr>
            <p:blipFill>
              <a:blip r:embed="rId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6" name="TextBox 45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1600" b="1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  <a:latin typeface="Arial" panose="020B0604020202020204" pitchFamily="34" charset="0"/>
                    <a:ea typeface="宋体" panose="02010600030101010101" pitchFamily="2" charset="-122"/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48" name="对角圆角矩形 47"/>
          <p:cNvSpPr/>
          <p:nvPr/>
        </p:nvSpPr>
        <p:spPr>
          <a:xfrm>
            <a:off x="1131888" y="206375"/>
            <a:ext cx="3656012" cy="43180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会写字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648" name="图片 48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8313" y="111125"/>
            <a:ext cx="5905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49" name="TextBox 49"/>
          <p:cNvSpPr txBox="1">
            <a:spLocks noChangeArrowheads="1"/>
          </p:cNvSpPr>
          <p:nvPr/>
        </p:nvSpPr>
        <p:spPr bwMode="auto">
          <a:xfrm>
            <a:off x="2960688" y="2938463"/>
            <a:ext cx="49244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造句：</a:t>
            </a:r>
            <a:r>
              <a:rPr lang="zh-CN" altLang="en-US" sz="2000">
                <a:latin typeface="楷体"/>
                <a:ea typeface="楷体"/>
                <a:cs typeface="楷体"/>
                <a:sym typeface="Wingdings" pitchFamily="2" charset="2"/>
              </a:rPr>
              <a:t>每到春节的时候妈妈都要贴窗花。</a:t>
            </a:r>
            <a:endParaRPr lang="zh-CN" altLang="en-US" sz="2000">
              <a:latin typeface="楷体"/>
              <a:ea typeface="楷体"/>
              <a:cs typeface="楷体"/>
            </a:endParaRPr>
          </a:p>
        </p:txBody>
      </p:sp>
      <p:sp>
        <p:nvSpPr>
          <p:cNvPr id="26650" name="TextBox 50"/>
          <p:cNvSpPr txBox="1">
            <a:spLocks noChangeArrowheads="1"/>
          </p:cNvSpPr>
          <p:nvPr/>
        </p:nvSpPr>
        <p:spPr bwMode="auto">
          <a:xfrm>
            <a:off x="3001963" y="5302250"/>
            <a:ext cx="49545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造句：</a:t>
            </a:r>
            <a:r>
              <a:rPr lang="zh-CN" altLang="en-US" sz="2000">
                <a:latin typeface="楷体"/>
                <a:ea typeface="楷体"/>
                <a:cs typeface="楷体"/>
                <a:sym typeface="Wingdings" pitchFamily="2" charset="2"/>
              </a:rPr>
              <a:t>大街上人来人往热闹非凡。</a:t>
            </a:r>
            <a:endParaRPr lang="zh-CN" altLang="en-US" sz="2000">
              <a:latin typeface="楷体"/>
              <a:ea typeface="楷体"/>
              <a:cs typeface="楷体"/>
            </a:endParaRPr>
          </a:p>
        </p:txBody>
      </p:sp>
      <p:pic>
        <p:nvPicPr>
          <p:cNvPr id="26651" name="Picture 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027988" y="3573463"/>
            <a:ext cx="2889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35" grpId="0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9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6557963" y="6049963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图片 12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701675" y="6221413"/>
            <a:ext cx="12652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17245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274763" y="795338"/>
            <a:ext cx="1211262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 err="1">
                <a:latin typeface="+mn-ea"/>
                <a:ea typeface="+mn-ea"/>
              </a:rPr>
              <a:t>jìng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27654" name="TextBox 4"/>
          <p:cNvSpPr txBox="1">
            <a:spLocks noChangeArrowheads="1"/>
          </p:cNvSpPr>
          <p:nvPr/>
        </p:nvSpPr>
        <p:spPr bwMode="auto">
          <a:xfrm>
            <a:off x="2925763" y="844550"/>
            <a:ext cx="10112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</a:rPr>
              <a:t>笔顺</a:t>
            </a:r>
            <a:r>
              <a:rPr lang="zh-CN" altLang="en-US" sz="2400" b="1">
                <a:latin typeface="楷体"/>
                <a:ea typeface="楷体"/>
                <a:cs typeface="楷体"/>
              </a:rPr>
              <a:t>：</a:t>
            </a:r>
          </a:p>
        </p:txBody>
      </p:sp>
      <p:sp>
        <p:nvSpPr>
          <p:cNvPr id="27655" name="TextBox 5"/>
          <p:cNvSpPr txBox="1">
            <a:spLocks noChangeArrowheads="1"/>
          </p:cNvSpPr>
          <p:nvPr/>
        </p:nvSpPr>
        <p:spPr bwMode="auto">
          <a:xfrm>
            <a:off x="2984500" y="1730375"/>
            <a:ext cx="30273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</a:rPr>
              <a:t>组词</a:t>
            </a:r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：</a:t>
            </a:r>
            <a:r>
              <a:rPr lang="zh-CN" altLang="en-US" sz="2000">
                <a:latin typeface="楷体"/>
                <a:ea typeface="楷体"/>
                <a:cs typeface="楷体"/>
                <a:sym typeface="Wingdings" pitchFamily="2" charset="2"/>
              </a:rPr>
              <a:t>敬爱  尊敬  敬茶</a:t>
            </a:r>
            <a:endParaRPr lang="zh-CN" altLang="en-US" sz="2000">
              <a:latin typeface="楷体"/>
              <a:ea typeface="楷体"/>
              <a:cs typeface="楷体"/>
            </a:endParaRPr>
          </a:p>
        </p:txBody>
      </p:sp>
      <p:sp>
        <p:nvSpPr>
          <p:cNvPr id="27656" name="TextBox 13"/>
          <p:cNvSpPr txBox="1">
            <a:spLocks noChangeArrowheads="1"/>
          </p:cNvSpPr>
          <p:nvPr/>
        </p:nvSpPr>
        <p:spPr bwMode="auto">
          <a:xfrm>
            <a:off x="2911475" y="2135188"/>
            <a:ext cx="48291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巧记：</a:t>
            </a:r>
            <a:r>
              <a:rPr lang="zh-CN" altLang="en-US" sz="2000">
                <a:latin typeface="楷体"/>
                <a:ea typeface="楷体"/>
                <a:cs typeface="楷体"/>
                <a:sym typeface="Wingdings" pitchFamily="2" charset="2"/>
              </a:rPr>
              <a:t>“句”子戴帽（</a:t>
            </a:r>
            <a:r>
              <a:rPr lang="zh-CN" altLang="en-US" sz="2000"/>
              <a:t>艹</a:t>
            </a:r>
            <a:r>
              <a:rPr lang="zh-CN" altLang="en-US" sz="2000">
                <a:latin typeface="楷体"/>
                <a:ea typeface="楷体"/>
                <a:cs typeface="楷体"/>
                <a:sym typeface="Wingdings" pitchFamily="2" charset="2"/>
              </a:rPr>
              <a:t>）“文”章好。</a:t>
            </a:r>
            <a:endParaRPr lang="zh-CN" altLang="en-US" sz="2000">
              <a:latin typeface="楷体"/>
              <a:ea typeface="楷体"/>
              <a:cs typeface="楷体"/>
            </a:endParaRPr>
          </a:p>
        </p:txBody>
      </p:sp>
      <p:sp>
        <p:nvSpPr>
          <p:cNvPr id="27657" name="TextBox 14"/>
          <p:cNvSpPr txBox="1">
            <a:spLocks noChangeArrowheads="1"/>
          </p:cNvSpPr>
          <p:nvPr/>
        </p:nvSpPr>
        <p:spPr bwMode="auto">
          <a:xfrm>
            <a:off x="2903538" y="1312863"/>
            <a:ext cx="59769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书写提示：</a:t>
            </a:r>
            <a:r>
              <a:rPr lang="zh-CN" altLang="en-US" sz="2000">
                <a:latin typeface="楷体"/>
                <a:ea typeface="楷体"/>
                <a:cs typeface="楷体"/>
                <a:sym typeface="Wingdings" pitchFamily="2" charset="2"/>
              </a:rPr>
              <a:t>左部横笔向上斜，“</a:t>
            </a:r>
            <a:r>
              <a:rPr lang="zh-CN" altLang="en-US" sz="2000"/>
              <a:t>攵</a:t>
            </a:r>
            <a:r>
              <a:rPr lang="zh-CN" altLang="en-US" sz="2000">
                <a:latin typeface="楷体"/>
                <a:ea typeface="楷体"/>
                <a:cs typeface="楷体"/>
                <a:sym typeface="Wingdings" pitchFamily="2" charset="2"/>
              </a:rPr>
              <a:t>”捺要舒展。</a:t>
            </a:r>
            <a:endParaRPr lang="zh-CN" altLang="en-US" sz="2000">
              <a:latin typeface="楷体"/>
              <a:ea typeface="楷体"/>
              <a:cs typeface="楷体"/>
            </a:endParaRPr>
          </a:p>
        </p:txBody>
      </p:sp>
      <p:sp>
        <p:nvSpPr>
          <p:cNvPr id="27658" name="TextBox 16"/>
          <p:cNvSpPr txBox="1">
            <a:spLocks noChangeArrowheads="1"/>
          </p:cNvSpPr>
          <p:nvPr/>
        </p:nvSpPr>
        <p:spPr bwMode="auto">
          <a:xfrm>
            <a:off x="1114425" y="4016375"/>
            <a:ext cx="103187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600">
                <a:latin typeface="楷体"/>
                <a:ea typeface="楷体"/>
                <a:cs typeface="楷体"/>
              </a:rPr>
              <a:t>叫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230313" y="3230563"/>
            <a:ext cx="1211262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>
                <a:latin typeface="+mn-ea"/>
                <a:ea typeface="+mn-ea"/>
              </a:rPr>
              <a:t>zhōu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27660" name="TextBox 18"/>
          <p:cNvSpPr txBox="1">
            <a:spLocks noChangeArrowheads="1"/>
          </p:cNvSpPr>
          <p:nvPr/>
        </p:nvSpPr>
        <p:spPr bwMode="auto">
          <a:xfrm>
            <a:off x="2901950" y="3384550"/>
            <a:ext cx="10112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</a:rPr>
              <a:t>笔顺</a:t>
            </a:r>
            <a:r>
              <a:rPr lang="zh-CN" altLang="en-US" sz="2400" b="1">
                <a:latin typeface="楷体"/>
                <a:ea typeface="楷体"/>
                <a:cs typeface="楷体"/>
              </a:rPr>
              <a:t>：</a:t>
            </a:r>
          </a:p>
        </p:txBody>
      </p:sp>
      <p:sp>
        <p:nvSpPr>
          <p:cNvPr id="27661" name="TextBox 20"/>
          <p:cNvSpPr txBox="1">
            <a:spLocks noChangeArrowheads="1"/>
          </p:cNvSpPr>
          <p:nvPr/>
        </p:nvSpPr>
        <p:spPr bwMode="auto">
          <a:xfrm>
            <a:off x="2911475" y="4557713"/>
            <a:ext cx="24987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</a:rPr>
              <a:t>组词</a:t>
            </a:r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：</a:t>
            </a:r>
            <a:r>
              <a:rPr lang="zh-CN" altLang="en-US" sz="2000">
                <a:latin typeface="楷体"/>
                <a:ea typeface="楷体"/>
                <a:cs typeface="楷体"/>
                <a:sym typeface="Wingdings" pitchFamily="2" charset="2"/>
              </a:rPr>
              <a:t>赛龙舟  小舟</a:t>
            </a:r>
            <a:endParaRPr lang="zh-CN" altLang="en-US" sz="2000">
              <a:latin typeface="楷体"/>
              <a:ea typeface="楷体"/>
              <a:cs typeface="楷体"/>
            </a:endParaRPr>
          </a:p>
        </p:txBody>
      </p:sp>
      <p:sp>
        <p:nvSpPr>
          <p:cNvPr id="27662" name="TextBox 21"/>
          <p:cNvSpPr txBox="1">
            <a:spLocks noChangeArrowheads="1"/>
          </p:cNvSpPr>
          <p:nvPr/>
        </p:nvSpPr>
        <p:spPr bwMode="auto">
          <a:xfrm>
            <a:off x="2895600" y="4989513"/>
            <a:ext cx="54213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巧记：</a:t>
            </a:r>
            <a:r>
              <a:rPr lang="zh-CN" altLang="en-US" sz="2000">
                <a:latin typeface="楷体"/>
                <a:ea typeface="楷体"/>
                <a:cs typeface="楷体"/>
                <a:sym typeface="Wingdings" pitchFamily="2" charset="2"/>
              </a:rPr>
              <a:t>丹心一点到白头。</a:t>
            </a:r>
            <a:endParaRPr lang="zh-CN" altLang="en-US" sz="2000">
              <a:latin typeface="楷体"/>
              <a:ea typeface="楷体"/>
              <a:cs typeface="楷体"/>
            </a:endParaRPr>
          </a:p>
        </p:txBody>
      </p:sp>
      <p:sp>
        <p:nvSpPr>
          <p:cNvPr id="27663" name="TextBox 23"/>
          <p:cNvSpPr txBox="1">
            <a:spLocks noChangeArrowheads="1"/>
          </p:cNvSpPr>
          <p:nvPr/>
        </p:nvSpPr>
        <p:spPr bwMode="auto">
          <a:xfrm>
            <a:off x="2878138" y="3857625"/>
            <a:ext cx="597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书写提示：</a:t>
            </a:r>
            <a:r>
              <a:rPr lang="zh-CN" altLang="en-US" sz="2000">
                <a:latin typeface="楷体"/>
                <a:ea typeface="楷体"/>
                <a:cs typeface="楷体"/>
                <a:sym typeface="Wingdings" pitchFamily="2" charset="2"/>
              </a:rPr>
              <a:t>第一笔撇短小，第二笔竖撇舒展，横折的横要短，中横长在横中线上。</a:t>
            </a:r>
            <a:endParaRPr lang="zh-CN" altLang="en-US" sz="2000">
              <a:latin typeface="楷体"/>
              <a:ea typeface="楷体"/>
              <a:cs typeface="楷体"/>
            </a:endParaRPr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1835150" y="5616575"/>
            <a:ext cx="5330825" cy="1227138"/>
            <a:chOff x="1835696" y="5616071"/>
            <a:chExt cx="5330062" cy="1227642"/>
          </a:xfrm>
        </p:grpSpPr>
        <p:sp>
          <p:nvSpPr>
            <p:cNvPr id="7" name="云形 6"/>
            <p:cNvSpPr/>
            <p:nvPr/>
          </p:nvSpPr>
          <p:spPr>
            <a:xfrm>
              <a:off x="3705503" y="5701831"/>
              <a:ext cx="3387240" cy="881425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7677" name="TextBox 7"/>
            <p:cNvSpPr txBox="1">
              <a:spLocks noChangeArrowheads="1"/>
            </p:cNvSpPr>
            <p:nvPr/>
          </p:nvSpPr>
          <p:spPr bwMode="auto">
            <a:xfrm>
              <a:off x="3631756" y="5819268"/>
              <a:ext cx="3534002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/>
                <a:t>　　</a:t>
              </a:r>
              <a:r>
                <a:rPr lang="zh-CN" altLang="en-US" b="1"/>
                <a:t>减一减识记：</a:t>
              </a:r>
              <a:r>
                <a:rPr lang="zh-CN" altLang="en-US" b="1">
                  <a:solidFill>
                    <a:srgbClr val="FF0000"/>
                  </a:solidFill>
                </a:rPr>
                <a:t>船－几－口</a:t>
              </a:r>
              <a:r>
                <a:rPr lang="en-US" altLang="zh-CN" b="1">
                  <a:solidFill>
                    <a:srgbClr val="FF0000"/>
                  </a:solidFill>
                </a:rPr>
                <a:t>=</a:t>
              </a:r>
              <a:r>
                <a:rPr lang="zh-CN" altLang="en-US" b="1">
                  <a:solidFill>
                    <a:srgbClr val="FF0000"/>
                  </a:solidFill>
                </a:rPr>
                <a:t>舟。</a:t>
              </a:r>
              <a:endParaRPr lang="zh-CN" altLang="en-US" b="1">
                <a:solidFill>
                  <a:srgbClr val="FF0000"/>
                </a:solidFill>
                <a:latin typeface="楷体"/>
                <a:ea typeface="楷体"/>
                <a:cs typeface="楷体"/>
              </a:endParaRPr>
            </a:p>
          </p:txBody>
        </p:sp>
        <p:grpSp>
          <p:nvGrpSpPr>
            <p:cNvPr id="27678" name="组合 1"/>
            <p:cNvGrpSpPr>
              <a:grpSpLocks/>
            </p:cNvGrpSpPr>
            <p:nvPr/>
          </p:nvGrpSpPr>
          <p:grpSpPr bwMode="auto"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27679" name="Picture 4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1600" b="1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  <a:latin typeface="Arial" panose="020B0604020202020204" pitchFamily="34" charset="0"/>
                    <a:ea typeface="宋体" panose="02010600030101010101" pitchFamily="2" charset="-122"/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1129072" y="395891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230313" y="3846513"/>
            <a:ext cx="1271587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9600" b="1">
                <a:latin typeface="楷体"/>
                <a:ea typeface="楷体"/>
                <a:cs typeface="楷体"/>
              </a:rPr>
              <a:t>舟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1186774" y="1546769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对角圆角矩形 40"/>
          <p:cNvSpPr/>
          <p:nvPr/>
        </p:nvSpPr>
        <p:spPr>
          <a:xfrm>
            <a:off x="1131888" y="206375"/>
            <a:ext cx="3656012" cy="43180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会写字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669" name="图片 41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8313" y="111125"/>
            <a:ext cx="5905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70" name="TextBox 43"/>
          <p:cNvSpPr txBox="1">
            <a:spLocks noChangeArrowheads="1"/>
          </p:cNvSpPr>
          <p:nvPr/>
        </p:nvSpPr>
        <p:spPr bwMode="auto">
          <a:xfrm>
            <a:off x="2870200" y="5362575"/>
            <a:ext cx="55895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造句：</a:t>
            </a:r>
            <a:r>
              <a:rPr lang="zh-CN" altLang="en-US" sz="2000">
                <a:latin typeface="楷体"/>
                <a:ea typeface="楷体"/>
                <a:cs typeface="楷体"/>
                <a:sym typeface="Wingdings" pitchFamily="2" charset="2"/>
              </a:rPr>
              <a:t>湖面上停泊着一叶小舟。</a:t>
            </a:r>
            <a:endParaRPr lang="zh-CN" altLang="en-US" sz="2000">
              <a:latin typeface="楷体"/>
              <a:ea typeface="楷体"/>
              <a:cs typeface="楷体"/>
            </a:endParaRPr>
          </a:p>
        </p:txBody>
      </p:sp>
      <p:sp>
        <p:nvSpPr>
          <p:cNvPr id="45" name="TextBox 23"/>
          <p:cNvSpPr txBox="1">
            <a:spLocks noChangeArrowheads="1"/>
          </p:cNvSpPr>
          <p:nvPr/>
        </p:nvSpPr>
        <p:spPr bwMode="auto">
          <a:xfrm>
            <a:off x="1249363" y="1387475"/>
            <a:ext cx="1271587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9600" b="1">
                <a:latin typeface="楷体"/>
                <a:ea typeface="楷体"/>
                <a:cs typeface="楷体"/>
              </a:rPr>
              <a:t>敬</a:t>
            </a:r>
          </a:p>
        </p:txBody>
      </p:sp>
      <p:sp>
        <p:nvSpPr>
          <p:cNvPr id="27672" name="TextBox 45"/>
          <p:cNvSpPr txBox="1">
            <a:spLocks noChangeArrowheads="1"/>
          </p:cNvSpPr>
          <p:nvPr/>
        </p:nvSpPr>
        <p:spPr bwMode="auto">
          <a:xfrm>
            <a:off x="2838450" y="2574925"/>
            <a:ext cx="55895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造句：</a:t>
            </a:r>
            <a:r>
              <a:rPr lang="zh-CN" altLang="en-US" sz="2000">
                <a:latin typeface="楷体"/>
                <a:ea typeface="楷体"/>
                <a:cs typeface="楷体"/>
                <a:sym typeface="Wingdings" pitchFamily="2" charset="2"/>
              </a:rPr>
              <a:t>我们都很尊敬王老师。</a:t>
            </a:r>
            <a:endParaRPr lang="zh-CN" altLang="en-US" sz="2000">
              <a:latin typeface="楷体"/>
              <a:ea typeface="楷体"/>
              <a:cs typeface="楷体"/>
            </a:endParaRPr>
          </a:p>
        </p:txBody>
      </p:sp>
      <p:sp>
        <p:nvSpPr>
          <p:cNvPr id="27673" name="Rectangle 1"/>
          <p:cNvSpPr>
            <a:spLocks noChangeArrowheads="1"/>
          </p:cNvSpPr>
          <p:nvPr/>
        </p:nvSpPr>
        <p:spPr bwMode="auto">
          <a:xfrm>
            <a:off x="952500" y="37068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zh-CN"/>
              <a:t/>
            </a:r>
            <a:br>
              <a:rPr lang="zh-CN" altLang="zh-CN"/>
            </a:br>
            <a:endParaRPr lang="zh-CN" altLang="zh-CN"/>
          </a:p>
        </p:txBody>
      </p:sp>
      <p:sp>
        <p:nvSpPr>
          <p:cNvPr id="27674" name="文本框 2"/>
          <p:cNvSpPr txBox="1">
            <a:spLocks noChangeArrowheads="1"/>
          </p:cNvSpPr>
          <p:nvPr/>
        </p:nvSpPr>
        <p:spPr bwMode="auto">
          <a:xfrm>
            <a:off x="962025" y="2206625"/>
            <a:ext cx="406400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">
                <a:solidFill>
                  <a:schemeClr val="bg1"/>
                </a:solidFill>
                <a:sym typeface="+mn-ea"/>
              </a:rPr>
              <a:t>绿色圃中小学教育http://www.LSPJY.com </a:t>
            </a:r>
            <a:endParaRPr lang="zh-CN" altLang="en-US" sz="100" b="1">
              <a:solidFill>
                <a:schemeClr val="bg1"/>
              </a:solidFill>
              <a:latin typeface="楷体"/>
              <a:ea typeface="楷体"/>
              <a:cs typeface="楷体"/>
              <a:sym typeface="+mn-ea"/>
            </a:endParaRPr>
          </a:p>
        </p:txBody>
      </p:sp>
      <p:sp>
        <p:nvSpPr>
          <p:cNvPr id="27675" name="文本框 10"/>
          <p:cNvSpPr txBox="1">
            <a:spLocks noChangeArrowheads="1"/>
          </p:cNvSpPr>
          <p:nvPr/>
        </p:nvSpPr>
        <p:spPr bwMode="auto">
          <a:xfrm>
            <a:off x="1089025" y="2333625"/>
            <a:ext cx="406400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">
                <a:solidFill>
                  <a:schemeClr val="bg1"/>
                </a:solidFill>
                <a:sym typeface="+mn-ea"/>
              </a:rPr>
              <a:t>绿色圃中小学教育http://www.LSPJY.com </a:t>
            </a:r>
            <a:endParaRPr lang="zh-CN" altLang="en-US" sz="100" b="1">
              <a:solidFill>
                <a:schemeClr val="bg1"/>
              </a:solidFill>
              <a:latin typeface="楷体"/>
              <a:ea typeface="楷体"/>
              <a:cs typeface="楷体"/>
              <a:sym typeface="+mn-ea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35" grpId="0"/>
      <p:bldP spid="4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9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6583363" y="6042025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4" name="图片 12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701675" y="6221413"/>
            <a:ext cx="12652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17245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7" name="TextBox 2"/>
          <p:cNvSpPr txBox="1">
            <a:spLocks noChangeArrowheads="1"/>
          </p:cNvSpPr>
          <p:nvPr/>
        </p:nvSpPr>
        <p:spPr bwMode="auto">
          <a:xfrm>
            <a:off x="1139825" y="1581150"/>
            <a:ext cx="1030288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600">
                <a:latin typeface="楷体"/>
                <a:ea typeface="楷体"/>
                <a:cs typeface="楷体"/>
              </a:rPr>
              <a:t>吃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74763" y="795338"/>
            <a:ext cx="698500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>
                <a:latin typeface="+mn-ea"/>
                <a:ea typeface="+mn-ea"/>
              </a:rPr>
              <a:t>ài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28679" name="TextBox 4"/>
          <p:cNvSpPr txBox="1">
            <a:spLocks noChangeArrowheads="1"/>
          </p:cNvSpPr>
          <p:nvPr/>
        </p:nvSpPr>
        <p:spPr bwMode="auto">
          <a:xfrm>
            <a:off x="2941638" y="919163"/>
            <a:ext cx="10096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</a:rPr>
              <a:t>笔顺</a:t>
            </a:r>
            <a:r>
              <a:rPr lang="zh-CN" altLang="en-US" sz="2400" b="1">
                <a:latin typeface="楷体"/>
                <a:ea typeface="楷体"/>
                <a:cs typeface="楷体"/>
              </a:rPr>
              <a:t>：</a:t>
            </a:r>
          </a:p>
        </p:txBody>
      </p:sp>
      <p:sp>
        <p:nvSpPr>
          <p:cNvPr id="28680" name="TextBox 5"/>
          <p:cNvSpPr txBox="1">
            <a:spLocks noChangeArrowheads="1"/>
          </p:cNvSpPr>
          <p:nvPr/>
        </p:nvSpPr>
        <p:spPr bwMode="auto">
          <a:xfrm>
            <a:off x="2955925" y="2138363"/>
            <a:ext cx="22399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</a:rPr>
              <a:t>组词</a:t>
            </a:r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：</a:t>
            </a:r>
            <a:r>
              <a:rPr lang="zh-CN" altLang="en-US" sz="2000">
                <a:latin typeface="楷体"/>
                <a:ea typeface="楷体"/>
                <a:cs typeface="楷体"/>
                <a:sym typeface="Wingdings" pitchFamily="2" charset="2"/>
              </a:rPr>
              <a:t>艾香  艾草</a:t>
            </a:r>
            <a:endParaRPr lang="zh-CN" altLang="en-US" sz="2000">
              <a:latin typeface="楷体"/>
              <a:ea typeface="楷体"/>
              <a:cs typeface="楷体"/>
            </a:endParaRPr>
          </a:p>
        </p:txBody>
      </p:sp>
      <p:sp>
        <p:nvSpPr>
          <p:cNvPr id="28681" name="TextBox 13"/>
          <p:cNvSpPr txBox="1">
            <a:spLocks noChangeArrowheads="1"/>
          </p:cNvSpPr>
          <p:nvPr/>
        </p:nvSpPr>
        <p:spPr bwMode="auto">
          <a:xfrm>
            <a:off x="2955925" y="2538413"/>
            <a:ext cx="32464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巧记：</a:t>
            </a:r>
            <a:r>
              <a:rPr lang="zh-CN" altLang="en-US" sz="2000">
                <a:latin typeface="楷体"/>
                <a:ea typeface="楷体"/>
                <a:cs typeface="楷体"/>
                <a:sym typeface="Wingdings" pitchFamily="2" charset="2"/>
              </a:rPr>
              <a:t>义气无心以生草。</a:t>
            </a:r>
            <a:endParaRPr lang="zh-CN" altLang="en-US" sz="2000">
              <a:latin typeface="楷体"/>
              <a:ea typeface="楷体"/>
              <a:cs typeface="楷体"/>
            </a:endParaRPr>
          </a:p>
        </p:txBody>
      </p:sp>
      <p:sp>
        <p:nvSpPr>
          <p:cNvPr id="28682" name="TextBox 14"/>
          <p:cNvSpPr txBox="1">
            <a:spLocks noChangeArrowheads="1"/>
          </p:cNvSpPr>
          <p:nvPr/>
        </p:nvSpPr>
        <p:spPr bwMode="auto">
          <a:xfrm>
            <a:off x="2901950" y="1430338"/>
            <a:ext cx="59769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书写提示：</a:t>
            </a:r>
            <a:r>
              <a:rPr lang="zh-CN" altLang="en-US" sz="2000">
                <a:latin typeface="楷体"/>
                <a:ea typeface="楷体"/>
                <a:cs typeface="楷体"/>
                <a:sym typeface="Wingdings" pitchFamily="2" charset="2"/>
              </a:rPr>
              <a:t>“艹”的横长，下部撇捺舒展。</a:t>
            </a:r>
            <a:endParaRPr lang="zh-CN" altLang="en-US" sz="2000">
              <a:latin typeface="楷体"/>
              <a:ea typeface="楷体"/>
              <a:cs typeface="楷体"/>
            </a:endParaRPr>
          </a:p>
        </p:txBody>
      </p:sp>
      <p:sp>
        <p:nvSpPr>
          <p:cNvPr id="28683" name="TextBox 16"/>
          <p:cNvSpPr txBox="1">
            <a:spLocks noChangeArrowheads="1"/>
          </p:cNvSpPr>
          <p:nvPr/>
        </p:nvSpPr>
        <p:spPr bwMode="auto">
          <a:xfrm>
            <a:off x="1114425" y="4016375"/>
            <a:ext cx="103187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600">
                <a:latin typeface="楷体"/>
                <a:ea typeface="楷体"/>
                <a:cs typeface="楷体"/>
              </a:rPr>
              <a:t>叫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230313" y="3230563"/>
            <a:ext cx="1466850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>
                <a:latin typeface="+mn-ea"/>
                <a:ea typeface="+mn-ea"/>
              </a:rPr>
              <a:t>zhuǎn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28685" name="TextBox 18"/>
          <p:cNvSpPr txBox="1">
            <a:spLocks noChangeArrowheads="1"/>
          </p:cNvSpPr>
          <p:nvPr/>
        </p:nvSpPr>
        <p:spPr bwMode="auto">
          <a:xfrm>
            <a:off x="2901950" y="3443288"/>
            <a:ext cx="10112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</a:rPr>
              <a:t>笔顺</a:t>
            </a:r>
            <a:r>
              <a:rPr lang="zh-CN" altLang="en-US" sz="2400" b="1">
                <a:latin typeface="楷体"/>
                <a:ea typeface="楷体"/>
                <a:cs typeface="楷体"/>
              </a:rPr>
              <a:t>：</a:t>
            </a:r>
          </a:p>
        </p:txBody>
      </p:sp>
      <p:sp>
        <p:nvSpPr>
          <p:cNvPr id="28686" name="TextBox 20"/>
          <p:cNvSpPr txBox="1">
            <a:spLocks noChangeArrowheads="1"/>
          </p:cNvSpPr>
          <p:nvPr/>
        </p:nvSpPr>
        <p:spPr bwMode="auto">
          <a:xfrm>
            <a:off x="2813050" y="4510088"/>
            <a:ext cx="33956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</a:rPr>
              <a:t>组词</a:t>
            </a:r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：</a:t>
            </a:r>
            <a:r>
              <a:rPr lang="zh-CN" altLang="en-US" sz="2000">
                <a:latin typeface="楷体"/>
                <a:ea typeface="楷体"/>
                <a:cs typeface="楷体"/>
                <a:sym typeface="Wingdings" pitchFamily="2" charset="2"/>
              </a:rPr>
              <a:t>转眼   转身  转过头</a:t>
            </a:r>
            <a:endParaRPr lang="zh-CN" altLang="en-US" sz="2000">
              <a:latin typeface="楷体"/>
              <a:ea typeface="楷体"/>
              <a:cs typeface="楷体"/>
            </a:endParaRPr>
          </a:p>
        </p:txBody>
      </p:sp>
      <p:sp>
        <p:nvSpPr>
          <p:cNvPr id="28687" name="TextBox 21"/>
          <p:cNvSpPr txBox="1">
            <a:spLocks noChangeArrowheads="1"/>
          </p:cNvSpPr>
          <p:nvPr/>
        </p:nvSpPr>
        <p:spPr bwMode="auto">
          <a:xfrm>
            <a:off x="2936875" y="4903788"/>
            <a:ext cx="39608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巧记：</a:t>
            </a:r>
            <a:r>
              <a:rPr lang="zh-CN" altLang="en-US" sz="2000">
                <a:latin typeface="楷体"/>
                <a:ea typeface="楷体"/>
                <a:cs typeface="楷体"/>
                <a:sym typeface="Wingdings" pitchFamily="2" charset="2"/>
              </a:rPr>
              <a:t>车专能转身。</a:t>
            </a:r>
            <a:endParaRPr lang="zh-CN" altLang="en-US" sz="2000">
              <a:latin typeface="楷体"/>
              <a:ea typeface="楷体"/>
              <a:cs typeface="楷体"/>
            </a:endParaRPr>
          </a:p>
        </p:txBody>
      </p:sp>
      <p:sp>
        <p:nvSpPr>
          <p:cNvPr id="28688" name="TextBox 23"/>
          <p:cNvSpPr txBox="1">
            <a:spLocks noChangeArrowheads="1"/>
          </p:cNvSpPr>
          <p:nvPr/>
        </p:nvSpPr>
        <p:spPr bwMode="auto">
          <a:xfrm>
            <a:off x="2862263" y="3862388"/>
            <a:ext cx="59753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书写提示：</a:t>
            </a:r>
            <a:r>
              <a:rPr lang="zh-CN" altLang="en-US" sz="2000">
                <a:latin typeface="楷体"/>
                <a:ea typeface="楷体"/>
                <a:cs typeface="楷体"/>
                <a:sym typeface="Wingdings" pitchFamily="2" charset="2"/>
              </a:rPr>
              <a:t>左右等宽。“车”的第四笔横变成提，“专”的第二横长。</a:t>
            </a:r>
            <a:endParaRPr lang="zh-CN" altLang="en-US" sz="2000">
              <a:latin typeface="楷体"/>
              <a:ea typeface="楷体"/>
              <a:cs typeface="楷体"/>
            </a:endParaRPr>
          </a:p>
        </p:txBody>
      </p:sp>
      <p:cxnSp>
        <p:nvCxnSpPr>
          <p:cNvPr id="29" name="直接连接符 6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0"/>
          <p:cNvGrpSpPr/>
          <p:nvPr/>
        </p:nvGrpSpPr>
        <p:grpSpPr>
          <a:xfrm>
            <a:off x="1129072" y="395891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9988" y="3846513"/>
            <a:ext cx="1271587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9600" b="1">
                <a:latin typeface="楷体"/>
                <a:ea typeface="楷体"/>
                <a:cs typeface="楷体"/>
              </a:rPr>
              <a:t>转</a:t>
            </a:r>
          </a:p>
        </p:txBody>
      </p:sp>
      <p:grpSp>
        <p:nvGrpSpPr>
          <p:cNvPr id="7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212850" y="1455738"/>
            <a:ext cx="122872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9600" b="1">
                <a:latin typeface="楷体"/>
                <a:ea typeface="楷体"/>
                <a:cs typeface="楷体"/>
              </a:rPr>
              <a:t>艾</a:t>
            </a:r>
          </a:p>
        </p:txBody>
      </p:sp>
      <p:grpSp>
        <p:nvGrpSpPr>
          <p:cNvPr id="8" name="组合 40"/>
          <p:cNvGrpSpPr>
            <a:grpSpLocks/>
          </p:cNvGrpSpPr>
          <p:nvPr/>
        </p:nvGrpSpPr>
        <p:grpSpPr bwMode="auto">
          <a:xfrm>
            <a:off x="1835150" y="5616575"/>
            <a:ext cx="5330825" cy="1227138"/>
            <a:chOff x="1835696" y="5616071"/>
            <a:chExt cx="5330062" cy="1227642"/>
          </a:xfrm>
        </p:grpSpPr>
        <p:sp>
          <p:nvSpPr>
            <p:cNvPr id="42" name="云形 41"/>
            <p:cNvSpPr/>
            <p:nvPr/>
          </p:nvSpPr>
          <p:spPr>
            <a:xfrm>
              <a:off x="3705503" y="5701831"/>
              <a:ext cx="3387240" cy="881425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8702" name="TextBox 42"/>
            <p:cNvSpPr txBox="1">
              <a:spLocks noChangeArrowheads="1"/>
            </p:cNvSpPr>
            <p:nvPr/>
          </p:nvSpPr>
          <p:spPr bwMode="auto">
            <a:xfrm>
              <a:off x="3631756" y="5819268"/>
              <a:ext cx="353400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/>
                <a:t>　　</a:t>
              </a:r>
              <a:r>
                <a:rPr lang="zh-CN" altLang="en-US" b="1"/>
                <a:t>减一减识记：</a:t>
              </a:r>
              <a:r>
                <a:rPr lang="zh-CN" altLang="en-US" b="1">
                  <a:solidFill>
                    <a:srgbClr val="FF0000"/>
                  </a:solidFill>
                  <a:latin typeface="楷体"/>
                  <a:ea typeface="楷体"/>
                  <a:cs typeface="楷体"/>
                </a:rPr>
                <a:t>哎</a:t>
              </a:r>
              <a:r>
                <a:rPr lang="en-US" altLang="zh-CN" b="1">
                  <a:solidFill>
                    <a:srgbClr val="FF0000"/>
                  </a:solidFill>
                  <a:latin typeface="楷体"/>
                  <a:ea typeface="楷体"/>
                  <a:cs typeface="楷体"/>
                </a:rPr>
                <a:t>—</a:t>
              </a:r>
              <a:r>
                <a:rPr lang="zh-CN" altLang="en-US" b="1">
                  <a:solidFill>
                    <a:srgbClr val="FF0000"/>
                  </a:solidFill>
                  <a:latin typeface="楷体"/>
                  <a:ea typeface="楷体"/>
                  <a:cs typeface="楷体"/>
                </a:rPr>
                <a:t>口＝艾。</a:t>
              </a:r>
            </a:p>
          </p:txBody>
        </p:sp>
        <p:grpSp>
          <p:nvGrpSpPr>
            <p:cNvPr id="28703" name="组合 43"/>
            <p:cNvGrpSpPr>
              <a:grpSpLocks/>
            </p:cNvGrpSpPr>
            <p:nvPr/>
          </p:nvGrpSpPr>
          <p:grpSpPr bwMode="auto"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28704" name="Picture 4"/>
              <p:cNvPicPr>
                <a:picLocks noChangeAspect="1" noChangeArrowheads="1"/>
              </p:cNvPicPr>
              <p:nvPr/>
            </p:nvPicPr>
            <p:blipFill>
              <a:blip r:embed="rId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6" name="TextBox 45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1600" b="1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  <a:latin typeface="Arial" panose="020B0604020202020204" pitchFamily="34" charset="0"/>
                    <a:ea typeface="宋体" panose="02010600030101010101" pitchFamily="2" charset="-122"/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48" name="对角圆角矩形 47"/>
          <p:cNvSpPr/>
          <p:nvPr/>
        </p:nvSpPr>
        <p:spPr>
          <a:xfrm>
            <a:off x="1131888" y="206375"/>
            <a:ext cx="3656012" cy="43180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会写字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696" name="图片 48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8313" y="111125"/>
            <a:ext cx="5905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97" name="TextBox 49"/>
          <p:cNvSpPr txBox="1">
            <a:spLocks noChangeArrowheads="1"/>
          </p:cNvSpPr>
          <p:nvPr/>
        </p:nvSpPr>
        <p:spPr bwMode="auto">
          <a:xfrm>
            <a:off x="2960688" y="2938463"/>
            <a:ext cx="49244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造句：</a:t>
            </a:r>
            <a:r>
              <a:rPr lang="zh-CN" altLang="en-US" sz="2000">
                <a:latin typeface="楷体"/>
                <a:ea typeface="楷体"/>
                <a:cs typeface="楷体"/>
                <a:sym typeface="Wingdings" pitchFamily="2" charset="2"/>
              </a:rPr>
              <a:t>端午节门前挂艾草是我们的习俗。</a:t>
            </a:r>
            <a:endParaRPr lang="zh-CN" altLang="en-US" sz="2000">
              <a:latin typeface="楷体"/>
              <a:ea typeface="楷体"/>
              <a:cs typeface="楷体"/>
            </a:endParaRPr>
          </a:p>
        </p:txBody>
      </p:sp>
      <p:sp>
        <p:nvSpPr>
          <p:cNvPr id="28698" name="TextBox 50"/>
          <p:cNvSpPr txBox="1">
            <a:spLocks noChangeArrowheads="1"/>
          </p:cNvSpPr>
          <p:nvPr/>
        </p:nvSpPr>
        <p:spPr bwMode="auto">
          <a:xfrm>
            <a:off x="3001963" y="5302250"/>
            <a:ext cx="58912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造句：</a:t>
            </a:r>
            <a:r>
              <a:rPr lang="zh-CN" altLang="en-US" sz="2000">
                <a:latin typeface="楷体"/>
                <a:ea typeface="楷体"/>
                <a:cs typeface="楷体"/>
                <a:sym typeface="Wingdings" pitchFamily="2" charset="2"/>
              </a:rPr>
              <a:t>我们的国家是一个各民族大融合的国家。</a:t>
            </a:r>
            <a:endParaRPr lang="zh-CN" altLang="en-US" sz="2000">
              <a:latin typeface="楷体"/>
              <a:ea typeface="楷体"/>
              <a:cs typeface="楷体"/>
            </a:endParaRPr>
          </a:p>
        </p:txBody>
      </p:sp>
      <p:sp>
        <p:nvSpPr>
          <p:cNvPr id="28699" name="文本框 9"/>
          <p:cNvSpPr txBox="1">
            <a:spLocks noChangeArrowheads="1"/>
          </p:cNvSpPr>
          <p:nvPr/>
        </p:nvSpPr>
        <p:spPr bwMode="auto">
          <a:xfrm>
            <a:off x="962025" y="2206625"/>
            <a:ext cx="406400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">
                <a:solidFill>
                  <a:schemeClr val="bg1"/>
                </a:solidFill>
                <a:sym typeface="+mn-ea"/>
              </a:rPr>
              <a:t>绿色圃中小学教育http://www.LSPJY.com </a:t>
            </a:r>
            <a:endParaRPr lang="zh-CN" altLang="en-US" sz="100" b="1">
              <a:solidFill>
                <a:schemeClr val="bg1"/>
              </a:solidFill>
              <a:latin typeface="楷体"/>
              <a:ea typeface="楷体"/>
              <a:cs typeface="楷体"/>
              <a:sym typeface="+mn-ea"/>
            </a:endParaRPr>
          </a:p>
        </p:txBody>
      </p:sp>
      <p:sp>
        <p:nvSpPr>
          <p:cNvPr id="28700" name="文本框 10"/>
          <p:cNvSpPr txBox="1">
            <a:spLocks noChangeArrowheads="1"/>
          </p:cNvSpPr>
          <p:nvPr/>
        </p:nvSpPr>
        <p:spPr bwMode="auto">
          <a:xfrm>
            <a:off x="1089025" y="2333625"/>
            <a:ext cx="406400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">
                <a:solidFill>
                  <a:schemeClr val="bg1"/>
                </a:solidFill>
                <a:sym typeface="+mn-ea"/>
              </a:rPr>
              <a:t>绿色圃中小学教育http://www.LSPJY.com </a:t>
            </a:r>
            <a:endParaRPr lang="zh-CN" altLang="en-US" sz="100" b="1">
              <a:solidFill>
                <a:schemeClr val="bg1"/>
              </a:solidFill>
              <a:latin typeface="楷体"/>
              <a:ea typeface="楷体"/>
              <a:cs typeface="楷体"/>
              <a:sym typeface="+mn-ea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35" grpId="0"/>
      <p:bldP spid="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9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6583363" y="6042025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图片 12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701675" y="6221413"/>
            <a:ext cx="12652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17245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1" name="TextBox 2"/>
          <p:cNvSpPr txBox="1">
            <a:spLocks noChangeArrowheads="1"/>
          </p:cNvSpPr>
          <p:nvPr/>
        </p:nvSpPr>
        <p:spPr bwMode="auto">
          <a:xfrm>
            <a:off x="1139825" y="1581150"/>
            <a:ext cx="1030288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600">
                <a:latin typeface="楷体"/>
                <a:ea typeface="楷体"/>
                <a:cs typeface="楷体"/>
              </a:rPr>
              <a:t>吃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74763" y="795338"/>
            <a:ext cx="1211262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>
                <a:latin typeface="+mn-ea"/>
                <a:ea typeface="+mn-ea"/>
              </a:rPr>
              <a:t>tuán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29703" name="TextBox 4"/>
          <p:cNvSpPr txBox="1">
            <a:spLocks noChangeArrowheads="1"/>
          </p:cNvSpPr>
          <p:nvPr/>
        </p:nvSpPr>
        <p:spPr bwMode="auto">
          <a:xfrm>
            <a:off x="2941638" y="919163"/>
            <a:ext cx="10096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</a:rPr>
              <a:t>笔顺</a:t>
            </a:r>
            <a:r>
              <a:rPr lang="zh-CN" altLang="en-US" sz="2400" b="1">
                <a:latin typeface="楷体"/>
                <a:ea typeface="楷体"/>
                <a:cs typeface="楷体"/>
              </a:rPr>
              <a:t>：</a:t>
            </a:r>
          </a:p>
        </p:txBody>
      </p:sp>
      <p:sp>
        <p:nvSpPr>
          <p:cNvPr id="29704" name="TextBox 5"/>
          <p:cNvSpPr txBox="1">
            <a:spLocks noChangeArrowheads="1"/>
          </p:cNvSpPr>
          <p:nvPr/>
        </p:nvSpPr>
        <p:spPr bwMode="auto">
          <a:xfrm>
            <a:off x="2955925" y="2138363"/>
            <a:ext cx="32670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</a:rPr>
              <a:t>组词</a:t>
            </a:r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：</a:t>
            </a:r>
            <a:r>
              <a:rPr lang="zh-CN" altLang="en-US" sz="2000">
                <a:latin typeface="楷体"/>
                <a:ea typeface="楷体"/>
                <a:cs typeface="楷体"/>
                <a:sym typeface="Wingdings" pitchFamily="2" charset="2"/>
              </a:rPr>
              <a:t>团圆  团长  共青团</a:t>
            </a:r>
            <a:endParaRPr lang="zh-CN" altLang="en-US" sz="2000">
              <a:latin typeface="楷体"/>
              <a:ea typeface="楷体"/>
              <a:cs typeface="楷体"/>
            </a:endParaRPr>
          </a:p>
        </p:txBody>
      </p:sp>
      <p:sp>
        <p:nvSpPr>
          <p:cNvPr id="29705" name="TextBox 13"/>
          <p:cNvSpPr txBox="1">
            <a:spLocks noChangeArrowheads="1"/>
          </p:cNvSpPr>
          <p:nvPr/>
        </p:nvSpPr>
        <p:spPr bwMode="auto">
          <a:xfrm>
            <a:off x="2955925" y="2538413"/>
            <a:ext cx="32464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巧记：</a:t>
            </a:r>
            <a:r>
              <a:rPr lang="zh-CN" altLang="en-US" sz="2000">
                <a:latin typeface="楷体"/>
                <a:ea typeface="楷体"/>
                <a:cs typeface="楷体"/>
                <a:sym typeface="Wingdings" pitchFamily="2" charset="2"/>
              </a:rPr>
              <a:t>人才困口中。</a:t>
            </a:r>
            <a:endParaRPr lang="zh-CN" altLang="en-US" sz="2000">
              <a:latin typeface="楷体"/>
              <a:ea typeface="楷体"/>
              <a:cs typeface="楷体"/>
            </a:endParaRPr>
          </a:p>
        </p:txBody>
      </p:sp>
      <p:sp>
        <p:nvSpPr>
          <p:cNvPr id="29706" name="TextBox 14"/>
          <p:cNvSpPr txBox="1">
            <a:spLocks noChangeArrowheads="1"/>
          </p:cNvSpPr>
          <p:nvPr/>
        </p:nvSpPr>
        <p:spPr bwMode="auto">
          <a:xfrm>
            <a:off x="2901950" y="1430338"/>
            <a:ext cx="59769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书写提示：</a:t>
            </a:r>
            <a:r>
              <a:rPr lang="zh-CN" altLang="en-US" sz="2000">
                <a:latin typeface="楷体"/>
                <a:ea typeface="楷体"/>
                <a:cs typeface="楷体"/>
                <a:sym typeface="Wingdings" pitchFamily="2" charset="2"/>
              </a:rPr>
              <a:t>“口”宽而方正，“才”笔画紧凑。</a:t>
            </a:r>
            <a:endParaRPr lang="zh-CN" altLang="en-US" sz="2000">
              <a:latin typeface="楷体"/>
              <a:ea typeface="楷体"/>
              <a:cs typeface="楷体"/>
            </a:endParaRPr>
          </a:p>
        </p:txBody>
      </p:sp>
      <p:sp>
        <p:nvSpPr>
          <p:cNvPr id="29707" name="TextBox 16"/>
          <p:cNvSpPr txBox="1">
            <a:spLocks noChangeArrowheads="1"/>
          </p:cNvSpPr>
          <p:nvPr/>
        </p:nvSpPr>
        <p:spPr bwMode="auto">
          <a:xfrm>
            <a:off x="1114425" y="4016375"/>
            <a:ext cx="103187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600">
                <a:latin typeface="楷体"/>
                <a:ea typeface="楷体"/>
                <a:cs typeface="楷体"/>
              </a:rPr>
              <a:t>叫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230313" y="3230563"/>
            <a:ext cx="698500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>
                <a:latin typeface="+mn-ea"/>
                <a:ea typeface="+mn-ea"/>
              </a:rPr>
              <a:t>rè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29709" name="TextBox 18"/>
          <p:cNvSpPr txBox="1">
            <a:spLocks noChangeArrowheads="1"/>
          </p:cNvSpPr>
          <p:nvPr/>
        </p:nvSpPr>
        <p:spPr bwMode="auto">
          <a:xfrm>
            <a:off x="2901950" y="3443288"/>
            <a:ext cx="10112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</a:rPr>
              <a:t>笔顺</a:t>
            </a:r>
            <a:r>
              <a:rPr lang="zh-CN" altLang="en-US" sz="2400" b="1">
                <a:latin typeface="楷体"/>
                <a:ea typeface="楷体"/>
                <a:cs typeface="楷体"/>
              </a:rPr>
              <a:t>：</a:t>
            </a:r>
          </a:p>
        </p:txBody>
      </p:sp>
      <p:sp>
        <p:nvSpPr>
          <p:cNvPr id="29710" name="TextBox 20"/>
          <p:cNvSpPr txBox="1">
            <a:spLocks noChangeArrowheads="1"/>
          </p:cNvSpPr>
          <p:nvPr/>
        </p:nvSpPr>
        <p:spPr bwMode="auto">
          <a:xfrm>
            <a:off x="2955925" y="4503738"/>
            <a:ext cx="30099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</a:rPr>
              <a:t>组词</a:t>
            </a:r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：</a:t>
            </a:r>
            <a:r>
              <a:rPr lang="zh-CN" altLang="en-US" sz="2000">
                <a:latin typeface="楷体"/>
                <a:ea typeface="楷体"/>
                <a:cs typeface="楷体"/>
                <a:sym typeface="Wingdings" pitchFamily="2" charset="2"/>
              </a:rPr>
              <a:t>热闹  热情  炎热</a:t>
            </a:r>
            <a:endParaRPr lang="zh-CN" altLang="en-US" sz="2000">
              <a:latin typeface="楷体"/>
              <a:ea typeface="楷体"/>
              <a:cs typeface="楷体"/>
            </a:endParaRPr>
          </a:p>
        </p:txBody>
      </p:sp>
      <p:sp>
        <p:nvSpPr>
          <p:cNvPr id="29711" name="TextBox 21"/>
          <p:cNvSpPr txBox="1">
            <a:spLocks noChangeArrowheads="1"/>
          </p:cNvSpPr>
          <p:nvPr/>
        </p:nvSpPr>
        <p:spPr bwMode="auto">
          <a:xfrm>
            <a:off x="2936875" y="4903788"/>
            <a:ext cx="39608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巧记：</a:t>
            </a:r>
            <a:r>
              <a:rPr lang="zh-CN" altLang="en-US" sz="2000">
                <a:latin typeface="楷体"/>
                <a:ea typeface="楷体"/>
                <a:cs typeface="楷体"/>
                <a:sym typeface="Wingdings" pitchFamily="2" charset="2"/>
              </a:rPr>
              <a:t>执在火（灬）上烤。</a:t>
            </a:r>
            <a:endParaRPr lang="zh-CN" altLang="en-US" sz="2000">
              <a:latin typeface="楷体"/>
              <a:ea typeface="楷体"/>
              <a:cs typeface="楷体"/>
            </a:endParaRPr>
          </a:p>
        </p:txBody>
      </p:sp>
      <p:sp>
        <p:nvSpPr>
          <p:cNvPr id="29712" name="TextBox 23"/>
          <p:cNvSpPr txBox="1">
            <a:spLocks noChangeArrowheads="1"/>
          </p:cNvSpPr>
          <p:nvPr/>
        </p:nvSpPr>
        <p:spPr bwMode="auto">
          <a:xfrm>
            <a:off x="2862263" y="3862388"/>
            <a:ext cx="59753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书写提示</a:t>
            </a:r>
            <a:r>
              <a:rPr lang="zh-CN" altLang="en-US" sz="2000">
                <a:latin typeface="楷体"/>
                <a:ea typeface="楷体"/>
                <a:cs typeface="楷体"/>
                <a:sym typeface="Wingdings" pitchFamily="2" charset="2"/>
              </a:rPr>
              <a:t>：“灬”四点分布均匀托住上部。</a:t>
            </a:r>
            <a:endParaRPr lang="zh-CN" altLang="en-US" sz="2000">
              <a:latin typeface="楷体"/>
              <a:ea typeface="楷体"/>
              <a:cs typeface="楷体"/>
            </a:endParaRPr>
          </a:p>
        </p:txBody>
      </p:sp>
      <p:cxnSp>
        <p:nvCxnSpPr>
          <p:cNvPr id="29" name="直接连接符 6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0"/>
          <p:cNvGrpSpPr/>
          <p:nvPr/>
        </p:nvGrpSpPr>
        <p:grpSpPr>
          <a:xfrm>
            <a:off x="1129072" y="395891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9988" y="3846513"/>
            <a:ext cx="1271587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9600" b="1">
                <a:latin typeface="楷体"/>
                <a:ea typeface="楷体"/>
                <a:cs typeface="楷体"/>
              </a:rPr>
              <a:t>热</a:t>
            </a:r>
          </a:p>
        </p:txBody>
      </p:sp>
      <p:grpSp>
        <p:nvGrpSpPr>
          <p:cNvPr id="7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212850" y="1455738"/>
            <a:ext cx="122872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9600" b="1">
                <a:latin typeface="楷体"/>
                <a:ea typeface="楷体"/>
                <a:cs typeface="楷体"/>
              </a:rPr>
              <a:t>团</a:t>
            </a:r>
          </a:p>
        </p:txBody>
      </p:sp>
      <p:grpSp>
        <p:nvGrpSpPr>
          <p:cNvPr id="8" name="组合 40"/>
          <p:cNvGrpSpPr>
            <a:grpSpLocks/>
          </p:cNvGrpSpPr>
          <p:nvPr/>
        </p:nvGrpSpPr>
        <p:grpSpPr bwMode="auto">
          <a:xfrm>
            <a:off x="1835150" y="5616575"/>
            <a:ext cx="5330825" cy="1227138"/>
            <a:chOff x="1835696" y="5616071"/>
            <a:chExt cx="5330062" cy="1227642"/>
          </a:xfrm>
        </p:grpSpPr>
        <p:sp>
          <p:nvSpPr>
            <p:cNvPr id="42" name="云形 41"/>
            <p:cNvSpPr/>
            <p:nvPr/>
          </p:nvSpPr>
          <p:spPr>
            <a:xfrm>
              <a:off x="3705503" y="5701831"/>
              <a:ext cx="3387240" cy="881425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9725" name="TextBox 42"/>
            <p:cNvSpPr txBox="1">
              <a:spLocks noChangeArrowheads="1"/>
            </p:cNvSpPr>
            <p:nvPr/>
          </p:nvSpPr>
          <p:spPr bwMode="auto">
            <a:xfrm>
              <a:off x="3631756" y="5819268"/>
              <a:ext cx="353400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/>
                <a:t>　　</a:t>
              </a:r>
              <a:r>
                <a:rPr lang="zh-CN" altLang="en-US" b="1"/>
                <a:t>加一加识记：</a:t>
              </a:r>
              <a:r>
                <a:rPr lang="zh-CN" altLang="en-US" b="1">
                  <a:solidFill>
                    <a:srgbClr val="FF0000"/>
                  </a:solidFill>
                  <a:latin typeface="楷体"/>
                  <a:ea typeface="楷体"/>
                  <a:cs typeface="楷体"/>
                </a:rPr>
                <a:t>口＋才＝团。</a:t>
              </a:r>
            </a:p>
          </p:txBody>
        </p:sp>
        <p:grpSp>
          <p:nvGrpSpPr>
            <p:cNvPr id="29726" name="组合 43"/>
            <p:cNvGrpSpPr>
              <a:grpSpLocks/>
            </p:cNvGrpSpPr>
            <p:nvPr/>
          </p:nvGrpSpPr>
          <p:grpSpPr bwMode="auto"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29727" name="Picture 4"/>
              <p:cNvPicPr>
                <a:picLocks noChangeAspect="1" noChangeArrowheads="1"/>
              </p:cNvPicPr>
              <p:nvPr/>
            </p:nvPicPr>
            <p:blipFill>
              <a:blip r:embed="rId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6" name="TextBox 45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1600" b="1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  <a:latin typeface="Arial" panose="020B0604020202020204" pitchFamily="34" charset="0"/>
                    <a:ea typeface="宋体" panose="02010600030101010101" pitchFamily="2" charset="-122"/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48" name="对角圆角矩形 47"/>
          <p:cNvSpPr/>
          <p:nvPr/>
        </p:nvSpPr>
        <p:spPr>
          <a:xfrm>
            <a:off x="1131888" y="206375"/>
            <a:ext cx="3656012" cy="43180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会写字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720" name="图片 48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8313" y="111125"/>
            <a:ext cx="5905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21" name="TextBox 49"/>
          <p:cNvSpPr txBox="1">
            <a:spLocks noChangeArrowheads="1"/>
          </p:cNvSpPr>
          <p:nvPr/>
        </p:nvSpPr>
        <p:spPr bwMode="auto">
          <a:xfrm>
            <a:off x="2960688" y="2938463"/>
            <a:ext cx="49244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造句：</a:t>
            </a:r>
            <a:r>
              <a:rPr lang="zh-CN" altLang="en-US" sz="2000">
                <a:latin typeface="楷体"/>
                <a:ea typeface="楷体"/>
                <a:cs typeface="楷体"/>
                <a:sym typeface="Wingdings" pitchFamily="2" charset="2"/>
              </a:rPr>
              <a:t>中秋佳节是一个阖家团圆的日子。</a:t>
            </a:r>
            <a:endParaRPr lang="zh-CN" altLang="en-US" sz="2000">
              <a:latin typeface="楷体"/>
              <a:ea typeface="楷体"/>
              <a:cs typeface="楷体"/>
            </a:endParaRPr>
          </a:p>
        </p:txBody>
      </p:sp>
      <p:sp>
        <p:nvSpPr>
          <p:cNvPr id="29722" name="TextBox 50"/>
          <p:cNvSpPr txBox="1">
            <a:spLocks noChangeArrowheads="1"/>
          </p:cNvSpPr>
          <p:nvPr/>
        </p:nvSpPr>
        <p:spPr bwMode="auto">
          <a:xfrm>
            <a:off x="3001963" y="5302250"/>
            <a:ext cx="53149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造句：</a:t>
            </a:r>
            <a:r>
              <a:rPr lang="zh-CN" altLang="en-US" sz="2000">
                <a:latin typeface="楷体"/>
                <a:ea typeface="楷体"/>
                <a:cs typeface="楷体"/>
                <a:sym typeface="Wingdings" pitchFamily="2" charset="2"/>
              </a:rPr>
              <a:t>节日里的北京城真热闹。</a:t>
            </a:r>
            <a:endParaRPr lang="zh-CN" altLang="en-US" sz="2000">
              <a:latin typeface="楷体"/>
              <a:ea typeface="楷体"/>
              <a:cs typeface="楷体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9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6583363" y="6042025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图片 12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701675" y="6221413"/>
            <a:ext cx="12652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17245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TextBox 2"/>
          <p:cNvSpPr txBox="1">
            <a:spLocks noChangeArrowheads="1"/>
          </p:cNvSpPr>
          <p:nvPr/>
        </p:nvSpPr>
        <p:spPr bwMode="auto">
          <a:xfrm>
            <a:off x="1139825" y="1581150"/>
            <a:ext cx="1030288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600">
                <a:latin typeface="楷体"/>
                <a:ea typeface="楷体"/>
                <a:cs typeface="楷体"/>
              </a:rPr>
              <a:t>吃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74763" y="795338"/>
            <a:ext cx="954087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>
                <a:latin typeface="+mn-ea"/>
                <a:ea typeface="+mn-ea"/>
              </a:rPr>
              <a:t>nào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30727" name="TextBox 4"/>
          <p:cNvSpPr txBox="1">
            <a:spLocks noChangeArrowheads="1"/>
          </p:cNvSpPr>
          <p:nvPr/>
        </p:nvSpPr>
        <p:spPr bwMode="auto">
          <a:xfrm>
            <a:off x="2941638" y="919163"/>
            <a:ext cx="10096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</a:rPr>
              <a:t>笔顺</a:t>
            </a:r>
            <a:r>
              <a:rPr lang="zh-CN" altLang="en-US" sz="2400" b="1">
                <a:latin typeface="楷体"/>
                <a:ea typeface="楷体"/>
                <a:cs typeface="楷体"/>
              </a:rPr>
              <a:t>：</a:t>
            </a:r>
          </a:p>
        </p:txBody>
      </p:sp>
      <p:sp>
        <p:nvSpPr>
          <p:cNvPr id="30728" name="TextBox 5"/>
          <p:cNvSpPr txBox="1">
            <a:spLocks noChangeArrowheads="1"/>
          </p:cNvSpPr>
          <p:nvPr/>
        </p:nvSpPr>
        <p:spPr bwMode="auto">
          <a:xfrm>
            <a:off x="2955925" y="2138363"/>
            <a:ext cx="30099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</a:rPr>
              <a:t>组词</a:t>
            </a:r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：</a:t>
            </a:r>
            <a:r>
              <a:rPr lang="zh-CN" altLang="en-US" sz="2000">
                <a:latin typeface="楷体"/>
                <a:ea typeface="楷体"/>
                <a:cs typeface="楷体"/>
                <a:sym typeface="Wingdings" pitchFamily="2" charset="2"/>
              </a:rPr>
              <a:t>热闹  闹铃  闹钟</a:t>
            </a:r>
            <a:endParaRPr lang="zh-CN" altLang="en-US" sz="2000">
              <a:latin typeface="楷体"/>
              <a:ea typeface="楷体"/>
              <a:cs typeface="楷体"/>
            </a:endParaRPr>
          </a:p>
        </p:txBody>
      </p:sp>
      <p:sp>
        <p:nvSpPr>
          <p:cNvPr id="30729" name="TextBox 13"/>
          <p:cNvSpPr txBox="1">
            <a:spLocks noChangeArrowheads="1"/>
          </p:cNvSpPr>
          <p:nvPr/>
        </p:nvSpPr>
        <p:spPr bwMode="auto">
          <a:xfrm>
            <a:off x="2955925" y="2538413"/>
            <a:ext cx="32464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巧记：</a:t>
            </a:r>
            <a:r>
              <a:rPr lang="zh-CN" altLang="en-US" sz="2000">
                <a:latin typeface="楷体"/>
                <a:ea typeface="楷体"/>
                <a:cs typeface="楷体"/>
                <a:sym typeface="Wingdings" pitchFamily="2" charset="2"/>
              </a:rPr>
              <a:t>门＋市＝闹。</a:t>
            </a:r>
            <a:endParaRPr lang="zh-CN" altLang="en-US" sz="2000">
              <a:latin typeface="楷体"/>
              <a:ea typeface="楷体"/>
              <a:cs typeface="楷体"/>
            </a:endParaRPr>
          </a:p>
        </p:txBody>
      </p:sp>
      <p:sp>
        <p:nvSpPr>
          <p:cNvPr id="30730" name="TextBox 14"/>
          <p:cNvSpPr txBox="1">
            <a:spLocks noChangeArrowheads="1"/>
          </p:cNvSpPr>
          <p:nvPr/>
        </p:nvSpPr>
        <p:spPr bwMode="auto">
          <a:xfrm>
            <a:off x="2901950" y="1430338"/>
            <a:ext cx="59769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书写提示：</a:t>
            </a:r>
            <a:r>
              <a:rPr lang="zh-CN" altLang="en-US" sz="2000">
                <a:latin typeface="楷体"/>
                <a:ea typeface="楷体"/>
                <a:cs typeface="楷体"/>
                <a:sym typeface="Wingdings" pitchFamily="2" charset="2"/>
              </a:rPr>
              <a:t>“门”宽而方正，“市”笔画紧凑，竖在竖中线上。</a:t>
            </a:r>
            <a:endParaRPr lang="zh-CN" altLang="en-US" sz="2000">
              <a:latin typeface="楷体"/>
              <a:ea typeface="楷体"/>
              <a:cs typeface="楷体"/>
            </a:endParaRPr>
          </a:p>
        </p:txBody>
      </p:sp>
      <p:cxnSp>
        <p:nvCxnSpPr>
          <p:cNvPr id="29" name="直接连接符 6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212850" y="1455738"/>
            <a:ext cx="122872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9600" b="1">
                <a:latin typeface="楷体"/>
                <a:ea typeface="楷体"/>
                <a:cs typeface="楷体"/>
              </a:rPr>
              <a:t>闹</a:t>
            </a:r>
          </a:p>
        </p:txBody>
      </p:sp>
      <p:grpSp>
        <p:nvGrpSpPr>
          <p:cNvPr id="8" name="组合 40"/>
          <p:cNvGrpSpPr>
            <a:grpSpLocks/>
          </p:cNvGrpSpPr>
          <p:nvPr/>
        </p:nvGrpSpPr>
        <p:grpSpPr bwMode="auto">
          <a:xfrm>
            <a:off x="1835150" y="5616575"/>
            <a:ext cx="5330825" cy="1227138"/>
            <a:chOff x="1835696" y="5616071"/>
            <a:chExt cx="5330062" cy="1227642"/>
          </a:xfrm>
        </p:grpSpPr>
        <p:sp>
          <p:nvSpPr>
            <p:cNvPr id="42" name="云形 41"/>
            <p:cNvSpPr/>
            <p:nvPr/>
          </p:nvSpPr>
          <p:spPr>
            <a:xfrm>
              <a:off x="3705503" y="5701831"/>
              <a:ext cx="3387240" cy="881425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0739" name="TextBox 42"/>
            <p:cNvSpPr txBox="1">
              <a:spLocks noChangeArrowheads="1"/>
            </p:cNvSpPr>
            <p:nvPr/>
          </p:nvSpPr>
          <p:spPr bwMode="auto">
            <a:xfrm>
              <a:off x="3631756" y="5819268"/>
              <a:ext cx="353400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/>
                <a:t>　　</a:t>
              </a:r>
              <a:r>
                <a:rPr lang="zh-CN" altLang="en-US" b="1"/>
                <a:t>加一加识记：</a:t>
              </a:r>
              <a:r>
                <a:rPr lang="zh-CN" altLang="en-US" b="1">
                  <a:solidFill>
                    <a:srgbClr val="FF0000"/>
                  </a:solidFill>
                  <a:latin typeface="楷体"/>
                  <a:ea typeface="楷体"/>
                  <a:cs typeface="楷体"/>
                </a:rPr>
                <a:t>门＋市＝闹。</a:t>
              </a:r>
            </a:p>
          </p:txBody>
        </p:sp>
        <p:grpSp>
          <p:nvGrpSpPr>
            <p:cNvPr id="30740" name="组合 43"/>
            <p:cNvGrpSpPr>
              <a:grpSpLocks/>
            </p:cNvGrpSpPr>
            <p:nvPr/>
          </p:nvGrpSpPr>
          <p:grpSpPr bwMode="auto"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30741" name="Picture 4"/>
              <p:cNvPicPr>
                <a:picLocks noChangeAspect="1" noChangeArrowheads="1"/>
              </p:cNvPicPr>
              <p:nvPr/>
            </p:nvPicPr>
            <p:blipFill>
              <a:blip r:embed="rId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6" name="TextBox 45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zh-CN" altLang="en-US" sz="1600" b="1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  <a:latin typeface="Arial" panose="020B0604020202020204" pitchFamily="34" charset="0"/>
                    <a:ea typeface="宋体" panose="02010600030101010101" pitchFamily="2" charset="-122"/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48" name="对角圆角矩形 47"/>
          <p:cNvSpPr/>
          <p:nvPr/>
        </p:nvSpPr>
        <p:spPr>
          <a:xfrm>
            <a:off x="1131888" y="206375"/>
            <a:ext cx="3656012" cy="43180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会写字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36" name="图片 48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8313" y="111125"/>
            <a:ext cx="5905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37" name="TextBox 49"/>
          <p:cNvSpPr txBox="1">
            <a:spLocks noChangeArrowheads="1"/>
          </p:cNvSpPr>
          <p:nvPr/>
        </p:nvSpPr>
        <p:spPr bwMode="auto">
          <a:xfrm>
            <a:off x="2960688" y="2938463"/>
            <a:ext cx="49244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/>
                <a:ea typeface="楷体"/>
                <a:cs typeface="楷体"/>
                <a:sym typeface="Wingdings" pitchFamily="2" charset="2"/>
              </a:rPr>
              <a:t>造句：</a:t>
            </a:r>
            <a:r>
              <a:rPr lang="zh-CN" altLang="en-US" sz="2000">
                <a:latin typeface="楷体"/>
                <a:ea typeface="楷体"/>
                <a:cs typeface="楷体"/>
                <a:sym typeface="Wingdings" pitchFamily="2" charset="2"/>
              </a:rPr>
              <a:t>小闹钟每天准时叫我起床。</a:t>
            </a:r>
            <a:endParaRPr lang="zh-CN" altLang="en-US" sz="2000">
              <a:latin typeface="楷体"/>
              <a:ea typeface="楷体"/>
              <a:cs typeface="楷体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2140</Words>
  <Application>WPS 演示</Application>
  <PresentationFormat>全屏显示(4:3)</PresentationFormat>
  <Paragraphs>302</Paragraphs>
  <Slides>32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演示文稿设计模板</vt:lpstr>
      </vt:variant>
      <vt:variant>
        <vt:i4>19</vt:i4>
      </vt:variant>
      <vt:variant>
        <vt:lpstr>幻灯片标题</vt:lpstr>
      </vt:variant>
      <vt:variant>
        <vt:i4>32</vt:i4>
      </vt:variant>
    </vt:vector>
  </HeadingPairs>
  <TitlesOfParts>
    <vt:vector size="57" baseType="lpstr">
      <vt:lpstr>Arial</vt:lpstr>
      <vt:lpstr>宋体</vt:lpstr>
      <vt:lpstr>Calibri</vt:lpstr>
      <vt:lpstr>楷体</vt:lpstr>
      <vt:lpstr>+mn-ea</vt:lpstr>
      <vt:lpstr>Wingdings</vt:lpstr>
      <vt:lpstr>Office 主题​​</vt:lpstr>
      <vt:lpstr>Office 主题​​</vt:lpstr>
      <vt:lpstr>Office 主题​​</vt:lpstr>
      <vt:lpstr>Office 主题​​</vt:lpstr>
      <vt:lpstr>Office 主题​​</vt:lpstr>
      <vt:lpstr>Office 主题​​</vt:lpstr>
      <vt:lpstr>Office 主题​​</vt:lpstr>
      <vt:lpstr>Office 主题​​</vt:lpstr>
      <vt:lpstr>Office 主题​​</vt:lpstr>
      <vt:lpstr>Office 主题​​</vt:lpstr>
      <vt:lpstr>Office 主题​​</vt:lpstr>
      <vt:lpstr>Office 主题​​</vt:lpstr>
      <vt:lpstr>Office 主题​​</vt:lpstr>
      <vt:lpstr>Office 主题​​</vt:lpstr>
      <vt:lpstr>Office 主题​​</vt:lpstr>
      <vt:lpstr>Office 主题​​</vt:lpstr>
      <vt:lpstr>Office 主题​​</vt:lpstr>
      <vt:lpstr>Office 主题​​</vt:lpstr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2017-05-17T10:13:00Z</dcterms:created>
  <dcterms:modified xsi:type="dcterms:W3CDTF">2018-03-14T11:27:02Z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