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323" r:id="rId3"/>
    <p:sldId id="523" r:id="rId5"/>
    <p:sldId id="1090" r:id="rId6"/>
    <p:sldId id="1012" r:id="rId7"/>
    <p:sldId id="1043" r:id="rId8"/>
    <p:sldId id="1042" r:id="rId9"/>
    <p:sldId id="1091" r:id="rId10"/>
    <p:sldId id="1092" r:id="rId11"/>
    <p:sldId id="1093" r:id="rId12"/>
    <p:sldId id="1094" r:id="rId13"/>
    <p:sldId id="1095" r:id="rId14"/>
    <p:sldId id="1102" r:id="rId15"/>
    <p:sldId id="1106" r:id="rId16"/>
    <p:sldId id="1100" r:id="rId17"/>
    <p:sldId id="1103" r:id="rId18"/>
  </p:sldIdLst>
  <p:sldSz cx="9144000" cy="5143500" type="screen16x9"/>
  <p:notesSz cx="6858000" cy="9144000"/>
  <p:embeddedFontLst>
    <p:embeddedFont>
      <p:font typeface="黑体" panose="0201060003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微软雅黑" panose="020B050302020402020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  <p:embeddedFont>
      <p:font typeface="Impact" panose="020B0806030902050204" charset="0"/>
      <p:regular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0000FF"/>
    <a:srgbClr val="FF0000"/>
    <a:srgbClr val="0066FF"/>
    <a:srgbClr val="A38302"/>
    <a:srgbClr val="FEFCDE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878" y="-70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22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#1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813E49-99A7-44F7-9550-429E0CC77F5C}" type="doc">
      <dgm:prSet loTypeId="urn:microsoft.com/office/officeart/2005/8/layout/venn1" loCatId="relationship" qsTypeId="urn:microsoft.com/office/officeart/2005/8/quickstyle/simple1#1" qsCatId="simple" csTypeId="urn:microsoft.com/office/officeart/2005/8/colors/colorful2#1" csCatId="colorful" phldr="1"/>
      <dgm:spPr/>
    </dgm:pt>
    <dgm:pt modelId="{FE069658-A884-4863-9ECB-0C6B68B65E81}">
      <dgm:prSet phldrT="[文本]"/>
      <dgm:spPr>
        <a:solidFill>
          <a:srgbClr val="FFC000"/>
        </a:solidFill>
      </dgm:spPr>
      <dgm:t>
        <a:bodyPr/>
        <a:lstStyle/>
        <a:p>
          <a:r>
            <a:rPr lang="zh-CN" altLang="en-US" dirty="0" smtClean="0"/>
            <a:t>玩具</a:t>
          </a:r>
          <a:endParaRPr lang="zh-CN" altLang="en-US" dirty="0"/>
        </a:p>
      </dgm:t>
    </dgm:pt>
    <dgm:pt modelId="{4D4EDE96-D506-4A5B-8D34-1A0FCC2C0CC8}" cxnId="{5BE328C0-0A7B-4620-B0C3-3B7E29F4DDB1}" type="parTrans">
      <dgm:prSet/>
      <dgm:spPr/>
      <dgm:t>
        <a:bodyPr/>
        <a:lstStyle/>
        <a:p>
          <a:endParaRPr lang="zh-CN" altLang="en-US"/>
        </a:p>
      </dgm:t>
    </dgm:pt>
    <dgm:pt modelId="{5A8B75C2-9ABF-4BB8-AF3A-9D2981247CB7}" cxnId="{5BE328C0-0A7B-4620-B0C3-3B7E29F4DDB1}" type="sibTrans">
      <dgm:prSet/>
      <dgm:spPr/>
      <dgm:t>
        <a:bodyPr/>
        <a:lstStyle/>
        <a:p>
          <a:endParaRPr lang="zh-CN" altLang="en-US"/>
        </a:p>
      </dgm:t>
    </dgm:pt>
    <dgm:pt modelId="{02B30A91-2FB4-4D9D-8884-209C73CA77D1}">
      <dgm:prSet phldrT="[文本]"/>
      <dgm:spPr>
        <a:solidFill>
          <a:srgbClr val="E14BC1"/>
        </a:solidFill>
      </dgm:spPr>
      <dgm:t>
        <a:bodyPr/>
        <a:lstStyle/>
        <a:p>
          <a:r>
            <a:rPr lang="zh-CN" altLang="en-US" dirty="0" smtClean="0"/>
            <a:t>生活用品</a:t>
          </a:r>
          <a:endParaRPr lang="zh-CN" altLang="en-US" dirty="0"/>
        </a:p>
      </dgm:t>
    </dgm:pt>
    <dgm:pt modelId="{9AEBC3B9-3C1F-4D3B-8586-F5F20A20C0D2}" cxnId="{B4F277AE-05A9-49AC-B3B4-6DA3CE4E49A2}" type="parTrans">
      <dgm:prSet/>
      <dgm:spPr/>
      <dgm:t>
        <a:bodyPr/>
        <a:lstStyle/>
        <a:p>
          <a:endParaRPr lang="zh-CN" altLang="en-US"/>
        </a:p>
      </dgm:t>
    </dgm:pt>
    <dgm:pt modelId="{028FB825-84BA-41B1-9A2C-D298ACCA1DB9}" cxnId="{B4F277AE-05A9-49AC-B3B4-6DA3CE4E49A2}" type="sibTrans">
      <dgm:prSet/>
      <dgm:spPr/>
      <dgm:t>
        <a:bodyPr/>
        <a:lstStyle/>
        <a:p>
          <a:endParaRPr lang="zh-CN" altLang="en-US"/>
        </a:p>
      </dgm:t>
    </dgm:pt>
    <dgm:pt modelId="{5117C6AF-A412-4E7A-A942-396D0E0ACF61}">
      <dgm:prSet phldrT="[文本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zh-CN" altLang="en-US" dirty="0" smtClean="0"/>
            <a:t>文具</a:t>
          </a:r>
          <a:endParaRPr lang="zh-CN" altLang="en-US" dirty="0"/>
        </a:p>
      </dgm:t>
    </dgm:pt>
    <dgm:pt modelId="{3BBE213B-5FCE-4A0E-8571-8DF7E535F81A}" cxnId="{FEADADA8-619C-4BD1-A4CB-871CA29CA506}" type="parTrans">
      <dgm:prSet/>
      <dgm:spPr/>
      <dgm:t>
        <a:bodyPr/>
        <a:lstStyle/>
        <a:p>
          <a:endParaRPr lang="zh-CN" altLang="en-US"/>
        </a:p>
      </dgm:t>
    </dgm:pt>
    <dgm:pt modelId="{86FEC874-0CB6-4EDD-9B83-7C4AD8A9512B}" cxnId="{FEADADA8-619C-4BD1-A4CB-871CA29CA506}" type="sibTrans">
      <dgm:prSet/>
      <dgm:spPr/>
      <dgm:t>
        <a:bodyPr/>
        <a:lstStyle/>
        <a:p>
          <a:endParaRPr lang="zh-CN" altLang="en-US"/>
        </a:p>
      </dgm:t>
    </dgm:pt>
    <dgm:pt modelId="{83D12B42-9AE1-4E91-BE39-53EB9774F092}" type="pres">
      <dgm:prSet presAssocID="{4A813E49-99A7-44F7-9550-429E0CC77F5C}" presName="compositeShape" presStyleCnt="0">
        <dgm:presLayoutVars>
          <dgm:chMax val="7"/>
          <dgm:dir/>
          <dgm:resizeHandles val="exact"/>
        </dgm:presLayoutVars>
      </dgm:prSet>
      <dgm:spPr/>
    </dgm:pt>
    <dgm:pt modelId="{D4AEEF03-B7A0-4356-B377-EEEB39689B31}" type="pres">
      <dgm:prSet presAssocID="{FE069658-A884-4863-9ECB-0C6B68B65E81}" presName="circ1" presStyleLbl="vennNode1" presStyleIdx="0" presStyleCnt="3" custLinFactNeighborX="2381" custLinFactNeighborY="-2083"/>
      <dgm:spPr/>
      <dgm:t>
        <a:bodyPr/>
        <a:lstStyle/>
        <a:p>
          <a:endParaRPr lang="zh-CN" altLang="en-US"/>
        </a:p>
      </dgm:t>
    </dgm:pt>
    <dgm:pt modelId="{FE9753D9-B3AE-4543-97B5-E5E28B9BD7D8}" type="pres">
      <dgm:prSet presAssocID="{FE069658-A884-4863-9ECB-0C6B68B65E8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DA13BC-A0C6-4F92-BDD0-865590EA8826}" type="pres">
      <dgm:prSet presAssocID="{02B30A91-2FB4-4D9D-8884-209C73CA77D1}" presName="circ2" presStyleLbl="vennNode1" presStyleIdx="1" presStyleCnt="3"/>
      <dgm:spPr/>
      <dgm:t>
        <a:bodyPr/>
        <a:lstStyle/>
        <a:p>
          <a:endParaRPr lang="zh-CN" altLang="en-US"/>
        </a:p>
      </dgm:t>
    </dgm:pt>
    <dgm:pt modelId="{3D83D31A-04A0-400B-99D7-5EA7FAE16CC1}" type="pres">
      <dgm:prSet presAssocID="{02B30A91-2FB4-4D9D-8884-209C73CA77D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5B8A2C-76E8-47FE-B23E-A4A1EC7A3F11}" type="pres">
      <dgm:prSet presAssocID="{5117C6AF-A412-4E7A-A942-396D0E0ACF61}" presName="circ3" presStyleLbl="vennNode1" presStyleIdx="2" presStyleCnt="3" custLinFactNeighborX="2342"/>
      <dgm:spPr/>
      <dgm:t>
        <a:bodyPr/>
        <a:lstStyle/>
        <a:p>
          <a:endParaRPr lang="zh-CN" altLang="en-US"/>
        </a:p>
      </dgm:t>
    </dgm:pt>
    <dgm:pt modelId="{83B5FBF6-9738-4262-9EF8-4B065CFF5F9B}" type="pres">
      <dgm:prSet presAssocID="{5117C6AF-A412-4E7A-A942-396D0E0ACF61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5EB2F51-B514-457B-B096-38555648967B}" type="presOf" srcId="{FE069658-A884-4863-9ECB-0C6B68B65E81}" destId="{FE9753D9-B3AE-4543-97B5-E5E28B9BD7D8}" srcOrd="1" destOrd="0" presId="urn:microsoft.com/office/officeart/2005/8/layout/venn1"/>
    <dgm:cxn modelId="{B4F277AE-05A9-49AC-B3B4-6DA3CE4E49A2}" srcId="{4A813E49-99A7-44F7-9550-429E0CC77F5C}" destId="{02B30A91-2FB4-4D9D-8884-209C73CA77D1}" srcOrd="1" destOrd="0" parTransId="{9AEBC3B9-3C1F-4D3B-8586-F5F20A20C0D2}" sibTransId="{028FB825-84BA-41B1-9A2C-D298ACCA1DB9}"/>
    <dgm:cxn modelId="{BD5829C3-31EE-4743-9ECE-E8EC27CB1A28}" type="presOf" srcId="{4A813E49-99A7-44F7-9550-429E0CC77F5C}" destId="{83D12B42-9AE1-4E91-BE39-53EB9774F092}" srcOrd="0" destOrd="0" presId="urn:microsoft.com/office/officeart/2005/8/layout/venn1"/>
    <dgm:cxn modelId="{5BE328C0-0A7B-4620-B0C3-3B7E29F4DDB1}" srcId="{4A813E49-99A7-44F7-9550-429E0CC77F5C}" destId="{FE069658-A884-4863-9ECB-0C6B68B65E81}" srcOrd="0" destOrd="0" parTransId="{4D4EDE96-D506-4A5B-8D34-1A0FCC2C0CC8}" sibTransId="{5A8B75C2-9ABF-4BB8-AF3A-9D2981247CB7}"/>
    <dgm:cxn modelId="{CC7205DB-2460-4DE4-9232-C434C79B964F}" type="presOf" srcId="{02B30A91-2FB4-4D9D-8884-209C73CA77D1}" destId="{3D83D31A-04A0-400B-99D7-5EA7FAE16CC1}" srcOrd="1" destOrd="0" presId="urn:microsoft.com/office/officeart/2005/8/layout/venn1"/>
    <dgm:cxn modelId="{3B16F960-45C6-4F95-AAE8-4E1631E0C995}" type="presOf" srcId="{02B30A91-2FB4-4D9D-8884-209C73CA77D1}" destId="{E1DA13BC-A0C6-4F92-BDD0-865590EA8826}" srcOrd="0" destOrd="0" presId="urn:microsoft.com/office/officeart/2005/8/layout/venn1"/>
    <dgm:cxn modelId="{D0745B49-8B42-4FAD-931B-A9572B1E4CC8}" type="presOf" srcId="{5117C6AF-A412-4E7A-A942-396D0E0ACF61}" destId="{5F5B8A2C-76E8-47FE-B23E-A4A1EC7A3F11}" srcOrd="0" destOrd="0" presId="urn:microsoft.com/office/officeart/2005/8/layout/venn1"/>
    <dgm:cxn modelId="{FEADADA8-619C-4BD1-A4CB-871CA29CA506}" srcId="{4A813E49-99A7-44F7-9550-429E0CC77F5C}" destId="{5117C6AF-A412-4E7A-A942-396D0E0ACF61}" srcOrd="2" destOrd="0" parTransId="{3BBE213B-5FCE-4A0E-8571-8DF7E535F81A}" sibTransId="{86FEC874-0CB6-4EDD-9B83-7C4AD8A9512B}"/>
    <dgm:cxn modelId="{C0E29ED9-F23A-47DE-BFDE-AC85D6024DAB}" type="presOf" srcId="{FE069658-A884-4863-9ECB-0C6B68B65E81}" destId="{D4AEEF03-B7A0-4356-B377-EEEB39689B31}" srcOrd="0" destOrd="0" presId="urn:microsoft.com/office/officeart/2005/8/layout/venn1"/>
    <dgm:cxn modelId="{1A8175B0-DCA7-4B28-A0FF-4D8DE27514EB}" type="presOf" srcId="{5117C6AF-A412-4E7A-A942-396D0E0ACF61}" destId="{83B5FBF6-9738-4262-9EF8-4B065CFF5F9B}" srcOrd="1" destOrd="0" presId="urn:microsoft.com/office/officeart/2005/8/layout/venn1"/>
    <dgm:cxn modelId="{5D3E44D7-3692-4F8F-B7D0-5E991F755980}" type="presParOf" srcId="{83D12B42-9AE1-4E91-BE39-53EB9774F092}" destId="{D4AEEF03-B7A0-4356-B377-EEEB39689B31}" srcOrd="0" destOrd="0" presId="urn:microsoft.com/office/officeart/2005/8/layout/venn1"/>
    <dgm:cxn modelId="{572F7F77-371E-4FAE-8A2F-EC420737198A}" type="presParOf" srcId="{83D12B42-9AE1-4E91-BE39-53EB9774F092}" destId="{FE9753D9-B3AE-4543-97B5-E5E28B9BD7D8}" srcOrd="1" destOrd="0" presId="urn:microsoft.com/office/officeart/2005/8/layout/venn1"/>
    <dgm:cxn modelId="{7DF0CE7F-526D-4D68-916B-236CC9F3C6D8}" type="presParOf" srcId="{83D12B42-9AE1-4E91-BE39-53EB9774F092}" destId="{E1DA13BC-A0C6-4F92-BDD0-865590EA8826}" srcOrd="2" destOrd="0" presId="urn:microsoft.com/office/officeart/2005/8/layout/venn1"/>
    <dgm:cxn modelId="{06708045-CE71-43AF-A929-240E105A6851}" type="presParOf" srcId="{83D12B42-9AE1-4E91-BE39-53EB9774F092}" destId="{3D83D31A-04A0-400B-99D7-5EA7FAE16CC1}" srcOrd="3" destOrd="0" presId="urn:microsoft.com/office/officeart/2005/8/layout/venn1"/>
    <dgm:cxn modelId="{99B3908B-297C-4CA1-9127-36693C660733}" type="presParOf" srcId="{83D12B42-9AE1-4E91-BE39-53EB9774F092}" destId="{5F5B8A2C-76E8-47FE-B23E-A4A1EC7A3F11}" srcOrd="4" destOrd="0" presId="urn:microsoft.com/office/officeart/2005/8/layout/venn1"/>
    <dgm:cxn modelId="{63FE674F-7611-42D1-A696-0B7E363C40BB}" type="presParOf" srcId="{83D12B42-9AE1-4E91-BE39-53EB9774F092}" destId="{83B5FBF6-9738-4262-9EF8-4B065CFF5F9B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AEEF03-B7A0-4356-B377-EEEB39689B31}">
      <dsp:nvSpPr>
        <dsp:cNvPr id="0" name=""/>
        <dsp:cNvSpPr/>
      </dsp:nvSpPr>
      <dsp:spPr>
        <a:xfrm>
          <a:off x="553361" y="4"/>
          <a:ext cx="1408628" cy="1408628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玩具</a:t>
          </a:r>
          <a:endParaRPr lang="zh-CN" altLang="en-US" sz="1900" kern="1200" dirty="0"/>
        </a:p>
      </dsp:txBody>
      <dsp:txXfrm>
        <a:off x="741178" y="246514"/>
        <a:ext cx="1032994" cy="633882"/>
      </dsp:txXfrm>
    </dsp:sp>
    <dsp:sp modelId="{E1DA13BC-A0C6-4F92-BDD0-865590EA8826}">
      <dsp:nvSpPr>
        <dsp:cNvPr id="0" name=""/>
        <dsp:cNvSpPr/>
      </dsp:nvSpPr>
      <dsp:spPr>
        <a:xfrm>
          <a:off x="1028101" y="909739"/>
          <a:ext cx="1408628" cy="1408628"/>
        </a:xfrm>
        <a:prstGeom prst="ellipse">
          <a:avLst/>
        </a:prstGeom>
        <a:solidFill>
          <a:srgbClr val="E14BC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生活用品</a:t>
          </a:r>
          <a:endParaRPr lang="zh-CN" altLang="en-US" sz="1900" kern="1200" dirty="0"/>
        </a:p>
      </dsp:txBody>
      <dsp:txXfrm>
        <a:off x="1458907" y="1273634"/>
        <a:ext cx="845177" cy="774745"/>
      </dsp:txXfrm>
    </dsp:sp>
    <dsp:sp modelId="{5F5B8A2C-76E8-47FE-B23E-A4A1EC7A3F11}">
      <dsp:nvSpPr>
        <dsp:cNvPr id="0" name=""/>
        <dsp:cNvSpPr/>
      </dsp:nvSpPr>
      <dsp:spPr>
        <a:xfrm>
          <a:off x="44531" y="909739"/>
          <a:ext cx="1408628" cy="1408628"/>
        </a:xfrm>
        <a:prstGeom prst="ellipse">
          <a:avLst/>
        </a:prstGeom>
        <a:solidFill>
          <a:srgbClr val="92D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文具</a:t>
          </a:r>
          <a:endParaRPr lang="zh-CN" altLang="en-US" sz="1900" kern="1200" dirty="0"/>
        </a:p>
      </dsp:txBody>
      <dsp:txXfrm>
        <a:off x="177177" y="1273634"/>
        <a:ext cx="845177" cy="7747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10853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rtlCol="0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>
          <a:xfrm>
            <a:off x="6727825" y="4806554"/>
            <a:ext cx="1919288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>
          <a:xfrm>
            <a:off x="4379913" y="4806554"/>
            <a:ext cx="2351087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8647113" y="4806554"/>
            <a:ext cx="366712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03074-87B7-469A-8A49-4ED95BE3FE4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jpe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179512" y="98748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习作：我的心爱之物</a:t>
            </a:r>
            <a:endParaRPr lang="zh-CN" altLang="en-US" sz="1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 userDrawn="1"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0" y="4654103"/>
            <a:ext cx="9144000" cy="48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http://p0.so.qhimgs1.com/bdr/_240_/t01aab09611d85ef5da.jpg"/>
          <p:cNvPicPr>
            <a:picLocks noChangeAspect="1" noChangeArrowheads="1"/>
          </p:cNvPicPr>
          <p:nvPr userDrawn="1"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207396"/>
            <a:ext cx="936104" cy="93610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01bdead9b5325758a3.jpg"/>
          <p:cNvPicPr>
            <a:picLocks noChangeAspect="1"/>
          </p:cNvPicPr>
          <p:nvPr/>
        </p:nvPicPr>
        <p:blipFill>
          <a:blip r:embed="rId1" cstate="print"/>
          <a:srcRect b="5722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pic>
        <p:nvPicPr>
          <p:cNvPr id="8" name="图片 7" descr="14555252024908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 descr="2004813_173619473000_2.jpg"/>
          <p:cNvPicPr>
            <a:picLocks noChangeAspect="1"/>
          </p:cNvPicPr>
          <p:nvPr/>
        </p:nvPicPr>
        <p:blipFill>
          <a:blip r:embed="rId3" cstate="print"/>
          <a:srcRect b="380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1097181"/>
            <a:ext cx="7848872" cy="154559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每个人都有自己特别钟爱的东西，像琦君笔下故乡的桂花，冯骥才眼中可爱的珍珠鸟。你的心爱之物又是什么呢？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83518"/>
            <a:ext cx="324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四、写作提纲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648" y="987574"/>
            <a:ext cx="6768752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zh-CN" sz="2800" b="1" dirty="0" smtClean="0">
                <a:solidFill>
                  <a:srgbClr val="E14BC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开头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：点出要写的心爱之物</a:t>
            </a:r>
            <a:endParaRPr lang="zh-CN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zh-CN" sz="2800" b="1" dirty="0" smtClean="0">
                <a:solidFill>
                  <a:srgbClr val="E14BC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中间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介绍其外形特点与内部构造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（大小、形状、颜色；按空间顺序）</a:t>
            </a:r>
            <a:endParaRPr lang="zh-CN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介绍其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来历、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功能或用法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C.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展开联想和想象</a:t>
            </a:r>
            <a:endParaRPr lang="zh-CN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zh-CN" sz="2800" b="1" dirty="0" smtClean="0">
                <a:solidFill>
                  <a:srgbClr val="E14BC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结尾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：表达你对其喜爱之情</a:t>
            </a:r>
            <a:endParaRPr lang="zh-CN" altLang="en-US" sz="2800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483518"/>
            <a:ext cx="324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五、开始写作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6146" name="Picture 2" descr="http://p0.so.qhimgs1.com/bdr/_240_/t01515a0af9780e166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23728" y="1275606"/>
            <a:ext cx="4896544" cy="31683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9552" y="483518"/>
            <a:ext cx="32403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六、习作例文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8565" y="1066800"/>
            <a:ext cx="624459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fontAlgn="auto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我的心爱之物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lnSpc>
                <a:spcPct val="10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我有许多掉落下来的乳牙，那是妈妈精心为我收藏的。妈妈告诉我，她收藏这些乳牙是因为，当打开盒盖观看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这些小小的乳牙的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时候，会想起我童年时活泼、快乐的样子。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51445" y="1044575"/>
            <a:ext cx="1162685" cy="305435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B050"/>
                </a:solidFill>
              </a:rPr>
              <a:t>    心爱之物是乳牙，选材新颖。</a:t>
            </a:r>
            <a:endParaRPr lang="en-US" altLang="zh-CN" sz="2400" dirty="0" smtClean="0">
              <a:solidFill>
                <a:srgbClr val="00B050"/>
              </a:solidFill>
            </a:endParaRPr>
          </a:p>
          <a:p>
            <a:pPr algn="ctr"/>
            <a:endParaRPr lang="en-US" altLang="zh-CN" sz="240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4650" y="453390"/>
            <a:ext cx="727265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这些乳牙指头指甲那么小，它们有的是正方形的，有的是长方形的，还有的是三角形的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状各不相同，有趣极了。它们的颜色有的是黄色的，有的是雪白雪白的，还有几颗牙齿是黄里带黑的。用小手轻轻抚摸乳牙，硬邦邦的，光滑的．这些收藏起来的乳牙有的是它自己掉落下来的，有的是爸爸将乳牙拔下，还有的是请求牙医拔了的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lnSpc>
                <a:spcPct val="100000"/>
              </a:lnSpc>
            </a:pP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47305" y="740410"/>
            <a:ext cx="1120775" cy="259207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00B050"/>
                </a:solidFill>
              </a:rPr>
              <a:t>点出乳牙的形状、大小、来历，及拔牙的经过。</a:t>
            </a:r>
            <a:endParaRPr lang="zh-CN" altLang="en-US" sz="200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62940" y="514985"/>
            <a:ext cx="656272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记得爸爸第一次给我拔牙的时候我忐忑不安，不知道爸爸拔牙有多痛，正后悔当初为什么要告诉爸爸，可是一言既出，驷马难追。爸爸先是把我摇晃乳牙用细线套上，我吓得闭上眼睛，随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着＂啪嗒＂一声，牙齿掉落在了地上，原来爸爸那住细线猛地一拔，将我的乳牙拔下，我立刻把小手上的棉花塞在拔下乳牙的位置上。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84368" y="1059582"/>
            <a:ext cx="1008112" cy="259228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rgbClr val="00B050"/>
                </a:solidFill>
              </a:rPr>
              <a:t>点出乳牙的形状、大小、来历，及拔牙的经过。</a:t>
            </a:r>
            <a:endParaRPr lang="zh-CN" altLang="en-US" sz="200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20" y="483518"/>
            <a:ext cx="763284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当我看到这十一颗已掉落的乳牙，会使我怀念另一颗普普通通的乳牙，因为那颗乳牙是请教医生拔下的，我也不记得医生拔下那颗乳牙后把它放置在哪里，只顾自己嘴里的疼痛。当妈妈询问医生在什么地方的时候，已经晚了，医生早已把它扔进了垃圾桶，里面有数不胜数的牙齿，根本辨认不清楚那颗是我的乳牙。妈妈无可奈何，那时的我感到莫名其妙，如今我才知道我的每一颗牙齿对我是那样珍贵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84368" y="1059582"/>
            <a:ext cx="1008112" cy="259228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rgbClr val="00B050"/>
                </a:solidFill>
              </a:rPr>
              <a:t>结尾点明乳牙对我的珍贵。其实也包含着妈妈的爱。</a:t>
            </a:r>
            <a:endParaRPr lang="zh-CN" altLang="en-US" sz="200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1" name="图片 10" descr="55297609455245545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16016" y="4155926"/>
              <a:ext cx="4032448" cy="7920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人教版  </a:t>
            </a:r>
            <a:r>
              <a:rPr kumimoji="1" lang="zh-CN" altLang="en-US" sz="1200" dirty="0">
                <a:latin typeface="黑体" panose="02010600030101010101" pitchFamily="49" charset="-122"/>
                <a:ea typeface="黑体" panose="02010600030101010101" pitchFamily="49" charset="-122"/>
              </a:rPr>
              <a:t>语文  </a:t>
            </a:r>
            <a:r>
              <a:rPr kumimoji="1" lang="zh-CN" altLang="en-US" sz="1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五年级  上册</a:t>
            </a:r>
            <a:endParaRPr kumimoji="1" lang="zh-CN" altLang="en-US" sz="1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411760" y="1923678"/>
            <a:ext cx="4392488" cy="1019279"/>
          </a:xfrm>
          <a:prstGeom prst="snip2DiagRect">
            <a:avLst>
              <a:gd name="adj1" fmla="val 0"/>
              <a:gd name="adj2" fmla="val 27881"/>
            </a:avLst>
          </a:prstGeom>
          <a:solidFill>
            <a:schemeClr val="lt1">
              <a:alpha val="87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我的心爱之物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9" name="剪去对角的矩形 18"/>
          <p:cNvSpPr/>
          <p:nvPr/>
        </p:nvSpPr>
        <p:spPr>
          <a:xfrm>
            <a:off x="251520" y="699542"/>
            <a:ext cx="1800200" cy="576064"/>
          </a:xfrm>
          <a:prstGeom prst="snip2DiagRect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习作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874684" y="1152187"/>
            <a:ext cx="6768752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说一说：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在生活中，有哪些东西是你的心爱之物</a:t>
            </a:r>
            <a:r>
              <a:rPr lang="en-US" altLang="zh-CN" sz="2800" dirty="0" smtClean="0">
                <a:latin typeface="+mj-ea"/>
                <a:ea typeface="+mj-ea"/>
              </a:rPr>
              <a:t>?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01" y="1152019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251460" y="555625"/>
            <a:ext cx="8579485" cy="4516120"/>
          </a:xfrm>
          <a:prstGeom prst="rect">
            <a:avLst/>
          </a:prstGeom>
        </p:spPr>
        <p:txBody>
          <a:bodyPr/>
          <a:lstStyle/>
          <a:p>
            <a:pPr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kumimoji="0" lang="zh-CN" altLang="zh-CN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</a:rPr>
              <a:t>一、确定写作对象</a:t>
            </a:r>
            <a:endParaRPr kumimoji="0" lang="zh-CN" altLang="zh-CN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选择你</a:t>
            </a:r>
            <a:r>
              <a:rPr kumimoji="0" lang="zh-CN" altLang="zh-CN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最喜欢的、最好写的物品作为写作对象。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endParaRPr kumimoji="0" lang="zh-CN" altLang="zh-CN" sz="3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defRPr/>
            </a:pP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7" name="内容占位符 5"/>
          <p:cNvGraphicFramePr/>
          <p:nvPr/>
        </p:nvGraphicFramePr>
        <p:xfrm>
          <a:off x="3203848" y="1923678"/>
          <a:ext cx="2448272" cy="2347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8" name="标题 1"/>
          <p:cNvSpPr txBox="1"/>
          <p:nvPr/>
        </p:nvSpPr>
        <p:spPr>
          <a:xfrm>
            <a:off x="6019800" y="381000"/>
            <a:ext cx="3124200" cy="9445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3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魔法小棒</a:t>
            </a:r>
            <a:endParaRPr kumimoji="0" lang="zh-CN" altLang="en-US" sz="33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18415"/>
            <a:ext cx="1402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比如：</a:t>
            </a:r>
            <a:endParaRPr lang="zh-CN" altLang="en-US" sz="3200" dirty="0"/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915750"/>
            <a:ext cx="2620800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915566"/>
            <a:ext cx="2620800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5656" y="915750"/>
            <a:ext cx="2620800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9351" y="2787774"/>
            <a:ext cx="34766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787774"/>
            <a:ext cx="374441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539750" y="483235"/>
            <a:ext cx="8326755" cy="4526280"/>
          </a:xfrm>
          <a:prstGeom prst="rect">
            <a:avLst/>
          </a:prstGeom>
        </p:spPr>
        <p:txBody>
          <a:bodyPr/>
          <a:lstStyle/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</a:rPr>
              <a:t>二、进行观察</a:t>
            </a:r>
            <a:endParaRPr kumimoji="0" lang="zh-CN" altLang="zh-CN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外形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（形状、大小、颜色、材料、组成）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观察顺序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（从整体到局部、从上到下、从外到内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作用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6019800" y="381000"/>
            <a:ext cx="3124200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zh-CN" altLang="zh-CN" sz="44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魔法小棒</a:t>
            </a:r>
            <a:endParaRPr lang="zh-CN" altLang="en-US" sz="4400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http://img03.taobaocdn.com/bao/uploaded/i3/18489018721265943/T1FZAqXj8dXXXXXXXX_!!0-item_pic.jpg_310x310.jpg"/>
          <p:cNvPicPr>
            <a:picLocks noChangeAspect="1" noChangeArrowheads="1"/>
          </p:cNvPicPr>
          <p:nvPr/>
        </p:nvPicPr>
        <p:blipFill>
          <a:blip r:embed="rId1" cstate="print"/>
          <a:srcRect l="18367" r="22449"/>
          <a:stretch>
            <a:fillRect/>
          </a:stretch>
        </p:blipFill>
        <p:spPr bwMode="auto">
          <a:xfrm>
            <a:off x="1187624" y="699542"/>
            <a:ext cx="2669897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0" descr="C:\Users\Administrator\AppData\Roaming\Tencent\Users\1453910061\QQ\WinTemp\RichOle\XR%97B~LFGJFGDA13H_4_8L.jpg"/>
          <p:cNvPicPr>
            <a:picLocks noChangeAspect="1" noChangeArrowheads="1"/>
          </p:cNvPicPr>
          <p:nvPr/>
        </p:nvPicPr>
        <p:blipFill>
          <a:blip r:embed="rId2" cstate="print"/>
          <a:srcRect r="31266"/>
          <a:stretch>
            <a:fillRect/>
          </a:stretch>
        </p:blipFill>
        <p:spPr bwMode="auto">
          <a:xfrm>
            <a:off x="4067810" y="627380"/>
            <a:ext cx="3262496" cy="3582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97088" y="411510"/>
            <a:ext cx="2321846" cy="382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组合 13"/>
          <p:cNvGrpSpPr/>
          <p:nvPr/>
        </p:nvGrpSpPr>
        <p:grpSpPr>
          <a:xfrm>
            <a:off x="755576" y="483518"/>
            <a:ext cx="2592007" cy="1829817"/>
            <a:chOff x="755576" y="483518"/>
            <a:chExt cx="2592007" cy="1829817"/>
          </a:xfrm>
        </p:grpSpPr>
        <p:pic>
          <p:nvPicPr>
            <p:cNvPr id="4098" name="Picture 2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3" y="483518"/>
              <a:ext cx="252000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755576" y="1851670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背面开关</a:t>
              </a:r>
              <a:endParaRPr lang="zh-CN" altLang="en-US" sz="240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347864" y="483518"/>
            <a:ext cx="2592288" cy="1829817"/>
            <a:chOff x="3347864" y="483518"/>
            <a:chExt cx="2592288" cy="1829817"/>
          </a:xfrm>
        </p:grpSpPr>
        <p:pic>
          <p:nvPicPr>
            <p:cNvPr id="4099" name="Picture 3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0152" y="483518"/>
              <a:ext cx="252000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3347864" y="1851670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底部插头</a:t>
              </a:r>
              <a:endParaRPr lang="zh-CN" altLang="en-US" sz="24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47864" y="2427734"/>
            <a:ext cx="2592288" cy="1829817"/>
            <a:chOff x="3347864" y="2427734"/>
            <a:chExt cx="2592288" cy="1829817"/>
          </a:xfrm>
        </p:grpSpPr>
        <p:pic>
          <p:nvPicPr>
            <p:cNvPr id="4101" name="Picture 5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20152" y="2427734"/>
              <a:ext cx="252000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3347864" y="3795886"/>
              <a:ext cx="24482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可以调节方向</a:t>
              </a:r>
              <a:endParaRPr lang="zh-CN" altLang="en-US" sz="24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7583" y="2427734"/>
            <a:ext cx="2520000" cy="1829817"/>
            <a:chOff x="827583" y="2427734"/>
            <a:chExt cx="2520000" cy="1829817"/>
          </a:xfrm>
        </p:grpSpPr>
        <p:pic>
          <p:nvPicPr>
            <p:cNvPr id="4100" name="Picture 4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27583" y="2427734"/>
              <a:ext cx="252000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827584" y="3795886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插头推开</a:t>
              </a:r>
              <a:endParaRPr lang="zh-CN" altLang="en-US" sz="2400" dirty="0"/>
            </a:p>
          </p:txBody>
        </p:sp>
      </p:grp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6019800" y="285751"/>
            <a:ext cx="3124200" cy="7084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zh-CN" altLang="zh-CN" sz="44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魔法小棒</a:t>
            </a:r>
            <a:endParaRPr lang="zh-CN" altLang="en-US" sz="4400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251520" y="555526"/>
            <a:ext cx="8229600" cy="720080"/>
          </a:xfrm>
        </p:spPr>
        <p:txBody>
          <a:bodyPr/>
          <a:lstStyle/>
          <a:p>
            <a:pPr>
              <a:buNone/>
            </a:pPr>
            <a:r>
              <a:rPr lang="zh-CN" altLang="zh-CN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三、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说一说它的来历</a:t>
            </a:r>
            <a:endParaRPr lang="zh-CN" altLang="en-US" sz="3200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21508" name="Picture 2" descr="http://img02.taobaocdn.com/bao/uploaded/i2/53065982/T2XCOBXiBbXXXXXXXX_!!53065982.jpg_310x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057400"/>
            <a:ext cx="2070100" cy="1671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07704" y="1419622"/>
            <a:ext cx="56166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写一写你是怎么得到它的，为什么它会成为你的心爱之物。其中又包含了什么感情在里面呢？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1030</Words>
  <Application>WPS 演示</Application>
  <PresentationFormat>全屏显示(16:9)</PresentationFormat>
  <Paragraphs>75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黑体</vt:lpstr>
      <vt:lpstr>楷体</vt:lpstr>
      <vt:lpstr>Kaiti SC</vt:lpstr>
      <vt:lpstr>Times New Roman</vt:lpstr>
      <vt:lpstr>微软雅黑</vt:lpstr>
      <vt:lpstr>Calibri</vt:lpstr>
      <vt:lpstr>Impact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107</cp:revision>
  <dcterms:created xsi:type="dcterms:W3CDTF">2017-03-17T02:28:00Z</dcterms:created>
  <dcterms:modified xsi:type="dcterms:W3CDTF">2019-07-26T02:43:14Z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