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Default Extension="docx" ContentType="application/vnd.openxmlformats-officedocument.wordprocessingml.document"/>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9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9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jpeg" ContentType="image/jpeg"/>
  <Default Extension="emf" ContentType="image/x-emf"/>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Default Extension="vml" ContentType="application/vnd.openxmlformats-officedocument.vmlDrawing"/>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4"/>
  </p:notesMasterIdLst>
  <p:sldIdLst>
    <p:sldId id="277" r:id="rId2"/>
    <p:sldId id="296" r:id="rId3"/>
    <p:sldId id="278" r:id="rId4"/>
    <p:sldId id="279" r:id="rId5"/>
    <p:sldId id="300" r:id="rId6"/>
    <p:sldId id="266" r:id="rId7"/>
    <p:sldId id="301" r:id="rId8"/>
    <p:sldId id="302" r:id="rId9"/>
    <p:sldId id="303" r:id="rId10"/>
    <p:sldId id="304" r:id="rId11"/>
    <p:sldId id="305" r:id="rId12"/>
    <p:sldId id="306" r:id="rId13"/>
    <p:sldId id="307" r:id="rId14"/>
    <p:sldId id="308" r:id="rId15"/>
    <p:sldId id="309" r:id="rId16"/>
    <p:sldId id="310" r:id="rId17"/>
    <p:sldId id="311" r:id="rId18"/>
    <p:sldId id="316" r:id="rId19"/>
    <p:sldId id="317" r:id="rId20"/>
    <p:sldId id="318" r:id="rId21"/>
    <p:sldId id="319" r:id="rId22"/>
    <p:sldId id="312" r:id="rId23"/>
    <p:sldId id="313" r:id="rId24"/>
    <p:sldId id="314" r:id="rId25"/>
    <p:sldId id="315" r:id="rId26"/>
    <p:sldId id="284" r:id="rId27"/>
    <p:sldId id="320" r:id="rId28"/>
    <p:sldId id="321" r:id="rId29"/>
    <p:sldId id="322" r:id="rId30"/>
    <p:sldId id="323" r:id="rId31"/>
    <p:sldId id="324" r:id="rId32"/>
    <p:sldId id="267" r:id="rId33"/>
    <p:sldId id="325" r:id="rId34"/>
    <p:sldId id="326" r:id="rId35"/>
    <p:sldId id="327" r:id="rId36"/>
    <p:sldId id="328" r:id="rId37"/>
    <p:sldId id="329" r:id="rId38"/>
    <p:sldId id="287" r:id="rId39"/>
    <p:sldId id="330" r:id="rId40"/>
    <p:sldId id="331" r:id="rId41"/>
    <p:sldId id="332" r:id="rId42"/>
    <p:sldId id="333" r:id="rId43"/>
    <p:sldId id="334" r:id="rId44"/>
    <p:sldId id="335" r:id="rId45"/>
    <p:sldId id="336" r:id="rId46"/>
    <p:sldId id="337" r:id="rId47"/>
    <p:sldId id="338" r:id="rId48"/>
    <p:sldId id="268" r:id="rId49"/>
    <p:sldId id="344" r:id="rId50"/>
    <p:sldId id="345" r:id="rId51"/>
    <p:sldId id="339" r:id="rId52"/>
    <p:sldId id="340" r:id="rId53"/>
    <p:sldId id="341" r:id="rId54"/>
    <p:sldId id="342" r:id="rId55"/>
    <p:sldId id="343" r:id="rId56"/>
    <p:sldId id="290" r:id="rId57"/>
    <p:sldId id="346" r:id="rId58"/>
    <p:sldId id="347" r:id="rId59"/>
    <p:sldId id="348" r:id="rId60"/>
    <p:sldId id="349" r:id="rId61"/>
    <p:sldId id="291" r:id="rId62"/>
    <p:sldId id="350" r:id="rId63"/>
    <p:sldId id="351" r:id="rId64"/>
    <p:sldId id="352" r:id="rId65"/>
    <p:sldId id="353" r:id="rId66"/>
    <p:sldId id="354" r:id="rId67"/>
    <p:sldId id="355" r:id="rId68"/>
    <p:sldId id="356" r:id="rId69"/>
    <p:sldId id="357" r:id="rId70"/>
    <p:sldId id="358" r:id="rId71"/>
    <p:sldId id="280" r:id="rId72"/>
    <p:sldId id="293" r:id="rId73"/>
    <p:sldId id="359" r:id="rId74"/>
    <p:sldId id="360" r:id="rId75"/>
    <p:sldId id="361" r:id="rId76"/>
    <p:sldId id="294" r:id="rId77"/>
    <p:sldId id="362" r:id="rId78"/>
    <p:sldId id="363" r:id="rId79"/>
    <p:sldId id="364" r:id="rId80"/>
    <p:sldId id="365" r:id="rId81"/>
    <p:sldId id="366" r:id="rId82"/>
    <p:sldId id="367" r:id="rId83"/>
    <p:sldId id="295" r:id="rId84"/>
    <p:sldId id="368" r:id="rId85"/>
    <p:sldId id="369" r:id="rId86"/>
    <p:sldId id="370" r:id="rId87"/>
    <p:sldId id="371" r:id="rId88"/>
    <p:sldId id="372" r:id="rId89"/>
    <p:sldId id="373" r:id="rId90"/>
    <p:sldId id="374" r:id="rId91"/>
    <p:sldId id="375" r:id="rId92"/>
    <p:sldId id="376" r:id="rId93"/>
    <p:sldId id="377" r:id="rId94"/>
    <p:sldId id="378" r:id="rId95"/>
    <p:sldId id="379" r:id="rId96"/>
    <p:sldId id="380" r:id="rId97"/>
    <p:sldId id="381" r:id="rId98"/>
    <p:sldId id="382" r:id="rId99"/>
    <p:sldId id="383" r:id="rId100"/>
    <p:sldId id="384" r:id="rId101"/>
    <p:sldId id="385" r:id="rId102"/>
    <p:sldId id="386" r:id="rId10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p15:guide id="1" orient="horz" pos="618"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B0F1"/>
    <a:srgbClr val="EAEAEA"/>
    <a:srgbClr val="F8B62C"/>
    <a:srgbClr val="A24A48"/>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p:cViewPr varScale="1">
        <p:scale>
          <a:sx n="92" d="100"/>
          <a:sy n="92" d="100"/>
        </p:scale>
        <p:origin x="1374" y="84"/>
      </p:cViewPr>
      <p:guideLst>
        <p:guide orient="horz" pos="618"/>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theme" Target="theme/theme1.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61067237-14E8-4373-AA68-5344FACB7B59}" type="datetimeFigureOut">
              <a:rPr lang="zh-CN" altLang="en-US"/>
              <a:pPr>
                <a:defRPr/>
              </a:pPr>
              <a:t>2017-06-17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5086CE6F-8981-4012-BB08-C13940A45B3A}" type="slidenum">
              <a:rPr lang="zh-CN" altLang="en-US"/>
              <a:pPr>
                <a:defRPr/>
              </a:pPr>
              <a:t>‹#›</a:t>
            </a:fld>
            <a:endParaRPr lang="zh-CN" altLang="en-US"/>
          </a:p>
        </p:txBody>
      </p:sp>
    </p:spTree>
    <p:extLst>
      <p:ext uri="{BB962C8B-B14F-4D97-AF65-F5344CB8AC3E}">
        <p14:creationId xmlns:p14="http://schemas.microsoft.com/office/powerpoint/2010/main" val="24316441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和内容">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圆角矩形 1"/>
          <p:cNvSpPr/>
          <p:nvPr userDrawn="1"/>
        </p:nvSpPr>
        <p:spPr>
          <a:xfrm>
            <a:off x="1908175" y="1700213"/>
            <a:ext cx="6119813" cy="360362"/>
          </a:xfrm>
          <a:prstGeom prst="roundRect">
            <a:avLst/>
          </a:prstGeom>
          <a:gradFill flip="none" rotWithShape="1">
            <a:gsLst>
              <a:gs pos="59000">
                <a:srgbClr val="01B0F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b="1" dirty="0">
              <a:latin typeface="黑体" pitchFamily="2" charset="-122"/>
              <a:ea typeface="黑体" pitchFamily="2" charset="-122"/>
            </a:endParaRPr>
          </a:p>
        </p:txBody>
      </p:sp>
      <p:sp>
        <p:nvSpPr>
          <p:cNvPr id="3" name="标题 1"/>
          <p:cNvSpPr>
            <a:spLocks noGrp="1"/>
          </p:cNvSpPr>
          <p:nvPr>
            <p:ph type="title"/>
          </p:nvPr>
        </p:nvSpPr>
        <p:spPr>
          <a:xfrm>
            <a:off x="1992399" y="1700213"/>
            <a:ext cx="6119814" cy="360362"/>
          </a:xfrm>
          <a:prstGeom prst="rect">
            <a:avLst/>
          </a:prstGeom>
        </p:spPr>
        <p:txBody>
          <a:bodyPr/>
          <a:lstStyle>
            <a:lvl1pPr algn="l">
              <a:defRPr sz="180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4" name="内容占位符 2"/>
          <p:cNvSpPr>
            <a:spLocks noGrp="1"/>
          </p:cNvSpPr>
          <p:nvPr>
            <p:ph idx="1"/>
          </p:nvPr>
        </p:nvSpPr>
        <p:spPr>
          <a:xfrm>
            <a:off x="1992399" y="2420888"/>
            <a:ext cx="5987008" cy="3068017"/>
          </a:xfrm>
          <a:prstGeom prst="rect">
            <a:avLst/>
          </a:prstGeom>
        </p:spPr>
        <p:txBody>
          <a:bodyPr/>
          <a:lstStyle>
            <a:lvl1pPr marL="0" indent="0">
              <a:lnSpc>
                <a:spcPct val="150000"/>
              </a:lnSpc>
              <a:buFontTx/>
              <a:buNone/>
              <a:defRPr sz="1800">
                <a:solidFill>
                  <a:schemeClr val="tx1">
                    <a:lumMod val="95000"/>
                    <a:lumOff val="5000"/>
                  </a:schemeClr>
                </a:solidFill>
                <a:latin typeface="黑体" panose="02010600030101010101" pitchFamily="2" charset="-122"/>
                <a:ea typeface="黑体" panose="02010600030101010101" pitchFamily="2" charset="-122"/>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Tree>
    <p:extLst>
      <p:ext uri="{BB962C8B-B14F-4D97-AF65-F5344CB8AC3E}">
        <p14:creationId xmlns:p14="http://schemas.microsoft.com/office/powerpoint/2010/main" val="101922572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build="p">
        <p:tmplLst>
          <p:tmpl lvl="1">
            <p:tnLst>
              <p:par>
                <p:cTn presetID="10" presetClass="entr" presetSubtype="0"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603522"/>
      </p:ext>
    </p:extLst>
  </p:cSld>
  <p:clrMapOvr>
    <a:masterClrMapping/>
  </p:clrMapOvr>
  <p:transition>
    <p:fade thruBlk="1"/>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7106558"/>
      </p:ext>
    </p:extLst>
  </p:cSld>
  <p:clrMapOvr>
    <a:masterClrMapping/>
  </p:clrMapOvr>
  <p:transition>
    <p:fade thruBlk="1"/>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9900626"/>
      </p:ext>
    </p:extLst>
  </p:cSld>
  <p:clrMapOvr>
    <a:masterClrMapping/>
  </p:clrMapOvr>
  <p:transition>
    <p:fade thruBlk="1"/>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4111919"/>
      </p:ext>
    </p:extLst>
  </p:cSld>
  <p:clrMapOvr>
    <a:masterClrMapping/>
  </p:clrMapOvr>
  <p:transition>
    <p:fade thruBlk="1"/>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86781"/>
      </p:ext>
    </p:extLst>
  </p:cSld>
  <p:clrMapOvr>
    <a:masterClrMapping/>
  </p:clrMapOvr>
  <p:transition>
    <p:fade thruBlk="1"/>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9974299"/>
      </p:ext>
    </p:extLst>
  </p:cSld>
  <p:clrMapOvr>
    <a:masterClrMapping/>
  </p:clrMapOvr>
  <p:transition>
    <p:fade thruBlk="1"/>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11560" y="2780929"/>
            <a:ext cx="7886700" cy="792087"/>
          </a:xfrm>
          <a:prstGeom prst="rect">
            <a:avLst/>
          </a:prstGeom>
        </p:spPr>
        <p:txBody>
          <a:bodyPr/>
          <a:lstStyle>
            <a:lvl1pPr>
              <a:defRPr sz="3600">
                <a:latin typeface="Adobe 黑体 Std R" panose="020B0400000000000000" pitchFamily="34" charset="-122"/>
                <a:ea typeface="Adobe 黑体 Std R" panose="020B0400000000000000" pitchFamily="34" charset="-122"/>
              </a:defRPr>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2703088461"/>
      </p:ext>
    </p:extLst>
  </p:cSld>
  <p:clrMapOvr>
    <a:masterClrMapping/>
  </p:clrMapOvr>
  <p:transition>
    <p:fade thruBlk="1"/>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2834551"/>
      </p:ext>
    </p:extLst>
  </p:cSld>
  <p:clrMapOvr>
    <a:masterClrMapping/>
  </p:clrMapOvr>
  <p:transition>
    <p:fade thruBlk="1"/>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虚尾箭头 4"/>
          <p:cNvSpPr/>
          <p:nvPr userDrawn="1"/>
        </p:nvSpPr>
        <p:spPr>
          <a:xfrm>
            <a:off x="3035768"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76065014"/>
      </p:ext>
    </p:extLst>
  </p:cSld>
  <p:clrMapOvr>
    <a:masterClrMapping/>
  </p:clrMapOvr>
  <p:transition>
    <p:fade thruBlk="1"/>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
        <p:nvSpPr>
          <p:cNvPr id="4" name="虚尾箭头 3"/>
          <p:cNvSpPr/>
          <p:nvPr userDrawn="1"/>
        </p:nvSpPr>
        <p:spPr>
          <a:xfrm>
            <a:off x="4211960"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56071981"/>
      </p:ext>
    </p:extLst>
  </p:cSld>
  <p:clrMapOvr>
    <a:masterClrMapping/>
  </p:clrMapOvr>
  <p:transition>
    <p:fade thruBlk="1"/>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两栏内容">
    <p:spTree>
      <p:nvGrpSpPr>
        <p:cNvPr id="1" name=""/>
        <p:cNvGrpSpPr/>
        <p:nvPr/>
      </p:nvGrpSpPr>
      <p:grpSpPr>
        <a:xfrm>
          <a:off x="0" y="0"/>
          <a:ext cx="0" cy="0"/>
          <a:chOff x="0" y="0"/>
          <a:chExt cx="0" cy="0"/>
        </a:xfrm>
      </p:grpSpPr>
      <p:sp>
        <p:nvSpPr>
          <p:cNvPr id="4" name="虚尾箭头 3"/>
          <p:cNvSpPr/>
          <p:nvPr userDrawn="1"/>
        </p:nvSpPr>
        <p:spPr>
          <a:xfrm>
            <a:off x="5364088"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78826224"/>
      </p:ext>
    </p:extLst>
  </p:cSld>
  <p:clrMapOvr>
    <a:masterClrMapping/>
  </p:clrMapOvr>
  <p:transition>
    <p:fade thruBlk="1"/>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两栏内容">
    <p:spTree>
      <p:nvGrpSpPr>
        <p:cNvPr id="1" name=""/>
        <p:cNvGrpSpPr/>
        <p:nvPr/>
      </p:nvGrpSpPr>
      <p:grpSpPr>
        <a:xfrm>
          <a:off x="0" y="0"/>
          <a:ext cx="0" cy="0"/>
          <a:chOff x="0" y="0"/>
          <a:chExt cx="0" cy="0"/>
        </a:xfrm>
      </p:grpSpPr>
      <p:sp>
        <p:nvSpPr>
          <p:cNvPr id="4" name="虚尾箭头 3"/>
          <p:cNvSpPr/>
          <p:nvPr userDrawn="1"/>
        </p:nvSpPr>
        <p:spPr>
          <a:xfrm>
            <a:off x="6516216"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93092123"/>
      </p:ext>
    </p:extLst>
  </p:cSld>
  <p:clrMapOvr>
    <a:masterClrMapping/>
  </p:clrMapOvr>
  <p:transition>
    <p:fade thruBlk="1"/>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
        <p:nvSpPr>
          <p:cNvPr id="4" name="虚尾箭头 3"/>
          <p:cNvSpPr/>
          <p:nvPr userDrawn="1"/>
        </p:nvSpPr>
        <p:spPr>
          <a:xfrm>
            <a:off x="7668344"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11905996"/>
      </p:ext>
    </p:extLst>
  </p:cSld>
  <p:clrMapOvr>
    <a:masterClrMapping/>
  </p:clrMapOvr>
  <p:transition>
    <p:fade thruBlk="1"/>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5606251"/>
      </p:ext>
    </p:extLst>
  </p:cSld>
  <p:clrMapOvr>
    <a:masterClrMapping/>
  </p:clrMapOvr>
  <p:transition>
    <p:fade thruBlk="1"/>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21" Type="http://schemas.openxmlformats.org/officeDocument/2006/relationships/slide" Target="../slides/slide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20" Type="http://schemas.openxmlformats.org/officeDocument/2006/relationships/slide" Target="../slides/slide3.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 Target="../slides/slide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7"/>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0" y="296863"/>
            <a:ext cx="9144000"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323850" y="28682"/>
            <a:ext cx="1800225"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
          <p:cNvSpPr txBox="1"/>
          <p:nvPr userDrawn="1"/>
        </p:nvSpPr>
        <p:spPr>
          <a:xfrm>
            <a:off x="3131840" y="284712"/>
            <a:ext cx="3685624"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学霸有招     </a:t>
            </a:r>
            <a:r>
              <a:rPr lang="zh-CN" altLang="en-US" sz="1400" dirty="0" smtClean="0">
                <a:solidFill>
                  <a:schemeClr val="bg1"/>
                </a:solidFill>
                <a:latin typeface="黑体" panose="02010600030101010101" pitchFamily="2" charset="-122"/>
                <a:ea typeface="黑体" panose="02010600030101010101" pitchFamily="2" charset="-122"/>
              </a:rPr>
              <a:t>高手洞考</a:t>
            </a:r>
            <a:r>
              <a:rPr lang="zh-CN" altLang="en-US" sz="1400" baseline="0" dirty="0" smtClean="0">
                <a:solidFill>
                  <a:schemeClr val="bg1"/>
                </a:solidFill>
                <a:latin typeface="黑体" panose="02010600030101010101" pitchFamily="2" charset="-122"/>
                <a:ea typeface="黑体" panose="02010600030101010101" pitchFamily="2" charset="-122"/>
              </a:rPr>
              <a:t>     </a:t>
            </a:r>
            <a:r>
              <a:rPr lang="zh-CN" altLang="en-US" sz="1400" baseline="0" dirty="0" smtClean="0">
                <a:solidFill>
                  <a:schemeClr val="bg1"/>
                </a:solidFill>
                <a:latin typeface="黑体" panose="02010600030101010101" pitchFamily="2" charset="-122"/>
                <a:ea typeface="黑体" panose="02010600030101010101" pitchFamily="2" charset="-122"/>
              </a:rPr>
              <a:t>高手锻造     </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矩形 10">
            <a:hlinkClick r:id="rId20" action="ppaction://hlinksldjump"/>
          </p:cNvPr>
          <p:cNvSpPr/>
          <p:nvPr userDrawn="1"/>
        </p:nvSpPr>
        <p:spPr>
          <a:xfrm>
            <a:off x="3179784" y="284712"/>
            <a:ext cx="816152" cy="307777"/>
          </a:xfrm>
          <a:prstGeom prst="rect">
            <a:avLst/>
          </a:prstGeom>
          <a:solidFill>
            <a:srgbClr val="A24A4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21" action="ppaction://hlinksldjump"/>
          </p:cNvPr>
          <p:cNvSpPr/>
          <p:nvPr userDrawn="1"/>
        </p:nvSpPr>
        <p:spPr>
          <a:xfrm>
            <a:off x="4355976" y="284712"/>
            <a:ext cx="816152" cy="307777"/>
          </a:xfrm>
          <a:prstGeom prst="rect">
            <a:avLst/>
          </a:prstGeom>
          <a:solidFill>
            <a:srgbClr val="A24A4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22" action="ppaction://hlinksldjump"/>
          </p:cNvPr>
          <p:cNvSpPr/>
          <p:nvPr userDrawn="1"/>
        </p:nvSpPr>
        <p:spPr>
          <a:xfrm>
            <a:off x="5484040" y="284712"/>
            <a:ext cx="816152" cy="307777"/>
          </a:xfrm>
          <a:prstGeom prst="rect">
            <a:avLst/>
          </a:prstGeom>
          <a:solidFill>
            <a:srgbClr val="A24A4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0" y="6608110"/>
            <a:ext cx="9144000" cy="26064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818" r:id="rId1"/>
    <p:sldLayoutId id="2147483833" r:id="rId2"/>
    <p:sldLayoutId id="2147483819" r:id="rId3"/>
    <p:sldLayoutId id="2147483820" r:id="rId4"/>
    <p:sldLayoutId id="2147483828" r:id="rId5"/>
    <p:sldLayoutId id="2147483829" r:id="rId6"/>
    <p:sldLayoutId id="2147483830" r:id="rId7"/>
    <p:sldLayoutId id="2147483831" r:id="rId8"/>
    <p:sldLayoutId id="2147483821" r:id="rId9"/>
    <p:sldLayoutId id="2147483822" r:id="rId10"/>
    <p:sldLayoutId id="2147483823" r:id="rId11"/>
    <p:sldLayoutId id="2147483824" r:id="rId12"/>
    <p:sldLayoutId id="2147483825" r:id="rId13"/>
    <p:sldLayoutId id="2147483826" r:id="rId14"/>
    <p:sldLayoutId id="2147483827" r:id="rId15"/>
  </p:sldLayoutIdLst>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ea typeface="宋体" charset="-122"/>
        </a:defRPr>
      </a:lvl2pPr>
      <a:lvl3pPr algn="ctr" rtl="0" eaLnBrk="1" fontAlgn="base" hangingPunct="1">
        <a:spcBef>
          <a:spcPct val="0"/>
        </a:spcBef>
        <a:spcAft>
          <a:spcPct val="0"/>
        </a:spcAft>
        <a:defRPr sz="4400">
          <a:solidFill>
            <a:schemeClr val="tx1"/>
          </a:solidFill>
          <a:latin typeface="Calibri" pitchFamily="34" charset="0"/>
          <a:ea typeface="宋体" charset="-122"/>
        </a:defRPr>
      </a:lvl3pPr>
      <a:lvl4pPr algn="ctr" rtl="0" eaLnBrk="1" fontAlgn="base" hangingPunct="1">
        <a:spcBef>
          <a:spcPct val="0"/>
        </a:spcBef>
        <a:spcAft>
          <a:spcPct val="0"/>
        </a:spcAft>
        <a:defRPr sz="4400">
          <a:solidFill>
            <a:schemeClr val="tx1"/>
          </a:solidFill>
          <a:latin typeface="Calibri" pitchFamily="34" charset="0"/>
          <a:ea typeface="宋体" charset="-122"/>
        </a:defRPr>
      </a:lvl4pPr>
      <a:lvl5pPr algn="ctr" rtl="0" eaLnBrk="1" fontAlgn="base" hangingPunct="1">
        <a:spcBef>
          <a:spcPct val="0"/>
        </a:spcBef>
        <a:spcAft>
          <a:spcPct val="0"/>
        </a:spcAft>
        <a:defRPr sz="4400">
          <a:solidFill>
            <a:schemeClr val="tx1"/>
          </a:solidFill>
          <a:latin typeface="Calibri" pitchFamily="34" charset="0"/>
          <a:ea typeface="宋体" charset="-122"/>
        </a:defRPr>
      </a:lvl5pPr>
      <a:lvl6pPr marL="457200" algn="ctr" rtl="0" eaLnBrk="1" fontAlgn="base" hangingPunct="1">
        <a:spcBef>
          <a:spcPct val="0"/>
        </a:spcBef>
        <a:spcAft>
          <a:spcPct val="0"/>
        </a:spcAft>
        <a:defRPr sz="4400">
          <a:solidFill>
            <a:schemeClr val="tx1"/>
          </a:solidFill>
          <a:latin typeface="Calibri" pitchFamily="34" charset="0"/>
          <a:ea typeface="宋体" charset="-122"/>
        </a:defRPr>
      </a:lvl6pPr>
      <a:lvl7pPr marL="914400" algn="ctr" rtl="0" eaLnBrk="1" fontAlgn="base" hangingPunct="1">
        <a:spcBef>
          <a:spcPct val="0"/>
        </a:spcBef>
        <a:spcAft>
          <a:spcPct val="0"/>
        </a:spcAft>
        <a:defRPr sz="4400">
          <a:solidFill>
            <a:schemeClr val="tx1"/>
          </a:solidFill>
          <a:latin typeface="Calibri" pitchFamily="34" charset="0"/>
          <a:ea typeface="宋体" charset="-122"/>
        </a:defRPr>
      </a:lvl7pPr>
      <a:lvl8pPr marL="1371600" algn="ctr" rtl="0" eaLnBrk="1" fontAlgn="base" hangingPunct="1">
        <a:spcBef>
          <a:spcPct val="0"/>
        </a:spcBef>
        <a:spcAft>
          <a:spcPct val="0"/>
        </a:spcAft>
        <a:defRPr sz="4400">
          <a:solidFill>
            <a:schemeClr val="tx1"/>
          </a:solidFill>
          <a:latin typeface="Calibri" pitchFamily="34" charset="0"/>
          <a:ea typeface="宋体" charset="-122"/>
        </a:defRPr>
      </a:lvl8pPr>
      <a:lvl9pPr marL="1828800" algn="ctr" rtl="0" eaLnBrk="1" fontAlgn="base" hangingPunct="1">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48.xml"/><Relationship Id="rId4" Type="http://schemas.openxmlformats.org/officeDocument/2006/relationships/slide" Target="slide32.xml"/></Relationships>
</file>

<file path=ppt/slides/_rels/slide100.xml.rels><?xml version="1.0" encoding="UTF-8" standalone="yes"?>
<Relationships xmlns="http://schemas.openxmlformats.org/package/2006/relationships"><Relationship Id="rId8" Type="http://schemas.openxmlformats.org/officeDocument/2006/relationships/slide" Target="slide83.xml"/><Relationship Id="rId3" Type="http://schemas.openxmlformats.org/officeDocument/2006/relationships/slide" Target="slide32.xml"/><Relationship Id="rId7" Type="http://schemas.openxmlformats.org/officeDocument/2006/relationships/slide" Target="slide7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71.xml"/><Relationship Id="rId4" Type="http://schemas.openxmlformats.org/officeDocument/2006/relationships/slide" Target="slide48.xml"/></Relationships>
</file>

<file path=ppt/slides/_rels/slide101.xml.rels><?xml version="1.0" encoding="UTF-8" standalone="yes"?>
<Relationships xmlns="http://schemas.openxmlformats.org/package/2006/relationships"><Relationship Id="rId8" Type="http://schemas.openxmlformats.org/officeDocument/2006/relationships/slide" Target="slide83.xml"/><Relationship Id="rId3" Type="http://schemas.openxmlformats.org/officeDocument/2006/relationships/slide" Target="slide32.xml"/><Relationship Id="rId7" Type="http://schemas.openxmlformats.org/officeDocument/2006/relationships/slide" Target="slide7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71.xml"/><Relationship Id="rId4" Type="http://schemas.openxmlformats.org/officeDocument/2006/relationships/slide" Target="slide48.xml"/></Relationships>
</file>

<file path=ppt/slides/_rels/slide102.xml.rels><?xml version="1.0" encoding="UTF-8" standalone="yes"?>
<Relationships xmlns="http://schemas.openxmlformats.org/package/2006/relationships"><Relationship Id="rId8" Type="http://schemas.openxmlformats.org/officeDocument/2006/relationships/slide" Target="slide83.xml"/><Relationship Id="rId3" Type="http://schemas.openxmlformats.org/officeDocument/2006/relationships/slide" Target="slide32.xml"/><Relationship Id="rId7" Type="http://schemas.openxmlformats.org/officeDocument/2006/relationships/slide" Target="slide7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71.xml"/><Relationship Id="rId4" Type="http://schemas.openxmlformats.org/officeDocument/2006/relationships/slide" Target="slide48.xml"/></Relationships>
</file>

<file path=ppt/slides/_rels/slide11.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48.xml"/><Relationship Id="rId4" Type="http://schemas.openxmlformats.org/officeDocument/2006/relationships/slide" Target="slide32.xml"/></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slide" Target="slide6.xml"/><Relationship Id="rId7" Type="http://schemas.openxmlformats.org/officeDocument/2006/relationships/slide" Target="slide71.xml"/><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slide" Target="slide48.xml"/><Relationship Id="rId5" Type="http://schemas.openxmlformats.org/officeDocument/2006/relationships/slide" Target="slide32.xml"/><Relationship Id="rId10" Type="http://schemas.openxmlformats.org/officeDocument/2006/relationships/image" Target="../media/image9.emf"/><Relationship Id="rId4" Type="http://schemas.openxmlformats.org/officeDocument/2006/relationships/slide" Target="slide26.xml"/><Relationship Id="rId9" Type="http://schemas.openxmlformats.org/officeDocument/2006/relationships/package" Target="../embeddings/Microsoft_Word___4.docx"/></Relationships>
</file>

<file path=ppt/slides/_rels/slide13.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48.xml"/><Relationship Id="rId4" Type="http://schemas.openxmlformats.org/officeDocument/2006/relationships/slide" Target="slide32.xml"/></Relationships>
</file>

<file path=ppt/slides/_rels/slide14.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48.xml"/><Relationship Id="rId4" Type="http://schemas.openxmlformats.org/officeDocument/2006/relationships/slide" Target="slide32.xml"/></Relationships>
</file>

<file path=ppt/slides/_rels/slide1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48.xml"/><Relationship Id="rId4" Type="http://schemas.openxmlformats.org/officeDocument/2006/relationships/slide" Target="slide32.xml"/></Relationships>
</file>

<file path=ppt/slides/_rels/slide16.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48.xml"/><Relationship Id="rId4" Type="http://schemas.openxmlformats.org/officeDocument/2006/relationships/slide" Target="slide32.xml"/></Relationships>
</file>

<file path=ppt/slides/_rels/slide17.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48.xml"/><Relationship Id="rId4" Type="http://schemas.openxmlformats.org/officeDocument/2006/relationships/slide" Target="slide32.xml"/></Relationships>
</file>

<file path=ppt/slides/_rels/slide18.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48.xml"/><Relationship Id="rId4" Type="http://schemas.openxmlformats.org/officeDocument/2006/relationships/slide" Target="slide32.xml"/></Relationships>
</file>

<file path=ppt/slides/_rels/slide19.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48.xml"/><Relationship Id="rId4" Type="http://schemas.openxmlformats.org/officeDocument/2006/relationships/slide" Target="slide3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48.xml"/><Relationship Id="rId4" Type="http://schemas.openxmlformats.org/officeDocument/2006/relationships/slide" Target="slide32.xml"/></Relationships>
</file>

<file path=ppt/slides/_rels/slide21.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48.xml"/><Relationship Id="rId4" Type="http://schemas.openxmlformats.org/officeDocument/2006/relationships/slide" Target="slide32.xml"/></Relationships>
</file>

<file path=ppt/slides/_rels/slide22.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48.xml"/><Relationship Id="rId4" Type="http://schemas.openxmlformats.org/officeDocument/2006/relationships/slide" Target="slide32.xml"/></Relationships>
</file>

<file path=ppt/slides/_rels/slide23.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48.xml"/><Relationship Id="rId4" Type="http://schemas.openxmlformats.org/officeDocument/2006/relationships/slide" Target="slide32.xml"/></Relationships>
</file>

<file path=ppt/slides/_rels/slide24.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48.xml"/><Relationship Id="rId4" Type="http://schemas.openxmlformats.org/officeDocument/2006/relationships/slide" Target="slide32.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48.xml"/><Relationship Id="rId4" Type="http://schemas.openxmlformats.org/officeDocument/2006/relationships/slide" Target="slide32.xml"/></Relationships>
</file>

<file path=ppt/slides/_rels/slide26.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48.xml"/><Relationship Id="rId4" Type="http://schemas.openxmlformats.org/officeDocument/2006/relationships/slide" Target="slide32.xml"/></Relationships>
</file>

<file path=ppt/slides/_rels/slide27.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slide" Target="slide6.xml"/><Relationship Id="rId7" Type="http://schemas.openxmlformats.org/officeDocument/2006/relationships/slide" Target="slide71.xml"/><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48.xml"/><Relationship Id="rId5" Type="http://schemas.openxmlformats.org/officeDocument/2006/relationships/slide" Target="slide32.xml"/><Relationship Id="rId10" Type="http://schemas.openxmlformats.org/officeDocument/2006/relationships/image" Target="../media/image10.emf"/><Relationship Id="rId4" Type="http://schemas.openxmlformats.org/officeDocument/2006/relationships/slide" Target="slide26.xml"/><Relationship Id="rId9" Type="http://schemas.openxmlformats.org/officeDocument/2006/relationships/package" Target="../embeddings/Microsoft_Word___5.docx"/></Relationships>
</file>

<file path=ppt/slides/_rels/slide28.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48.xml"/><Relationship Id="rId4" Type="http://schemas.openxmlformats.org/officeDocument/2006/relationships/slide" Target="slide32.xml"/></Relationships>
</file>

<file path=ppt/slides/_rels/slide29.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48.xml"/><Relationship Id="rId4" Type="http://schemas.openxmlformats.org/officeDocument/2006/relationships/slide" Target="slide3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48.xml"/><Relationship Id="rId4" Type="http://schemas.openxmlformats.org/officeDocument/2006/relationships/slide" Target="slide32.xml"/></Relationships>
</file>

<file path=ppt/slides/_rels/slide31.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48.xml"/><Relationship Id="rId4" Type="http://schemas.openxmlformats.org/officeDocument/2006/relationships/slide" Target="slide32.xml"/></Relationships>
</file>

<file path=ppt/slides/_rels/slide32.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48.xml"/><Relationship Id="rId4" Type="http://schemas.openxmlformats.org/officeDocument/2006/relationships/slide" Target="slide38.xml"/></Relationships>
</file>

<file path=ppt/slides/_rels/slide33.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slide" Target="slide6.xml"/><Relationship Id="rId7" Type="http://schemas.openxmlformats.org/officeDocument/2006/relationships/slide" Target="slide71.xml"/><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slide" Target="slide48.xml"/><Relationship Id="rId5" Type="http://schemas.openxmlformats.org/officeDocument/2006/relationships/slide" Target="slide38.xml"/><Relationship Id="rId10" Type="http://schemas.openxmlformats.org/officeDocument/2006/relationships/image" Target="../media/image11.emf"/><Relationship Id="rId4" Type="http://schemas.openxmlformats.org/officeDocument/2006/relationships/slide" Target="slide32.xml"/><Relationship Id="rId9" Type="http://schemas.openxmlformats.org/officeDocument/2006/relationships/package" Target="../embeddings/Microsoft_Word___6.docx"/></Relationships>
</file>

<file path=ppt/slides/_rels/slide34.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48.xml"/><Relationship Id="rId4" Type="http://schemas.openxmlformats.org/officeDocument/2006/relationships/slide" Target="slide38.xml"/></Relationships>
</file>

<file path=ppt/slides/_rels/slide35.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48.xml"/><Relationship Id="rId4" Type="http://schemas.openxmlformats.org/officeDocument/2006/relationships/slide" Target="slide38.xml"/></Relationships>
</file>

<file path=ppt/slides/_rels/slide36.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48.xml"/><Relationship Id="rId4" Type="http://schemas.openxmlformats.org/officeDocument/2006/relationships/slide" Target="slide38.xml"/></Relationships>
</file>

<file path=ppt/slides/_rels/slide37.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48.xml"/><Relationship Id="rId4" Type="http://schemas.openxmlformats.org/officeDocument/2006/relationships/slide" Target="slide38.xml"/></Relationships>
</file>

<file path=ppt/slides/_rels/slide38.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48.xml"/><Relationship Id="rId4" Type="http://schemas.openxmlformats.org/officeDocument/2006/relationships/slide" Target="slide38.xml"/></Relationships>
</file>

<file path=ppt/slides/_rels/slide39.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48.xml"/><Relationship Id="rId4" Type="http://schemas.openxmlformats.org/officeDocument/2006/relationships/slide" Target="slide38.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xml"/><Relationship Id="rId1" Type="http://schemas.openxmlformats.org/officeDocument/2006/relationships/vmlDrawing" Target="../drawings/vmlDrawing1.vml"/><Relationship Id="rId5" Type="http://schemas.openxmlformats.org/officeDocument/2006/relationships/image" Target="../media/image6.emf"/><Relationship Id="rId4" Type="http://schemas.openxmlformats.org/officeDocument/2006/relationships/package" Target="../embeddings/Microsoft_Word___1.docx"/></Relationships>
</file>

<file path=ppt/slides/_rels/slide40.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48.xml"/><Relationship Id="rId4" Type="http://schemas.openxmlformats.org/officeDocument/2006/relationships/slide" Target="slide38.xml"/></Relationships>
</file>

<file path=ppt/slides/_rels/slide41.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48.xml"/><Relationship Id="rId4" Type="http://schemas.openxmlformats.org/officeDocument/2006/relationships/slide" Target="slide38.xml"/></Relationships>
</file>

<file path=ppt/slides/_rels/slide42.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48.xml"/><Relationship Id="rId4" Type="http://schemas.openxmlformats.org/officeDocument/2006/relationships/slide" Target="slide38.xml"/></Relationships>
</file>

<file path=ppt/slides/_rels/slide43.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48.xml"/><Relationship Id="rId4" Type="http://schemas.openxmlformats.org/officeDocument/2006/relationships/slide" Target="slide38.xml"/></Relationships>
</file>

<file path=ppt/slides/_rels/slide44.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48.xml"/><Relationship Id="rId4" Type="http://schemas.openxmlformats.org/officeDocument/2006/relationships/slide" Target="slide38.xml"/></Relationships>
</file>

<file path=ppt/slides/_rels/slide45.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48.xml"/><Relationship Id="rId4" Type="http://schemas.openxmlformats.org/officeDocument/2006/relationships/slide" Target="slide38.xml"/></Relationships>
</file>

<file path=ppt/slides/_rels/slide46.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48.xml"/><Relationship Id="rId4" Type="http://schemas.openxmlformats.org/officeDocument/2006/relationships/slide" Target="slide38.xml"/></Relationships>
</file>

<file path=ppt/slides/_rels/slide47.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48.xml"/><Relationship Id="rId4" Type="http://schemas.openxmlformats.org/officeDocument/2006/relationships/slide" Target="slide38.xml"/></Relationships>
</file>

<file path=ppt/slides/_rels/slide48.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7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32.xml"/><Relationship Id="rId5" Type="http://schemas.openxmlformats.org/officeDocument/2006/relationships/slide" Target="slide61.xml"/><Relationship Id="rId4" Type="http://schemas.openxmlformats.org/officeDocument/2006/relationships/slide" Target="slide56.xml"/></Relationships>
</file>

<file path=ppt/slides/_rels/slide49.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7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32.xml"/><Relationship Id="rId5" Type="http://schemas.openxmlformats.org/officeDocument/2006/relationships/slide" Target="slide61.xml"/><Relationship Id="rId4" Type="http://schemas.openxmlformats.org/officeDocument/2006/relationships/slide" Target="slide56.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image" Target="../media/image7.emf"/><Relationship Id="rId4" Type="http://schemas.openxmlformats.org/officeDocument/2006/relationships/package" Target="../embeddings/Microsoft_Word___2.docx"/></Relationships>
</file>

<file path=ppt/slides/_rels/slide50.xml.rels><?xml version="1.0" encoding="UTF-8" standalone="yes"?>
<Relationships xmlns="http://schemas.openxmlformats.org/package/2006/relationships"><Relationship Id="rId8" Type="http://schemas.openxmlformats.org/officeDocument/2006/relationships/slide" Target="slide71.xml"/><Relationship Id="rId3" Type="http://schemas.openxmlformats.org/officeDocument/2006/relationships/slide" Target="slide6.xml"/><Relationship Id="rId7" Type="http://schemas.openxmlformats.org/officeDocument/2006/relationships/slide" Target="slide32.xml"/><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slide" Target="slide61.xml"/><Relationship Id="rId11" Type="http://schemas.openxmlformats.org/officeDocument/2006/relationships/image" Target="../media/image12.emf"/><Relationship Id="rId5" Type="http://schemas.openxmlformats.org/officeDocument/2006/relationships/slide" Target="slide56.xml"/><Relationship Id="rId10" Type="http://schemas.openxmlformats.org/officeDocument/2006/relationships/package" Target="../embeddings/Microsoft_Word___7.docx"/><Relationship Id="rId4" Type="http://schemas.openxmlformats.org/officeDocument/2006/relationships/slide" Target="slide48.xml"/><Relationship Id="rId9" Type="http://schemas.openxmlformats.org/officeDocument/2006/relationships/oleObject" Target="../embeddings/oleObject7.bin"/></Relationships>
</file>

<file path=ppt/slides/_rels/slide51.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7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32.xml"/><Relationship Id="rId5" Type="http://schemas.openxmlformats.org/officeDocument/2006/relationships/slide" Target="slide61.xml"/><Relationship Id="rId4" Type="http://schemas.openxmlformats.org/officeDocument/2006/relationships/slide" Target="slide56.xml"/></Relationships>
</file>

<file path=ppt/slides/_rels/slide52.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7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32.xml"/><Relationship Id="rId5" Type="http://schemas.openxmlformats.org/officeDocument/2006/relationships/slide" Target="slide61.xml"/><Relationship Id="rId4" Type="http://schemas.openxmlformats.org/officeDocument/2006/relationships/slide" Target="slide56.xml"/></Relationships>
</file>

<file path=ppt/slides/_rels/slide53.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7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32.xml"/><Relationship Id="rId5" Type="http://schemas.openxmlformats.org/officeDocument/2006/relationships/slide" Target="slide61.xml"/><Relationship Id="rId4" Type="http://schemas.openxmlformats.org/officeDocument/2006/relationships/slide" Target="slide56.xml"/></Relationships>
</file>

<file path=ppt/slides/_rels/slide54.xml.rels><?xml version="1.0" encoding="UTF-8" standalone="yes"?>
<Relationships xmlns="http://schemas.openxmlformats.org/package/2006/relationships"><Relationship Id="rId8" Type="http://schemas.openxmlformats.org/officeDocument/2006/relationships/slide" Target="slide71.xml"/><Relationship Id="rId3" Type="http://schemas.openxmlformats.org/officeDocument/2006/relationships/slide" Target="slide6.xml"/><Relationship Id="rId7" Type="http://schemas.openxmlformats.org/officeDocument/2006/relationships/slide" Target="slide32.xml"/><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slide" Target="slide61.xml"/><Relationship Id="rId11" Type="http://schemas.openxmlformats.org/officeDocument/2006/relationships/image" Target="../media/image13.emf"/><Relationship Id="rId5" Type="http://schemas.openxmlformats.org/officeDocument/2006/relationships/slide" Target="slide56.xml"/><Relationship Id="rId10" Type="http://schemas.openxmlformats.org/officeDocument/2006/relationships/package" Target="../embeddings/Microsoft_Word___8.docx"/><Relationship Id="rId4" Type="http://schemas.openxmlformats.org/officeDocument/2006/relationships/slide" Target="slide48.xml"/><Relationship Id="rId9" Type="http://schemas.openxmlformats.org/officeDocument/2006/relationships/oleObject" Target="../embeddings/oleObject8.bin"/></Relationships>
</file>

<file path=ppt/slides/_rels/slide55.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7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32.xml"/><Relationship Id="rId5" Type="http://schemas.openxmlformats.org/officeDocument/2006/relationships/slide" Target="slide61.xml"/><Relationship Id="rId4" Type="http://schemas.openxmlformats.org/officeDocument/2006/relationships/slide" Target="slide56.xml"/></Relationships>
</file>

<file path=ppt/slides/_rels/slide56.xml.rels><?xml version="1.0" encoding="UTF-8" standalone="yes"?>
<Relationships xmlns="http://schemas.openxmlformats.org/package/2006/relationships"><Relationship Id="rId8" Type="http://schemas.openxmlformats.org/officeDocument/2006/relationships/slide" Target="slide71.xml"/><Relationship Id="rId3" Type="http://schemas.openxmlformats.org/officeDocument/2006/relationships/slide" Target="slide6.xml"/><Relationship Id="rId7" Type="http://schemas.openxmlformats.org/officeDocument/2006/relationships/slide" Target="slide32.xml"/><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slide" Target="slide61.xml"/><Relationship Id="rId11" Type="http://schemas.openxmlformats.org/officeDocument/2006/relationships/image" Target="../media/image14.emf"/><Relationship Id="rId5" Type="http://schemas.openxmlformats.org/officeDocument/2006/relationships/slide" Target="slide56.xml"/><Relationship Id="rId10" Type="http://schemas.openxmlformats.org/officeDocument/2006/relationships/package" Target="../embeddings/Microsoft_Word___9.docx"/><Relationship Id="rId4" Type="http://schemas.openxmlformats.org/officeDocument/2006/relationships/slide" Target="slide48.xml"/><Relationship Id="rId9" Type="http://schemas.openxmlformats.org/officeDocument/2006/relationships/oleObject" Target="../embeddings/oleObject9.bin"/></Relationships>
</file>

<file path=ppt/slides/_rels/slide57.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7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32.xml"/><Relationship Id="rId5" Type="http://schemas.openxmlformats.org/officeDocument/2006/relationships/slide" Target="slide61.xml"/><Relationship Id="rId4" Type="http://schemas.openxmlformats.org/officeDocument/2006/relationships/slide" Target="slide56.xml"/></Relationships>
</file>

<file path=ppt/slides/_rels/slide58.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7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32.xml"/><Relationship Id="rId5" Type="http://schemas.openxmlformats.org/officeDocument/2006/relationships/slide" Target="slide61.xml"/><Relationship Id="rId4" Type="http://schemas.openxmlformats.org/officeDocument/2006/relationships/slide" Target="slide56.xml"/></Relationships>
</file>

<file path=ppt/slides/_rels/slide59.xml.rels><?xml version="1.0" encoding="UTF-8" standalone="yes"?>
<Relationships xmlns="http://schemas.openxmlformats.org/package/2006/relationships"><Relationship Id="rId8" Type="http://schemas.openxmlformats.org/officeDocument/2006/relationships/slide" Target="slide71.xml"/><Relationship Id="rId3" Type="http://schemas.openxmlformats.org/officeDocument/2006/relationships/slide" Target="slide6.xml"/><Relationship Id="rId7" Type="http://schemas.openxmlformats.org/officeDocument/2006/relationships/slide" Target="slide32.xml"/><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slide" Target="slide61.xml"/><Relationship Id="rId11" Type="http://schemas.openxmlformats.org/officeDocument/2006/relationships/image" Target="../media/image15.emf"/><Relationship Id="rId5" Type="http://schemas.openxmlformats.org/officeDocument/2006/relationships/slide" Target="slide56.xml"/><Relationship Id="rId10" Type="http://schemas.openxmlformats.org/officeDocument/2006/relationships/package" Target="../embeddings/Microsoft_Word___10.docx"/><Relationship Id="rId4" Type="http://schemas.openxmlformats.org/officeDocument/2006/relationships/slide" Target="slide48.xml"/><Relationship Id="rId9" Type="http://schemas.openxmlformats.org/officeDocument/2006/relationships/oleObject" Target="../embeddings/oleObject10.bin"/></Relationships>
</file>

<file path=ppt/slides/_rels/slide6.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48.xml"/><Relationship Id="rId4" Type="http://schemas.openxmlformats.org/officeDocument/2006/relationships/slide" Target="slide32.xml"/></Relationships>
</file>

<file path=ppt/slides/_rels/slide60.xml.rels><?xml version="1.0" encoding="UTF-8" standalone="yes"?>
<Relationships xmlns="http://schemas.openxmlformats.org/package/2006/relationships"><Relationship Id="rId8" Type="http://schemas.openxmlformats.org/officeDocument/2006/relationships/slide" Target="slide71.xml"/><Relationship Id="rId3" Type="http://schemas.openxmlformats.org/officeDocument/2006/relationships/slide" Target="slide6.xml"/><Relationship Id="rId7" Type="http://schemas.openxmlformats.org/officeDocument/2006/relationships/slide" Target="slide32.xml"/><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slide" Target="slide61.xml"/><Relationship Id="rId11" Type="http://schemas.openxmlformats.org/officeDocument/2006/relationships/image" Target="../media/image16.emf"/><Relationship Id="rId5" Type="http://schemas.openxmlformats.org/officeDocument/2006/relationships/slide" Target="slide56.xml"/><Relationship Id="rId10" Type="http://schemas.openxmlformats.org/officeDocument/2006/relationships/package" Target="../embeddings/Microsoft_Word___11.docx"/><Relationship Id="rId4" Type="http://schemas.openxmlformats.org/officeDocument/2006/relationships/slide" Target="slide48.xml"/><Relationship Id="rId9" Type="http://schemas.openxmlformats.org/officeDocument/2006/relationships/oleObject" Target="../embeddings/oleObject11.bin"/></Relationships>
</file>

<file path=ppt/slides/_rels/slide61.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7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32.xml"/><Relationship Id="rId5" Type="http://schemas.openxmlformats.org/officeDocument/2006/relationships/slide" Target="slide61.xml"/><Relationship Id="rId4" Type="http://schemas.openxmlformats.org/officeDocument/2006/relationships/slide" Target="slide56.xml"/></Relationships>
</file>

<file path=ppt/slides/_rels/slide62.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7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32.xml"/><Relationship Id="rId5" Type="http://schemas.openxmlformats.org/officeDocument/2006/relationships/slide" Target="slide61.xml"/><Relationship Id="rId4" Type="http://schemas.openxmlformats.org/officeDocument/2006/relationships/slide" Target="slide56.xml"/></Relationships>
</file>

<file path=ppt/slides/_rels/slide63.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7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32.xml"/><Relationship Id="rId5" Type="http://schemas.openxmlformats.org/officeDocument/2006/relationships/slide" Target="slide61.xml"/><Relationship Id="rId4" Type="http://schemas.openxmlformats.org/officeDocument/2006/relationships/slide" Target="slide56.xml"/></Relationships>
</file>

<file path=ppt/slides/_rels/slide64.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7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32.xml"/><Relationship Id="rId5" Type="http://schemas.openxmlformats.org/officeDocument/2006/relationships/slide" Target="slide61.xml"/><Relationship Id="rId4" Type="http://schemas.openxmlformats.org/officeDocument/2006/relationships/slide" Target="slide56.xml"/></Relationships>
</file>

<file path=ppt/slides/_rels/slide65.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7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32.xml"/><Relationship Id="rId5" Type="http://schemas.openxmlformats.org/officeDocument/2006/relationships/slide" Target="slide61.xml"/><Relationship Id="rId4" Type="http://schemas.openxmlformats.org/officeDocument/2006/relationships/slide" Target="slide56.xml"/></Relationships>
</file>

<file path=ppt/slides/_rels/slide66.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7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32.xml"/><Relationship Id="rId5" Type="http://schemas.openxmlformats.org/officeDocument/2006/relationships/slide" Target="slide61.xml"/><Relationship Id="rId4" Type="http://schemas.openxmlformats.org/officeDocument/2006/relationships/slide" Target="slide56.xml"/></Relationships>
</file>

<file path=ppt/slides/_rels/slide67.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7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32.xml"/><Relationship Id="rId5" Type="http://schemas.openxmlformats.org/officeDocument/2006/relationships/slide" Target="slide61.xml"/><Relationship Id="rId4" Type="http://schemas.openxmlformats.org/officeDocument/2006/relationships/slide" Target="slide56.xml"/></Relationships>
</file>

<file path=ppt/slides/_rels/slide68.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7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32.xml"/><Relationship Id="rId5" Type="http://schemas.openxmlformats.org/officeDocument/2006/relationships/slide" Target="slide61.xml"/><Relationship Id="rId4" Type="http://schemas.openxmlformats.org/officeDocument/2006/relationships/slide" Target="slide56.xml"/></Relationships>
</file>

<file path=ppt/slides/_rels/slide69.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7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32.xml"/><Relationship Id="rId5" Type="http://schemas.openxmlformats.org/officeDocument/2006/relationships/slide" Target="slide61.xml"/><Relationship Id="rId4" Type="http://schemas.openxmlformats.org/officeDocument/2006/relationships/slide" Target="slide56.xml"/></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slide" Target="slide6.xml"/><Relationship Id="rId7" Type="http://schemas.openxmlformats.org/officeDocument/2006/relationships/slide" Target="slide71.xml"/><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slide" Target="slide48.xml"/><Relationship Id="rId5" Type="http://schemas.openxmlformats.org/officeDocument/2006/relationships/slide" Target="slide32.xml"/><Relationship Id="rId10" Type="http://schemas.openxmlformats.org/officeDocument/2006/relationships/image" Target="../media/image8.emf"/><Relationship Id="rId4" Type="http://schemas.openxmlformats.org/officeDocument/2006/relationships/slide" Target="slide26.xml"/><Relationship Id="rId9" Type="http://schemas.openxmlformats.org/officeDocument/2006/relationships/package" Target="../embeddings/Microsoft_Word___3.docx"/></Relationships>
</file>

<file path=ppt/slides/_rels/slide70.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71.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32.xml"/><Relationship Id="rId5" Type="http://schemas.openxmlformats.org/officeDocument/2006/relationships/slide" Target="slide61.xml"/><Relationship Id="rId4" Type="http://schemas.openxmlformats.org/officeDocument/2006/relationships/slide" Target="slide56.xml"/></Relationships>
</file>

<file path=ppt/slides/_rels/slide71.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slide" Target="slide71.xml"/><Relationship Id="rId7" Type="http://schemas.openxmlformats.org/officeDocument/2006/relationships/slide" Target="slide32.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76.xml"/><Relationship Id="rId4" Type="http://schemas.openxmlformats.org/officeDocument/2006/relationships/slide" Target="slide72.xml"/></Relationships>
</file>

<file path=ppt/slides/_rels/slide72.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slide" Target="slide71.xml"/><Relationship Id="rId7" Type="http://schemas.openxmlformats.org/officeDocument/2006/relationships/slide" Target="slide32.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76.xml"/><Relationship Id="rId4" Type="http://schemas.openxmlformats.org/officeDocument/2006/relationships/slide" Target="slide72.xml"/></Relationships>
</file>

<file path=ppt/slides/_rels/slide73.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slide" Target="slide71.xml"/><Relationship Id="rId7" Type="http://schemas.openxmlformats.org/officeDocument/2006/relationships/slide" Target="slide32.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76.xml"/><Relationship Id="rId4" Type="http://schemas.openxmlformats.org/officeDocument/2006/relationships/slide" Target="slide72.xml"/></Relationships>
</file>

<file path=ppt/slides/_rels/slide74.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slide" Target="slide71.xml"/><Relationship Id="rId7" Type="http://schemas.openxmlformats.org/officeDocument/2006/relationships/slide" Target="slide32.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76.xml"/><Relationship Id="rId4" Type="http://schemas.openxmlformats.org/officeDocument/2006/relationships/slide" Target="slide72.xml"/></Relationships>
</file>

<file path=ppt/slides/_rels/slide75.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slide" Target="slide71.xml"/><Relationship Id="rId7" Type="http://schemas.openxmlformats.org/officeDocument/2006/relationships/slide" Target="slide32.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76.xml"/><Relationship Id="rId4" Type="http://schemas.openxmlformats.org/officeDocument/2006/relationships/slide" Target="slide72.xml"/></Relationships>
</file>

<file path=ppt/slides/_rels/slide76.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slide" Target="slide71.xml"/><Relationship Id="rId7" Type="http://schemas.openxmlformats.org/officeDocument/2006/relationships/slide" Target="slide32.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76.xml"/><Relationship Id="rId4" Type="http://schemas.openxmlformats.org/officeDocument/2006/relationships/slide" Target="slide72.xml"/></Relationships>
</file>

<file path=ppt/slides/_rels/slide77.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slide" Target="slide71.xml"/><Relationship Id="rId7" Type="http://schemas.openxmlformats.org/officeDocument/2006/relationships/slide" Target="slide32.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76.xml"/><Relationship Id="rId4" Type="http://schemas.openxmlformats.org/officeDocument/2006/relationships/slide" Target="slide72.xml"/></Relationships>
</file>

<file path=ppt/slides/_rels/slide78.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slide" Target="slide71.xml"/><Relationship Id="rId7" Type="http://schemas.openxmlformats.org/officeDocument/2006/relationships/slide" Target="slide32.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76.xml"/><Relationship Id="rId4" Type="http://schemas.openxmlformats.org/officeDocument/2006/relationships/slide" Target="slide72.xml"/></Relationships>
</file>

<file path=ppt/slides/_rels/slide79.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slide" Target="slide71.xml"/><Relationship Id="rId7" Type="http://schemas.openxmlformats.org/officeDocument/2006/relationships/slide" Target="slide32.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76.xml"/><Relationship Id="rId4" Type="http://schemas.openxmlformats.org/officeDocument/2006/relationships/slide" Target="slide72.xml"/></Relationships>
</file>

<file path=ppt/slides/_rels/slide8.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48.xml"/><Relationship Id="rId4" Type="http://schemas.openxmlformats.org/officeDocument/2006/relationships/slide" Target="slide32.xml"/></Relationships>
</file>

<file path=ppt/slides/_rels/slide80.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slide" Target="slide71.xml"/><Relationship Id="rId7" Type="http://schemas.openxmlformats.org/officeDocument/2006/relationships/slide" Target="slide32.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76.xml"/><Relationship Id="rId4" Type="http://schemas.openxmlformats.org/officeDocument/2006/relationships/slide" Target="slide72.xml"/></Relationships>
</file>

<file path=ppt/slides/_rels/slide81.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slide" Target="slide71.xml"/><Relationship Id="rId7" Type="http://schemas.openxmlformats.org/officeDocument/2006/relationships/slide" Target="slide32.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76.xml"/><Relationship Id="rId4" Type="http://schemas.openxmlformats.org/officeDocument/2006/relationships/slide" Target="slide72.xml"/></Relationships>
</file>

<file path=ppt/slides/_rels/slide82.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slide" Target="slide71.xml"/><Relationship Id="rId7" Type="http://schemas.openxmlformats.org/officeDocument/2006/relationships/slide" Target="slide32.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83.xml"/><Relationship Id="rId5" Type="http://schemas.openxmlformats.org/officeDocument/2006/relationships/slide" Target="slide76.xml"/><Relationship Id="rId4" Type="http://schemas.openxmlformats.org/officeDocument/2006/relationships/slide" Target="slide72.xml"/></Relationships>
</file>

<file path=ppt/slides/_rels/slide83.xml.rels><?xml version="1.0" encoding="UTF-8" standalone="yes"?>
<Relationships xmlns="http://schemas.openxmlformats.org/package/2006/relationships"><Relationship Id="rId8" Type="http://schemas.openxmlformats.org/officeDocument/2006/relationships/slide" Target="slide83.xml"/><Relationship Id="rId3" Type="http://schemas.openxmlformats.org/officeDocument/2006/relationships/slide" Target="slide32.xml"/><Relationship Id="rId7" Type="http://schemas.openxmlformats.org/officeDocument/2006/relationships/slide" Target="slide7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71.xml"/><Relationship Id="rId4" Type="http://schemas.openxmlformats.org/officeDocument/2006/relationships/slide" Target="slide48.xml"/></Relationships>
</file>

<file path=ppt/slides/_rels/slide84.xml.rels><?xml version="1.0" encoding="UTF-8" standalone="yes"?>
<Relationships xmlns="http://schemas.openxmlformats.org/package/2006/relationships"><Relationship Id="rId8" Type="http://schemas.openxmlformats.org/officeDocument/2006/relationships/slide" Target="slide83.xml"/><Relationship Id="rId3" Type="http://schemas.openxmlformats.org/officeDocument/2006/relationships/slide" Target="slide32.xml"/><Relationship Id="rId7" Type="http://schemas.openxmlformats.org/officeDocument/2006/relationships/slide" Target="slide7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71.xml"/><Relationship Id="rId4" Type="http://schemas.openxmlformats.org/officeDocument/2006/relationships/slide" Target="slide48.xml"/></Relationships>
</file>

<file path=ppt/slides/_rels/slide85.xml.rels><?xml version="1.0" encoding="UTF-8" standalone="yes"?>
<Relationships xmlns="http://schemas.openxmlformats.org/package/2006/relationships"><Relationship Id="rId8" Type="http://schemas.openxmlformats.org/officeDocument/2006/relationships/slide" Target="slide83.xml"/><Relationship Id="rId3" Type="http://schemas.openxmlformats.org/officeDocument/2006/relationships/slide" Target="slide32.xml"/><Relationship Id="rId7" Type="http://schemas.openxmlformats.org/officeDocument/2006/relationships/slide" Target="slide7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71.xml"/><Relationship Id="rId4" Type="http://schemas.openxmlformats.org/officeDocument/2006/relationships/slide" Target="slide48.xml"/></Relationships>
</file>

<file path=ppt/slides/_rels/slide86.xml.rels><?xml version="1.0" encoding="UTF-8" standalone="yes"?>
<Relationships xmlns="http://schemas.openxmlformats.org/package/2006/relationships"><Relationship Id="rId8" Type="http://schemas.openxmlformats.org/officeDocument/2006/relationships/slide" Target="slide83.xml"/><Relationship Id="rId3" Type="http://schemas.openxmlformats.org/officeDocument/2006/relationships/slide" Target="slide32.xml"/><Relationship Id="rId7" Type="http://schemas.openxmlformats.org/officeDocument/2006/relationships/slide" Target="slide7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71.xml"/><Relationship Id="rId4" Type="http://schemas.openxmlformats.org/officeDocument/2006/relationships/slide" Target="slide48.xml"/></Relationships>
</file>

<file path=ppt/slides/_rels/slide87.xml.rels><?xml version="1.0" encoding="UTF-8" standalone="yes"?>
<Relationships xmlns="http://schemas.openxmlformats.org/package/2006/relationships"><Relationship Id="rId8" Type="http://schemas.openxmlformats.org/officeDocument/2006/relationships/slide" Target="slide83.xml"/><Relationship Id="rId3" Type="http://schemas.openxmlformats.org/officeDocument/2006/relationships/slide" Target="slide32.xml"/><Relationship Id="rId7" Type="http://schemas.openxmlformats.org/officeDocument/2006/relationships/slide" Target="slide7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71.xml"/><Relationship Id="rId4" Type="http://schemas.openxmlformats.org/officeDocument/2006/relationships/slide" Target="slide48.xml"/></Relationships>
</file>

<file path=ppt/slides/_rels/slide88.xml.rels><?xml version="1.0" encoding="UTF-8" standalone="yes"?>
<Relationships xmlns="http://schemas.openxmlformats.org/package/2006/relationships"><Relationship Id="rId8" Type="http://schemas.openxmlformats.org/officeDocument/2006/relationships/slide" Target="slide83.xml"/><Relationship Id="rId3" Type="http://schemas.openxmlformats.org/officeDocument/2006/relationships/slide" Target="slide32.xml"/><Relationship Id="rId7" Type="http://schemas.openxmlformats.org/officeDocument/2006/relationships/slide" Target="slide7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71.xml"/><Relationship Id="rId4" Type="http://schemas.openxmlformats.org/officeDocument/2006/relationships/slide" Target="slide48.xml"/></Relationships>
</file>

<file path=ppt/slides/_rels/slide89.xml.rels><?xml version="1.0" encoding="UTF-8" standalone="yes"?>
<Relationships xmlns="http://schemas.openxmlformats.org/package/2006/relationships"><Relationship Id="rId8" Type="http://schemas.openxmlformats.org/officeDocument/2006/relationships/slide" Target="slide83.xml"/><Relationship Id="rId3" Type="http://schemas.openxmlformats.org/officeDocument/2006/relationships/slide" Target="slide32.xml"/><Relationship Id="rId7" Type="http://schemas.openxmlformats.org/officeDocument/2006/relationships/slide" Target="slide7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71.xml"/><Relationship Id="rId4" Type="http://schemas.openxmlformats.org/officeDocument/2006/relationships/slide" Target="slide48.xml"/></Relationships>
</file>

<file path=ppt/slides/_rels/slide9.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1.xml"/><Relationship Id="rId5" Type="http://schemas.openxmlformats.org/officeDocument/2006/relationships/slide" Target="slide48.xml"/><Relationship Id="rId4" Type="http://schemas.openxmlformats.org/officeDocument/2006/relationships/slide" Target="slide32.xml"/></Relationships>
</file>

<file path=ppt/slides/_rels/slide90.xml.rels><?xml version="1.0" encoding="UTF-8" standalone="yes"?>
<Relationships xmlns="http://schemas.openxmlformats.org/package/2006/relationships"><Relationship Id="rId8" Type="http://schemas.openxmlformats.org/officeDocument/2006/relationships/slide" Target="slide83.xml"/><Relationship Id="rId3" Type="http://schemas.openxmlformats.org/officeDocument/2006/relationships/slide" Target="slide32.xml"/><Relationship Id="rId7" Type="http://schemas.openxmlformats.org/officeDocument/2006/relationships/slide" Target="slide7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71.xml"/><Relationship Id="rId4" Type="http://schemas.openxmlformats.org/officeDocument/2006/relationships/slide" Target="slide48.xml"/></Relationships>
</file>

<file path=ppt/slides/_rels/slide91.xml.rels><?xml version="1.0" encoding="UTF-8" standalone="yes"?>
<Relationships xmlns="http://schemas.openxmlformats.org/package/2006/relationships"><Relationship Id="rId8" Type="http://schemas.openxmlformats.org/officeDocument/2006/relationships/slide" Target="slide83.xml"/><Relationship Id="rId3" Type="http://schemas.openxmlformats.org/officeDocument/2006/relationships/slide" Target="slide32.xml"/><Relationship Id="rId7" Type="http://schemas.openxmlformats.org/officeDocument/2006/relationships/slide" Target="slide7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71.xml"/><Relationship Id="rId4" Type="http://schemas.openxmlformats.org/officeDocument/2006/relationships/slide" Target="slide48.xml"/></Relationships>
</file>

<file path=ppt/slides/_rels/slide92.xml.rels><?xml version="1.0" encoding="UTF-8" standalone="yes"?>
<Relationships xmlns="http://schemas.openxmlformats.org/package/2006/relationships"><Relationship Id="rId8" Type="http://schemas.openxmlformats.org/officeDocument/2006/relationships/slide" Target="slide83.xml"/><Relationship Id="rId3" Type="http://schemas.openxmlformats.org/officeDocument/2006/relationships/slide" Target="slide32.xml"/><Relationship Id="rId7" Type="http://schemas.openxmlformats.org/officeDocument/2006/relationships/slide" Target="slide7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71.xml"/><Relationship Id="rId4" Type="http://schemas.openxmlformats.org/officeDocument/2006/relationships/slide" Target="slide48.xml"/></Relationships>
</file>

<file path=ppt/slides/_rels/slide93.xml.rels><?xml version="1.0" encoding="UTF-8" standalone="yes"?>
<Relationships xmlns="http://schemas.openxmlformats.org/package/2006/relationships"><Relationship Id="rId8" Type="http://schemas.openxmlformats.org/officeDocument/2006/relationships/slide" Target="slide83.xml"/><Relationship Id="rId3" Type="http://schemas.openxmlformats.org/officeDocument/2006/relationships/slide" Target="slide32.xml"/><Relationship Id="rId7" Type="http://schemas.openxmlformats.org/officeDocument/2006/relationships/slide" Target="slide7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71.xml"/><Relationship Id="rId4" Type="http://schemas.openxmlformats.org/officeDocument/2006/relationships/slide" Target="slide48.xml"/></Relationships>
</file>

<file path=ppt/slides/_rels/slide94.xml.rels><?xml version="1.0" encoding="UTF-8" standalone="yes"?>
<Relationships xmlns="http://schemas.openxmlformats.org/package/2006/relationships"><Relationship Id="rId8" Type="http://schemas.openxmlformats.org/officeDocument/2006/relationships/slide" Target="slide83.xml"/><Relationship Id="rId3" Type="http://schemas.openxmlformats.org/officeDocument/2006/relationships/slide" Target="slide32.xml"/><Relationship Id="rId7" Type="http://schemas.openxmlformats.org/officeDocument/2006/relationships/slide" Target="slide7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71.xml"/><Relationship Id="rId4" Type="http://schemas.openxmlformats.org/officeDocument/2006/relationships/slide" Target="slide48.xml"/></Relationships>
</file>

<file path=ppt/slides/_rels/slide95.xml.rels><?xml version="1.0" encoding="UTF-8" standalone="yes"?>
<Relationships xmlns="http://schemas.openxmlformats.org/package/2006/relationships"><Relationship Id="rId8" Type="http://schemas.openxmlformats.org/officeDocument/2006/relationships/slide" Target="slide83.xml"/><Relationship Id="rId3" Type="http://schemas.openxmlformats.org/officeDocument/2006/relationships/slide" Target="slide32.xml"/><Relationship Id="rId7" Type="http://schemas.openxmlformats.org/officeDocument/2006/relationships/slide" Target="slide7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71.xml"/><Relationship Id="rId4" Type="http://schemas.openxmlformats.org/officeDocument/2006/relationships/slide" Target="slide48.xml"/></Relationships>
</file>

<file path=ppt/slides/_rels/slide96.xml.rels><?xml version="1.0" encoding="UTF-8" standalone="yes"?>
<Relationships xmlns="http://schemas.openxmlformats.org/package/2006/relationships"><Relationship Id="rId8" Type="http://schemas.openxmlformats.org/officeDocument/2006/relationships/slide" Target="slide83.xml"/><Relationship Id="rId3" Type="http://schemas.openxmlformats.org/officeDocument/2006/relationships/slide" Target="slide32.xml"/><Relationship Id="rId7" Type="http://schemas.openxmlformats.org/officeDocument/2006/relationships/slide" Target="slide7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71.xml"/><Relationship Id="rId4" Type="http://schemas.openxmlformats.org/officeDocument/2006/relationships/slide" Target="slide48.xml"/></Relationships>
</file>

<file path=ppt/slides/_rels/slide97.xml.rels><?xml version="1.0" encoding="UTF-8" standalone="yes"?>
<Relationships xmlns="http://schemas.openxmlformats.org/package/2006/relationships"><Relationship Id="rId8" Type="http://schemas.openxmlformats.org/officeDocument/2006/relationships/slide" Target="slide83.xml"/><Relationship Id="rId3" Type="http://schemas.openxmlformats.org/officeDocument/2006/relationships/slide" Target="slide32.xml"/><Relationship Id="rId7" Type="http://schemas.openxmlformats.org/officeDocument/2006/relationships/slide" Target="slide7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71.xml"/><Relationship Id="rId4" Type="http://schemas.openxmlformats.org/officeDocument/2006/relationships/slide" Target="slide48.xml"/></Relationships>
</file>

<file path=ppt/slides/_rels/slide98.xml.rels><?xml version="1.0" encoding="UTF-8" standalone="yes"?>
<Relationships xmlns="http://schemas.openxmlformats.org/package/2006/relationships"><Relationship Id="rId8" Type="http://schemas.openxmlformats.org/officeDocument/2006/relationships/slide" Target="slide83.xml"/><Relationship Id="rId3" Type="http://schemas.openxmlformats.org/officeDocument/2006/relationships/slide" Target="slide32.xml"/><Relationship Id="rId7" Type="http://schemas.openxmlformats.org/officeDocument/2006/relationships/slide" Target="slide7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71.xml"/><Relationship Id="rId4" Type="http://schemas.openxmlformats.org/officeDocument/2006/relationships/slide" Target="slide48.xml"/></Relationships>
</file>

<file path=ppt/slides/_rels/slide99.xml.rels><?xml version="1.0" encoding="UTF-8" standalone="yes"?>
<Relationships xmlns="http://schemas.openxmlformats.org/package/2006/relationships"><Relationship Id="rId8" Type="http://schemas.openxmlformats.org/officeDocument/2006/relationships/slide" Target="slide83.xml"/><Relationship Id="rId3" Type="http://schemas.openxmlformats.org/officeDocument/2006/relationships/slide" Target="slide32.xml"/><Relationship Id="rId7" Type="http://schemas.openxmlformats.org/officeDocument/2006/relationships/slide" Target="slide7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71.xml"/><Relationship Id="rId4" Type="http://schemas.openxmlformats.org/officeDocument/2006/relationships/slide" Target="slide4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7225" y="2780929"/>
            <a:ext cx="8675370" cy="792087"/>
          </a:xfrm>
        </p:spPr>
        <p:txBody>
          <a:bodyPr/>
          <a:lstStyle/>
          <a:p>
            <a:r>
              <a:rPr lang="zh-CN" altLang="zh-CN" b="1" dirty="0"/>
              <a:t>专题</a:t>
            </a:r>
            <a:r>
              <a:rPr lang="zh-CN" altLang="zh-CN" b="1" dirty="0" smtClean="0"/>
              <a:t>三</a:t>
            </a:r>
            <a:r>
              <a:rPr lang="en-US" altLang="zh-CN" b="1" dirty="0" smtClean="0"/>
              <a:t>  </a:t>
            </a:r>
            <a:r>
              <a:rPr lang="zh-CN" altLang="zh-CN" b="1" dirty="0" smtClean="0"/>
              <a:t>实用</a:t>
            </a:r>
            <a:r>
              <a:rPr lang="zh-CN" altLang="zh-CN" b="1" dirty="0"/>
              <a:t>类文本阅读</a:t>
            </a:r>
          </a:p>
        </p:txBody>
      </p:sp>
    </p:spTree>
    <p:extLst>
      <p:ext uri="{BB962C8B-B14F-4D97-AF65-F5344CB8AC3E}">
        <p14:creationId xmlns:p14="http://schemas.microsoft.com/office/powerpoint/2010/main" val="2953627111"/>
      </p:ext>
    </p:extLst>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圆角矩形 17">
            <a:hlinkClick r:id="rId4"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5"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6"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材料四</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总部位于美国首都华盛顿的国家地理频道是一个全球性的付费有线电视网。目前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国家地理频道已经以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种语言转播至全球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个国家和地区逾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千万用户。作为一个纯纪录片频道能够取得如此卓越的成就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除了高质量、高观赏性的节目内容之外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与其频道自身的制播运营模式是分不开的。其制播运营模式如下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有线电视系统是在地方政府的批准下由有线电视系统运营商投资建立的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有线电视系统直接面向订户收取费用。有线电视系统运营商是指拥有并运营有线电视系统的企业实体。有线电视节目提供商为有线电视系统运营商提供节目</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62889237"/>
      </p:ext>
    </p:extLst>
  </p:cSld>
  <p:clrMapOvr>
    <a:masterClrMapping/>
  </p:clrMapOvr>
  <p:transition>
    <p:fade thruBlk="1"/>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63216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19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3"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99111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下列对材料有关内容的分析和概括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最恰当的两项是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毕淑敏在北京师范大学学习心理学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接触到一些有关人性的文学理论后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她对人的内心的理解发生了改变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对人性有了更真实的了解。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毕淑敏原来觉得按照她的逻辑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有些事想不通为什么会这样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不可思议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但是和几百人面对面地交流后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她变得更加尊重人了。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毕淑敏确认向她咨询的人经过内心的成长并对他们的心理问题已经有了一个比较清楚的思考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她觉得咨询者可以独立去面对世界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就结束咨询。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生活中有些人感动了毕淑敏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她用文字把感动她的人表达出来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和更多人分享。她认为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读者不会去想文学能否起到医疗的作用。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毕淑敏学习心理学之后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她的写作在不知不觉中受到了影响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比如原来写人非常艰难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现在写人比较轻松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她写作时更加自信了。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37246734"/>
      </p:ext>
    </p:extLst>
  </p:cSld>
  <p:clrMapOvr>
    <a:masterClrMapping/>
  </p:clrMapOvr>
  <p:transition>
    <p:fade thruBlk="1"/>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63216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19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3"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本题考查筛选整合信息的能力。就本题而言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一些有关人性的文学理论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一些心理学的理论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她觉得咨询者可以独立去面对世界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咨询者自己觉得可以去独立面对世界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读者不会去想文学能否起到医疗的作用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毕淑敏不会去想文学能否起到医疗的作用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19046020"/>
      </p:ext>
    </p:extLst>
  </p:cSld>
  <p:clrMapOvr>
    <a:masterClrMapping/>
  </p:clrMapOvr>
  <p:transition>
    <p:fade thruBlk="1"/>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63216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19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3"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毕淑敏被作家王蒙称为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文学的白衣天使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请结合材料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谈谈你对这个称号的理解。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毕淑敏做过医生和心理咨询师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又拥有作家的身份。</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这个称号是对毕淑敏人生经历最贴切的概括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也是对她高度的赞誉。</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作为作家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毕淑敏用文字从事着治病救人的伟大事业。</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毕淑敏关爱生命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有强烈的责任感和使命感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人品和文品都很高尚。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梳理整篇新闻采访的结构层次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搞清楚采访的目的、问题等核心元素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围绕题干要求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还原语境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找出与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文学的白衣天使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相关的语段与问题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并进行提炼整合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要回答出自己对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文学的白衣天使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且要分条陈述。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2648795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圆角矩形 17">
            <a:hlinkClick r:id="rId4"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5"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6"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具体到国家地理频道而言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美国国家地理电视公司以及其他渠道承担提供片源的任务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国家地理频道承担的是节目制作等任务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即让来自国家地理电视公司等渠道的单个的片源变成有机结合的整体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适于在电视上播放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康卡斯特电信公司作为有线电视系统运营商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则承担把电视信号传送到千家万户的电视机上的技术性播出任务。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摘编自楚蕙萍《多元延伸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有机互动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美国国家地理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频道运营模式初探》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00963142"/>
      </p:ext>
    </p:extLst>
  </p:cSld>
  <p:clrMapOvr>
    <a:masterClrMapping/>
  </p:clrMapOvr>
  <p:transition>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圆角矩形 17">
            <a:hlinkClick r:id="rId5"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6"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7"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268760"/>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下列对材料相关内容的梳理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535189029"/>
              </p:ext>
            </p:extLst>
          </p:nvPr>
        </p:nvGraphicFramePr>
        <p:xfrm>
          <a:off x="599682" y="1759388"/>
          <a:ext cx="8128000" cy="3922820"/>
        </p:xfrm>
        <a:graphic>
          <a:graphicData uri="http://schemas.openxmlformats.org/presentationml/2006/ole">
            <mc:AlternateContent xmlns:mc="http://schemas.openxmlformats.org/markup-compatibility/2006">
              <mc:Choice xmlns:v="urn:schemas-microsoft-com:vml" Requires="v">
                <p:oleObj spid="_x0000_s4119" name="文档" r:id="rId9" imgW="3839157" imgH="1852531" progId="Word.Document.12">
                  <p:embed/>
                </p:oleObj>
              </mc:Choice>
              <mc:Fallback>
                <p:oleObj name="文档" r:id="rId9" imgW="3839157" imgH="1852531" progId="Word.Document.12">
                  <p:embed/>
                  <p:pic>
                    <p:nvPicPr>
                      <p:cNvPr id="0" name=""/>
                      <p:cNvPicPr/>
                      <p:nvPr/>
                    </p:nvPicPr>
                    <p:blipFill>
                      <a:blip r:embed="rId10"/>
                      <a:stretch>
                        <a:fillRect/>
                      </a:stretch>
                    </p:blipFill>
                    <p:spPr>
                      <a:xfrm>
                        <a:off x="599682" y="1759388"/>
                        <a:ext cx="8128000" cy="3922820"/>
                      </a:xfrm>
                      <a:prstGeom prst="rect">
                        <a:avLst/>
                      </a:prstGeom>
                    </p:spPr>
                  </p:pic>
                </p:oleObj>
              </mc:Fallback>
            </mc:AlternateContent>
          </a:graphicData>
        </a:graphic>
      </p:graphicFrame>
    </p:spTree>
    <p:extLst>
      <p:ext uri="{BB962C8B-B14F-4D97-AF65-F5344CB8AC3E}">
        <p14:creationId xmlns:p14="http://schemas.microsoft.com/office/powerpoint/2010/main" val="3102503697"/>
      </p:ext>
    </p:extLst>
  </p:cSld>
  <p:clrMapOvr>
    <a:masterClrMapping/>
  </p:clrMapOvr>
  <p:transition>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圆角矩形 17">
            <a:hlinkClick r:id="rId4"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5"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6"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此题考查筛选并整合文中信息的能力。采用绘图方式表述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更形象直观。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美国国家地理电视公司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提供片源给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国家地理频道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国家地理频道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把节目制作后不是直接传递给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电视观众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而是传递给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有线电视系统运营商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然后再由他们传递给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电视观众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9103848"/>
      </p:ext>
    </p:extLst>
  </p:cSld>
  <p:clrMapOvr>
    <a:masterClrMapping/>
  </p:clrMapOvr>
  <p:transition>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圆角矩形 17">
            <a:hlinkClick r:id="rId4"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5"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6"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下列对材料相关内容的概括和分析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正确的两项是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中央电视台纪录频道在内容编排上进行了认真详细的规划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以期将来能够呈现出主题化、系列化的节目播出方式。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根据材料二中性别、年龄、学历这三项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我们能够了解到中央电视台纪录频道的观众构成和集中度的基本情况。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C.2011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个大中城市的观众调查中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中央电视台纪录频道观众构成最高的三类人群分别是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男性、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45~54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岁以及高中学历。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根据材料二可知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随着目标观众年龄的增加以及学历的增高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集中度的比值也在不断地攀升。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美国国家地理频道的制作管理模式较为健全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它在融资渠道、产品设计、人财物资源调度等方面不存在受到限制的问题。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59733484"/>
      </p:ext>
    </p:extLst>
  </p:cSld>
  <p:clrMapOvr>
    <a:masterClrMapping/>
  </p:clrMapOvr>
  <p:transition>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圆角矩形 17">
            <a:hlinkClick r:id="rId4"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5"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6"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此题考查对图表信息的筛选和对文章内容要点的概括。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张冠李戴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以期将来能够呈现出主题化、系列化的节目播出方式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采用国际纪录片频道的进行方式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的目的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集中度的比值也在不断地攀升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年龄在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岁以上时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集中度呈现下降趋势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说法过于绝对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片源问题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就可能影响到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产品设计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28592134"/>
      </p:ext>
    </p:extLst>
  </p:cSld>
  <p:clrMapOvr>
    <a:masterClrMapping/>
  </p:clrMapOvr>
  <p:transition>
    <p:fade thruBlk="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圆角矩形 17">
            <a:hlinkClick r:id="rId4"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5"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6"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701069"/>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根据上述材料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概括说明中央电视台纪录频道开播初期与美国国家地理频道在制播运营模式方面的不同。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中央电视台纪录频道在开播初期采用的是频道化运营模式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央视是纪录片的主要制作基地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美国国家地理频道采用的是制播分离运营模式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节目制作与播出相对分离。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此题考查筛选并整合文中信息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比较新闻内容的异同的能力。中央电视台纪录频道的制播特点在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美国国家地理频道的制播特点在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可筛选相关信息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梳理整合。要注意语言表述的准确、简明</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82279689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圆角矩形 17">
            <a:hlinkClick r:id="rId4"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5"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6"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521133"/>
            <a:ext cx="8128000" cy="206973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九天神眼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从起初遥远的一点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到依稀模糊的轮廓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再到清晰可见的机身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减速、放下起落架、稳稳在某军用机场降落。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奖状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飞机又一次执行特殊任务凯旋了。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4874230"/>
      </p:ext>
    </p:extLst>
  </p:cSld>
  <p:clrMapOvr>
    <a:masterClrMapping/>
  </p:clrMapOvr>
  <p:transition>
    <p:fade thruBlk="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圆角矩形 17">
            <a:hlinkClick r:id="rId4"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5"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6"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走近它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是给人最直观的印象。机身长、宽不过数米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差不多一人多高。而让人很难想到的是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眼前这小小的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竟能在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米的高空飞行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最大巡航速度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0.72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可连续飞行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个小时。一进入机舱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才发现这小小的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还着实能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在直径不足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米、高只有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米的狭窄机舱内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就装有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个固定座椅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两个座椅在驾驶舱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个长椅在后舱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各型电子设备占据了舱内大半个空间。而这也给驾驶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奖状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飞机的机组成员带来了麻烦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狭小的舱内空间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使得除两名驾驶员外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机组其他人员只能挤坐在一尺见方的小长椅上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蜷缩着直不起腰、伸不开腿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时间一长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腰酸背疼不说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想方便也找不着地方。但就是在如此艰苦的环境下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他们每次执行任务都要连续飞行四五个小时。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96648424"/>
      </p:ext>
    </p:extLst>
  </p:cSld>
  <p:clrMapOvr>
    <a:masterClrMapping/>
  </p:clrMapOvr>
  <p:transition>
    <p:fade thruBlk="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圆角矩形 17">
            <a:hlinkClick r:id="rId4"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5"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6"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9111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谈及飞行经历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机长张凯如数家珍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1986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年配备‘奖状’号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我们中队已先后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次入藏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余次进疆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飞行面积超过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万平方公里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协助完成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余项重大科研攻关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完成抢险救灾任务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多年的飞行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奖状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中队满载殊荣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也使他们不少人患上了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职业病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。副教导员孙文奎说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点半要准时守在电视机前看天气预报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不管有没有任务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早晨起来第一件事就是看天。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一有灾情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无论天气如何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我们都会自发处于待命状态。在那种情况下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灾情就是命令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我们有条件要上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没有条件创造条件也要上。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张凯机组飞往重灾区北川遥感航拍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电瓶温度指示灯突然报警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温度直线上升。如果处理不好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就有可能造成空中断电的危险。千钧一发之时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机长张凯脑海中掠过了一个个特情处置预案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一个个处置口令也脱口而出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下降高度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33528093"/>
      </p:ext>
    </p:extLst>
  </p:cSld>
  <p:clrMapOvr>
    <a:masterClrMapping/>
  </p:clrMapOvr>
  <p:transition>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7225" y="2780929"/>
            <a:ext cx="8675370" cy="792087"/>
          </a:xfrm>
        </p:spPr>
        <p:txBody>
          <a:bodyPr/>
          <a:lstStyle/>
          <a:p>
            <a:r>
              <a:rPr lang="zh-CN" altLang="zh-CN" dirty="0"/>
              <a:t>一、新闻阅读</a:t>
            </a:r>
          </a:p>
        </p:txBody>
      </p:sp>
    </p:spTree>
    <p:extLst>
      <p:ext uri="{BB962C8B-B14F-4D97-AF65-F5344CB8AC3E}">
        <p14:creationId xmlns:p14="http://schemas.microsoft.com/office/powerpoint/2010/main" val="592889980"/>
      </p:ext>
    </p:extLst>
  </p:cSld>
  <p:clrMapOvr>
    <a:masterClrMapping/>
  </p:clrMapOvr>
  <p:transition>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圆角矩形 17">
            <a:hlinkClick r:id="rId4"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5"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6"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跳开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号保险丝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飞机从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余米下降到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故障被机组成员镇服。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让机组成员终身难忘的是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月的西藏航拍任务。当时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西藏正值雨季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动辄狂风骤雨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天气变化无常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气象条件非常恶劣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每个成员都出现了较强的高原反应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为了保证有足够的体力飞行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大家只好边吸氧、边打点滴、边研究飞行计划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最后圆满完成了既定任务。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飞险区、闯禁空、测山河、赴震区……一次次的枕戈待旦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一次次的受命飞行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奖状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中队屡建奇功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满载殊勋。在这光环的背后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蕴含着的是一份大爱</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除日常的训练外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奖状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飞行团队每年有半年以上的时间在外执行飞行任务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陪同家人的时间自然也就少了许多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有时接到紧急任务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还会和事先安排好的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撞车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78108981"/>
      </p:ext>
    </p:extLst>
  </p:cSld>
  <p:clrMapOvr>
    <a:masterClrMapping/>
  </p:clrMapOvr>
  <p:transition>
    <p:fade thruBlk="1"/>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圆角矩形 17">
            <a:hlinkClick r:id="rId4"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5"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6"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或许在有些人的眼里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他们不是合格的父亲、丈夫和儿子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但在家人的心目中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却有着不同的答案。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一位飞行员家属说道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选择了飞行员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就是选择了寂寞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为了‘大家’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一点牺牲不算啥。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一个轻松的回答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一个灿烂的微笑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折射出的是一份包容与关爱。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总觉得平时亏欠他们的太多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在家的时候就多给老婆孩子弥补一点。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一机组成员轻描淡写的一句话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道出了这位飞行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余小时飞行员的氤氲柔情。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摘编自苏银成等《探空测地的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九天神眼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27775972"/>
      </p:ext>
    </p:extLst>
  </p:cSld>
  <p:clrMapOvr>
    <a:masterClrMapping/>
  </p:clrMapOvr>
  <p:transition>
    <p:fade thruBlk="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圆角矩形 17">
            <a:hlinkClick r:id="rId4"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5"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6"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下列对文章的概括与分析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不正确的两项是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奖状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飞机虽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装货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能力不小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它的本领也不小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飞行高度高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航速不低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续航能力强。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奖状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飞机舱内空间逼仄狭窄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机组成员的活动空间不到机舱的一半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这给机组成员带来了诸多不便。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奖状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号机组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1986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年成立以来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飞行架次多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作业面积广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多次参与导航工作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为社会做出了贡献。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月西藏航拍一事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突出了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奖状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号机组不怕苦不怕累、勇于克服困难的优良作风。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这篇通讯点面结合、以小见大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主要通过动作、语言、心理等描写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来表现中国当代军人的阳刚之美。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19947876"/>
      </p:ext>
    </p:extLst>
  </p:cSld>
  <p:clrMapOvr>
    <a:masterClrMapping/>
  </p:clrMapOvr>
  <p:transition>
    <p:fade thruBlk="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圆角矩形 17">
            <a:hlinkClick r:id="rId4"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5"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6"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不是参与导航工作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而是协助重大科研攻关和完成抢险救灾任务。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没有心理描写。找出选项相对应的内容区域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依次筛选。原文内容与选项保持一致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选项与题干要能构成因果关系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略过无关紧要的信息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如举例、描写等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抓住本质特征。找出文章中相对应的语句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抓住文中议论抒情的句子。转述内容要与原文内容逐一相对。概念不能随意扩大或缩小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因果、前后关系不能颠倒。</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98493653"/>
      </p:ext>
    </p:extLst>
  </p:cSld>
  <p:clrMapOvr>
    <a:masterClrMapping/>
  </p:clrMapOvr>
  <p:transition>
    <p:fade thruBlk="1"/>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圆角矩形 17">
            <a:hlinkClick r:id="rId4"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5"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6"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文中写北川航拍时排除险情一事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突出了机组群像的什么特征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请简要说明。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技术精湛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临危不乱。</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团结协作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配合密切。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意思对即可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机长的下令表明技术精湛、临危不惧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险情被机组人员镇服靠的是团结协作、配合密切。组织答案的时候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首先要整合文中的相关信息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在原文中找出相关段落所传达的信息的共同点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然后利用文中附着的信息共同点的那些具体的、形象化的语句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把这些具体形象化的语言转化为抽象概括性的语言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即为所需答案。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0077582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圆角矩形 17">
            <a:hlinkClick r:id="rId4"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5"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6"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89790"/>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请根据文本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蕴含着的是一份大爱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这句话的含意。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机组成员高度的使命感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对国家对人民高度的责任感。</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家属对机组成员的理解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对国家事业的支持。</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机组成员及其家属为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而牺牲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的奉献精神。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意思对即可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要补出主语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既指机组人员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又指其家属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要解读出句子中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的深意。要求理解文中言论所透露出来的观点态度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并且用自己的话表达出来。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探析含意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重在思想性。探析重要语句的含意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要求能够联系上下文或时代背景去分析。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要还原语境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将语句带入新闻语境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辨析清楚何时、何处、有何作用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分析语句含意要与语句本身特点相结合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体会其表现手法及其作用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要与新闻整体语言特色相契合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在赏析语句含意的同时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从表述方式、语气、语词和说明方式的运用等方面加以分析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凸显其准确、简约、概括的新闻语言特色</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6524810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4" name="圆角矩形 13">
            <a:hlinkClick r:id="rId4"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5"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6"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新闻类文本的选文具有以下特点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一是选文一般在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1 100~1 300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字之间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有的在正文之外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会附加诸如背景资料、补充介绍等链接材料。二是人物事迹感人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能使读者受到多方面教益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情节曲折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有较广阔的新闻背景。三是所写的人物、事迹在时代发展中能留下较深的印记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其社会价值和意义明显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对读者有启迪作用。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新闻概念。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新闻是对新近已经发生或正在发生或早已发生却是新近发现的有价值的事实的及时报道。新闻有广义和狭义之分。广义的新闻包括消息、通讯、特写、电视新闻等体裁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狭义的专指消息。高考常选取具有时效性、实用性、生活性的新闻特写、消息、通讯等富有时代特征和时代表现力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着重表现新闻人物、新闻价值和反映精神价值的文章。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67572914"/>
      </p:ext>
    </p:extLst>
  </p:cSld>
  <p:clrMapOvr>
    <a:masterClrMapping/>
  </p:clrMapOvr>
  <p:transition>
    <p:fade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4" name="圆角矩形 13">
            <a:hlinkClick r:id="rId5"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355650701"/>
              </p:ext>
            </p:extLst>
          </p:nvPr>
        </p:nvGraphicFramePr>
        <p:xfrm>
          <a:off x="508000" y="1196752"/>
          <a:ext cx="8128000" cy="4967655"/>
        </p:xfrm>
        <a:graphic>
          <a:graphicData uri="http://schemas.openxmlformats.org/presentationml/2006/ole">
            <mc:AlternateContent xmlns:mc="http://schemas.openxmlformats.org/markup-compatibility/2006">
              <mc:Choice xmlns:v="urn:schemas-microsoft-com:vml" Requires="v">
                <p:oleObj spid="_x0000_s5139" name="文档" r:id="rId9" imgW="3948631" imgH="2412430" progId="Word.Document.12">
                  <p:embed/>
                </p:oleObj>
              </mc:Choice>
              <mc:Fallback>
                <p:oleObj name="文档" r:id="rId9" imgW="3948631" imgH="2412430" progId="Word.Document.12">
                  <p:embed/>
                  <p:pic>
                    <p:nvPicPr>
                      <p:cNvPr id="0" name=""/>
                      <p:cNvPicPr/>
                      <p:nvPr/>
                    </p:nvPicPr>
                    <p:blipFill>
                      <a:blip r:embed="rId10"/>
                      <a:stretch>
                        <a:fillRect/>
                      </a:stretch>
                    </p:blipFill>
                    <p:spPr>
                      <a:xfrm>
                        <a:off x="508000" y="1196752"/>
                        <a:ext cx="8128000" cy="4967655"/>
                      </a:xfrm>
                      <a:prstGeom prst="rect">
                        <a:avLst/>
                      </a:prstGeom>
                    </p:spPr>
                  </p:pic>
                </p:oleObj>
              </mc:Fallback>
            </mc:AlternateContent>
          </a:graphicData>
        </a:graphic>
      </p:graphicFrame>
    </p:spTree>
    <p:extLst>
      <p:ext uri="{BB962C8B-B14F-4D97-AF65-F5344CB8AC3E}">
        <p14:creationId xmlns:p14="http://schemas.microsoft.com/office/powerpoint/2010/main" val="2582508264"/>
      </p:ext>
    </p:extLst>
  </p:cSld>
  <p:clrMapOvr>
    <a:masterClrMapping/>
  </p:clrMapOvr>
  <p:transition>
    <p:fade thruBlk="1"/>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4" name="圆角矩形 13">
            <a:hlinkClick r:id="rId4"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5"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6"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新闻特征。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一是真实性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这是新闻最基本的要求。报道的内容要真实准确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有根有据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讲究用事实说话。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新闻五要素必须明确无误。即新闻的时间、地点、人物、事情经过和事情发生的原因必须具体、确凿、不能含糊不清。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新闻事实发生的环境和条件、过程和细节、人物的语言和动作都不能进行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合力想象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式的报道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更不能搞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创作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式的报道。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新闻中引用的数字、引语、用典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以及其他背景材料都必须有根有据。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14552254"/>
      </p:ext>
    </p:extLst>
  </p:cSld>
  <p:clrMapOvr>
    <a:masterClrMapping/>
  </p:clrMapOvr>
  <p:transition>
    <p:fade thruBlk="1"/>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4" name="圆角矩形 13">
            <a:hlinkClick r:id="rId4"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5"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6"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新闻中对事实的解释和说明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必须符合事物的本来面目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不能夸大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扭曲或变形。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二是新鲜性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报道内容一般是新人新事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讲究从新角度说话。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三是时间性。新闻报道的时间性指的是及时性、时效性、时宜性。报道要迅速及时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在日趋激烈的新闻竞争中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及时性是新闻价值的保障。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新闻报道必须迅速及时。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报道新闻要在真实、确凿和不泄密的基础上求快。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要注意掌握新闻报道的时宜性。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四是公开性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新闻是面对大众的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选择新闻应以社会需要为取舍标准。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56060491"/>
      </p:ext>
    </p:extLst>
  </p:cSld>
  <p:clrMapOvr>
    <a:masterClrMapping/>
  </p:clrMapOvr>
  <p:transition>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3434257" y="886283"/>
            <a:ext cx="2275485" cy="2648615"/>
          </a:xfrm>
          <a:prstGeom prst="rect">
            <a:avLst/>
          </a:prstGeom>
        </p:spPr>
      </p:pic>
      <p:sp>
        <p:nvSpPr>
          <p:cNvPr id="3" name="矩形 2"/>
          <p:cNvSpPr>
            <a:spLocks noChangeAspect="1"/>
          </p:cNvSpPr>
          <p:nvPr/>
        </p:nvSpPr>
        <p:spPr>
          <a:xfrm>
            <a:off x="508000" y="3534898"/>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新闻虽然不常考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却离我们最近。新闻阅读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据我的理解其实就是三个字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一曰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指目之所视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当下发生的事情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五个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“W”,</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都是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的内容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二曰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听闻了什么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耳之所听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微信、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QQ</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、头条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都是自媒体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都可以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听闻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三曰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是指从中得到的东西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有要闻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有趣事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有感慨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有思考。如是而已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有何难哉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北京大学　吴　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16390424"/>
      </p:ext>
    </p:extLst>
  </p:cSld>
  <p:clrMapOvr>
    <a:masterClrMapping/>
  </p:clrMapOvr>
  <p:transition>
    <p:fade thruBlk="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4" name="圆角矩形 13">
            <a:hlinkClick r:id="rId4"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5"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6"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84789"/>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新闻结构。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新闻由标题、导语、主体、背景、结语组成。标题、导语、主体是消息必不可少的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背景和结语有时蕴含在主体里面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结语有时可省略。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标题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要求准确、凝练、新颖、醒目。形式有单行标题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多行标题。多行标题分为以下三个部分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交代形势、烘托气氛、说明背景等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对一则消息内容的高度概括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副题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副标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往往是对重要事实、结果的提要。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导语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消息的第一句话或第一段话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是新闻的纲领和中心所在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读者可以从导语中得到整个新闻的总印象。写法常见的有叙述式、描写式、评论式、提问式、结论式等。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对导语内容进行展开和补充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是新闻的躯干。按事情发生、发展的先后顺序安排层次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或按事物之间的逻辑关系安排层次。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73143631"/>
      </p:ext>
    </p:extLst>
  </p:cSld>
  <p:clrMapOvr>
    <a:masterClrMapping/>
  </p:clrMapOvr>
  <p:transition>
    <p:fade thruBlk="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4" name="圆角矩形 13">
            <a:hlinkClick r:id="rId4"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5"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6"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指新闻的最后一句话或一段话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可以是对全文内容做概括性小结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可用带有启发激励性的语言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可对发展趋势做预测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可提出值得深思的问题。有的新闻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事实说清楚了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就可以不用写结语了。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新闻要素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W”,</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何时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”(When)</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何地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”(Where)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何人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”(Who)</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何事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”(What)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何故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”(Why)</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。这五个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“W”</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与记叙文的五要素是完全一致的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时间、地点、人物、事件、起因。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新闻拟写。一般写法都采用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倒金字塔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式。即先说结果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再说重要事实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最后说次要内容。特殊写法也可采用金字塔式、悬念式、并列式等。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20541582"/>
      </p:ext>
    </p:extLst>
  </p:cSld>
  <p:clrMapOvr>
    <a:masterClrMapping/>
  </p:clrMapOvr>
  <p:transition>
    <p:fade thruBlk="1"/>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a:solidFill>
                  <a:schemeClr val="bg1">
                    <a:lumMod val="75000"/>
                  </a:schemeClr>
                </a:solidFill>
                <a:latin typeface="+mj-ea"/>
                <a:ea typeface="+mj-ea"/>
              </a:rPr>
              <a:t>萃取高招</a:t>
            </a:r>
          </a:p>
        </p:txBody>
      </p:sp>
      <p:sp>
        <p:nvSpPr>
          <p:cNvPr id="15" name="圆角矩形 14">
            <a:hlinkClick r:id="rId3" action="ppaction://hlinksldjump"/>
          </p:cNvPr>
          <p:cNvSpPr/>
          <p:nvPr/>
        </p:nvSpPr>
        <p:spPr>
          <a:xfrm>
            <a:off x="1105146"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5"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6"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72611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17</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概括新闻内容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随着我国城镇化进程的加快以及人民生活水平的提高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生活垃圾的总量也在不断加大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部分城市在市郊露天堆放垃圾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对天气、土壤、水的环境造成污染。大量餐厨垃圾与其他垃圾混合填埋或焚烧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产生有毒物质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威胁着居民健康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这种现象正在向农村地区漫延。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垃圾分类作为垃圾处理的前端环节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其作用早已得到世界的公认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分类收集不仅能大幅度减少垃圾给环境带来的污染、节约垃圾无害化处理费用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更能使资源得到重复利用。有人将垃圾称为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放错了地方的资源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据保守估计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我国城市每年丢弃的可回收垃圾价值在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亿元左右。但我国的垃圾分类工作一直难以有效推进。相关调查显示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约四分之一的受访者认为垃圾分类效果不明显或完全没有效果。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18055205"/>
      </p:ext>
    </p:extLst>
  </p:cSld>
  <p:clrMapOvr>
    <a:masterClrMapping/>
  </p:clrMapOvr>
  <p:transition>
    <p:fade thruBlk="1"/>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5"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a:solidFill>
                  <a:schemeClr val="bg1">
                    <a:lumMod val="75000"/>
                  </a:schemeClr>
                </a:solidFill>
                <a:latin typeface="+mj-ea"/>
                <a:ea typeface="+mj-ea"/>
              </a:rPr>
              <a:t>萃取高招</a:t>
            </a:r>
          </a:p>
        </p:txBody>
      </p:sp>
      <p:sp>
        <p:nvSpPr>
          <p:cNvPr id="15" name="圆角矩形 14">
            <a:hlinkClick r:id="rId4" action="ppaction://hlinksldjump"/>
          </p:cNvPr>
          <p:cNvSpPr/>
          <p:nvPr/>
        </p:nvSpPr>
        <p:spPr>
          <a:xfrm>
            <a:off x="1105146"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6"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24455732"/>
              </p:ext>
            </p:extLst>
          </p:nvPr>
        </p:nvGraphicFramePr>
        <p:xfrm>
          <a:off x="508000" y="1484784"/>
          <a:ext cx="8128000" cy="3267335"/>
        </p:xfrm>
        <a:graphic>
          <a:graphicData uri="http://schemas.openxmlformats.org/presentationml/2006/ole">
            <mc:AlternateContent xmlns:mc="http://schemas.openxmlformats.org/markup-compatibility/2006">
              <mc:Choice xmlns:v="urn:schemas-microsoft-com:vml" Requires="v">
                <p:oleObj spid="_x0000_s6162" name="文档" r:id="rId9" imgW="3839157" imgH="1543235" progId="Word.Document.12">
                  <p:embed/>
                </p:oleObj>
              </mc:Choice>
              <mc:Fallback>
                <p:oleObj name="文档" r:id="rId9" imgW="3839157" imgH="1543235" progId="Word.Document.12">
                  <p:embed/>
                  <p:pic>
                    <p:nvPicPr>
                      <p:cNvPr id="0" name=""/>
                      <p:cNvPicPr/>
                      <p:nvPr/>
                    </p:nvPicPr>
                    <p:blipFill>
                      <a:blip r:embed="rId10"/>
                      <a:stretch>
                        <a:fillRect/>
                      </a:stretch>
                    </p:blipFill>
                    <p:spPr>
                      <a:xfrm>
                        <a:off x="508000" y="1484784"/>
                        <a:ext cx="8128000" cy="3267335"/>
                      </a:xfrm>
                      <a:prstGeom prst="rect">
                        <a:avLst/>
                      </a:prstGeom>
                    </p:spPr>
                  </p:pic>
                </p:oleObj>
              </mc:Fallback>
            </mc:AlternateContent>
          </a:graphicData>
        </a:graphic>
      </p:graphicFrame>
      <p:sp>
        <p:nvSpPr>
          <p:cNvPr id="3" name="矩形 2"/>
          <p:cNvSpPr>
            <a:spLocks noChangeAspect="1"/>
          </p:cNvSpPr>
          <p:nvPr/>
        </p:nvSpPr>
        <p:spPr>
          <a:xfrm>
            <a:off x="508000" y="4845638"/>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摘编自《垃圾变资源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这不是魔法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而是垃圾分类》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日新华网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93684229"/>
      </p:ext>
    </p:extLst>
  </p:cSld>
  <p:clrMapOvr>
    <a:masterClrMapping/>
  </p:clrMapOvr>
  <p:transition>
    <p:fade thruBlk="1"/>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a:solidFill>
                  <a:schemeClr val="bg1">
                    <a:lumMod val="75000"/>
                  </a:schemeClr>
                </a:solidFill>
                <a:latin typeface="+mj-ea"/>
                <a:ea typeface="+mj-ea"/>
              </a:rPr>
              <a:t>萃取高招</a:t>
            </a:r>
          </a:p>
        </p:txBody>
      </p:sp>
      <p:sp>
        <p:nvSpPr>
          <p:cNvPr id="15" name="圆角矩形 14">
            <a:hlinkClick r:id="rId3" action="ppaction://hlinksldjump"/>
          </p:cNvPr>
          <p:cNvSpPr/>
          <p:nvPr/>
        </p:nvSpPr>
        <p:spPr>
          <a:xfrm>
            <a:off x="1105146"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5"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6"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笔者所在的小区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居民楼前三个垃圾桶分别标示出应放置可回收物、其他垃圾和餐厨垃圾。可是大多数居民还是把垃圾混杂在一起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一扔了之。问及原因时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我辛辛苦苦分了类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环卫车辆却混在一起运走了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分类还有什么意义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这种现象可以说屡见不鲜。垃圾分类处理是个复杂的系统工程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包括分类投放、分类收集、分类运输、分类处理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各个环节必须配套衔接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才能高效运行。分类投放是居民的责任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分类收集、分类运输、分类处理是政府的责任。分类投放的参与率和准确率较低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会影响垃圾分类制度的实施效果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而分类的目标和途径不十分清晰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后端分类处理不到位、不完善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又影响前端居民分类的积极性。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58798204"/>
      </p:ext>
    </p:extLst>
  </p:cSld>
  <p:clrMapOvr>
    <a:masterClrMapping/>
  </p:clrMapOvr>
  <p:transition>
    <p:fade thruBlk="1"/>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a:solidFill>
                  <a:schemeClr val="bg1">
                    <a:lumMod val="75000"/>
                  </a:schemeClr>
                </a:solidFill>
                <a:latin typeface="+mj-ea"/>
                <a:ea typeface="+mj-ea"/>
              </a:rPr>
              <a:t>萃取高招</a:t>
            </a:r>
          </a:p>
        </p:txBody>
      </p:sp>
      <p:sp>
        <p:nvSpPr>
          <p:cNvPr id="15" name="圆角矩形 14">
            <a:hlinkClick r:id="rId3" action="ppaction://hlinksldjump"/>
          </p:cNvPr>
          <p:cNvSpPr/>
          <p:nvPr/>
        </p:nvSpPr>
        <p:spPr>
          <a:xfrm>
            <a:off x="1105146"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5"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6"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前不久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国务院办公厅转发国家发改委、住建部《生活垃圾分类制度实施方案》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给出了我国推进垃圾分类的总体路线图。但是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这一方案即便再科学合理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如果缺乏全民动员、全民参与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也难以由蓝图变为现实。我们应当认识到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生活垃圾虽然有资源属性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但污染属性更不可忽视。不按要求扔垃圾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并不只是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把资源放错了地方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那就是随意丢弃污染物、危害环境的行为。垃圾分类是我们作为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污染者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的基本责任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责无旁贷。当然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各地政府同样不能以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居民没有分类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缺乏资金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等理由拖延、观望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应当落实政府主体责任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坚持政府主导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根据本地特点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做好分类收集、分类运输、分类处理设施体系建设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同时制定完善的惩罚和奖励的政策措施。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36044805"/>
      </p:ext>
    </p:extLst>
  </p:cSld>
  <p:clrMapOvr>
    <a:masterClrMapping/>
  </p:clrMapOvr>
  <p:transition>
    <p:fade thruBlk="1"/>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a:solidFill>
                  <a:schemeClr val="bg1">
                    <a:lumMod val="75000"/>
                  </a:schemeClr>
                </a:solidFill>
                <a:latin typeface="+mj-ea"/>
                <a:ea typeface="+mj-ea"/>
              </a:rPr>
              <a:t>萃取高招</a:t>
            </a:r>
          </a:p>
        </p:txBody>
      </p:sp>
      <p:sp>
        <p:nvSpPr>
          <p:cNvPr id="15" name="圆角矩形 14">
            <a:hlinkClick r:id="rId3" action="ppaction://hlinksldjump"/>
          </p:cNvPr>
          <p:cNvSpPr/>
          <p:nvPr/>
        </p:nvSpPr>
        <p:spPr>
          <a:xfrm>
            <a:off x="1105146"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5"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6"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随着生态文明建设的持续推进、国民素质的提升和垃圾处理设施的进步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普遍推行垃圾分类制度的条件已经成熟。重要的是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居民和政府快把自家的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门前雪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打扫干净吧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各负其责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各尽其力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形成合力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减量化、资源化、无害化的目标一定能够实现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垃圾分类前景可期。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摘编自刘毅《垃圾分类应自扫门前雪》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日《人民日报》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56514330"/>
      </p:ext>
    </p:extLst>
  </p:cSld>
  <p:clrMapOvr>
    <a:masterClrMapping/>
  </p:clrMapOvr>
  <p:transition>
    <p:fade thruBlk="1"/>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a:solidFill>
                  <a:schemeClr val="bg1">
                    <a:lumMod val="75000"/>
                  </a:schemeClr>
                </a:solidFill>
                <a:latin typeface="+mj-ea"/>
                <a:ea typeface="+mj-ea"/>
              </a:rPr>
              <a:t>萃取高招</a:t>
            </a:r>
          </a:p>
        </p:txBody>
      </p:sp>
      <p:sp>
        <p:nvSpPr>
          <p:cNvPr id="15" name="圆角矩形 14">
            <a:hlinkClick r:id="rId3" action="ppaction://hlinksldjump"/>
          </p:cNvPr>
          <p:cNvSpPr/>
          <p:nvPr/>
        </p:nvSpPr>
        <p:spPr>
          <a:xfrm>
            <a:off x="1105146"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5"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6"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下列关于民众对垃圾分类认知与实践相关情况的理解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大多数民众都知道垃圾分类的概念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50.9%</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的民众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仅了解常见的可回收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不可回收垃圾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民众对垃圾分类的认知程度与实践情况大致吻合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基本不了解和从未进行分类的都是少数。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有些居民不是缺乏垃圾分类意识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而是后端分类处理不到位、不完善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挫伤了他们分类的积极性。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居民分类投放的参与率和准确率较低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是我国以往垃圾分类工作难以有效推进的主要原因。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本题考查评价文本的主要观点和基本倾向的能力。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三项的表述均符合文字和图表的内容。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是……主要原因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与原文不符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依据材料二第二段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居民分类投放的参与率和准确率较低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是垃圾分类工作难以有效推进的原因之一</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18627904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smtClean="0"/>
              <a:t>萃取高招</a:t>
            </a:r>
            <a:endParaRPr lang="zh-CN" altLang="en-US" dirty="0"/>
          </a:p>
        </p:txBody>
      </p:sp>
      <p:sp>
        <p:nvSpPr>
          <p:cNvPr id="15" name="圆角矩形 14">
            <a:hlinkClick r:id="rId3" action="ppaction://hlinksldjump"/>
          </p:cNvPr>
          <p:cNvSpPr/>
          <p:nvPr/>
        </p:nvSpPr>
        <p:spPr>
          <a:xfrm>
            <a:off x="1105146"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5"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6"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字母词指汉语中单独由字母构成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或者由字母、数字、符号、汉字混合构成的词。自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年代以来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字母词在汉语中得到广泛使用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已成为汉语词汇系统产生新词的重要形式之一。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1990—2014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年《人民日报》语料库中字母词使用情况的调查发现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《现代汉语词典》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第六版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所收录的字母词总数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(244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年里《人民日报》使用的字母词总数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使用总词次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(110</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748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约占所有字母词使用总词次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200</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59606047"/>
      </p:ext>
    </p:extLst>
  </p:cSld>
  <p:clrMapOvr>
    <a:masterClrMapping/>
  </p:clrMapOvr>
  <p:transition>
    <p:fade thruBlk="1"/>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smtClean="0"/>
              <a:t>萃取高招</a:t>
            </a:r>
            <a:endParaRPr lang="zh-CN" altLang="en-US" dirty="0"/>
          </a:p>
        </p:txBody>
      </p:sp>
      <p:sp>
        <p:nvSpPr>
          <p:cNvPr id="15" name="圆角矩形 14">
            <a:hlinkClick r:id="rId3" action="ppaction://hlinksldjump"/>
          </p:cNvPr>
          <p:cNvSpPr/>
          <p:nvPr/>
        </p:nvSpPr>
        <p:spPr>
          <a:xfrm>
            <a:off x="1105146"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5"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6"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790"/>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词典收录的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244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个字母词中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高频使用的字母词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。其中字母词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GDP</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的使用频次最高并一直呈上升趋势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与此同时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,GDP</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的汉译词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国内生产总值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的使用频次呈下降趋势。这一变化趋势体现出国家对经济发展的重视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也体现出在词汇系统接纳这一经济领域术语的博弈时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字母词形式所表现出的表达优势。类似的字母词还有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CPI</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IPO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等。还有一类高频字母词的使用频率与当时的社会热点有关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波动较大。如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WTO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2001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2002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年使用频次特别高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2001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年底中国正式加入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WTO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这一事件息息相关。而字母词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APEC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PM2.5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的使用频次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2001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APEC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会议在上海召开、近年来悬浮于空气中的细颗粒物的社会热点话题密不可分。还有些高频词如卡拉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OK</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VCD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IP</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电话等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年总使用频次很高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但是正处于年度使用频次变化的下降期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进而可能进入低频期</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08746194"/>
      </p:ext>
    </p:extLst>
  </p:cSld>
  <p:clrMapOvr>
    <a:masterClrMapping/>
  </p:clrMapOvr>
  <p:transition>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2820658664"/>
              </p:ext>
            </p:extLst>
          </p:nvPr>
        </p:nvGraphicFramePr>
        <p:xfrm>
          <a:off x="508000" y="980728"/>
          <a:ext cx="8128000" cy="5220369"/>
        </p:xfrm>
        <a:graphic>
          <a:graphicData uri="http://schemas.openxmlformats.org/presentationml/2006/ole">
            <mc:AlternateContent xmlns:mc="http://schemas.openxmlformats.org/markup-compatibility/2006">
              <mc:Choice xmlns:v="urn:schemas-microsoft-com:vml" Requires="v">
                <p:oleObj spid="_x0000_s1051" name="文档" r:id="rId4" imgW="4055584" imgH="2604345" progId="Word.Document.12">
                  <p:embed/>
                </p:oleObj>
              </mc:Choice>
              <mc:Fallback>
                <p:oleObj name="文档" r:id="rId4" imgW="4055584" imgH="2604345" progId="Word.Document.12">
                  <p:embed/>
                  <p:pic>
                    <p:nvPicPr>
                      <p:cNvPr id="0" name=""/>
                      <p:cNvPicPr/>
                      <p:nvPr/>
                    </p:nvPicPr>
                    <p:blipFill>
                      <a:blip r:embed="rId5"/>
                      <a:stretch>
                        <a:fillRect/>
                      </a:stretch>
                    </p:blipFill>
                    <p:spPr>
                      <a:xfrm>
                        <a:off x="508000" y="980728"/>
                        <a:ext cx="8128000" cy="5220369"/>
                      </a:xfrm>
                      <a:prstGeom prst="rect">
                        <a:avLst/>
                      </a:prstGeom>
                    </p:spPr>
                  </p:pic>
                </p:oleObj>
              </mc:Fallback>
            </mc:AlternateContent>
          </a:graphicData>
        </a:graphic>
      </p:graphicFrame>
    </p:spTree>
    <p:extLst>
      <p:ext uri="{BB962C8B-B14F-4D97-AF65-F5344CB8AC3E}">
        <p14:creationId xmlns:p14="http://schemas.microsoft.com/office/powerpoint/2010/main" val="1706326583"/>
      </p:ext>
    </p:extLst>
  </p:cSld>
  <p:clrMapOvr>
    <a:masterClrMapping/>
  </p:clrMapOvr>
  <p:transition>
    <p:fade thruBlk="1"/>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smtClean="0"/>
              <a:t>萃取高招</a:t>
            </a:r>
            <a:endParaRPr lang="zh-CN" altLang="en-US" dirty="0"/>
          </a:p>
        </p:txBody>
      </p:sp>
      <p:sp>
        <p:nvSpPr>
          <p:cNvPr id="15" name="圆角矩形 14">
            <a:hlinkClick r:id="rId3" action="ppaction://hlinksldjump"/>
          </p:cNvPr>
          <p:cNvSpPr/>
          <p:nvPr/>
        </p:nvSpPr>
        <p:spPr>
          <a:xfrm>
            <a:off x="1105146"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5"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6"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年里总使用频次小于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的字母词被划入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低频字母词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占收录字母词总词条的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。从语言学视角分析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导致低频的原因有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接受度不如其汉译词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AI(</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人工智能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数码相机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只在口语交际中使用占优势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K</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歌等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只在非大众传播媒介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如专业领域交际中使用占优势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SSD(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固态硬盘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HDMI(</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高清晰度多媒体接口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综上所述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在汉语系统中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真正高频稳定使用的字母词总数并不多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使用总词次却很多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并通过反复使用而渐渐为人们所熟知。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摘编自王秋萍《关于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字母词使用情况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的调查报告》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96408527"/>
      </p:ext>
    </p:extLst>
  </p:cSld>
  <p:clrMapOvr>
    <a:masterClrMapping/>
  </p:clrMapOvr>
  <p:transition>
    <p:fade thruBlk="1"/>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smtClean="0"/>
              <a:t>萃取高招</a:t>
            </a:r>
            <a:endParaRPr lang="zh-CN" altLang="en-US" dirty="0"/>
          </a:p>
        </p:txBody>
      </p:sp>
      <p:sp>
        <p:nvSpPr>
          <p:cNvPr id="15" name="圆角矩形 14">
            <a:hlinkClick r:id="rId3" action="ppaction://hlinksldjump"/>
          </p:cNvPr>
          <p:cNvSpPr/>
          <p:nvPr/>
        </p:nvSpPr>
        <p:spPr>
          <a:xfrm>
            <a:off x="1105146"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5"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6"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790"/>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近来百名学者投诉《现代汉语词典》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第六版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正式收录外来字母词涉嫌违法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引起了较大争议。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这些学者认为《现代汉语词典》违法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是因为语言文字法规定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汉语言出版物应当符合国家通用语言文字的规范和标准。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但这一规定当时主要针对的是汉语方言和不规范汉字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包括繁体字和异体字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。字母词是汉语发展中出现的新现象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——2001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年中国加入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WTO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字母词才大量进入汉语。而《中华人民共和国国家通用语言文字法》是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年公布的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对字母词的使用并未作出规定。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法无禁止即可为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不存在《现代汉语词典》因收录字母词而违法的问题。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由于汉语发展了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汉语言文字使用中出现了新情况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相关法律应该对此作出规定。笔者认为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语言文字法应该尽快修改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对字母词的使用等相关问题作出规定。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摘编自邹玉华《字母词入词典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既不违法又不违理》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00348228"/>
      </p:ext>
    </p:extLst>
  </p:cSld>
  <p:clrMapOvr>
    <a:masterClrMapping/>
  </p:clrMapOvr>
  <p:transition>
    <p:fade thruBlk="1"/>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smtClean="0"/>
              <a:t>萃取高招</a:t>
            </a:r>
            <a:endParaRPr lang="zh-CN" altLang="en-US" dirty="0"/>
          </a:p>
        </p:txBody>
      </p:sp>
      <p:sp>
        <p:nvSpPr>
          <p:cNvPr id="15" name="圆角矩形 14">
            <a:hlinkClick r:id="rId3" action="ppaction://hlinksldjump"/>
          </p:cNvPr>
          <p:cNvSpPr/>
          <p:nvPr/>
        </p:nvSpPr>
        <p:spPr>
          <a:xfrm>
            <a:off x="1105146"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5"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6"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790"/>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《现代汉语词典》收录的字母词从最初的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条增至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244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表明字母词在实际生活中使用范围扩展得相当快。我们也几乎处处都会碰到字母词。像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QQ</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都已深入人们的生活。但也确有一些字母词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存在生造冷僻、使用不当等现象。近日见报上一则标题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教师节幼儿园老师不收红包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只收小朋友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DIY</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贺卡。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干嘛一定要用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“DIY”</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替代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挺好懂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又何必定要玄乎成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“IQ”</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有些生造的字母词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更是一种人为的时髦。如分明是中国自己的篮球联赛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却要用英文称作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“CBA”,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岂不见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乒超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这种实在的称呼也挺好嘛。此外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还有许多只在特定场合使用、专业人士才能懂的字母词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像股票市场中的行话、药品说明书上用词、通讯传播术语等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现在常广泛使用在媒体上。这样滥用的结果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不仅很多人看不懂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而且易招人反感。可见字母词一滥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就难免走向反面。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摘编自李景瑞《必须高度重视净化语言生态》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06170514"/>
      </p:ext>
    </p:extLst>
  </p:cSld>
  <p:clrMapOvr>
    <a:masterClrMapping/>
  </p:clrMapOvr>
  <p:transition>
    <p:fade thruBlk="1"/>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smtClean="0"/>
              <a:t>萃取高招</a:t>
            </a:r>
            <a:endParaRPr lang="zh-CN" altLang="en-US" dirty="0"/>
          </a:p>
        </p:txBody>
      </p:sp>
      <p:sp>
        <p:nvSpPr>
          <p:cNvPr id="15" name="圆角矩形 14">
            <a:hlinkClick r:id="rId3" action="ppaction://hlinksldjump"/>
          </p:cNvPr>
          <p:cNvSpPr/>
          <p:nvPr/>
        </p:nvSpPr>
        <p:spPr>
          <a:xfrm>
            <a:off x="1105146"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5"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6"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下列针对上述材料的理解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最为准确的一项是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三则材料都结合字母词在汉语中得到广泛使用的实际情况进行分析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而且对词典收录字母词一事都明确地表明了自己的态度。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三则材料分别侧重于字母词使用情况、合法性、负面影响这三个角度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但都围绕着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如何对待字母词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这一话题展开分析。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材料一对字母词使用情况的调查较为详尽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力求准确严谨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而另两则材料侧重于对新闻热点的评论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力求迅速及时地反映生活。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对词典收录字母词一事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材料二持肯定的态度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认为其合法、合理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材料三则持完全否定的态度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并反对在生活中滥用字母词</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51824358"/>
      </p:ext>
    </p:extLst>
  </p:cSld>
  <p:clrMapOvr>
    <a:masterClrMapping/>
  </p:clrMapOvr>
  <p:transition>
    <p:fade thruBlk="1"/>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smtClean="0"/>
              <a:t>萃取高招</a:t>
            </a:r>
            <a:endParaRPr lang="zh-CN" altLang="en-US" dirty="0"/>
          </a:p>
        </p:txBody>
      </p:sp>
      <p:sp>
        <p:nvSpPr>
          <p:cNvPr id="15" name="圆角矩形 14">
            <a:hlinkClick r:id="rId3" action="ppaction://hlinksldjump"/>
          </p:cNvPr>
          <p:cNvSpPr/>
          <p:nvPr/>
        </p:nvSpPr>
        <p:spPr>
          <a:xfrm>
            <a:off x="1105146"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5"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6"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本题考查概括新闻内容的能力。就本题而言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明确地表明自己的态度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材料一属于调查报告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只是客观陈述调查事实并得出结论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因为材料一没有讨论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‘如何对待字母词’这一话题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材料三作者并没有表明自己对词典收录字母词一事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持完全否定的态度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作者批评的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滥用字母词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8707609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smtClean="0"/>
              <a:t>萃取高招</a:t>
            </a:r>
            <a:endParaRPr lang="zh-CN" altLang="en-US" dirty="0"/>
          </a:p>
        </p:txBody>
      </p:sp>
      <p:sp>
        <p:nvSpPr>
          <p:cNvPr id="15" name="圆角矩形 14">
            <a:hlinkClick r:id="rId3" action="ppaction://hlinksldjump"/>
          </p:cNvPr>
          <p:cNvSpPr/>
          <p:nvPr/>
        </p:nvSpPr>
        <p:spPr>
          <a:xfrm>
            <a:off x="1105146"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5"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6"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字母词的广泛使用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对汉语发展有哪些利与弊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请结合上述材料简要分析。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本题考查概括新闻内容的能力。首先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的解题依据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由材料一第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字母词在汉语中得到广泛使用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已成为汉语词汇系统产生新词的重要形式之一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和材料二第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字母词是汉语发展中出现的新现象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可得出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丰富汉语表达形式及语汇系统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。由材料一第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段概括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这一变化趋势体现出国家对经济发展的重视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、材料二第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由于汉语发展了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汉语言文字使用中出现了新情况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和材料三开头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表明字母词在实际生活中使用范围扩展得相当快……都已深入人们的生活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可得出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适应实际生活需要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的结论。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6055998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smtClean="0"/>
              <a:t>萃取高招</a:t>
            </a:r>
            <a:endParaRPr lang="zh-CN" altLang="en-US" dirty="0"/>
          </a:p>
        </p:txBody>
      </p:sp>
      <p:sp>
        <p:nvSpPr>
          <p:cNvPr id="15" name="圆角矩形 14">
            <a:hlinkClick r:id="rId3" action="ppaction://hlinksldjump"/>
          </p:cNvPr>
          <p:cNvSpPr/>
          <p:nvPr/>
        </p:nvSpPr>
        <p:spPr>
          <a:xfrm>
            <a:off x="1105146"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5"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6"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466"/>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由材料一第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也体现出在词汇系统接纳这一经济领域术语的博弈时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字母词形式所表现出的表达优势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可得出字母词具有一定的表达优势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易于被大众接受。其次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的解题依据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据材料一第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段可得出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损害汉语言词汇系统的稳定性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据材料三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生造冷僻、使用不当等现象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、文章标题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必须高度重视净化语言生态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可得出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破坏汉语语言生态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据材料二第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段内容归纳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可得出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涉嫌违反语言文字法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由材料三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看不懂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招人反感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可归纳出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滥用字母词影响汉语的交际效果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丰富汉语表达形式及语汇系统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有利于汉语适应时代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热点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、实际生活的需要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具有一定的表达优势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易于被大众接受。弊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损害汉语言词汇系统的稳定性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破坏汉语语言生态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损害汉语的纯洁性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涉嫌违反语言文字法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滥用字母词影响汉语的交际效果。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3308045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smtClean="0"/>
              <a:t>萃取高招</a:t>
            </a:r>
            <a:endParaRPr lang="zh-CN" altLang="en-US" dirty="0"/>
          </a:p>
        </p:txBody>
      </p:sp>
      <p:sp>
        <p:nvSpPr>
          <p:cNvPr id="15" name="圆角矩形 14">
            <a:hlinkClick r:id="rId3" action="ppaction://hlinksldjump"/>
          </p:cNvPr>
          <p:cNvSpPr/>
          <p:nvPr/>
        </p:nvSpPr>
        <p:spPr>
          <a:xfrm>
            <a:off x="1105146"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5"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6"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梳理层次明要求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新闻类文本考查的归纳与概括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主要是新闻事实有哪些、是什么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报道的侧重点有什么不同等。首先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应梳理新闻结构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辨析清楚由几部分组成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要抓住关键部位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联系整体揣摩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聚焦新闻的导语、文中陈述的事实文字等关键部位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同时要认真思考全文内容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归纳层次要点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多段综合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提取关键信息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重新加以整合。有些文段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没有明显的中心句或重要句子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考生必须对每个独立句或对几个相对重要的互有关联的句子的意义进行综合归纳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由点到面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归纳出内容要点。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38353769"/>
      </p:ext>
    </p:extLst>
  </p:cSld>
  <p:clrMapOvr>
    <a:masterClrMapping/>
  </p:clrMapOvr>
  <p:transition>
    <p:fade thruBlk="1"/>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5" name="圆角矩形 14">
            <a:hlinkClick r:id="rId6"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69341"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3127"/>
            <a:ext cx="8128000" cy="2485745"/>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分析新闻特征和主要表现手法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随着社会经济发展和人民精神文化生活需求的日益多样化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博物馆服务于社会建设的格局发生了重大变化。博物馆收藏、展示的文化遗产资源多渠道、多层次、多形式地为社会公众所共享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讲好中国故事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传播好中国声音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上发挥着举足轻重的作用。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92590143"/>
      </p:ext>
    </p:extLst>
  </p:cSld>
  <p:clrMapOvr>
    <a:masterClrMapping/>
  </p:clrMapOvr>
  <p:transition>
    <p:fade thruBlk="1"/>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5" name="圆角矩形 14">
            <a:hlinkClick r:id="rId6"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69341"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博物馆接待参观人次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2001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7955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万人次增长到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亿人次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年间增长了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倍。对于青少年而言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博物馆逐渐成为学校教育之外的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第二课堂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在互动性、体验性、趣味性方面发挥着独特的优势。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全国博物馆拥有近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藏品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依托这些藏品在历史、文化、考古等领域开展了大量的科研活动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科研成果也非常丰富。针对藏品的研究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需要整合学校和研究机构的学者、教师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因此博物馆往往会成为一个地区的文史研究中心。同时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博物馆逐渐成为展示城市独特历史文化、提升城市文化品牌价值的重要载体。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西安市委、市政府正式提出把西安建设成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博物馆之城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的战略目标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随后广州、济南等城市也纷纷提出建设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博物馆之城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的口号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以此提升城市的竞争力。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摘编自刘世锦主编《中国文化遗产事业发展报告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10663705"/>
      </p:ext>
    </p:extLst>
  </p:cSld>
  <p:clrMapOvr>
    <a:masterClrMapping/>
  </p:clrMapOvr>
  <p:transition>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719456957"/>
              </p:ext>
            </p:extLst>
          </p:nvPr>
        </p:nvGraphicFramePr>
        <p:xfrm>
          <a:off x="508000" y="1465943"/>
          <a:ext cx="8128000" cy="4180114"/>
        </p:xfrm>
        <a:graphic>
          <a:graphicData uri="http://schemas.openxmlformats.org/presentationml/2006/ole">
            <mc:AlternateContent xmlns:mc="http://schemas.openxmlformats.org/markup-compatibility/2006">
              <mc:Choice xmlns:v="urn:schemas-microsoft-com:vml" Requires="v">
                <p:oleObj spid="_x0000_s2075" name="文档" r:id="rId4" imgW="4055584" imgH="2085492" progId="Word.Document.12">
                  <p:embed/>
                </p:oleObj>
              </mc:Choice>
              <mc:Fallback>
                <p:oleObj name="文档" r:id="rId4" imgW="4055584" imgH="2085492" progId="Word.Document.12">
                  <p:embed/>
                  <p:pic>
                    <p:nvPicPr>
                      <p:cNvPr id="0" name=""/>
                      <p:cNvPicPr/>
                      <p:nvPr/>
                    </p:nvPicPr>
                    <p:blipFill>
                      <a:blip r:embed="rId5"/>
                      <a:stretch>
                        <a:fillRect/>
                      </a:stretch>
                    </p:blipFill>
                    <p:spPr>
                      <a:xfrm>
                        <a:off x="508000" y="1465943"/>
                        <a:ext cx="8128000" cy="4180114"/>
                      </a:xfrm>
                      <a:prstGeom prst="rect">
                        <a:avLst/>
                      </a:prstGeom>
                    </p:spPr>
                  </p:pic>
                </p:oleObj>
              </mc:Fallback>
            </mc:AlternateContent>
          </a:graphicData>
        </a:graphic>
      </p:graphicFrame>
    </p:spTree>
    <p:extLst>
      <p:ext uri="{BB962C8B-B14F-4D97-AF65-F5344CB8AC3E}">
        <p14:creationId xmlns:p14="http://schemas.microsoft.com/office/powerpoint/2010/main" val="181785248"/>
      </p:ext>
    </p:extLst>
  </p:cSld>
  <p:clrMapOvr>
    <a:masterClrMapping/>
  </p:clrMapOvr>
  <p:transition>
    <p:fade thruBlk="1"/>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5"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5" name="圆角矩形 14">
            <a:hlinkClick r:id="rId7"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69341"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7155"/>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2008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中国文化文物系统的博物馆开始全面免费开放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此后博物馆的直接经济贡献逐渐弱化。因此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只能通过博物馆事业增加值来衡量博物馆对国民经济的直接贡献。博物馆事业增加值即文化文物系统内的博物馆向社会提供产品或服务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如文化创意产品销售、文物巡展、社会文物鉴定及咨询等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而增加的价值总和。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2001~2014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年全国博物馆事业增加值变化情况如下图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001204552"/>
              </p:ext>
            </p:extLst>
          </p:nvPr>
        </p:nvGraphicFramePr>
        <p:xfrm>
          <a:off x="856123" y="3489906"/>
          <a:ext cx="7431755" cy="3024337"/>
        </p:xfrm>
        <a:graphic>
          <a:graphicData uri="http://schemas.openxmlformats.org/presentationml/2006/ole">
            <mc:AlternateContent xmlns:mc="http://schemas.openxmlformats.org/markup-compatibility/2006">
              <mc:Choice xmlns:v="urn:schemas-microsoft-com:vml" Requires="v">
                <p:oleObj spid="_x0000_s7181" name="文档" r:id="rId10" imgW="3839157" imgH="1562319" progId="Word.Document.12">
                  <p:embed/>
                </p:oleObj>
              </mc:Choice>
              <mc:Fallback>
                <p:oleObj name="文档" r:id="rId10" imgW="3839157" imgH="1562319" progId="Word.Document.12">
                  <p:embed/>
                  <p:pic>
                    <p:nvPicPr>
                      <p:cNvPr id="0" name=""/>
                      <p:cNvPicPr/>
                      <p:nvPr/>
                    </p:nvPicPr>
                    <p:blipFill>
                      <a:blip r:embed="rId11"/>
                      <a:stretch>
                        <a:fillRect/>
                      </a:stretch>
                    </p:blipFill>
                    <p:spPr>
                      <a:xfrm>
                        <a:off x="856123" y="3489906"/>
                        <a:ext cx="7431755" cy="3024337"/>
                      </a:xfrm>
                      <a:prstGeom prst="rect">
                        <a:avLst/>
                      </a:prstGeom>
                    </p:spPr>
                  </p:pic>
                </p:oleObj>
              </mc:Fallback>
            </mc:AlternateContent>
          </a:graphicData>
        </a:graphic>
      </p:graphicFrame>
    </p:spTree>
    <p:extLst>
      <p:ext uri="{BB962C8B-B14F-4D97-AF65-F5344CB8AC3E}">
        <p14:creationId xmlns:p14="http://schemas.microsoft.com/office/powerpoint/2010/main" val="4100981667"/>
      </p:ext>
    </p:extLst>
  </p:cSld>
  <p:clrMapOvr>
    <a:masterClrMapping/>
  </p:clrMapOvr>
  <p:transition>
    <p:fade thruBlk="1"/>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5" name="圆角矩形 14">
            <a:hlinkClick r:id="rId6"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69341"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摘编自苏杨等主编《中国文化遗产事业发展报告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计算或比较不同时期的经济数据时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用某一时期产品的平均价格作为固定的计算尺度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这种平均价格叫可比价格。可比价格计算出的指标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可以消除价格变动因素的影响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便于对不同时期进行历史对比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以观察国民经济的发展情况。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25564544"/>
      </p:ext>
    </p:extLst>
  </p:cSld>
  <p:clrMapOvr>
    <a:masterClrMapping/>
  </p:clrMapOvr>
  <p:transition>
    <p:fade thruBlk="1"/>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5" name="圆角矩形 14">
            <a:hlinkClick r:id="rId6"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69341"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要真正了解或融入一个城市与国家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最直接也是最重要的途径就是参观博物馆。北京每年接待的上亿游客中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相当一部分人要参观北京的博物馆。博物馆对于旅游经济的拉动难以用数字衡量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它更多的是一种潜移默化的宣传和教育作用。通过品牌价值的提升和精神核心的建立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实现对旅游经济的长远影响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这也是博物馆对国民经济的间接贡献。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摘编自王小润等《博物馆能否成为旅游经济新坐标》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28305583"/>
      </p:ext>
    </p:extLst>
  </p:cSld>
  <p:clrMapOvr>
    <a:masterClrMapping/>
  </p:clrMapOvr>
  <p:transition>
    <p:fade thruBlk="1"/>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5" name="圆角矩形 14">
            <a:hlinkClick r:id="rId6"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69341"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下列对材料相关内容的概括和分析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正确的两项是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直到今天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博物馆依然是通过藏品的基本陈列和专题展览的形式服务于公众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这种形式可以丰富大众的精神文化生活。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博物馆逐渐成为学校教育的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第二课堂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它通过独特的学习资源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以适应青少年心理特点的方式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激励青少年学习。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西安、广州等城市越来越重视利用博物馆来展现城市历史中最有深度和吸引力的元素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并以此构建城市文化品牌。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博物馆免费开放会使其经济贡献逐渐弱化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因此需要通过博物馆事业增加值来衡量博物馆对国民经济的全部贡献。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博物馆对旅游经济的拉动是非常重要的贡献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这也是提升博物馆诸如宣传和教育等其他功能的关键所在。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09603332"/>
      </p:ext>
    </p:extLst>
  </p:cSld>
  <p:clrMapOvr>
    <a:masterClrMapping/>
  </p:clrMapOvr>
  <p:transition>
    <p:fade thruBlk="1"/>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5"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5" name="圆角矩形 14">
            <a:hlinkClick r:id="rId7"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69341"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340768"/>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【文本概览】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该材料包括三个部分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材料一介绍了作为城市文化品牌价值的重要载体的博物馆展示的文化遗产资源及其作用。材料二讲博物馆免费开放后如何通过博物馆事业增加值来衡量博物馆对国民经济的直接贡献。材料三讲博物馆如何对旅游经济产生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【文脉梳理】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97276294"/>
              </p:ext>
            </p:extLst>
          </p:nvPr>
        </p:nvGraphicFramePr>
        <p:xfrm>
          <a:off x="508000" y="3938401"/>
          <a:ext cx="8128000" cy="1290799"/>
        </p:xfrm>
        <a:graphic>
          <a:graphicData uri="http://schemas.openxmlformats.org/presentationml/2006/ole">
            <mc:AlternateContent xmlns:mc="http://schemas.openxmlformats.org/markup-compatibility/2006">
              <mc:Choice xmlns:v="urn:schemas-microsoft-com:vml" Requires="v">
                <p:oleObj spid="_x0000_s8205" name="文档" r:id="rId10" imgW="3839157" imgH="609589" progId="Word.Document.12">
                  <p:embed/>
                </p:oleObj>
              </mc:Choice>
              <mc:Fallback>
                <p:oleObj name="文档" r:id="rId10" imgW="3839157" imgH="609589" progId="Word.Document.12">
                  <p:embed/>
                  <p:pic>
                    <p:nvPicPr>
                      <p:cNvPr id="0" name=""/>
                      <p:cNvPicPr/>
                      <p:nvPr/>
                    </p:nvPicPr>
                    <p:blipFill>
                      <a:blip r:embed="rId11"/>
                      <a:stretch>
                        <a:fillRect/>
                      </a:stretch>
                    </p:blipFill>
                    <p:spPr>
                      <a:xfrm>
                        <a:off x="508000" y="3938401"/>
                        <a:ext cx="8128000" cy="1290799"/>
                      </a:xfrm>
                      <a:prstGeom prst="rect">
                        <a:avLst/>
                      </a:prstGeom>
                    </p:spPr>
                  </p:pic>
                </p:oleObj>
              </mc:Fallback>
            </mc:AlternateContent>
          </a:graphicData>
        </a:graphic>
      </p:graphicFrame>
    </p:spTree>
    <p:extLst>
      <p:ext uri="{BB962C8B-B14F-4D97-AF65-F5344CB8AC3E}">
        <p14:creationId xmlns:p14="http://schemas.microsoft.com/office/powerpoint/2010/main" val="1350570807"/>
      </p:ext>
    </p:extLst>
  </p:cSld>
  <p:clrMapOvr>
    <a:masterClrMapping/>
  </p:clrMapOvr>
  <p:transition>
    <p:fade thruBlk="1"/>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5" name="圆角矩形 14">
            <a:hlinkClick r:id="rId6"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69341"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35135"/>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本题考查对文本内容的分析概括的能力。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与材料一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博物馆收藏、展示的文化遗产资源多渠道、多层次、多形式地为社会公众所共享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在‘讲好中国故事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传播好中国声音’上发挥着举足轻重的作用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明显不同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服务于公众的形式与材料二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文化创意产品销售、文物巡展、社会文物鉴定及咨询等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不一致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因此该项错误。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博物馆免费开放会使其经济贡献逐渐弱化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与材料二原文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博物馆的直接经济贡献逐渐弱化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与材料三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博物馆对于旅游经济的拉动难以用数字衡量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它更多的是一种潜移默化的宣传和教育作用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相对照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不正确。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阅读这类文章基本上都能从选段中直接或间接找到依据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因此强化文本意识就显得非常重要了。在提取题干的主要信息之后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找到相应的语段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进行定位阅读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寻找答案</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42365367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5"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5" name="圆角矩形 14">
            <a:hlinkClick r:id="rId7"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69341"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19517"/>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新闻的导语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新闻导语一般是新闻的第一句话或第一段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以凝练简洁的语言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概述新闻的主要内容或事实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简明地揭示新闻的中心。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577406044"/>
              </p:ext>
            </p:extLst>
          </p:nvPr>
        </p:nvGraphicFramePr>
        <p:xfrm>
          <a:off x="508000" y="2408482"/>
          <a:ext cx="8128000" cy="4178479"/>
        </p:xfrm>
        <a:graphic>
          <a:graphicData uri="http://schemas.openxmlformats.org/presentationml/2006/ole">
            <mc:AlternateContent xmlns:mc="http://schemas.openxmlformats.org/markup-compatibility/2006">
              <mc:Choice xmlns:v="urn:schemas-microsoft-com:vml" Requires="v">
                <p:oleObj spid="_x0000_s9228" name="文档" r:id="rId10" imgW="4057385" imgH="2085492" progId="Word.Document.12">
                  <p:embed/>
                </p:oleObj>
              </mc:Choice>
              <mc:Fallback>
                <p:oleObj name="文档" r:id="rId10" imgW="4057385" imgH="2085492" progId="Word.Document.12">
                  <p:embed/>
                  <p:pic>
                    <p:nvPicPr>
                      <p:cNvPr id="0" name=""/>
                      <p:cNvPicPr/>
                      <p:nvPr/>
                    </p:nvPicPr>
                    <p:blipFill>
                      <a:blip r:embed="rId11"/>
                      <a:stretch>
                        <a:fillRect/>
                      </a:stretch>
                    </p:blipFill>
                    <p:spPr>
                      <a:xfrm>
                        <a:off x="508000" y="2408482"/>
                        <a:ext cx="8128000" cy="4178479"/>
                      </a:xfrm>
                      <a:prstGeom prst="rect">
                        <a:avLst/>
                      </a:prstGeom>
                    </p:spPr>
                  </p:pic>
                </p:oleObj>
              </mc:Fallback>
            </mc:AlternateContent>
          </a:graphicData>
        </a:graphic>
      </p:graphicFrame>
    </p:spTree>
    <p:extLst>
      <p:ext uri="{BB962C8B-B14F-4D97-AF65-F5344CB8AC3E}">
        <p14:creationId xmlns:p14="http://schemas.microsoft.com/office/powerpoint/2010/main" val="385319375"/>
      </p:ext>
    </p:extLst>
  </p:cSld>
  <p:clrMapOvr>
    <a:masterClrMapping/>
  </p:clrMapOvr>
  <p:transition>
    <p:fade thruBlk="1"/>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5" name="圆角矩形 14">
            <a:hlinkClick r:id="rId6"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69341"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3122997"/>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设问方式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文章开头具有怎样的特点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结合本文分析其作用。</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试结合文体特征和文章内容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简要分析文章第一段的作用。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25804580"/>
      </p:ext>
    </p:extLst>
  </p:cSld>
  <p:clrMapOvr>
    <a:masterClrMapping/>
  </p:clrMapOvr>
  <p:transition>
    <p:fade thruBlk="1"/>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5" name="圆角矩形 14">
            <a:hlinkClick r:id="rId6"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69341"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新闻背景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新闻背景是指新闻事件发生的历史背景、周围环境及与其他方面的联系等。新闻背景是新闻报道的有机组成部分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是补充、反衬或烘托新闻事实和新闻主题的重要材料。具体可从三个角度分析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一是从新闻背景与内容的关系角度思考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说明或解释新闻的主要内容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注入知识性、趣味性内涵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令新闻通俗易懂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更具有可读性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二是从新闻背景与手法的关系角度思考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分析运用背景进行对比、衬托、暗示、突出事物的特点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显示变化的情况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三是从新闻背景与主旨的关系角度思考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分析并揭示新闻的意义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唤起社会的关注。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文章用较长篇幅介绍某些背景材料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这样写有什么作用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某一材料本不属于新闻事实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作者写这一部分材料的目的是什么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新闻报道中的某一段能否删去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00887508"/>
      </p:ext>
    </p:extLst>
  </p:cSld>
  <p:clrMapOvr>
    <a:masterClrMapping/>
  </p:clrMapOvr>
  <p:transition>
    <p:fade thruBlk="1"/>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5"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5" name="圆角矩形 14">
            <a:hlinkClick r:id="rId7"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69341"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06873"/>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新闻访谈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访谈是新闻的一种特殊形式。访谈文本的主要技巧是针对提问者而言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必须掌握基本的提问技巧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306834728"/>
              </p:ext>
            </p:extLst>
          </p:nvPr>
        </p:nvGraphicFramePr>
        <p:xfrm>
          <a:off x="508000" y="2389535"/>
          <a:ext cx="8128000" cy="4248652"/>
        </p:xfrm>
        <a:graphic>
          <a:graphicData uri="http://schemas.openxmlformats.org/presentationml/2006/ole">
            <mc:AlternateContent xmlns:mc="http://schemas.openxmlformats.org/markup-compatibility/2006">
              <mc:Choice xmlns:v="urn:schemas-microsoft-com:vml" Requires="v">
                <p:oleObj spid="_x0000_s10252" name="文档" r:id="rId10" imgW="3948631" imgH="2063168" progId="Word.Document.12">
                  <p:embed/>
                </p:oleObj>
              </mc:Choice>
              <mc:Fallback>
                <p:oleObj name="文档" r:id="rId10" imgW="3948631" imgH="2063168" progId="Word.Document.12">
                  <p:embed/>
                  <p:pic>
                    <p:nvPicPr>
                      <p:cNvPr id="0" name=""/>
                      <p:cNvPicPr/>
                      <p:nvPr/>
                    </p:nvPicPr>
                    <p:blipFill>
                      <a:blip r:embed="rId11"/>
                      <a:stretch>
                        <a:fillRect/>
                      </a:stretch>
                    </p:blipFill>
                    <p:spPr>
                      <a:xfrm>
                        <a:off x="508000" y="2389535"/>
                        <a:ext cx="8128000" cy="4248652"/>
                      </a:xfrm>
                      <a:prstGeom prst="rect">
                        <a:avLst/>
                      </a:prstGeom>
                    </p:spPr>
                  </p:pic>
                </p:oleObj>
              </mc:Fallback>
            </mc:AlternateContent>
          </a:graphicData>
        </a:graphic>
      </p:graphicFrame>
    </p:spTree>
    <p:extLst>
      <p:ext uri="{BB962C8B-B14F-4D97-AF65-F5344CB8AC3E}">
        <p14:creationId xmlns:p14="http://schemas.microsoft.com/office/powerpoint/2010/main" val="3453720683"/>
      </p:ext>
    </p:extLst>
  </p:cSld>
  <p:clrMapOvr>
    <a:masterClrMapping/>
  </p:clrMapOvr>
  <p:transition>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圆角矩形 17">
            <a:hlinkClick r:id="rId4"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5"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6"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294804"/>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中央电视台纪录频道正式开播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信号覆盖全球。作为中国第一个国家级的专业纪录片频道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也是第一个从开播之始就面向全球采用双语播出的频道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它向世人亮出了拥有人文精神的中国影像。央视纪录频道在内容编排上进行了详细的规划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主要呈现四大主体内容、六大主题时段的播出特点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以期达到规模化的播出效应。央视纪录频道同时采用国际纪录片频道的通行方式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淡化栏目概念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强化大时段编排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以主题化、系列化和播出季的方式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提升自身的影响力和美誉度。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摘编自杨玉洁等《真实聚焦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:2010~2011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中国纪录片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频道运营与纪录片产业发展纪录》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03026669"/>
      </p:ext>
    </p:extLst>
  </p:cSld>
  <p:clrMapOvr>
    <a:masterClrMapping/>
  </p:clrMapOvr>
  <p:transition>
    <p:fade thruBlk="1"/>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5"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5" name="圆角矩形 14">
            <a:hlinkClick r:id="rId7"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69341"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2544076"/>
              </p:ext>
            </p:extLst>
          </p:nvPr>
        </p:nvGraphicFramePr>
        <p:xfrm>
          <a:off x="508000" y="1093571"/>
          <a:ext cx="8128000" cy="1268059"/>
        </p:xfrm>
        <a:graphic>
          <a:graphicData uri="http://schemas.openxmlformats.org/presentationml/2006/ole">
            <mc:AlternateContent xmlns:mc="http://schemas.openxmlformats.org/markup-compatibility/2006">
              <mc:Choice xmlns:v="urn:schemas-microsoft-com:vml" Requires="v">
                <p:oleObj spid="_x0000_s11276" name="文档" r:id="rId10" imgW="3948631" imgH="616070" progId="Word.Document.12">
                  <p:embed/>
                </p:oleObj>
              </mc:Choice>
              <mc:Fallback>
                <p:oleObj name="文档" r:id="rId10" imgW="3948631" imgH="616070" progId="Word.Document.12">
                  <p:embed/>
                  <p:pic>
                    <p:nvPicPr>
                      <p:cNvPr id="0" name=""/>
                      <p:cNvPicPr/>
                      <p:nvPr/>
                    </p:nvPicPr>
                    <p:blipFill>
                      <a:blip r:embed="rId11"/>
                      <a:stretch>
                        <a:fillRect/>
                      </a:stretch>
                    </p:blipFill>
                    <p:spPr>
                      <a:xfrm>
                        <a:off x="508000" y="1093571"/>
                        <a:ext cx="8128000" cy="1268059"/>
                      </a:xfrm>
                      <a:prstGeom prst="rect">
                        <a:avLst/>
                      </a:prstGeom>
                    </p:spPr>
                  </p:pic>
                </p:oleObj>
              </mc:Fallback>
            </mc:AlternateContent>
          </a:graphicData>
        </a:graphic>
      </p:graphicFrame>
      <p:sp>
        <p:nvSpPr>
          <p:cNvPr id="3" name="矩形 2"/>
          <p:cNvSpPr>
            <a:spLocks noChangeAspect="1"/>
          </p:cNvSpPr>
          <p:nvPr/>
        </p:nvSpPr>
        <p:spPr>
          <a:xfrm>
            <a:off x="508000" y="189902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新闻访谈三性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一是针对性。即提问要具有明显的针对性和技巧性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提问者要善于引导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随机应变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访谈对象要积极回应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言之有物。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二是专题性。访谈的问题要高度提炼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突出某一方面的问题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集中在某一个点上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不求大求全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还要注意问题之间的顺序和逻辑性。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三是典型性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明确提问的问题要具有代表性。访问的对象、设定的问题、谈论的事件有一定的典型性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访谈的内容具有代表性。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这则材料主要运用了什么手法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请简要分析。</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材料中大量引用某人的话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这样写有什么作用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这则新闻是报道某一集体的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为什么作者重点写某人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谈谈你的理解。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56065541"/>
      </p:ext>
    </p:extLst>
  </p:cSld>
  <p:clrMapOvr>
    <a:masterClrMapping/>
  </p:clrMapOvr>
  <p:transition>
    <p:fade thruBlk="1"/>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5" name="圆角矩形 14">
            <a:hlinkClick r:id="rId6"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69341"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6767"/>
            <a:ext cx="8128000" cy="5373779"/>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以新的方式参与中国篮球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访中国篮协换届会议筹备组组长</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姚明</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薛</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岁的姚明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正迎来篮球生涯的又一次转型。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中国篮协换届会议筹备组组长与其说是一个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不如说是一份责任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一份从未有过的重大责任。如姚明自己所言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以一种全新的方式参与中国篮球事业的发展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年前的秋天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姚明飞往美国征战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NBA(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美国男篮职业联赛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开创了属于他自己的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大场面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年前的夏天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姚明在家乡上海宣布退役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成为上海大鲨鱼俱乐部的投资人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以新的身份拥抱篮球。这个冬天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他接过了一面新的旗帜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为中国篮球去开创一个更美好的春天。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44531538"/>
      </p:ext>
    </p:extLst>
  </p:cSld>
  <p:clrMapOvr>
    <a:masterClrMapping/>
  </p:clrMapOvr>
  <p:transition>
    <p:fade thruBlk="1"/>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5" name="圆角矩形 14">
            <a:hlinkClick r:id="rId6"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69341"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481617" y="989790"/>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年前退役时</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他曾说</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我只不过换了块球场。</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如今</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筹备中的新一届中国篮协将承担起推动中国篮球迈向新高度的使命</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站在潮头的姚明</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也将迈入人生中一块更大的球场。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接过这份职责时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是什么样的心情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姚明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很感谢能有这样的机会。很多感受都混杂在一起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压力巨大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同时也信心十足。这个挑战是我们这一代人最终要接过来的。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中国篮协换届筹备阶段的工作思路是什么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打算做哪些事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姚明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坦率地说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目前还没有十分成熟的思路和具体工作的安排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还需要认真谋划。但可以肯定的是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未来中国篮协换届一定要积极落实国家体育总局对于篮球改革发展的各项要求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同时一定要凝聚起篮球界有识之士的力量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以及全社会关心篮球、支持篮球人士的力量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共同推进中国篮球事业发展。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98934515"/>
      </p:ext>
    </p:extLst>
  </p:cSld>
  <p:clrMapOvr>
    <a:masterClrMapping/>
  </p:clrMapOvr>
  <p:transition>
    <p:fade thruBlk="1"/>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5" name="圆角矩形 14">
            <a:hlinkClick r:id="rId6"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69341"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CBA(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中国男篮职业联赛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为标志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篮球改革已经进行了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现在面临新的机遇和挑战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眼下的换届筹备中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怎么把握和体现未来改革发展的趋势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姚明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体育事业改革发展正进入新的阶段。在新形势下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怎样厘清政府和社团组织之间的关系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怎样调动各自最有效、最有优势的一面去取得新成就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需要我们积极探索。换届筹备主要从人员和机制两方面入手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体现改革意图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做好准备工作。改革意图方面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我的理解是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政府是整个社会的最后一道保险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就像银行里的保险柜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对社会事务有一种兜底的功能。但如果每一件事都用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最后一道保险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的思路去处理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时间久了可能就会影响活力。毕竟钱都放在保险柜里也不是办法。所以这是个社会分工问题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政府与社团组织应当承担不同的角色。就像理财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一部分钱可以放在银行里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一部分可以拿出去尝试获取更多收益的可能。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86084401"/>
      </p:ext>
    </p:extLst>
  </p:cSld>
  <p:clrMapOvr>
    <a:masterClrMapping/>
  </p:clrMapOvr>
  <p:transition>
    <p:fade thruBlk="1"/>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5" name="圆角矩形 14">
            <a:hlinkClick r:id="rId6"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69341"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篮球改革应当承上启下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在原有基础上摸索出一些创新的模式。中国篮球群众基础好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社会影响大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运动成绩有保障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有能力实现自我突破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自我完善。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在篮球项目上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推动政社分开、管办分离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实际上意味着我们可以用不同的方法去面对不同的问题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可以为我们的发展创造更大的战略回旋空间。过去篮球管理体制是两块牌子一套人马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时间久了也就成了一个办法、一个思路。现在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我们将努力去协调、创造一种协会自治、善治的思路和模式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推动篮球事业发展在更高层面、更大范围形成良性循环。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98552967"/>
      </p:ext>
    </p:extLst>
  </p:cSld>
  <p:clrMapOvr>
    <a:masterClrMapping/>
  </p:clrMapOvr>
  <p:transition>
    <p:fade thruBlk="1"/>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5" name="圆角矩形 14">
            <a:hlinkClick r:id="rId6"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69341"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你这些年一直在积极呼吁并推动中国篮球深化改革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现在是不是更有信心和决心了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姚明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中国篮球正面对前所未有的发展机遇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参与改革的人们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信心和决心自然都受到鼓舞。但前提是我们要有谨慎周密的思路。决心和策略要彼此兼容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相辅相成。我们更要注重团结合作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凝聚人心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不分体制内外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人尽其才各展所长。这才是推动事业健康发展最稳定的基础。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选自《人民日报》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89539140"/>
      </p:ext>
    </p:extLst>
  </p:cSld>
  <p:clrMapOvr>
    <a:masterClrMapping/>
  </p:clrMapOvr>
  <p:transition>
    <p:fade thruBlk="1"/>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5" name="圆角矩形 14">
            <a:hlinkClick r:id="rId6"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69341"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下列理解和分析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不符合原文意思的一项是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问题</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之前的文字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类似于通讯中的导语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交代了访谈的背景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概括了访谈的主要内容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引起读者的阅读兴趣。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文中画线句子在结构上照应标题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加点词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更大的球场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的意思是姚明将在筹备中的新一届中国篮协中有更大的施展才华的空间。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姚明以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银行里的保险柜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形象生动地说明了在篮球改革中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政府是整个社会的最后一道保险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具有兜底功能。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姚明认为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在篮球项目上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推动政社分开、管办分离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用不同的方法解决不同的问题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可能对篮球的发展有利。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本题考查概括新闻内容及分析新闻特征及表现手法的能力。就本题而言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三项分析均与文本契合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概括了访谈的主要内容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于文无据。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4274589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5" name="圆角矩形 14">
            <a:hlinkClick r:id="rId6"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69341"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下列对材料有关内容的概括和分析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最恰当的两项是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为了推动中国篮球事业的进步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十多年前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姚明去美国男篮职业联赛打球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后来姚明退役成为篮球投资人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他始终没有离开篮球。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对于担任中国篮协换届会议筹备组组长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姚明很兴奋也充满谢意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感受很复杂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压力很大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他挑战这份工作还需要增强信心。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中国篮协换届筹备工作目前还处在前期阶段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还要认真谋划思路和工作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但姚明认为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中国篮协换届已经积极落实上级的要求。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姚明认为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凝聚篮球界有识之士和社会人士对篮球的支持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以及中国篮球群众基础好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社会影响大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运动成绩有保障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这些是中国篮球的机遇。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姚明认为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厘清政府和社团组织之间的关系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调动各自最有效、最有优势的一面取得新成就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这是中国篮协换届筹备组面临的任务。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79479410"/>
      </p:ext>
    </p:extLst>
  </p:cSld>
  <p:clrMapOvr>
    <a:masterClrMapping/>
  </p:clrMapOvr>
  <p:transition>
    <p:fade thruBlk="1"/>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5" name="圆角矩形 14">
            <a:hlinkClick r:id="rId6"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69341"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为了推动中国篮球事业的进步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十多年前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姚明去美国男篮职业联赛打球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于文无据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他挑战这份工作还需要增强信心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参见原文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同时也信心十足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中国篮协换届已经积极落实上级的要求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未然当已然。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DE</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4745863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5" name="圆角矩形 14">
            <a:hlinkClick r:id="rId6"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69341"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这则访谈采用了开放式提问和引导式提问相结合的提问方式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请指出记者的四个问题分别属于哪种提问方式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并分别分析两种提问方式的作用。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要梳理新闻访谈的主要内容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分清层次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辨析清楚几个问题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从访谈的视角出发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辨析提问的方式及其表达效果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润色整理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分条作答。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开放式提问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问题</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引导式提问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问题</a:t>
            </a:r>
            <a:r>
              <a:rPr lang="zh-CN" altLang="zh-CN" sz="2200" dirty="0">
                <a:solidFill>
                  <a:srgbClr val="000000"/>
                </a:solidFill>
                <a:latin typeface="NEU-BZ-S92"/>
                <a:ea typeface="宋体" panose="02010600030101010101" pitchFamily="2" charset="-122"/>
                <a:cs typeface="宋体" panose="02010600030101010101" pitchFamily="2" charset="-122"/>
              </a:rPr>
              <a:t>②③④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开放式提问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开门见山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直截了当提出问题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能使对方一听就明白要回答什么。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引导式提问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围绕中心话题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与采访对象就其最关心、熟悉、感兴趣的事情和问题进行对话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营造一种和谐融洽的采访气氛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便于沟通与交流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进而获得更多的信息。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2580444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圆角矩形 17">
            <a:hlinkClick r:id="rId5"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6"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7"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179743"/>
            <a:ext cx="1653017"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1419838509"/>
              </p:ext>
            </p:extLst>
          </p:nvPr>
        </p:nvGraphicFramePr>
        <p:xfrm>
          <a:off x="508000" y="1755807"/>
          <a:ext cx="8128000" cy="3105985"/>
        </p:xfrm>
        <a:graphic>
          <a:graphicData uri="http://schemas.openxmlformats.org/presentationml/2006/ole">
            <mc:AlternateContent xmlns:mc="http://schemas.openxmlformats.org/markup-compatibility/2006">
              <mc:Choice xmlns:v="urn:schemas-microsoft-com:vml" Requires="v">
                <p:oleObj spid="_x0000_s3097" name="文档" r:id="rId9" imgW="3839157" imgH="1467262" progId="Word.Document.12">
                  <p:embed/>
                </p:oleObj>
              </mc:Choice>
              <mc:Fallback>
                <p:oleObj name="文档" r:id="rId9" imgW="3839157" imgH="1467262" progId="Word.Document.12">
                  <p:embed/>
                  <p:pic>
                    <p:nvPicPr>
                      <p:cNvPr id="0" name=""/>
                      <p:cNvPicPr/>
                      <p:nvPr/>
                    </p:nvPicPr>
                    <p:blipFill>
                      <a:blip r:embed="rId10"/>
                      <a:stretch>
                        <a:fillRect/>
                      </a:stretch>
                    </p:blipFill>
                    <p:spPr>
                      <a:xfrm>
                        <a:off x="508000" y="1755807"/>
                        <a:ext cx="8128000" cy="3105985"/>
                      </a:xfrm>
                      <a:prstGeom prst="rect">
                        <a:avLst/>
                      </a:prstGeom>
                    </p:spPr>
                  </p:pic>
                </p:oleObj>
              </mc:Fallback>
            </mc:AlternateContent>
          </a:graphicData>
        </a:graphic>
      </p:graphicFrame>
      <p:sp>
        <p:nvSpPr>
          <p:cNvPr id="9" name="矩形 8"/>
          <p:cNvSpPr>
            <a:spLocks noChangeAspect="1"/>
          </p:cNvSpPr>
          <p:nvPr/>
        </p:nvSpPr>
        <p:spPr>
          <a:xfrm>
            <a:off x="508000" y="4939258"/>
            <a:ext cx="8128000" cy="86600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年中央电视台纪录频道在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个大中城市的观众构成和集中度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资料来源于中国广视索福瑞媒介研究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40503282"/>
      </p:ext>
    </p:extLst>
  </p:cSld>
  <p:clrMapOvr>
    <a:masterClrMapping/>
  </p:clrMapOvr>
  <p:transition>
    <p:fade thruBlk="1"/>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5" name="圆角矩形 14">
            <a:hlinkClick r:id="rId6"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69341"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708603"/>
            <a:ext cx="8128000" cy="3694794"/>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明辨技巧抓重点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梳理文本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分析访谈。第一步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通读文本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把握话题。即了解访问者和访谈对象所讨论的中心问题是什么。第二步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拆分问答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体会技巧。将访问者和访谈对象的文字分开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先读提问者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访问者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把握有哪些主要问题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问题之间有什么联系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有无铺垫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再阅读访谈对象的文字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大致把握其阐述的内容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分析其答问的技巧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是正面回答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还是委婉暗示。第三步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结合主旨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分析作用。访问者的提问有一定的技巧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如直问、追问、推问等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访谈对象的回答也有其特点和目的。这都要结合文章的主旨和人物的特点分析。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522570"/>
      </p:ext>
    </p:extLst>
  </p:cSld>
  <p:clrMapOvr>
    <a:masterClrMapping/>
  </p:clrMapOvr>
  <p:transition>
    <p:fade thruBlk="1"/>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3216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19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4871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新闻评价与探究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a:t>
            </a:r>
            <a:r>
              <a:rPr lang="en-US" altLang="zh-CN" sz="2200"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怎样才能有效推进我国的生活垃圾分类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请结合材料简要概括。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从居民来说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要提高认识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掌握分类方法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养成良好习惯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从政府来说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要完善处理设施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建立配套系统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制定奖惩措施。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本题考查筛选并整合文中信息的能力。材料二第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段明确把垃圾分类的责任分为居民和政府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答题时应从这两个方面出发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联系后两段文字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勾画有关内容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分要点概括</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16941496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1"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3216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19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分析评价观点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作者的观点态度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指新闻材料中报道者所表达出来的对新闻事实的认识和思想倾向。应注意三点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一是准确把握。作者在文中的观点态度一般隐含在所运用的材料、所作的分析中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筛选出新闻观点句、结论句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是分析评价前提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二是具体分析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紧密结合新闻事实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避免离开事实去进行漫无边际的分析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或是把自己的一些猜测和没有证据的材料无限夸大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三是客观评价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具体评价时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必须考虑社会时代背景、作家生平思想、作品创作意图等因素。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作者在文中对某某问题有怎样的看法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谈谈你的理解。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作者引用某材料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或某人的话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其目的是什么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你对此有怎样的看法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阅读有关材料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简要概括作者的观点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并结合你的生活经验谈谈你对这一问题的态度。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21726615"/>
      </p:ext>
    </p:extLst>
  </p:cSld>
  <p:clrMapOvr>
    <a:masterClrMapping/>
  </p:clrMapOvr>
  <p:transition>
    <p:fade thruBlk="1"/>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1"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3216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19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探究新闻价值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新闻价值包括政治价值、历史价值、人生价值等方面。探究新闻的价值要注意如下三点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一是新闻作品强调客观性理念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用事实说话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但选取过程中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就体现了作者的立场和新闻报道的倾向性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其观点是隐性的、含蓄的。答题时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一定要准确理解作者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要说的话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及其所报道的倾向性。二是注意新闻价值和功能的多样性。新闻的基本功能是传播信息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此外还有教育功能、宣传功能、服务功能、监督功能、娱乐功能等。在分析新闻文本的社会价值和功能时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要考虑其多样性。三是抓住主要观点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尊重文本事实。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76729627"/>
      </p:ext>
    </p:extLst>
  </p:cSld>
  <p:clrMapOvr>
    <a:masterClrMapping/>
  </p:clrMapOvr>
  <p:transition>
    <p:fade thruBlk="1"/>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1"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3216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19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这篇新闻曾引起广泛讨论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产生了很大影响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你认为其原因是什么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谈谈你的理解。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这篇新闻报道曾引起社会各方面的关注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你认为它的社会价值什么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这篇报道具有很高的社会价值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请结合文本和新闻背景谈谈你的理解。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35444964"/>
      </p:ext>
    </p:extLst>
  </p:cSld>
  <p:clrMapOvr>
    <a:masterClrMapping/>
  </p:clrMapOvr>
  <p:transition>
    <p:fade thruBlk="1"/>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1"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4"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3216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19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对新闻进行个性化阅读和有创意解读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个性解读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总揽全文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整体把握。面对一篇新闻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要善于抓住关键语句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明白作品的新闻事实和作者观点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对全文有一个整体认识和把握。其次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选准角度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以小见大。在切合题目要求的前提下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选准切入点尤为重要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提出的问题要具体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提出的方法要具有操作性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提出的建议要有针对性。再次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不蔓不枝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力求简明。对作品进行个性化阅读和有创意的解读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语言要精练、简明、严谨。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对文本中的某某问题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有人这样认为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还有人那样理解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你有怎样的看法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谈谈你的看法。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结合材料的内容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谈谈你对某个问题的认识。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针对材料中提到的某某问题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你认为应采取哪些措施予以解决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请结合材料谈谈你的看法。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4501993"/>
      </p:ext>
    </p:extLst>
  </p:cSld>
  <p:clrMapOvr>
    <a:masterClrMapping/>
  </p:clrMapOvr>
  <p:transition>
    <p:fade thruBlk="1"/>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3216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19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68456" cy="5373779"/>
          </a:xfrm>
          <a:prstGeom prst="rect">
            <a:avLst/>
          </a:prstGeom>
        </p:spPr>
        <p:txBody>
          <a:bodyPr wrap="square">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本报讯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记者于明山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中山大学中国非物质文化遗产研究中心、社会科学文献出版社今天下午共同发布了《中国非物质文化遗产保护发展报告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》。报告显示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截至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年年末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国务院共公布了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372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个国家级非物质文化遗产代表性项目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其中民间文学类项目为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占总数的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在十大非遗门类中排第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位。文化部共认定了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986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名国家级非物质文化遗产项目代表性传承人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其中民间文学类共计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占总数的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3.88%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。民间文学还面临着继承人高龄化和法律保护缺失等问题。曲艺有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曲艺类传承人有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余项曲艺类国家非物质文化遗产代表性项目没有国家级继承人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显示出曲种传承的不均衡和保护传承人的紧迫性。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包括河南坠子国家级传承人刘宗琴、相声国家级传承人常宝霆等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名曲艺类项目国家级传承人离世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更是给非遗传承带来了巨大损失。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08775930"/>
      </p:ext>
    </p:extLst>
  </p:cSld>
  <p:clrMapOvr>
    <a:masterClrMapping/>
  </p:clrMapOvr>
  <p:transition>
    <p:fade thruBlk="1"/>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3216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19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北京、上海、山西、山东等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个省市公布了新一批非遗代表性传承人名录。其中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传统音乐新增项目共计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包含民间音乐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项、宗教音乐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项和人文音乐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表明民间音乐仍是传统音乐类名录建设的主体。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申遗热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推动了传统音乐的发展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,2009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个传统音乐项目类型同时被选为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在前两批国家级非遗名录中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传统音乐分别入选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在十大非遗门类中位居前列。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传统音乐诸多新增赛事尤其是原生态赛事的举办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网络歌坛的迅速发展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观看民歌实景演出以及近几年的民歌民乐进校园等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都显示出传统音乐在全民参与的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后申遗时代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更加欣欣向荣。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66932412"/>
      </p:ext>
    </p:extLst>
  </p:cSld>
  <p:clrMapOvr>
    <a:masterClrMapping/>
  </p:clrMapOvr>
  <p:transition>
    <p:fade thruBlk="1"/>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3216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19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790"/>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我国传统技艺类非遗保护工作延续了以往良好的势头。名录建设方面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在历年公布的各级非遗名单中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传统技艺都占据了相当一部分比重。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年各省公布了新的省级非遗保护名录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其中传统技艺类非遗共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约占总数的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年新增传统技艺项目中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上海和陕西分别占比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领先于其他省市。各项传统技艺中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有一部分适合规模化、产业化生产的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如酿酒类、制瓷类非遗取得了很好的经济效益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但不能回避的是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一部分传统技艺因创新设计不足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难以跟上市场的步伐。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随着屠呦呦获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年诺贝尔生理学或医学奖和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年中国传统医药立法工作取得重大突破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中国传统医药逐渐被世界认知。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北京、安徽等地公布了省级非遗项目代表传承人名单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传统医药类非遗项目的代表性传承人达到了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人。尽管传统医药发展势头迅速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但传统医药类项目的新增代表项目和扩展项目数目甚少。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《新民晚报》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18291443"/>
      </p:ext>
    </p:extLst>
  </p:cSld>
  <p:clrMapOvr>
    <a:masterClrMapping/>
  </p:clrMapOvr>
  <p:transition>
    <p:fade thruBlk="1"/>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3216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19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济南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记者尹延杰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记者今天从山东省邮政公司了解到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为进一步增强人们保护文化遗产的意识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继承和弘扬中华民族优秀传统文化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中国邮政定于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日发行《文化遗产日》纪念邮票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两枚邮票采取连印形式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分别以中国非物质文化遗产标志和中国文化遗产标志为中心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从人类非物质文化遗产代表作名录和世界文化遗产名录中选取具有代表性的中国项目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用线描的表现形式环绕展示在周围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以宣纸的纹理和残破的边框形式作为背景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整体风格古朴、简洁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主题明确。非物质文化遗产表现项目为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昆曲、珠算、剪纸、端午节、古琴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文化遗产表现项目为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长城、福建土楼、敦煌莫高窟、北京故宫、秦始皇陵兵马俑。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13698180"/>
      </p:ext>
    </p:extLst>
  </p:cSld>
  <p:clrMapOvr>
    <a:masterClrMapping/>
  </p:clrMapOvr>
  <p:transition>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圆角矩形 17">
            <a:hlinkClick r:id="rId4"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5"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6"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观众构成反映的是收视人群的构成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回答了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谁在看该频道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的问题。集中度是目标观众收视率与总体观众收视率的比值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表示的是目标观众相对于总体观众的收视集中程度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能够回答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谁更喜欢收看这个频道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集中度的比值大于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表示该类目标观众的收视倾向高于平均水平。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62195862"/>
      </p:ext>
    </p:extLst>
  </p:cSld>
  <p:clrMapOvr>
    <a:masterClrMapping/>
  </p:clrMapOvr>
  <p:transition>
    <p:fade thruBlk="1"/>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3216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19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文化部社图司巡视员周小璞说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对非物质文化遗产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国家确定的方针是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保护为主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抢救第一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合理利用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传承发展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。一些专家认为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相当大一部分非物质文化遗产属无形或隐形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是人的精神创造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更凸显了对其保护抢救的重要性。它可以暂时没有任何意义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可要可不要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但如果因此而不重视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让其自生自灭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将给人类、国家、民族造成精神和情感上的断裂。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2007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日《人民日报》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4445808"/>
      </p:ext>
    </p:extLst>
  </p:cSld>
  <p:clrMapOvr>
    <a:masterClrMapping/>
  </p:clrMapOvr>
  <p:transition>
    <p:fade thruBlk="1"/>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3216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19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根据上述材料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你认为当前在非物质文化遗产保护方面还存在着哪些主要问题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审清题干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整体感知新闻材料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切分梳理材料层次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聚焦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非物质文化遗产保护方面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要从三则材料之中去找寻答案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要对问题提出自己的看法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且持之有据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整合润色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分条陈述。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继承人高龄化且人数不足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一些项目有失传危险。</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法律保护缺失。</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项目保护发展不均衡。</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创新不足。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4895407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0"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7"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3216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19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审清要求细作答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题干中往往有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谈谈你的看法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之类的提示性词语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同时要注意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结合文本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明确观点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如果题目给出了供你选择的观点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要明确选择哪一个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如果题目要你表达自己的观点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要用清楚的语句明确表达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陈述理由。理由要充分、合理。陈述理由分两个方面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一是要紧扣文本多方分析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二是要联系现实、人生进行文本外分析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这一点要视题干要求而定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50252605"/>
      </p:ext>
    </p:extLst>
  </p:cSld>
  <p:clrMapOvr>
    <a:masterClrMapping/>
  </p:clrMapOvr>
  <p:transition>
    <p:fade thruBlk="1"/>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63216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19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3"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2114868"/>
            <a:ext cx="8128000" cy="288226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安徽淮南、淮北二模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新华社北京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日新媒体专电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速度与激情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中国科技的世界印象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蔡玉高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蒋芳</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中国给世界留下深刻印象的不只是稳中有进的经济发展成就。在海外科研人员看来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这里的科学家正用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速度与激情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书写着另一个中国奇迹。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40251440"/>
      </p:ext>
    </p:extLst>
  </p:cSld>
  <p:clrMapOvr>
    <a:masterClrMapping/>
  </p:clrMapOvr>
  <p:transition>
    <p:fade thruBlk="1"/>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63216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19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3"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984789"/>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忽如一夜春风来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神舟十一号航天员太空停留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墨子号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量子卫星发射、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中国天眼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落成启用、暗物质卫星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悟空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成功运行一周年……去年一系列井喷的科学成果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不仅让国人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也获得美国、澳大利亚、加拿大、日本、法国等国家的科研人员纷纷点赞。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‘悟空’是中国的首颗空间高能粒子探测卫星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也是中国的首颗空间科学卫星。我很高兴看到它运行状况优异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且数据分析取得重要进展。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意大利佩鲁贾大学博士乔万尼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安布罗西说。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中国能够启动量子卫星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可能出乎一些西方观察家的意料。这是一个非常有趣的研究领域。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澳大利亚新南威尔士大学航天工程研究中心主任安德鲁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登普斯特表示。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中国对科研重器的投入力度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让海外同行们羡慕不已。在他们的眼中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中国所取得的成就非常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酷炫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定会推动全人类科技进步。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17100496"/>
      </p:ext>
    </p:extLst>
  </p:cSld>
  <p:clrMapOvr>
    <a:masterClrMapping/>
  </p:clrMapOvr>
  <p:transition>
    <p:fade thruBlk="1"/>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63216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19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3"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984789"/>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速度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轻舟已过万重山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让海外科研人员点赞的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是中国科研进展的惊人速度。用法国大学教授达尼埃尔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科昂的话来说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这个成长速度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如同火箭升天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安德鲁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登普斯特的专长是卫星导航领域。在他看来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中国北斗系统的发展堪称奇迹。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GPS</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和俄罗斯的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GLONASS</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是仅有的两套全球卫星导航系统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但北斗系统却在短时间里崛起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它也已准备好在全球范围投入使用。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乔万尼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安布罗西对中国科研的决策力和执行力印象深刻。他表示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中国天眼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悟空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很多国家都不可能在短短五六年间完成从创意到立项再到落成的过程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但中国却一次次用事实证明了他们具备这样的速度。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中国加快了通过科技征服未来的脚步。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达尼埃尔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科昂说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并且呈现出非常好的发展特色。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30602056"/>
      </p:ext>
    </p:extLst>
  </p:cSld>
  <p:clrMapOvr>
    <a:masterClrMapping/>
  </p:clrMapOvr>
  <p:transition>
    <p:fade thruBlk="1"/>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63216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19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3"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989790"/>
            <a:ext cx="8128000" cy="574118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定力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立根原在破岩中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随着暗物质卫星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悟空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不断向地球传来数据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中国有望在暗物质研究领域取得突破。乔万尼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安布罗西表示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正是因为暗物质卫星首席科学家常进的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年坚守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从当初一个不被同行认可的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idea,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一步步变成一个可能会改变人类认识暗物质进程的成果。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作为干细胞研究领域的专家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达尼埃尔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科昂对诺贝尔奖获得者屠呦呦表示钦佩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我知道她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并不仅仅是因为她曾获得诺贝尔奖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而是因为她能够汲取中国传统医学的精华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在治疗疟疾这一世界性疾病方面实现了重大突破。我对她十分崇拜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在那个时代里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她能尝试用这种药物研究治疗疟疾的方法非常有勇气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达尼埃尔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科昂表示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中国拥有一大批非常优秀的科学家。这得益于中国的教育体系能够让所有人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包括贫困家庭的孩子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有机会学习知识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可以让不同文化背景的人都有机会成为学识渊博的人。对一个国家来说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这是一笔巨大的财富。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51964116"/>
      </p:ext>
    </p:extLst>
  </p:cSld>
  <p:clrMapOvr>
    <a:masterClrMapping/>
  </p:clrMapOvr>
  <p:transition>
    <p:fade thruBlk="1"/>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63216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19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3"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982106"/>
            <a:ext cx="8128000" cy="578004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未来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直挂云帆济沧海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对于中国科技的未来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他们怎么看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大有前景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加州理工学院化学工程科学家保罗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欧亚拉说。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中国的崛起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将加剧世界科技领域的竞争。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达尼埃尔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科昂说。他认为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英美在科技上长期领先让他们失去了前进的动力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而中国的强势崛起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必然能够激发世界强国发展科研的斗志。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只要这样继续努力下去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中国获得更多诺贝尔奖只是时间问题。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年获得诺贝尔生理学或医学奖的京都大学教授山中伸弥说。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中国传统文化底蕴也被视作中国科技崛起的潜力所在。达尼埃尔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科昂表示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若想成为伟大的科学家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首先要是一个诗人。因为超越现有如识体系离不开大胆设想。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中国科学家的思维如同中国文化一样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充满了想象力和诗意。相信这也是促使中国能够在科技探索方面迅速发展的重要原因。</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09456105"/>
      </p:ext>
    </p:extLst>
  </p:cSld>
  <p:clrMapOvr>
    <a:masterClrMapping/>
  </p:clrMapOvr>
  <p:transition>
    <p:fade thruBlk="1"/>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63216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19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3"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西方人应当认识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在中国人看来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科学并不是出于基督教传教士的慷慨恩赐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并不是在中国自己的文化里毫无根基的。相反地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科学在中国文化中有光辉灿烂而深厚的根基。如果中国中古世纪的社会当真像有些人宣传的那样是一个绝对专制、毫无自由的社会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我们就无法解释几千年来怎么会产生那么多的创造和发明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也无法理解为什么在那样漫长的岁月里中国总是处于比欧洲领先的地位。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李约瑟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摘编自李约瑟《中国科学技术史》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李约瑟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(1900—1995),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英国科学技术史专家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代表作《中国科学技术史》对中西文化交流影响深远。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06968198"/>
      </p:ext>
    </p:extLst>
  </p:cSld>
  <p:clrMapOvr>
    <a:masterClrMapping/>
  </p:clrMapOvr>
  <p:transition>
    <p:fade thruBlk="1"/>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63216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19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3"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下列对材料一相关内容的理解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最恰当的一项是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中国首颗空间卫星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悟空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成功运行一周年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在暗物质研究领域取得突破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改变了人类认识暗物质的进程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赢得了海外科研人员的称赞。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在法国科学家达尼埃尔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科昂看来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中国科研进展速度惊人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意大利科学家乔万尼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安布罗西也认为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这在其他国家几乎是不可想象的。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屠呦呦受到国际同行的钦佩甚至崇拜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原因主要是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她在那个时代里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能够汲取中国传统医学的精华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大胆尝试研究治疗疟疾的方法。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英美国家在科技上长期领先限制了他们取得更重大的进步与成果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只要中国奋起直追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不仅可以强势崛起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还可以促进世界共同发展。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45396479"/>
      </p:ext>
    </p:extLst>
  </p:cSld>
  <p:clrMapOvr>
    <a:masterClrMapping/>
  </p:clrMapOvr>
  <p:transition>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圆角矩形 17">
            <a:hlinkClick r:id="rId4"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5"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6" action="ppaction://hlinksldjump"/>
          </p:cNvPr>
          <p:cNvSpPr/>
          <p:nvPr/>
        </p:nvSpPr>
        <p:spPr>
          <a:xfrm>
            <a:off x="263216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a:solidFill>
                  <a:schemeClr val="tx1">
                    <a:lumMod val="95000"/>
                    <a:lumOff val="5000"/>
                  </a:schemeClr>
                </a:solidFill>
                <a:latin typeface="黑体" panose="02010600030101010101" pitchFamily="2" charset="-122"/>
                <a:ea typeface="黑体" panose="02010600030101010101" pitchFamily="2" charset="-122"/>
              </a:rPr>
              <a:t>19</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在制播运营模式方面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央视纪录频道实行的是频道化运营模式。央视是纪录片的主要制作基地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制作出的精品节目数量众多。当然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频道化运营模式也有其自身的劣势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劣势在于频道可以调动的资源非常有限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其融资渠道、产品设计、人财物资源调度都会受到种种限制。央视纪录频道目前正积极推进制播分离模式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节目制作以社会招标、联合制作、购买作为主要方式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并辅以自制精品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为建立较为健全的制作管理模式做好准备。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摘编自张同道等《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年中国纪录片频道发展报告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12921989"/>
      </p:ext>
    </p:extLst>
  </p:cSld>
  <p:clrMapOvr>
    <a:masterClrMapping/>
  </p:clrMapOvr>
  <p:transition>
    <p:fade thruBlk="1"/>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63216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19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3"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本题考查概括文意的能力。就本题而言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在暗物质研究领域取得突破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改变了人类认识暗物质的进程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原文的表述是推测性的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这在其他国家几乎是不可想象的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并不是指中国科研的进展速度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限制了他们取得更重大的进步与成果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让他们失去了前进的动力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65015831"/>
      </p:ext>
    </p:extLst>
  </p:cSld>
  <p:clrMapOvr>
    <a:masterClrMapping/>
  </p:clrMapOvr>
  <p:transition>
    <p:fade thruBlk="1"/>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63216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19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3"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下列对两则材料内容与表达的概括或分析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不正确的两项是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新时代的中国传奇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不仅包含稳中有进的经济发展成就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还包括以令世界瞩目的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速度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为特点的科技成长。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中国科技的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激情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不仅表现为一系列井喷的科技成果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也表现为昂扬奋发的精神与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大有前景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的未来。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科技的进步总是属于全人类的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中国对科研重器的大力投入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将会加剧世界科技领域的竞争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推动共同发展。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无论是以四大发明为代表的古代技术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还是以高新尖端为标志的现代科学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无不显示中国科技的世界领先地位。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两则材料都主要借助外国科学家的评判来展现中国科学技术取得的突出成就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不仅视角独特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而且更为客观。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77026903"/>
      </p:ext>
    </p:extLst>
  </p:cSld>
  <p:clrMapOvr>
    <a:masterClrMapping/>
  </p:clrMapOvr>
  <p:transition>
    <p:fade thruBlk="1"/>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63216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19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3"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3" name="矩形 2"/>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本题考查筛选整合信息的能力。就本题而言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中国对科研重器的大力投入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将会加剧世界科技领域的竞争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二者没有必然关系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无不显示中国科技的世界领先地位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现代中国科学只是进步迅速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并没有领先世界。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7059657"/>
      </p:ext>
    </p:extLst>
  </p:cSld>
  <p:clrMapOvr>
    <a:masterClrMapping/>
  </p:clrMapOvr>
  <p:transition>
    <p:fade thruBlk="1"/>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63216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19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3"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1497936"/>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请根据上述材料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探究中国现代科技发展迅速的主要原因。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从国家层面来讲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有赶超世界科技强国的决心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有强大的决策力和执行力。</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从社会层面来讲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有优秀的教育体系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让所有人都有成才的机会。</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从人才层面来讲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有一大批优秀的科学家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目标专注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勇于创新。</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从文化层面来讲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有丰厚的传统文化底蕴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有独特的创新思维。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梳理新闻材料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概括每则材料的核心信息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提炼出关键语句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围绕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中国现代科技发展迅速的原因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去划定材料区域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圈定重点语段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还原新闻材料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辨析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视角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要分条陈述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润色作答</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6336432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63216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19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3"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1" name="矩形 10"/>
          <p:cNvSpPr>
            <a:spLocks noChangeAspect="1"/>
          </p:cNvSpPr>
          <p:nvPr/>
        </p:nvSpPr>
        <p:spPr>
          <a:xfrm>
            <a:off x="508000" y="991119"/>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百校联盟二模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4~6</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毕淑敏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从作家到心理咨询师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毕淑敏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从事医学工作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开始专业写作。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1998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毕淑敏又步入北京师范大学心理系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开始进行心理学专业的系统学习。作家王蒙曾说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毕淑敏是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文学的白衣天使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主持人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经过北京师范大学这个学习的过程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所接触到的这些理论知识和您之前对人的内心的理解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最大的不同是什么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毕淑敏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可能是我对人其实有了一个更真实的了解。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主持人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毕业之后您就和几个朋友一起开了一家心理诊所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那时候真的是想当心理医生了吗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毕淑敏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一是掌握了这些理论的知识以后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特别想用于实践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再有一个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我那时候已经慢慢感觉到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其实在我们中国现在急速变化的年代里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人们特别需要心理帮助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我感觉到这是一种使命感吧。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84950005"/>
      </p:ext>
    </p:extLst>
  </p:cSld>
  <p:clrMapOvr>
    <a:masterClrMapping/>
  </p:clrMapOvr>
  <p:transition>
    <p:fade thruBlk="1"/>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63216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19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3"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主持人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对于所有的咨询者来讲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您对他们的帮助帮到什么程度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您自己就觉得满意了呢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毕淑敏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我确认咨询者的内心经过成长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他们对心理问题已经有了一个比较清楚的思考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而且他们觉得可以离开咨询师独立去面对这个世界了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我们就结束咨询。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主持人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和几百个人面对面的交流之后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您对人的理解有变化吗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毕淑敏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我变得更尊重人了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因为原来觉得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按照我的逻辑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这个事情是想不通的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觉得怎么会这样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太不可思议了。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主持人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两年的时间如果用来写一本书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可能至少要十几万或几十万人读到它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而您做心理咨询师只接触几百人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这个影响力会不会觉得小了一点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70526828"/>
      </p:ext>
    </p:extLst>
  </p:cSld>
  <p:clrMapOvr>
    <a:masterClrMapping/>
  </p:clrMapOvr>
  <p:transition>
    <p:fade thruBlk="1"/>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63216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19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3"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3" name="矩形 2"/>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毕淑敏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对我来说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我觉得自己的生命也是一个过程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我的生命曾经和几百个人的生命发生过如此深切的碰撞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这对我来说已经是非常宝贵的一份经历了。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在做了两年时间的心理咨询师之后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毕淑敏又退出了这个行业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继续专注于文学的创作。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主持人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做过直接面对病人的那样的心理医生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后来为什么又不做了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毕淑敏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因为来的人太多了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我不知道给谁看和不给谁看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我真的陷入一种特别大的愁苦之中了。我那时候其实面临一个挺痛苦的选择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也许我要换一种方式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把我的那种感悟和启示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用文字来表达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这样可能会有更多的人看到这些书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也许一句两句话可能会触动他们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可能会有更多的人分享。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主持人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这次心理学学习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对写作的影响又是什么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32496652"/>
      </p:ext>
    </p:extLst>
  </p:cSld>
  <p:clrMapOvr>
    <a:masterClrMapping/>
  </p:clrMapOvr>
  <p:transition>
    <p:fade thruBlk="1"/>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63216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19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3"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1275375"/>
            <a:ext cx="8128000" cy="456124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毕淑敏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那种影响好像是一个潜移默化的过程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比如说我原来要写一个人物会非常辛苦地去设计他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有的时候就会觉得有点不自信。现在是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现实中有一个现成的人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我只是把他描绘出来就行了。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主持人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文学作品能不能起到治疗的作用呢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毕淑敏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我觉得在文学里其实是有多样人生的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如果我们在阅读过程中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能有同感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能有心灵的激荡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包括可能在某些方面改变我们对世界或者对自我的一些认识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我想这就是文学的功能之一。我写作时其实没有去想文学是否具有治疗的作用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我只是想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那些生活中的人物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他们感动过我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我愿意用文字把他们表达出来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和更多的人分享</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34250561"/>
      </p:ext>
    </p:extLst>
  </p:cSld>
  <p:clrMapOvr>
    <a:masterClrMapping/>
  </p:clrMapOvr>
  <p:transition>
    <p:fade thruBlk="1"/>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63216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19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3"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主持人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您不管是当作家还是做心理咨询师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都是在用不同的方式影响着一些人的生命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这是不是您做这些事情时一个心理上很大的成就感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毕淑敏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一个生命和一个生命密切的接触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这个过程是神圣和庄严的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去从事这样的工作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我觉得有非常多的挑战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包括对我自己的反思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我也会有很多错误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很多不足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可是我依然对人和人之间这种亲密的联系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抱有非常高的敬畏和热情。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选文略有删改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98400803"/>
      </p:ext>
    </p:extLst>
  </p:cSld>
  <p:clrMapOvr>
    <a:masterClrMapping/>
  </p:clrMapOvr>
  <p:transition>
    <p:fade thruBlk="1"/>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7" name="圆角矩形 6">
            <a:hlinkClick r:id="rId3" action="ppaction://hlinksldjump"/>
          </p:cNvPr>
          <p:cNvSpPr/>
          <p:nvPr/>
        </p:nvSpPr>
        <p:spPr>
          <a:xfrm>
            <a:off x="1105146"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17</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4" action="ppaction://hlinksldjump"/>
          </p:cNvPr>
          <p:cNvSpPr/>
          <p:nvPr/>
        </p:nvSpPr>
        <p:spPr>
          <a:xfrm>
            <a:off x="1869341"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18</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圆角矩形 8">
            <a:hlinkClick r:id="rId5" action="ppaction://hlinksldjump"/>
          </p:cNvPr>
          <p:cNvSpPr/>
          <p:nvPr/>
        </p:nvSpPr>
        <p:spPr>
          <a:xfrm>
            <a:off x="263216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19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3"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6"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5" name="TextBox 3">
            <a:hlinkClick r:id="rId7"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6" name="TextBox 3">
            <a:hlinkClick r:id="rId8"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 name="矩形 1"/>
          <p:cNvSpPr>
            <a:spLocks noChangeAspect="1"/>
          </p:cNvSpPr>
          <p:nvPr/>
        </p:nvSpPr>
        <p:spPr>
          <a:xfrm>
            <a:off x="508000" y="98478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下列理解和分析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不符合原文意思的一项是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毕淑敏与人合开心理诊所的原因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一是想把理论用于实践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二是意识到中国正处于社会转型期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人们对心理咨询的需求越来越强烈。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两年时间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毕淑敏做心理咨询师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只帮助了几百人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而假如她写一本书却能让更多人读到它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但她觉得这段经历同样弥足珍贵。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毕淑敏认为文学如果能感染读者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引起读者心灵的共鸣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可能在某些方面能促使读者改变对世界或自我的认识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这是文学的功能之一。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毕淑敏做了两年心理咨询师之后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退出了这个行业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原因是来进行心理咨询的人很多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她面临做心理咨询师和做作家的痛苦选择。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本题考查概括文意的能力。就本题而言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三项概括与分析均与文本契合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她面临做心理咨询师和做作家的痛苦选择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应是陷入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不知道该给谁看病和不给谁看病的痛苦中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310140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总复习全优设计模板">
  <a:themeElements>
    <a:clrScheme name="行云流水">
      <a:dk1>
        <a:sysClr val="windowText" lastClr="000000"/>
      </a:dk1>
      <a:lt1>
        <a:sysClr val="window" lastClr="FFFFFF"/>
      </a:lt1>
      <a:dk2>
        <a:srgbClr val="411401"/>
      </a:dk2>
      <a:lt2>
        <a:srgbClr val="FFE6E6"/>
      </a:lt2>
      <a:accent1>
        <a:srgbClr val="A24A48"/>
      </a:accent1>
      <a:accent2>
        <a:srgbClr val="B2935C"/>
      </a:accent2>
      <a:accent3>
        <a:srgbClr val="6A9A9A"/>
      </a:accent3>
      <a:accent4>
        <a:srgbClr val="B2B787"/>
      </a:accent4>
      <a:accent5>
        <a:srgbClr val="91644B"/>
      </a:accent5>
      <a:accent6>
        <a:srgbClr val="654A76"/>
      </a:accent6>
      <a:hlink>
        <a:srgbClr val="00A800"/>
      </a:hlink>
      <a:folHlink>
        <a:srgbClr val="FF00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高考高手模板.potx" id="{6EC66CC6-40A1-4B4F-8447-5A80EDE77EB4}" vid="{AD94AD44-D5C9-417C-AFBB-ED38CDD4294B}"/>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高考高手模板</Template>
  <TotalTime>135</TotalTime>
  <Words>11198</Words>
  <Application>Microsoft Office PowerPoint</Application>
  <PresentationFormat>全屏显示(4:3)</PresentationFormat>
  <Paragraphs>989</Paragraphs>
  <Slides>102</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102</vt:i4>
      </vt:variant>
    </vt:vector>
  </HeadingPairs>
  <TitlesOfParts>
    <vt:vector size="115" baseType="lpstr">
      <vt:lpstr>Adobe 黑体 Std R</vt:lpstr>
      <vt:lpstr>NEU-BZ-S92</vt:lpstr>
      <vt:lpstr>方正书宋_GBK</vt:lpstr>
      <vt:lpstr>方正宋黑_GBK</vt:lpstr>
      <vt:lpstr>方正硬笔楷书简体</vt:lpstr>
      <vt:lpstr>黑体</vt:lpstr>
      <vt:lpstr>楷体</vt:lpstr>
      <vt:lpstr>宋体</vt:lpstr>
      <vt:lpstr>Arial</vt:lpstr>
      <vt:lpstr>Calibri</vt:lpstr>
      <vt:lpstr>Times New Roman</vt:lpstr>
      <vt:lpstr>总复习全优设计模板</vt:lpstr>
      <vt:lpstr>文档</vt:lpstr>
      <vt:lpstr>专题三  实用类文本阅读</vt:lpstr>
      <vt:lpstr>一、新闻阅读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dbc</cp:lastModifiedBy>
  <cp:revision>语文备课大师【全免费】</cp:revision>
  <dcterms:created xsi:type="dcterms:W3CDTF">2017-06-15T06:40:16Z</dcterms:created>
  <dcterms:modified xsi:type="dcterms:W3CDTF">2017-06-17T02:39:22Z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