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288" r:id="rId3"/>
    <p:sldId id="304" r:id="rId4"/>
    <p:sldId id="315" r:id="rId5"/>
    <p:sldId id="306" r:id="rId6"/>
    <p:sldId id="305" r:id="rId7"/>
    <p:sldId id="308" r:id="rId8"/>
    <p:sldId id="307" r:id="rId9"/>
    <p:sldId id="309" r:id="rId10"/>
    <p:sldId id="311" r:id="rId11"/>
    <p:sldId id="341" r:id="rId12"/>
    <p:sldId id="342" r:id="rId13"/>
    <p:sldId id="291" r:id="rId14"/>
    <p:sldId id="292" r:id="rId15"/>
    <p:sldId id="318" r:id="rId16"/>
    <p:sldId id="319" r:id="rId17"/>
    <p:sldId id="294" r:id="rId18"/>
    <p:sldId id="321" r:id="rId19"/>
    <p:sldId id="343" r:id="rId20"/>
    <p:sldId id="322" r:id="rId21"/>
    <p:sldId id="324" r:id="rId22"/>
    <p:sldId id="344" r:id="rId23"/>
    <p:sldId id="325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90" autoAdjust="0"/>
    <p:restoredTop sz="82265" autoAdjust="0"/>
  </p:normalViewPr>
  <p:slideViewPr>
    <p:cSldViewPr snapToGrid="0">
      <p:cViewPr>
        <p:scale>
          <a:sx n="75" d="100"/>
          <a:sy n="75" d="100"/>
        </p:scale>
        <p:origin x="-1758" y="-4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60981" y="1435710"/>
            <a:ext cx="3890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dirty="0" smtClean="0"/>
              <a:t>识字与写字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99538" y="1281613"/>
            <a:ext cx="3483353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365" y="1356123"/>
            <a:ext cx="4768513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用正楷字或行楷字抄写下面的成语。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万象更新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0799" y="1319284"/>
            <a:ext cx="276711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10554" y="1667069"/>
            <a:ext cx="314822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本题考查学生对汉字规范书写的能力。新课标对汉字书写要求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在使用硬笔熟练地书写正楷字的基础上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学写规范、通行的行楷字。本题以抄写的形式来直接考查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解答时要注意题目要求中的字体类型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正楷字或行楷字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切不可粗心大意写成别的字体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另外还要注意书写正确以及美观。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8" name="图片 17" descr="QQ截图201810271608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9877" y="2351210"/>
            <a:ext cx="2737338" cy="728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7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554980" y="1281613"/>
            <a:ext cx="3027911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704" y="1370191"/>
            <a:ext cx="4496588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宜昌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在下列句子的括号中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给加点字注音或根据拼音写汉字。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春雨宜读书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夏雨宜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秋雨宜检藏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冬雨宜饮酒。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居城市中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当以画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为山水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以盆景为苑囿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以书籍为朋友。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0075" y="1336869"/>
            <a:ext cx="276711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弈　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cáng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幅　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yòu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38919" y="2264946"/>
            <a:ext cx="276711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此题旨在考查学生对常用字字形、字音的掌握情况。“弈”不要写成“奕”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“藏”在这里读音是“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cáng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“幅”不要写成“副”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“囿”不要读成“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1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7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8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7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328138" y="1281613"/>
            <a:ext cx="3254753" cy="34486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704" y="1370191"/>
            <a:ext cx="4496588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岳阳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给加点字注音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根据拼音写汉字。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相信自己吧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相信你自己的思想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相信你内心深处所确认的东西吧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把自己的心智公之于众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并努力实践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藏在人身上的潜力是无尽的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你能胜任什么事情不但别人无法知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xiǎo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而且若不动手尝试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你对自己的这种能力也会一直蒙昧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不察。只要做到这样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自己拔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超群就更有可能。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6645" y="1477547"/>
            <a:ext cx="2767110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yùn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晓　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mèi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萃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6400" y="1860500"/>
            <a:ext cx="2972383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本题考查汉字的字音与字形。所考查字词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多为教材出现的。解答此题要注意加强平时的字词积累。给汉字注音要注意形声字、多音字。结合语境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“蕴藏”中的“蕴”读“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yùn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“蒙昧”中的“昧”读“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mèi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“知晓”应该不会写错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“拔萃”中的“萃”是难点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1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7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8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7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226" y="1343773"/>
            <a:ext cx="1840816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字音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6244" y="1767940"/>
            <a:ext cx="1818374" cy="288147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/>
          <a:p>
            <a:r>
              <a:rPr lang="en-US" altLang="zh-CN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　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字音辨析</a:t>
            </a:r>
            <a:endParaRPr lang="zh-CN" altLang="en-US" sz="1400" b="1" spc="200" dirty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3226" y="2326676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20" name="文本框 6"/>
          <p:cNvSpPr txBox="1"/>
          <p:nvPr/>
        </p:nvSpPr>
        <p:spPr>
          <a:xfrm>
            <a:off x="571080" y="2932644"/>
            <a:ext cx="802178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考场上针对字音题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可以从以下几方面入手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审读题干。首先要仔细审读题目要求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抓住题干要求中的关键字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看准是选择正确的一组还是错误的一组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是选注音相同的一组还是注音错误的一组。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使用排除法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节省时间。根据选项中最明显的错音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用最短的时间找出正确答案。使用排除法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一定要用最有把握的字音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以保证自己判断的准确性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切勿以没把握的字音来排除其他选项。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当遇到自己拿不准的字音时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最稳妥的答题方式是逐项查看。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遇到多音字、形近字、形声字要格外注意。可以从词性、意义、用法三个方面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并结合语境去加以辨别。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词性辨识法。如“好”作形容词时读“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hǎo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作动词时读“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hào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词义辨识法。如“挨”作“依次、靠近”解时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āi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挨家挨户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作“遭受、拖延”解时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ái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挨饿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再如“鲜”在表“新鲜”的意思时多读“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在表“少”的意思时多读“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语境辨识法。在具体语境中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利用字形、字义、词性来确定读音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如“巷”有两个读音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一是“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xiàng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指比较窄的街道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一是“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hàng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虽然也是名词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但指的是坑道。据此可以推断“街巷”“巷战”“巷道”中的“巷”分别读“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xiàng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xiàng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hàng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用法辨识法。用法不同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读音也不同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如“给”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单用读“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gěi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用于复音词读“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供给、给予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再如“血”用于书面语读“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呕心沥血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用于口语读“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xiě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流了点儿血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7134" y="895743"/>
            <a:ext cx="2023558" cy="288147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/>
          <a:p>
            <a:r>
              <a:rPr lang="en-US" altLang="zh-CN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</a:t>
            </a:r>
            <a:r>
              <a:rPr lang="zh-CN" altLang="en-US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给汉字注音</a:t>
            </a:r>
            <a:endParaRPr lang="zh-CN" altLang="en-US" sz="1400" b="1" spc="200" dirty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6"/>
          <p:cNvGrpSpPr/>
          <p:nvPr/>
        </p:nvGrpSpPr>
        <p:grpSpPr>
          <a:xfrm>
            <a:off x="590811" y="1429840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20" name="文本框 6"/>
          <p:cNvSpPr txBox="1"/>
          <p:nvPr/>
        </p:nvSpPr>
        <p:spPr>
          <a:xfrm>
            <a:off x="571080" y="2053413"/>
            <a:ext cx="8021780" cy="19736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给汉字注音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除了要加强积累之外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还要掌握以下方法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第一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熟练掌握字音拼写规则。这里特别提醒几个注意事项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自成音节和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开头的音节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前面没有声母时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要在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前加上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或把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yi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开头的韵母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前面无声母时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wu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3.①ü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开头的韵母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前面无声母时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应加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y,ü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上两点省略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);②ü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作为韵母跟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ü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上两点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两点不能省略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标调要标在主要元音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ü)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并且按这六个元音字母的排列次序标调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就标在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就标在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出现在同一个音节中时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哪个在后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就标在哪个的上面。如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niú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韵母“儿”写成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用作韵尾的时候写成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。例如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“儿童”拼作“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értónɡ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“花儿”拼作“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huār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6.iou,uei,uen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前面加声母的时候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iu,ui,un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niu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ɡui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lun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7.b p m f w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不能和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拼。如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“波”只能拼写成“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不能拼写成“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“我”只能拼写成“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不能拼写成“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wuo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第二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注音时不要被方言的读音影响。各地方言中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有些字的字音与普通话读音不同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对于受方言习惯影响而误读的字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需要我们注意寻找方言与普通话字音的规律性差异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注意使用普通话矫正读音。如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“大尾巴鹰”中的“尾巴”在天津等地的方言中读作“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注音时要用普通话矫正为“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wěi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”。再如“铲铲”在四川方言里读“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chuǎn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chuǎn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注音时要根据普通话矫正为“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chǎn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chǎn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3226" y="983293"/>
            <a:ext cx="1840816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244" y="1500648"/>
            <a:ext cx="1818374" cy="288147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/>
          <a:p>
            <a:r>
              <a:rPr lang="en-US" altLang="zh-CN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　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字形辨析</a:t>
            </a:r>
            <a:endParaRPr lang="zh-CN" altLang="en-US" sz="1400" b="1" spc="200" dirty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5642" y="2059383"/>
            <a:ext cx="1094096" cy="288147"/>
            <a:chOff x="2074963" y="4295094"/>
            <a:chExt cx="2558949" cy="67393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矩形 9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576742" y="2536845"/>
            <a:ext cx="802178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辨析字形的方法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以音辨形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因形近而产生的错别字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如果读音有异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我们就可凭读音来锁定它。如“戌边”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“戌”读“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“戍”读“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此处应为“戍”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“气慨”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“慨”读“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kǎi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“概”读“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gài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此处应为“概”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“裨官野史”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“裨”读“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bì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“稗”读“</a:t>
            </a:r>
            <a:r>
              <a:rPr lang="en-US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此处应为“稗”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9431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以形辨形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对于因不辨形声字形旁而产生的错别字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我们可以通过分析形旁的方式推断。如“有志者事竞成”“拌脚石”等词语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逐一锁定偏旁进行分析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“竞”应为“竟”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“终于”的意思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“拌”从“手”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是“搅和、争吵”的意思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而“绊”从“纟”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是“挡住或缠住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使跌倒或行走不便”的意思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故应为“绊”。 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以义辨形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不明词义或误解词义而造成的错别字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我们可以采用逐一释义的方式来锁定。如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“不径而走”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成语意思是“没有腿却能走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常指消息不待张扬就迅速传播开来”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“径”指小路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应为“胫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”。“责无旁代”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成语意思是“责任不能往别处推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自己理所当然地应当把责任承担起来”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“代”是代替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应为“贷”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推卸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9431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有的词语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特别是成语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结构对称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词义也相对应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如果书写错误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就可通过对相应字形字义的辨析推断出来。如“脉搏”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这个词语是主谓结构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意思是“脉络跳动”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把“搏” 换成“膊”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动词变成名词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其语法结构也就破坏了。又如“名门望族”中的“名”“望”相对应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指有名望的家族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不能写成“名门旺族”。“貌合神离” 中的“合”“离”相对应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不能写成“貌和神离”。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来源推形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对于不了解词语来源而写错的字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我们可以采用联想来源的方式推断。如默守成规、世外桃园等。“默守成规”与墨子有关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战国时的墨翟以善于守城著名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后因称善守者为墨守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应为“墨”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不能误作“默”。“世外桃园”与陶渊明有关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他曾写下闻名的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桃花源记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应为“源”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不能误作“园”。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98488" y="1195388"/>
          <a:ext cx="4887912" cy="3868737"/>
        </p:xfrm>
        <a:graphic>
          <a:graphicData uri="http://schemas.openxmlformats.org/presentationml/2006/ole">
            <p:oleObj spid="_x0000_s1025" name="Document" r:id="rId3" imgW="5021690" imgH="3960911" progId="Word.Document.8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5709724" y="1337884"/>
            <a:ext cx="3027911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5834819" y="1393140"/>
            <a:ext cx="276711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5846417" y="1793679"/>
            <a:ext cx="2767110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本题考查多音字、形声字、难读易错字字音的辨识。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狡黠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唾手可得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tuò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718" y="895743"/>
            <a:ext cx="2433927" cy="288147"/>
          </a:xfrm>
          <a:prstGeom prst="rect">
            <a:avLst/>
          </a:prstGeom>
        </p:spPr>
        <p:txBody>
          <a:bodyPr wrap="none" lIns="36000" tIns="36000" rIns="36000" bIns="36000">
            <a:spAutoFit/>
          </a:bodyPr>
          <a:lstStyle/>
          <a:p>
            <a:r>
              <a:rPr lang="en-US" altLang="zh-CN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</a:t>
            </a:r>
            <a:r>
              <a:rPr lang="zh-CN" altLang="en-US" sz="1400" b="1" spc="200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根据拼音写汉字</a:t>
            </a:r>
            <a:endParaRPr lang="zh-CN" altLang="en-US" sz="1400" b="1" spc="200" dirty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608395" y="144742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20" name="文本框 6"/>
          <p:cNvSpPr txBox="1"/>
          <p:nvPr/>
        </p:nvSpPr>
        <p:spPr>
          <a:xfrm>
            <a:off x="623834" y="2018245"/>
            <a:ext cx="8021780" cy="26199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正确书写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培养良好的汉字书写习惯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把常见误读字、多音字的辨析和识记放在平时。要熟记字形、了解字义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尤其是同音字和形似字。比如书写“按部就班”时一定要注意不要把“部”写成“步”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比如书写“步骤”时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不但要注意笔画较多的“骤”字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还要注意“步”字的上下结构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下面不是“少”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再如写“尴尬”时要注意它们的偏旁不是“九”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而是“尢”。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规范书写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一是要按照笔顺规则用硬笔写字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注意字的间架结构。二是考试时尽量不要写连笔字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平时也应以正楷字书写为主。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3226" y="983293"/>
            <a:ext cx="1840816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汉字书写</a:t>
            </a:r>
          </a:p>
        </p:txBody>
      </p:sp>
      <p:grpSp>
        <p:nvGrpSpPr>
          <p:cNvPr id="2" name="组合 7"/>
          <p:cNvGrpSpPr/>
          <p:nvPr/>
        </p:nvGrpSpPr>
        <p:grpSpPr>
          <a:xfrm>
            <a:off x="573226" y="1514260"/>
            <a:ext cx="1094096" cy="288147"/>
            <a:chOff x="2074963" y="4295094"/>
            <a:chExt cx="2558949" cy="67393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矩形 9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576743" y="2167568"/>
            <a:ext cx="8021780" cy="229677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第一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书写正确、规范、端正、美观。在书写正确的前提下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注意间架结构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尽量达到美观。平时学习中要认读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个常用字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养成规规矩矩写字的习惯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力求工整、美观。对于临摹型题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平时要多注意书法基础的练习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要在形状上严格相似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“照猫画虎”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注意其间架结构。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第二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对于在方框或田字格中书写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要做到妥善布局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结构匀称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笔画到位。要想在方格里把字写漂亮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字的大小占方格的四分之三为宜。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第三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书写时要选择楷体字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如果试题没有要求使用行楷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就一定要选择正楷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要做到横平、竖直等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切忌写连笔字。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3226" y="983293"/>
            <a:ext cx="1840816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书法</a:t>
            </a:r>
          </a:p>
        </p:txBody>
      </p:sp>
      <p:grpSp>
        <p:nvGrpSpPr>
          <p:cNvPr id="2" name="组合 7"/>
          <p:cNvGrpSpPr/>
          <p:nvPr/>
        </p:nvGrpSpPr>
        <p:grpSpPr>
          <a:xfrm>
            <a:off x="573226" y="1514260"/>
            <a:ext cx="1094096" cy="288147"/>
            <a:chOff x="2074963" y="4295094"/>
            <a:chExt cx="2558949" cy="67393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矩形 9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576743" y="2167568"/>
            <a:ext cx="8021780" cy="19736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从中考对书法文化的考查来看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题目考查面虽广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形式也比较灵活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但也不是无章可循。整体来看考查点偏重于书法字体的特点、名家的作品风格以及书法家的名篇赏析这三个方面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答案也比较开放。而相应的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在备考过程中我们也应该针对这三类题型逐一攻破。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字体特点题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中国书法在发展过程中形成了风格迥异的五种字体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而中考题型对字体风格的考查虽然形式多样却万变不离其宗。所以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掌握这五种字体的特点是解答此类题型的关键。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9431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大致而言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篆书线条匀净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痩长圆滑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有庄严肃穆之感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隶书扁平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左右舒展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工整精巧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轻重顿挫富于变化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楷书横平竖直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整齐统一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草书纵横恣肆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有龙飞凤舞的艺术美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行书规整中有飘逸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统一中有变幻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是介于方正平直的楷书与纵任奔逸的草书之间的书体。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名家风格题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一个书法家虽然在其一生中创作颇丰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风格上也多有变化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但是却大致有一个主要的书法倾向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这种倾向是他们的书法区别于他人自成一家的依据和标签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体现着个人独到的气象和风骨。王羲之风格平和自然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俊秀飘逸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笔势委婉含蓄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有独到的魏晋之风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颜真卿书法雄浑端庄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行书遒劲郁勃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体现出壮美的盛唐气象和悲壮人格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欧阳询书法法度严谨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笔力险峻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以楷书著称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又在行书上颇有成就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柳公权以骨力劲健见长。熟稔了书法名家的主要风格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便找到了鉴赏名家作品的钥匙。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15950" y="1213216"/>
          <a:ext cx="5151438" cy="4256087"/>
        </p:xfrm>
        <a:graphic>
          <a:graphicData uri="http://schemas.openxmlformats.org/presentationml/2006/ole">
            <p:oleObj spid="_x0000_s15361" name="Document" r:id="rId3" imgW="5273947" imgH="4357470" progId="Word.Document.8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5531006" y="1337884"/>
            <a:ext cx="3206630" cy="35858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5712158" y="1393140"/>
            <a:ext cx="276711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5720576" y="1723340"/>
            <a:ext cx="289295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本题考查学生常用词读音辨析能力。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选项“侍”“恃”同音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其他读音分别是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nuò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chù;C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选项两个“度”同音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dù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其他读音分别是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qiǎ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píng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bǐng;D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选项“譬”“僻”同音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pì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其他读音分别是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zhà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shān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pū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。故选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读音分别是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yīn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yān,jué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jiáo,tiáo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diào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5554980" y="1281613"/>
            <a:ext cx="3027911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585365" y="1356123"/>
            <a:ext cx="4768513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兰州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下列词语中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没有错别字的一项是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尴尬　　威摄　　广袤无垠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荒谬　　孪生　　迫不急待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亵渎　　真谛　　恪尽职守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愧作　　褶皱　　咫尺天涯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5680075" y="1336869"/>
            <a:ext cx="2767110" cy="36143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5674088" y="1790161"/>
            <a:ext cx="276711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本题考查同音字、形近字字形的辨识。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“威摄”应为“威慑”。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“迫不急待”应为“迫不及待”。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“愧作”应为“愧怍”。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554980" y="1281613"/>
            <a:ext cx="3027911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705" y="1370191"/>
            <a:ext cx="4099176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下列词语中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没有错别字的一项是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默契　　海枯石烂　　诀别　　眼花瞭乱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嘈杂　　人声鼎沸　　制裁　　轻而易举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娴熟　　顾名思意　　幅射　　月明风清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藉贯　　粗制滥造　　荣膺　　一泄千里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0075" y="1336869"/>
            <a:ext cx="2767110" cy="36143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91673" y="1667069"/>
            <a:ext cx="276711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“眼花瞭乱”的“瞭”应为“缭”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;C.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“顾名思意”的“意”应为“义”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“幅射”的“幅”应为“辐”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;D.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“藉贯”的“藉”应为“籍”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“一泄千里”的“泄”应为“泻”。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7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8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44513" y="1319213"/>
          <a:ext cx="5083175" cy="3481387"/>
        </p:xfrm>
        <a:graphic>
          <a:graphicData uri="http://schemas.openxmlformats.org/presentationml/2006/ole">
            <p:oleObj spid="_x0000_s16385" name="Document" r:id="rId3" imgW="5184782" imgH="3962662" progId="Word.Document.8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5838092" y="1337884"/>
            <a:ext cx="2899543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5985803" y="1438861"/>
            <a:ext cx="161028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6003387" y="1909691"/>
            <a:ext cx="2419644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“相德益彰”应为“相得益彰”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“追溯”一词无误。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“历尽心血”应为“沥尽心血”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“铭记”无误。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“馈赠”无误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“真缔”应写作“真谛”。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项正确。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44513" y="1319213"/>
          <a:ext cx="6032500" cy="3481387"/>
        </p:xfrm>
        <a:graphic>
          <a:graphicData uri="http://schemas.openxmlformats.org/presentationml/2006/ole">
            <p:oleObj spid="_x0000_s19457" name="Document" r:id="rId3" imgW="6177071" imgH="3962662" progId="Word.Document.8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6172200" y="1337884"/>
            <a:ext cx="2565435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6372665" y="1491614"/>
            <a:ext cx="161028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6348046" y="1944860"/>
            <a:ext cx="1910271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此题考查学生对字音、字形的识记能力。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“聒”应读作“</a:t>
            </a:r>
            <a:r>
              <a:rPr 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guō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;C.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“沉缅”应写作“沉湎”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;D.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“蓬篙”应写作“蓬蒿”。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85365" y="1356123"/>
            <a:ext cx="7696989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海南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书法是中华民族的艺术瑰宝。请你赏读下面的书法作品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按要求答题。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8" name="q1.jpg" descr="id:2147501410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15257" y="1914859"/>
            <a:ext cx="1648911" cy="1391049"/>
          </a:xfrm>
          <a:prstGeom prst="rect">
            <a:avLst/>
          </a:prstGeom>
        </p:spPr>
      </p:pic>
      <p:sp>
        <p:nvSpPr>
          <p:cNvPr id="19" name="文本框 10"/>
          <p:cNvSpPr txBox="1"/>
          <p:nvPr/>
        </p:nvSpPr>
        <p:spPr>
          <a:xfrm>
            <a:off x="690872" y="3431108"/>
            <a:ext cx="7696989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关于这两幅书法作品的字体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下列选项中正确的一项是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甲骨文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篆书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隶书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D.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5339980" y="3407946"/>
            <a:ext cx="392604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4254" y="2004645"/>
            <a:ext cx="7411916" cy="22234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781" y="1373708"/>
            <a:ext cx="5833019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请用简体楷书将这两幅书法作品正确、规范地书写在横线上。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9475" y="2075423"/>
            <a:ext cx="276711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静以修身　俭以养德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6816" y="2563885"/>
            <a:ext cx="6717323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(1)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这两幅作品明显是隶书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隶书的特点是字形多呈宽扁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横画长而竖画短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;(2)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首先要认准文字是什么。可根据上下文的内容推断字形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遇到形声字或会意字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凭经验和印象写出正确的字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不写错字、别字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写时还要注意汉字笔画的条理清晰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正楷字书写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书写要规范、工整、美观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间架结构要合理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不写繁体字。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7" grpId="0"/>
      <p:bldP spid="16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1351</Words>
  <Application>WPS 演示</Application>
  <PresentationFormat>全屏显示(16:9)</PresentationFormat>
  <Paragraphs>114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主题1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2018-12-26T13:49:00Z</dcterms:created>
  <dcterms:modified xsi:type="dcterms:W3CDTF">2019-01-03T08:56:32Z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