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8"/>
  </p:notesMasterIdLst>
  <p:handoutMasterIdLst>
    <p:handoutMasterId r:id="rId29"/>
  </p:handoutMasterIdLst>
  <p:sldIdLst>
    <p:sldId id="438" r:id="rId2"/>
    <p:sldId id="380" r:id="rId3"/>
    <p:sldId id="482" r:id="rId4"/>
    <p:sldId id="591" r:id="rId5"/>
    <p:sldId id="592" r:id="rId6"/>
    <p:sldId id="595" r:id="rId7"/>
    <p:sldId id="486" r:id="rId8"/>
    <p:sldId id="560" r:id="rId9"/>
    <p:sldId id="596" r:id="rId10"/>
    <p:sldId id="597" r:id="rId11"/>
    <p:sldId id="563" r:id="rId12"/>
    <p:sldId id="586" r:id="rId13"/>
    <p:sldId id="569" r:id="rId14"/>
    <p:sldId id="570" r:id="rId15"/>
    <p:sldId id="571" r:id="rId16"/>
    <p:sldId id="573" r:id="rId17"/>
    <p:sldId id="574" r:id="rId18"/>
    <p:sldId id="576" r:id="rId19"/>
    <p:sldId id="577" r:id="rId20"/>
    <p:sldId id="590" r:id="rId21"/>
    <p:sldId id="587" r:id="rId22"/>
    <p:sldId id="588" r:id="rId23"/>
    <p:sldId id="589" r:id="rId24"/>
    <p:sldId id="578" r:id="rId25"/>
    <p:sldId id="579" r:id="rId26"/>
    <p:sldId id="580" r:id="rId27"/>
  </p:sldIdLst>
  <p:sldSz cx="9144000" cy="5143500" type="screen16x9"/>
  <p:notesSz cx="6858000" cy="9144000"/>
  <p:embeddedFontLst>
    <p:embeddedFont>
      <p:font typeface="微软雅黑" pitchFamily="34" charset="-122"/>
      <p:regular r:id="rId30"/>
      <p:bold r:id="rId31"/>
    </p:embeddedFont>
    <p:embeddedFont>
      <p:font typeface="楷体" pitchFamily="49" charset="-122"/>
      <p:regular r:id="rId32"/>
    </p:embeddedFont>
    <p:embeddedFont>
      <p:font typeface="黑体" pitchFamily="49" charset="-122"/>
      <p:regular r:id="rId33"/>
    </p:embeddedFont>
    <p:embeddedFont>
      <p:font typeface="Impact" pitchFamily="34" charset="0"/>
      <p:regular r:id="rId34"/>
    </p:embeddedFont>
    <p:embeddedFont>
      <p:font typeface="Calibri" pitchFamily="34" charset="0"/>
      <p:regular r:id="rId35"/>
      <p:bold r:id="rId36"/>
      <p:italic r:id="rId37"/>
      <p:boldItalic r:id="rId38"/>
    </p:embeddedFont>
  </p:embeddedFontLst>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305">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56" autoAdjust="0"/>
    <p:restoredTop sz="95063" autoAdjust="0"/>
  </p:normalViewPr>
  <p:slideViewPr>
    <p:cSldViewPr>
      <p:cViewPr varScale="1">
        <p:scale>
          <a:sx n="84" d="100"/>
          <a:sy n="84" d="100"/>
        </p:scale>
        <p:origin x="-800" y="-92"/>
      </p:cViewPr>
      <p:guideLst>
        <p:guide orient="horz" pos="305"/>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295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92F610F3-1423-4F35-A3D9-FAADBB474C78}" type="datetimeFigureOut">
              <a:rPr lang="zh-CN" altLang="en-US"/>
              <a:pPr>
                <a:defRPr/>
              </a:pPr>
              <a:t>2023/3/29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3F1CA8-D4F2-4D93-9682-613DB26B8AAE}" type="slidenum">
              <a:rPr lang="zh-CN" altLang="en-US"/>
              <a:pPr>
                <a:defRPr/>
              </a:pPr>
              <a:t>‹#›</a:t>
            </a:fld>
            <a:endParaRPr lang="zh-CN" altLang="en-US"/>
          </a:p>
        </p:txBody>
      </p:sp>
    </p:spTree>
    <p:extLst>
      <p:ext uri="{BB962C8B-B14F-4D97-AF65-F5344CB8AC3E}">
        <p14:creationId xmlns:p14="http://schemas.microsoft.com/office/powerpoint/2010/main" xmlns="" val="1712031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0B9FEC61-C404-4BB0-AAD5-DA5F07F13E37}" type="datetimeFigureOut">
              <a:rPr lang="zh-CN" altLang="en-US"/>
              <a:pPr>
                <a:defRPr/>
              </a:pPr>
              <a:t>2023/3/29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6D55D26-CE59-44CC-AF3C-AF3E8B595856}" type="slidenum">
              <a:rPr lang="zh-CN" altLang="en-US"/>
              <a:pPr>
                <a:defRPr/>
              </a:pPr>
              <a:t>‹#›</a:t>
            </a:fld>
            <a:endParaRPr lang="zh-CN" altLang="en-US"/>
          </a:p>
        </p:txBody>
      </p:sp>
    </p:spTree>
    <p:extLst>
      <p:ext uri="{BB962C8B-B14F-4D97-AF65-F5344CB8AC3E}">
        <p14:creationId xmlns:p14="http://schemas.microsoft.com/office/powerpoint/2010/main" xmlns="" val="29792271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20059889"/>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90246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62208208"/>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99896711"/>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75286471"/>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33273487"/>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00861833"/>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47588138"/>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8508854"/>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59188777"/>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2200975"/>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35976282"/>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01834128"/>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68122605"/>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20030655"/>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56507021"/>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33965496"/>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06928377"/>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3234821"/>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61758847"/>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52016055"/>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06136468"/>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226086"/>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78427603"/>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63301784"/>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2925639"/>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87447774"/>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83897597"/>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25833026"/>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95889388"/>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64711055"/>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34124760"/>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30986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35" cstate="print">
            <a:duotone>
              <a:schemeClr val="bg2">
                <a:shade val="45000"/>
                <a:satMod val="135000"/>
              </a:schemeClr>
              <a:prstClr val="white"/>
            </a:duotone>
            <a:extLst>
              <a:ext uri="{28A0092B-C50C-407E-A947-70E740481C1C}">
                <a14:useLocalDpi xmlns:a14="http://schemas.microsoft.com/office/drawing/2010/main" xmlns="" val="0"/>
              </a:ext>
            </a:extLst>
          </a:blip>
          <a:stretch>
            <a:fillRect/>
          </a:stretch>
        </p:blipFill>
        <p:spPr bwMode="auto">
          <a:xfrm>
            <a:off x="8172400" y="4011910"/>
            <a:ext cx="906159" cy="108571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6">
            <a:extLst>
              <a:ext uri="{FF2B5EF4-FFF2-40B4-BE49-F238E27FC236}">
                <a16:creationId xmlns:a16="http://schemas.microsoft.com/office/drawing/2014/main" xmlns="" id="{122A8F8C-E746-4217-8051-77100BB1EC1F}"/>
              </a:ext>
            </a:extLst>
          </p:cNvPr>
          <p:cNvSpPr>
            <a:spLocks noChangeArrowheads="1"/>
          </p:cNvSpPr>
          <p:nvPr userDrawn="1"/>
        </p:nvSpPr>
        <p:spPr bwMode="auto">
          <a:xfrm>
            <a:off x="3815686" y="79375"/>
            <a:ext cx="3697166" cy="438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kumimoji="1" lang="en-US" altLang="zh-CN" sz="2400" b="1" dirty="0">
                <a:solidFill>
                  <a:srgbClr val="A11111"/>
                </a:solidFill>
                <a:latin typeface="宋体" pitchFamily="2" charset="-122"/>
              </a:rPr>
              <a:t>《</a:t>
            </a:r>
            <a:r>
              <a:rPr kumimoji="1" lang="zh-CN" altLang="en-US" sz="2400" b="1" dirty="0">
                <a:solidFill>
                  <a:srgbClr val="A11111"/>
                </a:solidFill>
                <a:latin typeface="宋体" pitchFamily="2" charset="-122"/>
              </a:rPr>
              <a:t>经典常谈</a:t>
            </a:r>
            <a:r>
              <a:rPr kumimoji="1" lang="en-US" altLang="zh-CN" sz="2400" b="1" dirty="0">
                <a:solidFill>
                  <a:srgbClr val="A11111"/>
                </a:solidFill>
                <a:latin typeface="宋体" pitchFamily="2" charset="-122"/>
              </a:rPr>
              <a:t>》</a:t>
            </a:r>
            <a:r>
              <a:rPr kumimoji="1" lang="zh-CN" altLang="en-US" sz="2400" b="1" dirty="0">
                <a:solidFill>
                  <a:srgbClr val="A11111"/>
                </a:solidFill>
                <a:latin typeface="宋体" pitchFamily="2" charset="-122"/>
              </a:rPr>
              <a:t> 选择性阅读</a:t>
            </a:r>
            <a:endParaRPr kumimoji="1" lang="en-US" altLang="zh-CN" sz="2400" b="1" dirty="0">
              <a:solidFill>
                <a:srgbClr val="A11111"/>
              </a:solidFill>
              <a:latin typeface="宋体" pitchFamily="2" charset="-122"/>
            </a:endParaRPr>
          </a:p>
        </p:txBody>
      </p:sp>
    </p:spTree>
  </p:cSld>
  <p:clrMap bg1="lt1" tx1="dk1" bg2="lt2" tx2="dk2" accent1="accent1" accent2="accent2" accent3="accent3" accent4="accent4" accent5="accent5" accent6="accent6" hlink="hlink" folHlink="folHlink"/>
  <p:sldLayoutIdLst>
    <p:sldLayoutId id="2147488249" r:id="rId1"/>
    <p:sldLayoutId id="2147488250" r:id="rId2"/>
    <p:sldLayoutId id="2147488251" r:id="rId3"/>
    <p:sldLayoutId id="2147488252" r:id="rId4"/>
    <p:sldLayoutId id="2147488253" r:id="rId5"/>
    <p:sldLayoutId id="2147488254" r:id="rId6"/>
    <p:sldLayoutId id="2147488255" r:id="rId7"/>
    <p:sldLayoutId id="2147488281" r:id="rId8"/>
    <p:sldLayoutId id="2147488256" r:id="rId9"/>
    <p:sldLayoutId id="2147488257" r:id="rId10"/>
    <p:sldLayoutId id="2147488258" r:id="rId11"/>
    <p:sldLayoutId id="2147488259" r:id="rId12"/>
    <p:sldLayoutId id="2147488260" r:id="rId13"/>
    <p:sldLayoutId id="2147488261" r:id="rId14"/>
    <p:sldLayoutId id="2147488262" r:id="rId15"/>
    <p:sldLayoutId id="2147488263" r:id="rId16"/>
    <p:sldLayoutId id="2147488264" r:id="rId17"/>
    <p:sldLayoutId id="2147488265" r:id="rId18"/>
    <p:sldLayoutId id="2147488266" r:id="rId19"/>
    <p:sldLayoutId id="2147488267" r:id="rId20"/>
    <p:sldLayoutId id="2147488268" r:id="rId21"/>
    <p:sldLayoutId id="2147488269" r:id="rId22"/>
    <p:sldLayoutId id="2147488270" r:id="rId23"/>
    <p:sldLayoutId id="2147488271" r:id="rId24"/>
    <p:sldLayoutId id="2147488272" r:id="rId25"/>
    <p:sldLayoutId id="2147488273" r:id="rId26"/>
    <p:sldLayoutId id="2147488274" r:id="rId27"/>
    <p:sldLayoutId id="2147488275" r:id="rId28"/>
    <p:sldLayoutId id="2147488276" r:id="rId29"/>
    <p:sldLayoutId id="2147488277" r:id="rId30"/>
    <p:sldLayoutId id="2147488278" r:id="rId31"/>
    <p:sldLayoutId id="2147488279" r:id="rId32"/>
    <p:sldLayoutId id="2147488280" r:id="rId33"/>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2pPr>
      <a:lvl3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3pPr>
      <a:lvl4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4pPr>
      <a:lvl5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5pPr>
      <a:lvl6pPr marL="457200" algn="ctr" defTabSz="685800" rtl="0" fontAlgn="base">
        <a:spcBef>
          <a:spcPct val="0"/>
        </a:spcBef>
        <a:spcAft>
          <a:spcPct val="0"/>
        </a:spcAft>
        <a:defRPr sz="3300">
          <a:solidFill>
            <a:schemeClr val="tx1"/>
          </a:solidFill>
          <a:latin typeface="Impact" pitchFamily="34" charset="0"/>
          <a:ea typeface="微软雅黑" pitchFamily="34" charset="-122"/>
        </a:defRPr>
      </a:lvl6pPr>
      <a:lvl7pPr marL="914400" algn="ctr" defTabSz="685800" rtl="0" fontAlgn="base">
        <a:spcBef>
          <a:spcPct val="0"/>
        </a:spcBef>
        <a:spcAft>
          <a:spcPct val="0"/>
        </a:spcAft>
        <a:defRPr sz="3300">
          <a:solidFill>
            <a:schemeClr val="tx1"/>
          </a:solidFill>
          <a:latin typeface="Impact" pitchFamily="34" charset="0"/>
          <a:ea typeface="微软雅黑" pitchFamily="34" charset="-122"/>
        </a:defRPr>
      </a:lvl7pPr>
      <a:lvl8pPr marL="1371600" algn="ctr" defTabSz="685800" rtl="0" fontAlgn="base">
        <a:spcBef>
          <a:spcPct val="0"/>
        </a:spcBef>
        <a:spcAft>
          <a:spcPct val="0"/>
        </a:spcAft>
        <a:defRPr sz="3300">
          <a:solidFill>
            <a:schemeClr val="tx1"/>
          </a:solidFill>
          <a:latin typeface="Impact" pitchFamily="34" charset="0"/>
          <a:ea typeface="微软雅黑" pitchFamily="34" charset="-122"/>
        </a:defRPr>
      </a:lvl8pPr>
      <a:lvl9pPr marL="1828800" algn="ctr" defTabSz="685800" rtl="0" fontAlgn="base">
        <a:spcBef>
          <a:spcPct val="0"/>
        </a:spcBef>
        <a:spcAft>
          <a:spcPct val="0"/>
        </a:spcAft>
        <a:defRPr sz="3300">
          <a:solidFill>
            <a:schemeClr val="tx1"/>
          </a:solidFill>
          <a:latin typeface="Impact" pitchFamily="34" charset="0"/>
          <a:ea typeface="微软雅黑"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170" t="3638" r="6850" b="1865"/>
          <a:stretch/>
        </p:blipFill>
        <p:spPr bwMode="auto">
          <a:xfrm>
            <a:off x="2699792" y="2364374"/>
            <a:ext cx="3938677" cy="2747757"/>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grpSp>
        <p:nvGrpSpPr>
          <p:cNvPr id="15" name="组合 1">
            <a:extLst>
              <a:ext uri="{FF2B5EF4-FFF2-40B4-BE49-F238E27FC236}">
                <a16:creationId xmlns:a16="http://schemas.microsoft.com/office/drawing/2014/main" xmlns="" id="{312FF094-D52E-4FD6-BDFC-1DF293843BF6}"/>
              </a:ext>
            </a:extLst>
          </p:cNvPr>
          <p:cNvGrpSpPr>
            <a:grpSpLocks/>
          </p:cNvGrpSpPr>
          <p:nvPr/>
        </p:nvGrpSpPr>
        <p:grpSpPr bwMode="auto">
          <a:xfrm>
            <a:off x="58738" y="50800"/>
            <a:ext cx="1920875" cy="369332"/>
            <a:chOff x="58738" y="50800"/>
            <a:chExt cx="1920875" cy="368223"/>
          </a:xfrm>
        </p:grpSpPr>
        <p:sp>
          <p:nvSpPr>
            <p:cNvPr id="16" name="圆角矩形 15">
              <a:extLst>
                <a:ext uri="{FF2B5EF4-FFF2-40B4-BE49-F238E27FC236}">
                  <a16:creationId xmlns:a16="http://schemas.microsoft.com/office/drawing/2014/main" xmlns="" id="{73B248EE-661C-4614-94B6-ABCBA02EAEE1}"/>
                </a:ext>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lang="zh-CN" altLang="en-US" b="1"/>
            </a:p>
          </p:txBody>
        </p:sp>
        <p:sp>
          <p:nvSpPr>
            <p:cNvPr id="17" name="文本框 1">
              <a:extLst>
                <a:ext uri="{FF2B5EF4-FFF2-40B4-BE49-F238E27FC236}">
                  <a16:creationId xmlns:a16="http://schemas.microsoft.com/office/drawing/2014/main" xmlns="" id="{541F189D-31F7-4A5D-B8F0-40AA71542C28}"/>
                </a:ext>
              </a:extLst>
            </p:cNvPr>
            <p:cNvSpPr txBox="1">
              <a:spLocks noChangeArrowheads="1"/>
            </p:cNvSpPr>
            <p:nvPr/>
          </p:nvSpPr>
          <p:spPr bwMode="auto">
            <a:xfrm>
              <a:off x="117475" y="50800"/>
              <a:ext cx="1800493" cy="3682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宋体" panose="02010600030101010101" pitchFamily="2" charset="-122"/>
                </a:rPr>
                <a:t>八年级语文下册</a:t>
              </a:r>
            </a:p>
          </p:txBody>
        </p:sp>
      </p:grpSp>
      <p:sp>
        <p:nvSpPr>
          <p:cNvPr id="19" name="TextBox 48">
            <a:extLst>
              <a:ext uri="{FF2B5EF4-FFF2-40B4-BE49-F238E27FC236}">
                <a16:creationId xmlns:a16="http://schemas.microsoft.com/office/drawing/2014/main" xmlns="" id="{B4A45F83-0492-47BE-B02B-BEA0D9FDAF08}"/>
              </a:ext>
            </a:extLst>
          </p:cNvPr>
          <p:cNvSpPr txBox="1"/>
          <p:nvPr/>
        </p:nvSpPr>
        <p:spPr>
          <a:xfrm>
            <a:off x="683568" y="725464"/>
            <a:ext cx="7920880" cy="1638910"/>
          </a:xfrm>
          <a:prstGeom prst="rect">
            <a:avLst/>
          </a:prstGeom>
          <a:solidFill>
            <a:schemeClr val="bg1">
              <a:alpha val="74000"/>
            </a:schemeClr>
          </a:solidFill>
          <a:ln w="19050">
            <a:solidFill>
              <a:schemeClr val="tx1"/>
            </a:solidFill>
          </a:ln>
          <a:effectLst>
            <a:softEdge rad="31750"/>
          </a:effec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defRPr/>
            </a:pP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名著导读  </a:t>
            </a:r>
            <a:endPar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endParaRPr>
          </a:p>
          <a:p>
            <a:pPr algn="ctr" eaLnBrk="1" hangingPunct="1">
              <a:defRPr/>
            </a:pPr>
            <a:r>
              <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rPr>
              <a:t>《</a:t>
            </a: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经典常谈</a:t>
            </a:r>
            <a:r>
              <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rPr>
              <a:t>》</a:t>
            </a: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 选择性阅读 </a:t>
            </a:r>
          </a:p>
        </p:txBody>
      </p:sp>
    </p:spTree>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精读细研</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
        <p:nvSpPr>
          <p:cNvPr id="7" name="矩形 6"/>
          <p:cNvSpPr/>
          <p:nvPr/>
        </p:nvSpPr>
        <p:spPr>
          <a:xfrm>
            <a:off x="611560" y="722685"/>
            <a:ext cx="7704856" cy="3933384"/>
          </a:xfrm>
          <a:prstGeom prst="rect">
            <a:avLst/>
          </a:prstGeom>
        </p:spPr>
        <p:txBody>
          <a:bodyPr wrap="square">
            <a:spAutoFit/>
          </a:bodyPr>
          <a:lstStyle/>
          <a:p>
            <a:pPr>
              <a:lnSpc>
                <a:spcPct val="130000"/>
              </a:lnSpc>
            </a:pPr>
            <a:r>
              <a:rPr lang="en-US" altLang="zh-CN" sz="2400" b="1" dirty="0">
                <a:solidFill>
                  <a:srgbClr val="0000FF"/>
                </a:solidFill>
                <a:latin typeface="楷体" panose="02010609060101010101" pitchFamily="49" charset="-122"/>
                <a:ea typeface="楷体" panose="02010609060101010101" pitchFamily="49" charset="-122"/>
              </a:rPr>
              <a:t>3.</a:t>
            </a:r>
            <a:r>
              <a:rPr lang="zh-CN" altLang="en-US" sz="2400" b="1" dirty="0">
                <a:solidFill>
                  <a:srgbClr val="0000FF"/>
                </a:solidFill>
                <a:latin typeface="楷体" panose="02010609060101010101" pitchFamily="49" charset="-122"/>
                <a:ea typeface="楷体" panose="02010609060101010101" pitchFamily="49" charset="-122"/>
              </a:rPr>
              <a:t>根据目的进行选择。</a:t>
            </a:r>
          </a:p>
          <a:p>
            <a:pPr>
              <a:lnSpc>
                <a:spcPct val="130000"/>
              </a:lnSpc>
            </a:pPr>
            <a:r>
              <a:rPr lang="zh-CN" altLang="en-US" sz="2400" b="1" dirty="0">
                <a:solidFill>
                  <a:prstClr val="black"/>
                </a:solidFill>
                <a:latin typeface="楷体" panose="02010609060101010101" pitchFamily="49" charset="-122"/>
                <a:ea typeface="楷体" panose="02010609060101010101" pitchFamily="49" charset="-122"/>
              </a:rPr>
              <a:t>    根据不同的读书目的，可以选择不同的阅读内容。如与课内学习沟通衔接，或解决学习过程中遇到的某个问题，或为正在开展的研究打开思路、寻找资料等，就需要我们根据目的去选择书中最需要的内容来阅读。比如学过</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诗经</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二首</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之后，想拓展了解关于</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诗经</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的更多的知识，就可以去读</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经典常谈</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中的</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诗经</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第四</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xmlns="" val="65468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additive="base">
                                        <p:cTn id="1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精读细研</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
        <p:nvSpPr>
          <p:cNvPr id="7" name="矩形 6"/>
          <p:cNvSpPr/>
          <p:nvPr/>
        </p:nvSpPr>
        <p:spPr>
          <a:xfrm>
            <a:off x="467544" y="642392"/>
            <a:ext cx="8208912" cy="4081117"/>
          </a:xfrm>
          <a:prstGeom prst="rect">
            <a:avLst/>
          </a:prstGeom>
        </p:spPr>
        <p:txBody>
          <a:bodyPr wrap="square">
            <a:spAutoFit/>
          </a:bodyPr>
          <a:lstStyle/>
          <a:p>
            <a:pPr>
              <a:lnSpc>
                <a:spcPct val="120000"/>
              </a:lnSpc>
            </a:pPr>
            <a:r>
              <a:rPr lang="en-US" altLang="zh-CN" sz="2400" b="1" dirty="0">
                <a:solidFill>
                  <a:srgbClr val="0000FF"/>
                </a:solidFill>
                <a:latin typeface="楷体" panose="02010609060101010101" pitchFamily="49" charset="-122"/>
                <a:ea typeface="楷体" panose="02010609060101010101" pitchFamily="49" charset="-122"/>
              </a:rPr>
              <a:t>4.</a:t>
            </a:r>
            <a:r>
              <a:rPr lang="zh-CN" altLang="en-US" sz="2400" b="1" dirty="0">
                <a:solidFill>
                  <a:srgbClr val="0000FF"/>
                </a:solidFill>
                <a:latin typeface="楷体" panose="02010609060101010101" pitchFamily="49" charset="-122"/>
                <a:ea typeface="楷体" panose="02010609060101010101" pitchFamily="49" charset="-122"/>
              </a:rPr>
              <a:t>根据方法进行选择。</a:t>
            </a:r>
          </a:p>
          <a:p>
            <a:pPr>
              <a:lnSpc>
                <a:spcPct val="120000"/>
              </a:lnSpc>
            </a:pPr>
            <a:r>
              <a:rPr lang="zh-CN" altLang="en-US" sz="2400" b="1" dirty="0">
                <a:solidFill>
                  <a:prstClr val="black"/>
                </a:solidFill>
                <a:latin typeface="楷体" panose="02010609060101010101" pitchFamily="49" charset="-122"/>
                <a:ea typeface="楷体" panose="02010609060101010101" pitchFamily="49" charset="-122"/>
              </a:rPr>
              <a:t>    阅读不同的文本，可以采取不同的方法。例如，实用文体可以采取“冷读”的方法，阅读时头脑冷静、心平气和，这样有利于把握概念，抓住要点，深入理解；文学作品则可以采取“热读”的办法，阅读时可以调动感情，鼓舞精神，一气贯注，达到感同身受或身临其境的效果。而理解、记忆性阅读则可以采取默读的方法；评价、探究性阅读，可以采取评点批注的方法；消遣、娱乐性阅读，可以采取浏览跳读的方法。</a:t>
            </a:r>
          </a:p>
        </p:txBody>
      </p:sp>
    </p:spTree>
    <p:extLst>
      <p:ext uri="{BB962C8B-B14F-4D97-AF65-F5344CB8AC3E}">
        <p14:creationId xmlns:p14="http://schemas.microsoft.com/office/powerpoint/2010/main" xmlns="" val="1539733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additive="base">
                                        <p:cTn id="1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精读细研</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
        <p:nvSpPr>
          <p:cNvPr id="7" name="矩形 6"/>
          <p:cNvSpPr/>
          <p:nvPr/>
        </p:nvSpPr>
        <p:spPr>
          <a:xfrm>
            <a:off x="611560" y="722685"/>
            <a:ext cx="7416824" cy="3634456"/>
          </a:xfrm>
          <a:prstGeom prst="rect">
            <a:avLst/>
          </a:prstGeom>
        </p:spPr>
        <p:txBody>
          <a:bodyPr wrap="square">
            <a:spAutoFit/>
          </a:bodyPr>
          <a:lstStyle/>
          <a:p>
            <a:pPr>
              <a:lnSpc>
                <a:spcPct val="140000"/>
              </a:lnSpc>
            </a:pPr>
            <a:r>
              <a:rPr lang="en-US" altLang="zh-CN" sz="2400" b="1" dirty="0">
                <a:solidFill>
                  <a:srgbClr val="0000FF"/>
                </a:solidFill>
                <a:latin typeface="楷体" panose="02010609060101010101" pitchFamily="49" charset="-122"/>
                <a:ea typeface="楷体" panose="02010609060101010101" pitchFamily="49" charset="-122"/>
              </a:rPr>
              <a:t>5.</a:t>
            </a:r>
            <a:r>
              <a:rPr lang="zh-CN" altLang="en-US" sz="2400" b="1" dirty="0">
                <a:solidFill>
                  <a:srgbClr val="0000FF"/>
                </a:solidFill>
                <a:latin typeface="楷体" panose="02010609060101010101" pitchFamily="49" charset="-122"/>
                <a:ea typeface="楷体" panose="02010609060101010101" pitchFamily="49" charset="-122"/>
              </a:rPr>
              <a:t>浏览目录。</a:t>
            </a:r>
          </a:p>
          <a:p>
            <a:pPr>
              <a:lnSpc>
                <a:spcPct val="140000"/>
              </a:lnSpc>
            </a:pPr>
            <a:r>
              <a:rPr lang="zh-CN" altLang="en-US" sz="2400" b="1" dirty="0">
                <a:solidFill>
                  <a:prstClr val="black"/>
                </a:solidFill>
                <a:latin typeface="楷体" panose="02010609060101010101" pitchFamily="49" charset="-122"/>
                <a:ea typeface="楷体" panose="02010609060101010101" pitchFamily="49" charset="-122"/>
              </a:rPr>
              <a:t>    要想先对全书的内容和结构有所了解，最简便的方式是浏览目录。比如</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经典常谈</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从目录就能知道，全书十三篇，每篇谈一种或一类经典，我们就可以根据兴趣或目的加以选择了。如果目录没有提供足够的信息，就需要我们大致浏览全书，了解其概貌，再选择感兴趣的或有需要的部分来精读。</a:t>
            </a:r>
          </a:p>
        </p:txBody>
      </p:sp>
    </p:spTree>
    <p:extLst>
      <p:ext uri="{BB962C8B-B14F-4D97-AF65-F5344CB8AC3E}">
        <p14:creationId xmlns:p14="http://schemas.microsoft.com/office/powerpoint/2010/main" xmlns="" val="3828449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additive="base">
                                        <p:cTn id="1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3245" y="1287219"/>
            <a:ext cx="6850380" cy="492443"/>
          </a:xfrm>
          <a:prstGeom prst="rect">
            <a:avLst/>
          </a:prstGeom>
          <a:noFill/>
          <a:ln w="9525">
            <a:noFill/>
          </a:ln>
        </p:spPr>
        <p:txBody>
          <a:bodyPr wrap="square">
            <a:spAutoFit/>
          </a:bodyPr>
          <a:lstStyle/>
          <a:p>
            <a:pPr>
              <a:buFont typeface="Arial" panose="020B0604020202020204" pitchFamily="34" charset="0"/>
            </a:pPr>
            <a:r>
              <a:rPr lang="zh-CN" altLang="en-US" sz="2500" dirty="0">
                <a:solidFill>
                  <a:srgbClr val="FF0000"/>
                </a:solidFill>
                <a:latin typeface="黑体" panose="02010609060101010101" pitchFamily="2" charset="-122"/>
                <a:ea typeface="黑体" panose="02010609060101010101" pitchFamily="2" charset="-122"/>
              </a:rPr>
              <a:t>专题一：和朱自清一起“谈”经典</a:t>
            </a:r>
          </a:p>
        </p:txBody>
      </p:sp>
      <p:sp>
        <p:nvSpPr>
          <p:cNvPr id="3" name="矩形 11"/>
          <p:cNvSpPr/>
          <p:nvPr/>
        </p:nvSpPr>
        <p:spPr>
          <a:xfrm>
            <a:off x="562928" y="1830876"/>
            <a:ext cx="8185536" cy="2973122"/>
          </a:xfrm>
          <a:prstGeom prst="rect">
            <a:avLst/>
          </a:prstGeom>
          <a:noFill/>
          <a:ln w="9525">
            <a:noFill/>
          </a:ln>
        </p:spPr>
        <p:txBody>
          <a:bodyPr wrap="square">
            <a:spAutoFit/>
          </a:bodyPr>
          <a:lstStyle/>
          <a:p>
            <a:pPr>
              <a:lnSpc>
                <a:spcPct val="130000"/>
              </a:lnSpc>
              <a:buFont typeface="Arial" panose="020B0604020202020204" pitchFamily="34" charset="0"/>
            </a:pPr>
            <a:r>
              <a:rPr lang="zh-CN" altLang="en-US" sz="2400" b="1" dirty="0">
                <a:latin typeface="楷体" panose="02010609060101010101" pitchFamily="49" charset="-122"/>
                <a:ea typeface="楷体" panose="02010609060101010101" pitchFamily="49" charset="-122"/>
                <a:cs typeface="楷体" panose="02010609060101010101" pitchFamily="49" charset="-122"/>
              </a:rPr>
              <a:t>示例：</a:t>
            </a:r>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en-US" altLang="zh-CN" sz="2400" b="1" dirty="0">
                <a:latin typeface="宋体" panose="02010600030101010101" pitchFamily="2" charset="-122"/>
                <a:cs typeface="楷体" panose="02010609060101010101" pitchFamily="49" charset="-122"/>
              </a:rPr>
              <a:t>《</a:t>
            </a:r>
            <a:r>
              <a:rPr lang="zh-CN" altLang="en-US" sz="2400" b="1" dirty="0">
                <a:latin typeface="宋体" panose="02010600030101010101" pitchFamily="2" charset="-122"/>
                <a:cs typeface="楷体" panose="02010609060101010101" pitchFamily="49" charset="-122"/>
              </a:rPr>
              <a:t>经典常谈</a:t>
            </a:r>
            <a:r>
              <a:rPr lang="en-US" altLang="zh-CN" sz="2400" b="1" dirty="0">
                <a:latin typeface="宋体" panose="02010600030101010101" pitchFamily="2" charset="-122"/>
                <a:cs typeface="楷体" panose="02010609060101010101" pitchFamily="49" charset="-122"/>
              </a:rPr>
              <a:t>》</a:t>
            </a:r>
            <a:r>
              <a:rPr lang="zh-CN" altLang="en-US" sz="2400" b="1" dirty="0">
                <a:latin typeface="宋体" panose="02010600030101010101" pitchFamily="2" charset="-122"/>
                <a:cs typeface="楷体" panose="02010609060101010101" pitchFamily="49" charset="-122"/>
              </a:rPr>
              <a:t>读书报告</a:t>
            </a:r>
          </a:p>
          <a:p>
            <a:pPr>
              <a:lnSpc>
                <a:spcPct val="130000"/>
              </a:lnSpc>
              <a:buFont typeface="Arial" panose="020B0604020202020204" pitchFamily="34" charset="0"/>
            </a:pPr>
            <a:r>
              <a:rPr lang="zh-CN" altLang="en-US" sz="2400" b="1" dirty="0">
                <a:latin typeface="楷体" panose="02010609060101010101" pitchFamily="49" charset="-122"/>
                <a:ea typeface="楷体" panose="02010609060101010101" pitchFamily="49" charset="-122"/>
                <a:cs typeface="楷体" panose="02010609060101010101" pitchFamily="49" charset="-122"/>
              </a:rPr>
              <a:t>    何谓经典？朱自清先生言，经典就是我国的传统文化遗产由中国文字记载下来的东西。朱自清先生用夹叙夹议的行文，以清隽沉郁的文风、洗练秀丽的文笔，从十三种书籍的作者、产生原因、内容及所产生的社会效益等方面娓娓道来，简直是一部小而精的经典学史。这本书即可看作学术散文</a:t>
            </a:r>
          </a:p>
        </p:txBody>
      </p:sp>
      <p:grpSp>
        <p:nvGrpSpPr>
          <p:cNvPr id="4"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5"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6"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grpSp>
        <p:nvGrpSpPr>
          <p:cNvPr id="8" name="组合 2"/>
          <p:cNvGrpSpPr/>
          <p:nvPr/>
        </p:nvGrpSpPr>
        <p:grpSpPr>
          <a:xfrm>
            <a:off x="3700463" y="565088"/>
            <a:ext cx="1743075" cy="566502"/>
            <a:chOff x="3333750" y="598488"/>
            <a:chExt cx="1743075" cy="566501"/>
          </a:xfrm>
        </p:grpSpPr>
        <p:sp>
          <p:nvSpPr>
            <p:cNvPr id="9" name="圆角矩形 8"/>
            <p:cNvSpPr/>
            <p:nvPr/>
          </p:nvSpPr>
          <p:spPr>
            <a:xfrm rot="555800">
              <a:off x="4602163"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0" name="圆角矩形 9"/>
            <p:cNvSpPr/>
            <p:nvPr/>
          </p:nvSpPr>
          <p:spPr>
            <a:xfrm rot="20470821">
              <a:off x="4197350" y="722313"/>
              <a:ext cx="442913" cy="420686"/>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1" name="圆角矩形 10"/>
            <p:cNvSpPr/>
            <p:nvPr/>
          </p:nvSpPr>
          <p:spPr>
            <a:xfrm rot="319204">
              <a:off x="3778250" y="722313"/>
              <a:ext cx="441325" cy="420686"/>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2" name="圆角矩形 11"/>
            <p:cNvSpPr/>
            <p:nvPr/>
          </p:nvSpPr>
          <p:spPr>
            <a:xfrm rot="21148334">
              <a:off x="3368675" y="730250"/>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3" name="矩形 1"/>
            <p:cNvSpPr/>
            <p:nvPr/>
          </p:nvSpPr>
          <p:spPr>
            <a:xfrm>
              <a:off x="3333750" y="598488"/>
              <a:ext cx="1743075" cy="566501"/>
            </a:xfrm>
            <a:prstGeom prst="rect">
              <a:avLst/>
            </a:prstGeom>
            <a:noFill/>
            <a:ln w="9525">
              <a:noFill/>
            </a:ln>
          </p:spPr>
          <p:txBody>
            <a:bodyPr>
              <a:spAutoFit/>
            </a:bodyPr>
            <a:lstStyle/>
            <a:p>
              <a:pPr algn="dist" eaLnBrk="0" hangingPunct="0">
                <a:lnSpc>
                  <a:spcPts val="4300"/>
                </a:lnSpc>
              </a:pPr>
              <a:r>
                <a:rPr lang="zh-CN" altLang="en-US" sz="2800" b="1" dirty="0">
                  <a:solidFill>
                    <a:schemeClr val="bg1"/>
                  </a:solidFill>
                  <a:latin typeface="楷体" panose="02010609060101010101" pitchFamily="49" charset="-122"/>
                  <a:ea typeface="楷体" panose="02010609060101010101" pitchFamily="49" charset="-122"/>
                </a:rPr>
                <a:t>专题探究</a:t>
              </a:r>
            </a:p>
          </p:txBody>
        </p:sp>
      </p:grpSp>
    </p:spTree>
    <p:extLst>
      <p:ext uri="{BB962C8B-B14F-4D97-AF65-F5344CB8AC3E}">
        <p14:creationId xmlns:p14="http://schemas.microsoft.com/office/powerpoint/2010/main" xmlns="" val="3189163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1"/>
          <p:cNvSpPr/>
          <p:nvPr/>
        </p:nvSpPr>
        <p:spPr>
          <a:xfrm>
            <a:off x="683568" y="730575"/>
            <a:ext cx="8041520" cy="4413516"/>
          </a:xfrm>
          <a:prstGeom prst="rect">
            <a:avLst/>
          </a:prstGeom>
          <a:noFill/>
          <a:ln w="9525">
            <a:noFill/>
          </a:ln>
        </p:spPr>
        <p:txBody>
          <a:bodyPr wrap="square">
            <a:spAutoFit/>
          </a:bodyPr>
          <a:lstStyle/>
          <a:p>
            <a:pPr>
              <a:lnSpc>
                <a:spcPct val="130000"/>
              </a:lnSpc>
              <a:buFont typeface="Arial" panose="020B0604020202020204" pitchFamily="34" charset="0"/>
            </a:pPr>
            <a:r>
              <a:rPr lang="zh-CN" altLang="en-US" sz="2400" b="1" dirty="0">
                <a:latin typeface="楷体" panose="02010609060101010101" pitchFamily="49" charset="-122"/>
                <a:ea typeface="楷体" panose="02010609060101010101" pitchFamily="49" charset="-122"/>
                <a:cs typeface="楷体" panose="02010609060101010101" pitchFamily="49" charset="-122"/>
              </a:rPr>
              <a:t>集，亦可看作教科书，完全是读者了解中国古代文化典籍的入门指南。</a:t>
            </a:r>
            <a:endParaRPr lang="en-US" altLang="zh-CN" sz="2400" b="1" dirty="0">
              <a:latin typeface="楷体" panose="02010609060101010101" pitchFamily="49" charset="-122"/>
              <a:ea typeface="楷体" panose="02010609060101010101" pitchFamily="49" charset="-122"/>
              <a:cs typeface="楷体" panose="02010609060101010101" pitchFamily="49" charset="-122"/>
            </a:endParaRPr>
          </a:p>
          <a:p>
            <a:pPr>
              <a:lnSpc>
                <a:spcPct val="130000"/>
              </a:lnSpc>
              <a:buFont typeface="Arial" panose="020B0604020202020204" pitchFamily="34" charset="0"/>
            </a:pPr>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zh-CN" altLang="en-US" sz="2400" b="1" dirty="0">
                <a:latin typeface="楷体" panose="02010609060101010101" pitchFamily="49" charset="-122"/>
                <a:ea typeface="楷体" panose="02010609060101010101" pitchFamily="49" charset="-122"/>
                <a:cs typeface="楷体" panose="02010609060101010101" pitchFamily="49" charset="-122"/>
              </a:rPr>
              <a:t>经典常谈</a:t>
            </a:r>
            <a:r>
              <a:rPr lang="en-US" altLang="zh-CN" sz="2400" b="1" dirty="0">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，在这样一部厚重的学术著作中，朱自清先生以大智慧，在平和的幽默中将历史典故信手拈来，妙趣横生处是其简练质朴的文笔。</a:t>
            </a:r>
            <a:endParaRPr lang="en-US" altLang="zh-CN" sz="2400" b="1" dirty="0">
              <a:latin typeface="楷体" panose="02010609060101010101" pitchFamily="49" charset="-122"/>
              <a:ea typeface="楷体" panose="02010609060101010101" pitchFamily="49" charset="-122"/>
              <a:cs typeface="楷体" panose="02010609060101010101" pitchFamily="49" charset="-122"/>
            </a:endParaRPr>
          </a:p>
          <a:p>
            <a:pPr>
              <a:lnSpc>
                <a:spcPct val="130000"/>
              </a:lnSpc>
              <a:buFont typeface="Arial" panose="020B0604020202020204" pitchFamily="34" charset="0"/>
            </a:pPr>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zh-CN" altLang="en-US" sz="2400" b="1" dirty="0">
                <a:latin typeface="楷体" panose="02010609060101010101" pitchFamily="49" charset="-122"/>
                <a:ea typeface="楷体" panose="02010609060101010101" pitchFamily="49" charset="-122"/>
                <a:cs typeface="楷体" panose="02010609060101010101" pitchFamily="49" charset="-122"/>
              </a:rPr>
              <a:t>经典常谈</a:t>
            </a:r>
            <a:r>
              <a:rPr lang="en-US" altLang="zh-CN" sz="2400" b="1" dirty="0">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，可以启发一般人亲近经典的兴趣，将其引到经典的大路上，是年轻一代了解整个传统文化，造就通才。</a:t>
            </a:r>
            <a:endParaRPr lang="en-US" altLang="zh-CN" sz="2400" b="1" dirty="0">
              <a:latin typeface="楷体" panose="02010609060101010101" pitchFamily="49" charset="-122"/>
              <a:ea typeface="楷体" panose="02010609060101010101" pitchFamily="49" charset="-122"/>
              <a:cs typeface="楷体" panose="02010609060101010101" pitchFamily="49" charset="-122"/>
            </a:endParaRPr>
          </a:p>
          <a:p>
            <a:pPr>
              <a:lnSpc>
                <a:spcPct val="130000"/>
              </a:lnSpc>
              <a:buFont typeface="Arial" panose="020B0604020202020204" pitchFamily="34" charset="0"/>
            </a:pPr>
            <a:r>
              <a:rPr lang="en-US" altLang="zh-CN" sz="2400" b="1" dirty="0">
                <a:latin typeface="楷体" panose="02010609060101010101" pitchFamily="49" charset="-122"/>
                <a:ea typeface="楷体" panose="02010609060101010101" pitchFamily="49" charset="-122"/>
                <a:cs typeface="楷体" panose="02010609060101010101" pitchFamily="49" charset="-122"/>
              </a:rPr>
              <a:t>    </a:t>
            </a:r>
          </a:p>
        </p:txBody>
      </p:sp>
      <p:grpSp>
        <p:nvGrpSpPr>
          <p:cNvPr id="4"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5"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6"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extLst>
      <p:ext uri="{BB962C8B-B14F-4D97-AF65-F5344CB8AC3E}">
        <p14:creationId xmlns:p14="http://schemas.microsoft.com/office/powerpoint/2010/main" xmlns="" val="56406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1" end="1"/>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3">
                                            <p:txEl>
                                              <p:pRg st="2" end="2"/>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1"/>
          <p:cNvSpPr/>
          <p:nvPr/>
        </p:nvSpPr>
        <p:spPr>
          <a:xfrm>
            <a:off x="899592" y="843558"/>
            <a:ext cx="7756003" cy="3329758"/>
          </a:xfrm>
          <a:prstGeom prst="rect">
            <a:avLst/>
          </a:prstGeom>
          <a:noFill/>
          <a:ln w="9525">
            <a:noFill/>
          </a:ln>
        </p:spPr>
        <p:txBody>
          <a:bodyPr wrap="square">
            <a:spAutoFit/>
          </a:bodyPr>
          <a:lstStyle/>
          <a:p>
            <a:pPr>
              <a:lnSpc>
                <a:spcPct val="150000"/>
              </a:lnSpc>
              <a:buFont typeface="Arial" panose="020B0604020202020204" pitchFamily="34" charset="0"/>
            </a:pPr>
            <a:r>
              <a:rPr lang="zh-CN" altLang="en-US" sz="2400" b="1" dirty="0">
                <a:latin typeface="楷体" panose="02010609060101010101" pitchFamily="49" charset="-122"/>
                <a:ea typeface="楷体" panose="02010609060101010101" pitchFamily="49" charset="-122"/>
                <a:cs typeface="楷体" panose="02010609060101010101" pitchFamily="49" charset="-122"/>
              </a:rPr>
              <a:t>    读完此书后，我对于“经典”也有了新的认识；经典之美，美在气势雄壮，字、词、句、段、章无不绽放出别样的华彩；经典之美，美在灵动秀丽，诗词歌赋中都在吟哦着悲欢离合的传奇；经典之美，美在它既见证了历史，又升华了历史；经典之美，还美在它既来源于生活，又高于生活。经典之美，美不胜收！</a:t>
            </a:r>
          </a:p>
        </p:txBody>
      </p:sp>
      <p:grpSp>
        <p:nvGrpSpPr>
          <p:cNvPr id="4"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5"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6"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extLst>
      <p:ext uri="{BB962C8B-B14F-4D97-AF65-F5344CB8AC3E}">
        <p14:creationId xmlns:p14="http://schemas.microsoft.com/office/powerpoint/2010/main" xmlns="" val="408512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630899"/>
            <a:ext cx="8208912" cy="4081117"/>
          </a:xfrm>
          <a:prstGeom prst="rect">
            <a:avLst/>
          </a:prstGeom>
        </p:spPr>
        <p:txBody>
          <a:bodyPr wrap="square">
            <a:spAutoFit/>
          </a:bodyPr>
          <a:lstStyle/>
          <a:p>
            <a:pPr>
              <a:lnSpc>
                <a:spcPct val="150000"/>
              </a:lnSpc>
            </a:pPr>
            <a:r>
              <a:rPr lang="zh-CN" altLang="en-US" sz="2400" dirty="0">
                <a:solidFill>
                  <a:srgbClr val="FF0000"/>
                </a:solidFill>
                <a:latin typeface="黑体" panose="02010609060101010101" pitchFamily="49" charset="-122"/>
                <a:ea typeface="黑体" panose="02010609060101010101" pitchFamily="49" charset="-122"/>
              </a:rPr>
              <a:t>专题二：我向大家介绍经典</a:t>
            </a:r>
          </a:p>
          <a:p>
            <a:pPr>
              <a:lnSpc>
                <a:spcPct val="150000"/>
              </a:lnSpc>
            </a:pPr>
            <a:r>
              <a:rPr lang="zh-CN" altLang="en-US" sz="2400" b="1" dirty="0">
                <a:latin typeface="楷体" panose="02010609060101010101" pitchFamily="49" charset="-122"/>
                <a:ea typeface="楷体" panose="02010609060101010101" pitchFamily="49" charset="-122"/>
              </a:rPr>
              <a:t>示例：</a:t>
            </a:r>
            <a:endParaRPr lang="zh-CN" altLang="en-US" sz="2400" b="1" dirty="0">
              <a:latin typeface="宋体" panose="02010600030101010101" pitchFamily="2" charset="-122"/>
            </a:endParaRPr>
          </a:p>
          <a:p>
            <a:pPr>
              <a:lnSpc>
                <a:spcPct val="130000"/>
              </a:lnSpc>
            </a:pPr>
            <a:r>
              <a:rPr lang="zh-CN" altLang="en-US"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经典常谈</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中第一篇便介绍了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说文解字</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a:lnSpc>
                <a:spcPct val="130000"/>
              </a:lnSpc>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说文解字</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为东汉许慎所做。这是中国最早的系统分析汉字字形和考究字源的语文辞书。全书共分</a:t>
            </a:r>
            <a:r>
              <a:rPr lang="en-US" altLang="zh-CN" sz="2400" b="1" dirty="0">
                <a:latin typeface="楷体" panose="02010609060101010101" pitchFamily="49" charset="-122"/>
                <a:ea typeface="楷体" panose="02010609060101010101" pitchFamily="49" charset="-122"/>
              </a:rPr>
              <a:t>540</a:t>
            </a:r>
            <a:r>
              <a:rPr lang="zh-CN" altLang="en-US" sz="2400" b="1" dirty="0">
                <a:latin typeface="楷体" panose="02010609060101010101" pitchFamily="49" charset="-122"/>
                <a:ea typeface="楷体" panose="02010609060101010101" pitchFamily="49" charset="-122"/>
              </a:rPr>
              <a:t>个部首，收字九千多个。</a:t>
            </a:r>
            <a:endParaRPr lang="en-US" altLang="zh-CN" sz="2400" b="1" dirty="0">
              <a:latin typeface="楷体" panose="02010609060101010101" pitchFamily="49" charset="-122"/>
              <a:ea typeface="楷体" panose="02010609060101010101" pitchFamily="49" charset="-122"/>
            </a:endParaRPr>
          </a:p>
          <a:p>
            <a:pPr>
              <a:lnSpc>
                <a:spcPct val="130000"/>
              </a:lnSpc>
            </a:pPr>
            <a:r>
              <a:rPr lang="zh-CN" altLang="en-US" sz="2400" b="1" dirty="0">
                <a:latin typeface="楷体" panose="02010609060101010101" pitchFamily="49" charset="-122"/>
                <a:ea typeface="楷体" panose="02010609060101010101" pitchFamily="49" charset="-122"/>
              </a:rPr>
              <a:t>    在第一篇里，朱自清介绍了文字的起源。据说，我们的文字，是黄帝的史官，一个叫仓颉的人造出来的。在没有文</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extLst>
      <p:ext uri="{BB962C8B-B14F-4D97-AF65-F5344CB8AC3E}">
        <p14:creationId xmlns:p14="http://schemas.microsoft.com/office/powerpoint/2010/main" xmlns="" val="3108188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79138"/>
            <a:ext cx="8208912" cy="4413516"/>
          </a:xfrm>
          <a:prstGeom prst="rect">
            <a:avLst/>
          </a:prstGeom>
        </p:spPr>
        <p:txBody>
          <a:bodyPr wrap="square">
            <a:spAutoFit/>
          </a:bodyPr>
          <a:lstStyle/>
          <a:p>
            <a:pPr>
              <a:lnSpc>
                <a:spcPct val="130000"/>
              </a:lnSpc>
            </a:pPr>
            <a:r>
              <a:rPr lang="zh-CN" altLang="en-US" sz="2400" b="1" dirty="0">
                <a:latin typeface="楷体" panose="02010609060101010101" pitchFamily="49" charset="-122"/>
                <a:ea typeface="楷体" panose="02010609060101010101" pitchFamily="49" charset="-122"/>
              </a:rPr>
              <a:t>字的远古时代，人们结绳记事，确实很不方便。后来，仓颉在看到兽蹄、鸟爪的印迹后，突发灵感，便仿照这些，记录为文字。这或许就是最早的象形文字吧。</a:t>
            </a:r>
            <a:endParaRPr lang="en-US" altLang="zh-CN" sz="2400" b="1" dirty="0">
              <a:latin typeface="楷体" panose="02010609060101010101" pitchFamily="49" charset="-122"/>
              <a:ea typeface="楷体" panose="02010609060101010101" pitchFamily="49" charset="-122"/>
            </a:endParaRPr>
          </a:p>
          <a:p>
            <a:pPr>
              <a:lnSpc>
                <a:spcPct val="130000"/>
              </a:lnSpc>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有了文字，人们自然可以借此表达心意、记载事物。这也让人类的文明，朝前迈进了一大步。</a:t>
            </a:r>
            <a:endParaRPr lang="en-US" altLang="zh-CN" sz="2400" b="1" dirty="0">
              <a:latin typeface="楷体" panose="02010609060101010101" pitchFamily="49" charset="-122"/>
              <a:ea typeface="楷体" panose="02010609060101010101" pitchFamily="49" charset="-122"/>
            </a:endParaRPr>
          </a:p>
          <a:p>
            <a:pPr>
              <a:lnSpc>
                <a:spcPct val="130000"/>
              </a:lnSpc>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读完该书第一篇对</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说文解字</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的介绍后，我对文字的产生、发展、构成产生了浓厚的兴趣，之后搜集了各种相关资料，并认真阅读了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说文解字</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一书，深入了解了有关文字的知识。</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extLst>
      <p:ext uri="{BB962C8B-B14F-4D97-AF65-F5344CB8AC3E}">
        <p14:creationId xmlns:p14="http://schemas.microsoft.com/office/powerpoint/2010/main" xmlns="" val="2419106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530" y="497336"/>
            <a:ext cx="8550950" cy="4375044"/>
          </a:xfrm>
          <a:prstGeom prst="rect">
            <a:avLst/>
          </a:prstGeom>
        </p:spPr>
        <p:txBody>
          <a:bodyPr wrap="square">
            <a:spAutoFit/>
          </a:bodyPr>
          <a:lstStyle/>
          <a:p>
            <a:pPr>
              <a:lnSpc>
                <a:spcPct val="150000"/>
              </a:lnSpc>
            </a:pPr>
            <a:r>
              <a:rPr lang="zh-CN" altLang="en-US" sz="2300" dirty="0">
                <a:solidFill>
                  <a:srgbClr val="FF0000"/>
                </a:solidFill>
                <a:latin typeface="黑体" panose="02010609060101010101" pitchFamily="49" charset="-122"/>
                <a:ea typeface="黑体" panose="02010609060101010101" pitchFamily="49" charset="-122"/>
              </a:rPr>
              <a:t>专题三：读经典的意义</a:t>
            </a:r>
            <a:endParaRPr lang="en-US" altLang="zh-CN" sz="2300"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300" b="1" dirty="0">
                <a:latin typeface="楷体" panose="02010609060101010101" pitchFamily="49" charset="-122"/>
                <a:ea typeface="楷体" panose="02010609060101010101" pitchFamily="49" charset="-122"/>
              </a:rPr>
              <a:t>示例：</a:t>
            </a:r>
            <a:r>
              <a:rPr lang="en-US" altLang="zh-CN" sz="2300" b="1" dirty="0">
                <a:latin typeface="楷体" panose="02010609060101010101" pitchFamily="49" charset="-122"/>
                <a:ea typeface="楷体" panose="02010609060101010101" pitchFamily="49" charset="-122"/>
              </a:rPr>
              <a:t>              </a:t>
            </a:r>
            <a:r>
              <a:rPr lang="zh-CN" altLang="en-US" sz="2300" b="1" dirty="0">
                <a:latin typeface="宋体" panose="02010600030101010101" pitchFamily="2" charset="-122"/>
              </a:rPr>
              <a:t>读经典的意义</a:t>
            </a:r>
          </a:p>
          <a:p>
            <a:pPr>
              <a:lnSpc>
                <a:spcPct val="130000"/>
              </a:lnSpc>
            </a:pPr>
            <a:r>
              <a:rPr lang="zh-CN" altLang="en-US" sz="2300" b="1" dirty="0">
                <a:latin typeface="楷体" panose="02010609060101010101" pitchFamily="49" charset="-122"/>
                <a:ea typeface="楷体" panose="02010609060101010101" pitchFamily="49" charset="-122"/>
              </a:rPr>
              <a:t>    经典是不可被重复的，它也永远不会重复自己以前的经典。经典永远以自己独特的方式拒绝相互重复带来的审美疲劳，给人以永久的新鲜感。</a:t>
            </a:r>
            <a:endParaRPr lang="en-US" altLang="zh-CN" sz="2300" b="1" dirty="0">
              <a:latin typeface="楷体" panose="02010609060101010101" pitchFamily="49" charset="-122"/>
              <a:ea typeface="楷体" panose="02010609060101010101" pitchFamily="49" charset="-122"/>
            </a:endParaRPr>
          </a:p>
          <a:p>
            <a:pPr>
              <a:lnSpc>
                <a:spcPct val="130000"/>
              </a:lnSpc>
            </a:pPr>
            <a:r>
              <a:rPr lang="en-US" altLang="zh-CN" sz="2300" b="1" dirty="0">
                <a:latin typeface="楷体" panose="02010609060101010101" pitchFamily="49" charset="-122"/>
                <a:ea typeface="楷体" panose="02010609060101010101" pitchFamily="49" charset="-122"/>
              </a:rPr>
              <a:t>    </a:t>
            </a:r>
            <a:r>
              <a:rPr lang="zh-CN" altLang="en-US" sz="2300" b="1" dirty="0">
                <a:latin typeface="楷体" panose="02010609060101010101" pitchFamily="49" charset="-122"/>
                <a:ea typeface="楷体" panose="02010609060101010101" pitchFamily="49" charset="-122"/>
              </a:rPr>
              <a:t>文学作品，从根本上说，是一种语言的艺术。因此，经典阅读的另一个方法，应是对语言的感悟。真正的文学大师的语言，是具有生命的灵性的：它有声，有色，有味，有情感，有厚度、力度与质感。经典更像是对人生、对自己、对社会的探讨，看得</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extLst>
      <p:ext uri="{BB962C8B-B14F-4D97-AF65-F5344CB8AC3E}">
        <p14:creationId xmlns:p14="http://schemas.microsoft.com/office/powerpoint/2010/main" xmlns="" val="863369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5546" y="521618"/>
            <a:ext cx="8406934" cy="4293483"/>
          </a:xfrm>
          <a:prstGeom prst="rect">
            <a:avLst/>
          </a:prstGeom>
        </p:spPr>
        <p:txBody>
          <a:bodyPr wrap="square">
            <a:spAutoFit/>
          </a:bodyPr>
          <a:lstStyle/>
          <a:p>
            <a:pPr>
              <a:lnSpc>
                <a:spcPct val="130000"/>
              </a:lnSpc>
            </a:pPr>
            <a:r>
              <a:rPr lang="zh-CN" altLang="en-US" sz="2100" b="1" dirty="0">
                <a:latin typeface="楷体" panose="02010609060101010101" pitchFamily="49" charset="-122"/>
                <a:ea typeface="楷体" panose="02010609060101010101" pitchFamily="49" charset="-122"/>
              </a:rPr>
              <a:t>越多，对这个社会就了解得越清楚、透彻。</a:t>
            </a:r>
            <a:endParaRPr lang="en-US" altLang="zh-CN" sz="2100" b="1" dirty="0">
              <a:latin typeface="楷体" panose="02010609060101010101" pitchFamily="49" charset="-122"/>
              <a:ea typeface="楷体" panose="02010609060101010101" pitchFamily="49" charset="-122"/>
            </a:endParaRPr>
          </a:p>
          <a:p>
            <a:pPr>
              <a:lnSpc>
                <a:spcPct val="130000"/>
              </a:lnSpc>
            </a:pPr>
            <a:r>
              <a:rPr lang="en-US" altLang="zh-CN" sz="2100" b="1" dirty="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阅读经典，帮助我们开阔视野。</a:t>
            </a:r>
            <a:endParaRPr lang="en-US" altLang="zh-CN" sz="2100" b="1" dirty="0">
              <a:latin typeface="楷体" panose="02010609060101010101" pitchFamily="49" charset="-122"/>
              <a:ea typeface="楷体" panose="02010609060101010101" pitchFamily="49" charset="-122"/>
            </a:endParaRPr>
          </a:p>
          <a:p>
            <a:pPr>
              <a:lnSpc>
                <a:spcPct val="130000"/>
              </a:lnSpc>
            </a:pPr>
            <a:r>
              <a:rPr lang="en-US" altLang="zh-CN" sz="2100" b="1" dirty="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知识的海洋十分浩瀚，我们通过阅读，走进经典中的大千世界。在读经典的过程中，我们可以看到更大的世界，视野越来越宽广，了解历史，通达知识。</a:t>
            </a:r>
            <a:endParaRPr lang="en-US" altLang="zh-CN" sz="2100" b="1" dirty="0">
              <a:latin typeface="楷体" panose="02010609060101010101" pitchFamily="49" charset="-122"/>
              <a:ea typeface="楷体" panose="02010609060101010101" pitchFamily="49" charset="-122"/>
            </a:endParaRPr>
          </a:p>
          <a:p>
            <a:pPr>
              <a:lnSpc>
                <a:spcPct val="130000"/>
              </a:lnSpc>
            </a:pPr>
            <a:r>
              <a:rPr lang="en-US" altLang="zh-CN" sz="2100" b="1" dirty="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阅读经典，帮助我们提高表达能力。</a:t>
            </a:r>
            <a:endParaRPr lang="en-US" altLang="zh-CN" sz="2100" b="1" dirty="0">
              <a:latin typeface="楷体" panose="02010609060101010101" pitchFamily="49" charset="-122"/>
              <a:ea typeface="楷体" panose="02010609060101010101" pitchFamily="49" charset="-122"/>
            </a:endParaRPr>
          </a:p>
          <a:p>
            <a:pPr>
              <a:lnSpc>
                <a:spcPct val="130000"/>
              </a:lnSpc>
            </a:pPr>
            <a:r>
              <a:rPr lang="en-US" altLang="zh-CN" sz="2100" b="1" dirty="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对经典的每一遍阅读，都是一次感知的过程。通过长时间的阅读，我们的诵读水平会不断提高，个人的理解体会也会层层加深。书读百遍，其义自现。</a:t>
            </a:r>
            <a:endParaRPr lang="en-US" altLang="zh-CN" sz="2100" b="1" dirty="0">
              <a:latin typeface="楷体" panose="02010609060101010101" pitchFamily="49" charset="-122"/>
              <a:ea typeface="楷体" panose="02010609060101010101" pitchFamily="49" charset="-122"/>
            </a:endParaRPr>
          </a:p>
          <a:p>
            <a:pPr>
              <a:lnSpc>
                <a:spcPct val="130000"/>
              </a:lnSpc>
            </a:pPr>
            <a:r>
              <a:rPr lang="en-US" altLang="zh-CN" sz="2100" b="1" dirty="0">
                <a:latin typeface="楷体" panose="02010609060101010101" pitchFamily="49" charset="-122"/>
                <a:ea typeface="楷体" panose="02010609060101010101" pitchFamily="49" charset="-122"/>
              </a:rPr>
              <a:t>    </a:t>
            </a:r>
            <a:r>
              <a:rPr lang="zh-CN" altLang="en-US" sz="2100" b="1" dirty="0">
                <a:latin typeface="楷体" panose="02010609060101010101" pitchFamily="49" charset="-122"/>
                <a:ea typeface="楷体" panose="02010609060101010101" pitchFamily="49" charset="-122"/>
              </a:rPr>
              <a:t>阅读经典，帮助我们提升修养。</a:t>
            </a:r>
            <a:endParaRPr lang="en-US" altLang="zh-CN" sz="2100" b="1" dirty="0">
              <a:latin typeface="楷体" panose="02010609060101010101" pitchFamily="49" charset="-122"/>
              <a:ea typeface="楷体" panose="02010609060101010101" pitchFamily="49" charset="-122"/>
            </a:endParaRP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extLst>
      <p:ext uri="{BB962C8B-B14F-4D97-AF65-F5344CB8AC3E}">
        <p14:creationId xmlns:p14="http://schemas.microsoft.com/office/powerpoint/2010/main" xmlns="" val="1214300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矩形 8"/>
          <p:cNvSpPr>
            <a:spLocks noChangeArrowheads="1"/>
          </p:cNvSpPr>
          <p:nvPr/>
        </p:nvSpPr>
        <p:spPr bwMode="auto">
          <a:xfrm>
            <a:off x="714375" y="1059582"/>
            <a:ext cx="8034089"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200000"/>
              </a:lnSpc>
            </a:pP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了解作者、作品写作背景及主要内容。</a:t>
            </a:r>
            <a:endParaRPr lang="en-US" altLang="zh-CN" sz="2800" b="1" dirty="0">
              <a:latin typeface="楷体" panose="02010609060101010101" pitchFamily="49" charset="-122"/>
              <a:ea typeface="楷体" panose="02010609060101010101" pitchFamily="49" charset="-122"/>
            </a:endParaRPr>
          </a:p>
          <a:p>
            <a:pPr algn="r" eaLnBrk="1" hangingPunct="1">
              <a:lnSpc>
                <a:spcPct val="200000"/>
              </a:lnSpc>
            </a:pPr>
            <a:r>
              <a:rPr lang="zh-CN" altLang="en-US" sz="2800" b="1" dirty="0">
                <a:solidFill>
                  <a:srgbClr val="FF0000"/>
                </a:solidFill>
                <a:latin typeface="楷体" panose="02010609060101010101" pitchFamily="49" charset="-122"/>
                <a:ea typeface="楷体" panose="02010609060101010101" pitchFamily="49" charset="-122"/>
              </a:rPr>
              <a:t>（重点、难点）</a:t>
            </a:r>
          </a:p>
          <a:p>
            <a:pPr eaLnBrk="1" hangingPunct="1">
              <a:lnSpc>
                <a:spcPct val="200000"/>
              </a:lnSpc>
            </a:pP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掌握“选择性阅读”的读书方法。</a:t>
            </a:r>
            <a:r>
              <a:rPr lang="zh-CN" altLang="en-US" sz="2800" b="1" dirty="0">
                <a:solidFill>
                  <a:srgbClr val="FF0000"/>
                </a:solidFill>
                <a:latin typeface="楷体" panose="02010609060101010101" pitchFamily="49" charset="-122"/>
                <a:ea typeface="楷体" panose="02010609060101010101" pitchFamily="49" charset="-122"/>
              </a:rPr>
              <a:t>（素养）</a:t>
            </a:r>
          </a:p>
        </p:txBody>
      </p:sp>
      <p:grpSp>
        <p:nvGrpSpPr>
          <p:cNvPr id="10"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11"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学习目标</a:t>
              </a:r>
            </a:p>
          </p:txBody>
        </p:sp>
        <p:cxnSp>
          <p:nvCxnSpPr>
            <p:cNvPr id="14"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cSld>
  <p:clrMapOvr>
    <a:masterClrMapping/>
  </p:clrMapOvr>
  <p:transition spd="slow">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5546" y="627534"/>
            <a:ext cx="8406934" cy="4293483"/>
          </a:xfrm>
          <a:prstGeom prst="rect">
            <a:avLst/>
          </a:prstGeom>
        </p:spPr>
        <p:txBody>
          <a:bodyPr wrap="square">
            <a:spAutoFit/>
          </a:bodyPr>
          <a:lstStyle/>
          <a:p>
            <a:pPr>
              <a:lnSpc>
                <a:spcPct val="130000"/>
              </a:lnSpc>
            </a:pPr>
            <a:r>
              <a:rPr lang="zh-CN" altLang="en-US" sz="2100" b="1" dirty="0">
                <a:solidFill>
                  <a:prstClr val="black"/>
                </a:solidFill>
                <a:latin typeface="楷体" panose="02010609060101010101" pitchFamily="49" charset="-122"/>
                <a:ea typeface="楷体" panose="02010609060101010101" pitchFamily="49" charset="-122"/>
              </a:rPr>
              <a:t>    经典作品久经考验，内容精深，蕴含着许多富有哲理的道理。这对我们处理人与人、人与社会、人与自然的关系，具有很重要的现实意义。</a:t>
            </a:r>
            <a:endParaRPr lang="en-US" altLang="zh-CN" sz="2100" b="1" dirty="0">
              <a:solidFill>
                <a:prstClr val="black"/>
              </a:solidFill>
              <a:latin typeface="楷体" panose="02010609060101010101" pitchFamily="49" charset="-122"/>
              <a:ea typeface="楷体" panose="02010609060101010101" pitchFamily="49" charset="-122"/>
            </a:endParaRPr>
          </a:p>
          <a:p>
            <a:pPr>
              <a:lnSpc>
                <a:spcPct val="130000"/>
              </a:lnSpc>
            </a:pPr>
            <a:r>
              <a:rPr lang="zh-CN" altLang="en-US" sz="2100" b="1" dirty="0">
                <a:solidFill>
                  <a:prstClr val="black"/>
                </a:solidFill>
                <a:latin typeface="楷体" panose="02010609060101010101" pitchFamily="49" charset="-122"/>
                <a:ea typeface="楷体" panose="02010609060101010101" pitchFamily="49" charset="-122"/>
              </a:rPr>
              <a:t>    阅读经典，帮助我们提升素质。</a:t>
            </a:r>
            <a:endParaRPr lang="en-US" altLang="zh-CN" sz="2100" b="1" dirty="0">
              <a:solidFill>
                <a:prstClr val="black"/>
              </a:solidFill>
              <a:latin typeface="楷体" panose="02010609060101010101" pitchFamily="49" charset="-122"/>
              <a:ea typeface="楷体" panose="02010609060101010101" pitchFamily="49" charset="-122"/>
            </a:endParaRPr>
          </a:p>
          <a:p>
            <a:pPr>
              <a:lnSpc>
                <a:spcPct val="130000"/>
              </a:lnSpc>
            </a:pPr>
            <a:r>
              <a:rPr lang="en-US" altLang="zh-CN" sz="2100" b="1" dirty="0">
                <a:solidFill>
                  <a:prstClr val="black"/>
                </a:solidFill>
                <a:latin typeface="楷体" panose="02010609060101010101" pitchFamily="49" charset="-122"/>
                <a:ea typeface="楷体" panose="02010609060101010101" pitchFamily="49" charset="-122"/>
              </a:rPr>
              <a:t>    </a:t>
            </a:r>
            <a:r>
              <a:rPr lang="zh-CN" altLang="en-US" sz="2100" b="1" dirty="0">
                <a:solidFill>
                  <a:prstClr val="black"/>
                </a:solidFill>
                <a:latin typeface="楷体" panose="02010609060101010101" pitchFamily="49" charset="-122"/>
                <a:ea typeface="楷体" panose="02010609060101010101" pitchFamily="49" charset="-122"/>
              </a:rPr>
              <a:t>阅读经典有利于我们夯实文化底蕴。经典作品拥有丰富的内容、精练的文字。通过阅读经典，我们不仅增加了阅读量，夯实了文化基础，还培养了思考能力，有助于进一步提高综合素质。</a:t>
            </a:r>
            <a:endParaRPr lang="en-US" altLang="zh-CN" sz="2100" b="1" dirty="0">
              <a:solidFill>
                <a:prstClr val="black"/>
              </a:solidFill>
              <a:latin typeface="楷体" panose="02010609060101010101" pitchFamily="49" charset="-122"/>
              <a:ea typeface="楷体" panose="02010609060101010101" pitchFamily="49" charset="-122"/>
            </a:endParaRPr>
          </a:p>
          <a:p>
            <a:pPr>
              <a:lnSpc>
                <a:spcPct val="130000"/>
              </a:lnSpc>
            </a:pPr>
            <a:r>
              <a:rPr lang="en-US" altLang="zh-CN" sz="2100" b="1" dirty="0">
                <a:solidFill>
                  <a:prstClr val="black"/>
                </a:solidFill>
                <a:latin typeface="楷体" panose="02010609060101010101" pitchFamily="49" charset="-122"/>
                <a:ea typeface="楷体" panose="02010609060101010101" pitchFamily="49" charset="-122"/>
              </a:rPr>
              <a:t>    </a:t>
            </a:r>
            <a:r>
              <a:rPr lang="zh-CN" altLang="en-US" sz="2100" b="1" dirty="0">
                <a:solidFill>
                  <a:prstClr val="black"/>
                </a:solidFill>
                <a:latin typeface="楷体" panose="02010609060101010101" pitchFamily="49" charset="-122"/>
                <a:ea typeface="楷体" panose="02010609060101010101" pitchFamily="49" charset="-122"/>
              </a:rPr>
              <a:t>经典名著是文化的精粹，是人类文明的积淀。诵读优秀的经典作品，不仅可以丰富我们的知识，提高学习能力，更能帮助我们树立正确的人生观、价值观。</a:t>
            </a:r>
            <a:endParaRPr lang="en-US" altLang="zh-CN" sz="2100" b="1" dirty="0">
              <a:solidFill>
                <a:prstClr val="black"/>
              </a:solidFill>
              <a:latin typeface="楷体" panose="02010609060101010101" pitchFamily="49" charset="-122"/>
              <a:ea typeface="楷体" panose="02010609060101010101" pitchFamily="49" charset="-122"/>
            </a:endParaRP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Tree>
    <p:extLst>
      <p:ext uri="{BB962C8B-B14F-4D97-AF65-F5344CB8AC3E}">
        <p14:creationId xmlns:p14="http://schemas.microsoft.com/office/powerpoint/2010/main" xmlns="" val="2323895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2762222" y="474028"/>
            <a:ext cx="1743075" cy="566502"/>
            <a:chOff x="3333750" y="598488"/>
            <a:chExt cx="1743075" cy="566501"/>
          </a:xfrm>
        </p:grpSpPr>
        <p:sp>
          <p:nvSpPr>
            <p:cNvPr id="3" name="圆角矩形 2"/>
            <p:cNvSpPr/>
            <p:nvPr/>
          </p:nvSpPr>
          <p:spPr>
            <a:xfrm rot="555800">
              <a:off x="4602163"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4" name="圆角矩形 3"/>
            <p:cNvSpPr/>
            <p:nvPr/>
          </p:nvSpPr>
          <p:spPr>
            <a:xfrm rot="20470821">
              <a:off x="4197350" y="722313"/>
              <a:ext cx="442913" cy="420686"/>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5" name="圆角矩形 4"/>
            <p:cNvSpPr/>
            <p:nvPr/>
          </p:nvSpPr>
          <p:spPr>
            <a:xfrm rot="319204">
              <a:off x="3778250" y="722313"/>
              <a:ext cx="441325" cy="420686"/>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6" name="圆角矩形 5"/>
            <p:cNvSpPr/>
            <p:nvPr/>
          </p:nvSpPr>
          <p:spPr>
            <a:xfrm rot="21148334">
              <a:off x="3368675" y="730250"/>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7" name="矩形 1"/>
            <p:cNvSpPr/>
            <p:nvPr/>
          </p:nvSpPr>
          <p:spPr>
            <a:xfrm>
              <a:off x="3333750" y="598488"/>
              <a:ext cx="1743075" cy="566501"/>
            </a:xfrm>
            <a:prstGeom prst="rect">
              <a:avLst/>
            </a:prstGeom>
            <a:noFill/>
            <a:ln w="9525">
              <a:noFill/>
            </a:ln>
          </p:spPr>
          <p:txBody>
            <a:bodyPr>
              <a:spAutoFit/>
            </a:bodyPr>
            <a:lstStyle/>
            <a:p>
              <a:pPr algn="dist">
                <a:lnSpc>
                  <a:spcPts val="4300"/>
                </a:lnSpc>
              </a:pPr>
              <a:r>
                <a:rPr lang="zh-CN" altLang="en-US" sz="2800" b="1" dirty="0">
                  <a:solidFill>
                    <a:prstClr val="white"/>
                  </a:solidFill>
                  <a:latin typeface="楷体" panose="02010609060101010101" pitchFamily="49" charset="-122"/>
                  <a:ea typeface="楷体" panose="02010609060101010101" pitchFamily="49" charset="-122"/>
                </a:rPr>
                <a:t>阅读推荐</a:t>
              </a:r>
            </a:p>
          </p:txBody>
        </p:sp>
      </p:grpSp>
      <p:sp>
        <p:nvSpPr>
          <p:cNvPr id="8" name="TextBox 7"/>
          <p:cNvSpPr txBox="1"/>
          <p:nvPr/>
        </p:nvSpPr>
        <p:spPr>
          <a:xfrm>
            <a:off x="4562422" y="603250"/>
            <a:ext cx="3249938" cy="461665"/>
          </a:xfrm>
          <a:prstGeom prst="rect">
            <a:avLst/>
          </a:prstGeom>
          <a:noFill/>
        </p:spPr>
        <p:txBody>
          <a:bodyPr wrap="square" rtlCol="0">
            <a:spAutoFit/>
          </a:bodyPr>
          <a:lstStyle/>
          <a:p>
            <a:r>
              <a:rPr lang="en-US" altLang="zh-CN" sz="2400" dirty="0">
                <a:solidFill>
                  <a:prstClr val="black"/>
                </a:solidFill>
                <a:latin typeface="黑体" panose="02010609060101010101" pitchFamily="49" charset="-122"/>
                <a:ea typeface="黑体" panose="02010609060101010101" pitchFamily="49" charset="-122"/>
              </a:rPr>
              <a:t>《</a:t>
            </a:r>
            <a:r>
              <a:rPr lang="zh-CN" altLang="en-US" sz="2400" dirty="0">
                <a:solidFill>
                  <a:prstClr val="black"/>
                </a:solidFill>
                <a:latin typeface="黑体" panose="02010609060101010101" pitchFamily="49" charset="-122"/>
                <a:ea typeface="黑体" panose="02010609060101010101" pitchFamily="49" charset="-122"/>
              </a:rPr>
              <a:t>给青年的十二封信</a:t>
            </a:r>
            <a:r>
              <a:rPr lang="en-US" altLang="zh-CN" sz="2400" dirty="0">
                <a:solidFill>
                  <a:prstClr val="black"/>
                </a:solidFill>
                <a:latin typeface="黑体" panose="02010609060101010101" pitchFamily="49" charset="-122"/>
                <a:ea typeface="黑体" panose="02010609060101010101" pitchFamily="49" charset="-122"/>
              </a:rPr>
              <a:t>》</a:t>
            </a:r>
            <a:endParaRPr lang="zh-CN" altLang="en-US" sz="2400" dirty="0">
              <a:solidFill>
                <a:prstClr val="black"/>
              </a:solidFill>
              <a:latin typeface="黑体" panose="02010609060101010101" pitchFamily="49" charset="-122"/>
              <a:ea typeface="黑体" panose="02010609060101010101" pitchFamily="49" charset="-122"/>
            </a:endParaRPr>
          </a:p>
        </p:txBody>
      </p:sp>
      <p:sp>
        <p:nvSpPr>
          <p:cNvPr id="9" name="矩形 8"/>
          <p:cNvSpPr/>
          <p:nvPr/>
        </p:nvSpPr>
        <p:spPr>
          <a:xfrm>
            <a:off x="360847" y="1707654"/>
            <a:ext cx="8099585" cy="3342453"/>
          </a:xfrm>
          <a:prstGeom prst="rect">
            <a:avLst/>
          </a:prstGeom>
        </p:spPr>
        <p:txBody>
          <a:bodyPr wrap="square">
            <a:spAutoFit/>
          </a:bodyPr>
          <a:lstStyle/>
          <a:p>
            <a:pPr>
              <a:lnSpc>
                <a:spcPct val="120000"/>
              </a:lnSpc>
            </a:pPr>
            <a:r>
              <a:rPr lang="zh-CN" altLang="en-US" sz="2000" b="1" dirty="0">
                <a:solidFill>
                  <a:prstClr val="black"/>
                </a:solidFill>
                <a:latin typeface="楷体" panose="02010609060101010101" pitchFamily="49" charset="-122"/>
                <a:ea typeface="楷体" panose="02010609060101010101" pitchFamily="49" charset="-122"/>
              </a:rPr>
              <a:t>    </a:t>
            </a:r>
            <a:r>
              <a:rPr lang="zh-CN" altLang="en-US" sz="2200" b="1" dirty="0">
                <a:solidFill>
                  <a:prstClr val="black"/>
                </a:solidFill>
                <a:latin typeface="楷体" panose="02010609060101010101" pitchFamily="49" charset="-122"/>
                <a:ea typeface="楷体" panose="02010609060101010101" pitchFamily="49" charset="-122"/>
              </a:rPr>
              <a:t>朱光潜（</a:t>
            </a:r>
            <a:r>
              <a:rPr lang="en-US" altLang="zh-CN" sz="2200" b="1" dirty="0">
                <a:solidFill>
                  <a:prstClr val="black"/>
                </a:solidFill>
                <a:latin typeface="楷体" panose="02010609060101010101" pitchFamily="49" charset="-122"/>
                <a:ea typeface="楷体" panose="02010609060101010101" pitchFamily="49" charset="-122"/>
              </a:rPr>
              <a:t>1897—1986</a:t>
            </a:r>
            <a:r>
              <a:rPr lang="zh-CN" altLang="en-US" sz="2200" b="1" dirty="0">
                <a:solidFill>
                  <a:prstClr val="black"/>
                </a:solidFill>
                <a:latin typeface="楷体" panose="02010609060101010101" pitchFamily="49" charset="-122"/>
                <a:ea typeface="楷体" panose="02010609060101010101" pitchFamily="49" charset="-122"/>
              </a:rPr>
              <a:t>），中国美学家。别名孟实，安徽桐城人。主要著作有</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悲剧心理学</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文艺心理学</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西方美学史</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谈美</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等。此外，他的</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谈文学</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谈美书简</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等理论读物，深入浅出，内容切实，文笔流畅，对提高青年的写作能力与艺术鉴赏能力颇有启迪。他早年接受克罗齐、里普斯的美在直觉说、移情说。后提出美是主观与客观的统一、美是一种价值等观点。有</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朱光潜全集</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，美学大师经典作品精编</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厚积落叶听雨声</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一升露水一升花</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a:t>
            </a:r>
          </a:p>
        </p:txBody>
      </p:sp>
      <p:grpSp>
        <p:nvGrpSpPr>
          <p:cNvPr id="10"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11"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拓展探究</a:t>
              </a:r>
            </a:p>
          </p:txBody>
        </p:sp>
        <p:cxnSp>
          <p:nvCxnSpPr>
            <p:cNvPr id="12"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
        <p:nvSpPr>
          <p:cNvPr id="14" name="TextBox 13"/>
          <p:cNvSpPr txBox="1"/>
          <p:nvPr/>
        </p:nvSpPr>
        <p:spPr>
          <a:xfrm>
            <a:off x="3775123" y="1173981"/>
            <a:ext cx="1593754" cy="461665"/>
          </a:xfrm>
          <a:prstGeom prst="rect">
            <a:avLst/>
          </a:prstGeom>
          <a:solidFill>
            <a:schemeClr val="accent6">
              <a:lumMod val="60000"/>
              <a:lumOff val="40000"/>
            </a:schemeClr>
          </a:solidFill>
        </p:spPr>
        <p:txBody>
          <a:bodyPr wrap="square" rtlCol="0">
            <a:spAutoFit/>
          </a:bodyPr>
          <a:lstStyle/>
          <a:p>
            <a:pPr algn="ctr"/>
            <a:r>
              <a:rPr lang="zh-CN" altLang="en-US" sz="2400" b="1" dirty="0">
                <a:solidFill>
                  <a:prstClr val="black"/>
                </a:solidFill>
                <a:latin typeface="宋体" panose="02010600030101010101" pitchFamily="2" charset="-122"/>
              </a:rPr>
              <a:t>作者名片</a:t>
            </a:r>
          </a:p>
        </p:txBody>
      </p:sp>
    </p:spTree>
    <p:extLst>
      <p:ext uri="{BB962C8B-B14F-4D97-AF65-F5344CB8AC3E}">
        <p14:creationId xmlns:p14="http://schemas.microsoft.com/office/powerpoint/2010/main" xmlns="" val="16291752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1540" y="1100227"/>
            <a:ext cx="8280920" cy="3767185"/>
          </a:xfrm>
          <a:prstGeom prst="rect">
            <a:avLst/>
          </a:prstGeom>
        </p:spPr>
        <p:txBody>
          <a:bodyPr wrap="square">
            <a:spAutoFit/>
          </a:bodyPr>
          <a:lstStyle/>
          <a:p>
            <a:pPr>
              <a:lnSpc>
                <a:spcPct val="120000"/>
              </a:lnSpc>
            </a:pPr>
            <a:r>
              <a:rPr lang="zh-CN" altLang="en-US" sz="2300" b="1" dirty="0">
                <a:solidFill>
                  <a:prstClr val="black"/>
                </a:solidFill>
                <a:latin typeface="楷体" panose="02010609060101010101" pitchFamily="49" charset="-122"/>
                <a:ea typeface="楷体" panose="02010609060101010101" pitchFamily="49" charset="-122"/>
              </a:rPr>
              <a:t>    </a:t>
            </a:r>
            <a:r>
              <a:rPr lang="zh-CN" altLang="en-US" sz="2200" b="1" dirty="0">
                <a:solidFill>
                  <a:prstClr val="black"/>
                </a:solidFill>
                <a:latin typeface="楷体" panose="02010609060101010101" pitchFamily="49" charset="-122"/>
                <a:ea typeface="楷体" panose="02010609060101010101" pitchFamily="49" charset="-122"/>
              </a:rPr>
              <a:t>这本书是朱光潜先生于</a:t>
            </a:r>
            <a:r>
              <a:rPr lang="en-US" altLang="zh-CN" sz="2200" b="1" dirty="0">
                <a:solidFill>
                  <a:prstClr val="black"/>
                </a:solidFill>
                <a:latin typeface="楷体" panose="02010609060101010101" pitchFamily="49" charset="-122"/>
                <a:ea typeface="楷体" panose="02010609060101010101" pitchFamily="49" charset="-122"/>
              </a:rPr>
              <a:t>20</a:t>
            </a:r>
            <a:r>
              <a:rPr lang="zh-CN" altLang="en-US" sz="2200" b="1" dirty="0">
                <a:solidFill>
                  <a:prstClr val="black"/>
                </a:solidFill>
                <a:latin typeface="楷体" panose="02010609060101010101" pitchFamily="49" charset="-122"/>
                <a:ea typeface="楷体" panose="02010609060101010101" pitchFamily="49" charset="-122"/>
              </a:rPr>
              <a:t>世纪</a:t>
            </a:r>
            <a:r>
              <a:rPr lang="en-US" altLang="zh-CN" sz="2200" b="1" dirty="0">
                <a:solidFill>
                  <a:prstClr val="black"/>
                </a:solidFill>
                <a:latin typeface="楷体" panose="02010609060101010101" pitchFamily="49" charset="-122"/>
                <a:ea typeface="楷体" panose="02010609060101010101" pitchFamily="49" charset="-122"/>
              </a:rPr>
              <a:t>20</a:t>
            </a:r>
            <a:r>
              <a:rPr lang="zh-CN" altLang="en-US" sz="2200" b="1" dirty="0">
                <a:solidFill>
                  <a:prstClr val="black"/>
                </a:solidFill>
                <a:latin typeface="楷体" panose="02010609060101010101" pitchFamily="49" charset="-122"/>
                <a:ea typeface="楷体" panose="02010609060101010101" pitchFamily="49" charset="-122"/>
              </a:rPr>
              <a:t>年代留学英国期间，专门写给中学生的，以书信的形式，每次一个话题，探讨读书、习俗与革新、爱情与道德、升学与专业、参与社会运动，以及人生烦恼与乐趣等。话题不同，讨论的重点不同，但隐有一个基本理念贯串其中，那就是希望中学生学会生活，既要发挥“人生来好动”的天性，去发展，去创造，又要心境空灵，于静中领略人生的趣味。书信体营造出对坐晤谈的氛围，读来如听长者说心，语重心长，情辞恳切，其中流淌着朱先生对青年人的殷切希望和赤诚关怀。每一封书信都旁征博引，阐发深刻，闪现着理性的光芒。</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
        <p:nvSpPr>
          <p:cNvPr id="7" name="TextBox 6"/>
          <p:cNvSpPr txBox="1"/>
          <p:nvPr/>
        </p:nvSpPr>
        <p:spPr>
          <a:xfrm>
            <a:off x="3775123" y="597917"/>
            <a:ext cx="1593754" cy="461665"/>
          </a:xfrm>
          <a:prstGeom prst="rect">
            <a:avLst/>
          </a:prstGeom>
          <a:solidFill>
            <a:schemeClr val="accent6">
              <a:lumMod val="60000"/>
              <a:lumOff val="40000"/>
            </a:schemeClr>
          </a:solidFill>
        </p:spPr>
        <p:txBody>
          <a:bodyPr wrap="square" rtlCol="0">
            <a:spAutoFit/>
          </a:bodyPr>
          <a:lstStyle/>
          <a:p>
            <a:pPr algn="ctr"/>
            <a:r>
              <a:rPr lang="zh-CN" altLang="en-US" sz="2400" b="1" dirty="0">
                <a:solidFill>
                  <a:prstClr val="black"/>
                </a:solidFill>
                <a:latin typeface="宋体" panose="02010600030101010101" pitchFamily="2" charset="-122"/>
              </a:rPr>
              <a:t>主要内容</a:t>
            </a:r>
          </a:p>
        </p:txBody>
      </p:sp>
    </p:spTree>
    <p:extLst>
      <p:ext uri="{BB962C8B-B14F-4D97-AF65-F5344CB8AC3E}">
        <p14:creationId xmlns:p14="http://schemas.microsoft.com/office/powerpoint/2010/main" xmlns="" val="38931391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059582"/>
            <a:ext cx="8280920" cy="3787896"/>
          </a:xfrm>
          <a:prstGeom prst="rect">
            <a:avLst/>
          </a:prstGeom>
        </p:spPr>
        <p:txBody>
          <a:bodyPr wrap="square">
            <a:spAutoFit/>
          </a:bodyPr>
          <a:lstStyle/>
          <a:p>
            <a:pPr>
              <a:lnSpc>
                <a:spcPct val="110000"/>
              </a:lnSpc>
            </a:pPr>
            <a:r>
              <a:rPr lang="en-US" altLang="zh-CN" sz="2300" b="1" dirty="0">
                <a:solidFill>
                  <a:prstClr val="black"/>
                </a:solidFill>
                <a:latin typeface="楷体" panose="02010609060101010101" pitchFamily="49" charset="-122"/>
                <a:ea typeface="楷体" panose="02010609060101010101" pitchFamily="49" charset="-122"/>
              </a:rPr>
              <a:t>    </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给青年的十二封信</a:t>
            </a:r>
            <a:r>
              <a:rPr lang="en-US" altLang="zh-CN" sz="2200" b="1" dirty="0">
                <a:solidFill>
                  <a:prstClr val="black"/>
                </a:solidFill>
                <a:latin typeface="楷体" panose="02010609060101010101" pitchFamily="49" charset="-122"/>
                <a:ea typeface="楷体" panose="02010609060101010101" pitchFamily="49" charset="-122"/>
              </a:rPr>
              <a:t>》</a:t>
            </a:r>
            <a:r>
              <a:rPr lang="zh-CN" altLang="en-US" sz="2200" b="1" dirty="0">
                <a:solidFill>
                  <a:prstClr val="black"/>
                </a:solidFill>
                <a:latin typeface="楷体" panose="02010609060101010101" pitchFamily="49" charset="-122"/>
                <a:ea typeface="楷体" panose="02010609060101010101" pitchFamily="49" charset="-122"/>
              </a:rPr>
              <a:t>中这十二封信形成了完整的体系，可以分为三个层面。第一封信到第四封信为第一层面，密切围绕青年的生活所给出青年自身修养的四个建议。第二层面是第六封信到第八封信，开拓了青年思维，让他们学会用更长远的目光看待自身发展问题。第五封信和第九封到第十二封信为第三层面，所谈话题进一步升华和抽象，提升青年判断和领悟美的能力，帮助青年直面人生，树立正确的人生观。这三个层面层层递进，深入浅出，引人入胜。如同与老爷爷话家常。他喝着茶，笑着，对我们说要多看一些书，学会排解心中的抑郁，学会去感受心界的空灵，也要懂得读书救国，都不可偏废。</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
        <p:nvSpPr>
          <p:cNvPr id="7" name="TextBox 6"/>
          <p:cNvSpPr txBox="1"/>
          <p:nvPr/>
        </p:nvSpPr>
        <p:spPr>
          <a:xfrm>
            <a:off x="3775123" y="597917"/>
            <a:ext cx="1593754" cy="461665"/>
          </a:xfrm>
          <a:prstGeom prst="rect">
            <a:avLst/>
          </a:prstGeom>
          <a:solidFill>
            <a:schemeClr val="accent6">
              <a:lumMod val="60000"/>
              <a:lumOff val="40000"/>
            </a:schemeClr>
          </a:solidFill>
        </p:spPr>
        <p:txBody>
          <a:bodyPr wrap="square" rtlCol="0">
            <a:spAutoFit/>
          </a:bodyPr>
          <a:lstStyle/>
          <a:p>
            <a:pPr algn="ctr"/>
            <a:r>
              <a:rPr lang="zh-CN" altLang="en-US" sz="2400" b="1" dirty="0">
                <a:solidFill>
                  <a:prstClr val="black"/>
                </a:solidFill>
                <a:latin typeface="宋体" panose="02010600030101010101" pitchFamily="2" charset="-122"/>
              </a:rPr>
              <a:t>推荐理由</a:t>
            </a:r>
          </a:p>
        </p:txBody>
      </p:sp>
    </p:spTree>
    <p:extLst>
      <p:ext uri="{BB962C8B-B14F-4D97-AF65-F5344CB8AC3E}">
        <p14:creationId xmlns:p14="http://schemas.microsoft.com/office/powerpoint/2010/main" xmlns="" val="38302284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2762222" y="474028"/>
            <a:ext cx="1743075" cy="566502"/>
            <a:chOff x="3333750" y="598488"/>
            <a:chExt cx="1743075" cy="566501"/>
          </a:xfrm>
        </p:grpSpPr>
        <p:sp>
          <p:nvSpPr>
            <p:cNvPr id="3" name="圆角矩形 2"/>
            <p:cNvSpPr/>
            <p:nvPr/>
          </p:nvSpPr>
          <p:spPr>
            <a:xfrm rot="555800">
              <a:off x="4602163"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4" name="圆角矩形 3"/>
            <p:cNvSpPr/>
            <p:nvPr/>
          </p:nvSpPr>
          <p:spPr>
            <a:xfrm rot="20470821">
              <a:off x="4197350" y="722313"/>
              <a:ext cx="442913" cy="420686"/>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5" name="圆角矩形 4"/>
            <p:cNvSpPr/>
            <p:nvPr/>
          </p:nvSpPr>
          <p:spPr>
            <a:xfrm rot="319204">
              <a:off x="3778250" y="722313"/>
              <a:ext cx="441325" cy="420686"/>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6" name="圆角矩形 5"/>
            <p:cNvSpPr/>
            <p:nvPr/>
          </p:nvSpPr>
          <p:spPr>
            <a:xfrm rot="21148334">
              <a:off x="3368675" y="730250"/>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7" name="矩形 1"/>
            <p:cNvSpPr/>
            <p:nvPr/>
          </p:nvSpPr>
          <p:spPr>
            <a:xfrm>
              <a:off x="3333750" y="598488"/>
              <a:ext cx="1743075" cy="566501"/>
            </a:xfrm>
            <a:prstGeom prst="rect">
              <a:avLst/>
            </a:prstGeom>
            <a:noFill/>
            <a:ln w="9525">
              <a:noFill/>
            </a:ln>
          </p:spPr>
          <p:txBody>
            <a:bodyPr>
              <a:spAutoFit/>
            </a:bodyPr>
            <a:lstStyle/>
            <a:p>
              <a:pPr algn="dist" eaLnBrk="0" hangingPunct="0">
                <a:lnSpc>
                  <a:spcPts val="4300"/>
                </a:lnSpc>
              </a:pPr>
              <a:r>
                <a:rPr lang="zh-CN" altLang="en-US" sz="2800" b="1" dirty="0">
                  <a:solidFill>
                    <a:schemeClr val="bg1"/>
                  </a:solidFill>
                  <a:latin typeface="楷体" panose="02010609060101010101" pitchFamily="49" charset="-122"/>
                  <a:ea typeface="楷体" panose="02010609060101010101" pitchFamily="49" charset="-122"/>
                </a:rPr>
                <a:t>阅读推荐</a:t>
              </a:r>
            </a:p>
          </p:txBody>
        </p:sp>
      </p:grpSp>
      <p:sp>
        <p:nvSpPr>
          <p:cNvPr id="8" name="TextBox 7"/>
          <p:cNvSpPr txBox="1"/>
          <p:nvPr/>
        </p:nvSpPr>
        <p:spPr>
          <a:xfrm>
            <a:off x="4562422" y="603250"/>
            <a:ext cx="2601866" cy="461665"/>
          </a:xfrm>
          <a:prstGeom prst="rect">
            <a:avLst/>
          </a:prstGeom>
          <a:noFill/>
        </p:spPr>
        <p:txBody>
          <a:bodyPr wrap="square" rtlCol="0">
            <a:spAutoFit/>
          </a:bodyPr>
          <a:lstStyle/>
          <a:p>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苏菲的世界</a:t>
            </a:r>
            <a:r>
              <a:rPr lang="en-US" altLang="zh-CN"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9" name="矩形 8"/>
          <p:cNvSpPr/>
          <p:nvPr/>
        </p:nvSpPr>
        <p:spPr>
          <a:xfrm>
            <a:off x="421618" y="1705710"/>
            <a:ext cx="8398854" cy="2882264"/>
          </a:xfrm>
          <a:prstGeom prst="rect">
            <a:avLst/>
          </a:prstGeom>
        </p:spPr>
        <p:txBody>
          <a:bodyPr wrap="square">
            <a:spAutoFit/>
          </a:bodyPr>
          <a:lstStyle/>
          <a:p>
            <a:pPr>
              <a:lnSpc>
                <a:spcPct val="120000"/>
              </a:lnSpc>
            </a:pPr>
            <a:r>
              <a:rPr lang="zh-CN" altLang="en-US" sz="2200" b="1" dirty="0">
                <a:latin typeface="楷体" panose="02010609060101010101" pitchFamily="49" charset="-122"/>
                <a:ea typeface="楷体" panose="02010609060101010101" pitchFamily="49" charset="-122"/>
              </a:rPr>
              <a:t>    乔斯坦</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贾德，挪威作家。</a:t>
            </a:r>
            <a:r>
              <a:rPr lang="en-US" altLang="zh-CN" sz="2200" b="1" dirty="0">
                <a:latin typeface="楷体" panose="02010609060101010101" pitchFamily="49" charset="-122"/>
                <a:ea typeface="楷体" panose="02010609060101010101" pitchFamily="49" charset="-122"/>
              </a:rPr>
              <a:t>1952</a:t>
            </a:r>
            <a:r>
              <a:rPr lang="zh-CN" altLang="en-US" sz="2200" b="1" dirty="0">
                <a:latin typeface="楷体" panose="02010609060101010101" pitchFamily="49" charset="-122"/>
                <a:ea typeface="楷体" panose="02010609060101010101" pitchFamily="49" charset="-122"/>
              </a:rPr>
              <a:t>年出生于挪威首都奥斯陆。</a:t>
            </a:r>
            <a:r>
              <a:rPr lang="en-US" altLang="zh-CN" sz="2200" b="1" dirty="0">
                <a:latin typeface="楷体" panose="02010609060101010101" pitchFamily="49" charset="-122"/>
                <a:ea typeface="楷体" panose="02010609060101010101" pitchFamily="49" charset="-122"/>
              </a:rPr>
              <a:t>1974</a:t>
            </a:r>
            <a:r>
              <a:rPr lang="zh-CN" altLang="en-US" sz="2200" b="1" dirty="0">
                <a:latin typeface="楷体" panose="02010609060101010101" pitchFamily="49" charset="-122"/>
                <a:ea typeface="楷体" panose="02010609060101010101" pitchFamily="49" charset="-122"/>
              </a:rPr>
              <a:t>年开始写作，</a:t>
            </a:r>
            <a:r>
              <a:rPr lang="en-US" altLang="zh-CN" sz="2200" b="1" dirty="0">
                <a:latin typeface="楷体" panose="02010609060101010101" pitchFamily="49" charset="-122"/>
                <a:ea typeface="楷体" panose="02010609060101010101" pitchFamily="49" charset="-122"/>
              </a:rPr>
              <a:t>1986</a:t>
            </a:r>
            <a:r>
              <a:rPr lang="zh-CN" altLang="en-US" sz="2200" b="1" dirty="0">
                <a:latin typeface="楷体" panose="02010609060101010101" pitchFamily="49" charset="-122"/>
                <a:ea typeface="楷体" panose="02010609060101010101" pitchFamily="49" charset="-122"/>
              </a:rPr>
              <a:t>年创作出版第一本书。</a:t>
            </a:r>
            <a:r>
              <a:rPr lang="en-US" altLang="zh-CN" sz="2200" b="1" dirty="0">
                <a:latin typeface="楷体" panose="02010609060101010101" pitchFamily="49" charset="-122"/>
                <a:ea typeface="楷体" panose="02010609060101010101" pitchFamily="49" charset="-122"/>
              </a:rPr>
              <a:t>1991</a:t>
            </a:r>
            <a:r>
              <a:rPr lang="zh-CN" altLang="en-US" sz="2200" b="1" dirty="0">
                <a:latin typeface="楷体" panose="02010609060101010101" pitchFamily="49" charset="-122"/>
                <a:ea typeface="楷体" panose="02010609060101010101" pitchFamily="49" charset="-122"/>
              </a:rPr>
              <a:t>年后成为全职作家。他的作品致力于对人生意义与终极关怀的探索与思考，</a:t>
            </a:r>
            <a:r>
              <a:rPr lang="en-US" altLang="zh-CN" sz="2200" b="1" dirty="0">
                <a:latin typeface="楷体" panose="02010609060101010101" pitchFamily="49" charset="-122"/>
                <a:ea typeface="楷体" panose="02010609060101010101" pitchFamily="49" charset="-122"/>
              </a:rPr>
              <a:t>1991</a:t>
            </a:r>
            <a:r>
              <a:rPr lang="zh-CN" altLang="en-US" sz="2200" b="1" dirty="0">
                <a:latin typeface="楷体" panose="02010609060101010101" pitchFamily="49" charset="-122"/>
                <a:ea typeface="楷体" panose="02010609060101010101" pitchFamily="49" charset="-122"/>
              </a:rPr>
              <a:t>年出版的哲学启蒙小说</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苏菲的世界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风靡世界，迄今为止已被译成</a:t>
            </a:r>
            <a:r>
              <a:rPr lang="en-US" altLang="zh-CN" sz="2200" b="1" dirty="0">
                <a:latin typeface="楷体" panose="02010609060101010101" pitchFamily="49" charset="-122"/>
                <a:ea typeface="楷体" panose="02010609060101010101" pitchFamily="49" charset="-122"/>
              </a:rPr>
              <a:t>56</a:t>
            </a:r>
            <a:r>
              <a:rPr lang="zh-CN" altLang="en-US" sz="2200" b="1" dirty="0">
                <a:latin typeface="楷体" panose="02010609060101010101" pitchFamily="49" charset="-122"/>
                <a:ea typeface="楷体" panose="02010609060101010101" pitchFamily="49" charset="-122"/>
              </a:rPr>
              <a:t>种语言，全球销售超过</a:t>
            </a:r>
            <a:r>
              <a:rPr lang="en-US" altLang="zh-CN" sz="2200" b="1" dirty="0">
                <a:latin typeface="楷体" panose="02010609060101010101" pitchFamily="49" charset="-122"/>
                <a:ea typeface="楷体" panose="02010609060101010101" pitchFamily="49" charset="-122"/>
              </a:rPr>
              <a:t>3</a:t>
            </a:r>
            <a:r>
              <a:rPr lang="zh-CN" altLang="en-US" sz="2200" b="1" dirty="0">
                <a:latin typeface="楷体" panose="02010609060101010101" pitchFamily="49" charset="-122"/>
                <a:ea typeface="楷体" panose="02010609060101010101" pitchFamily="49" charset="-122"/>
              </a:rPr>
              <a:t>亿册。而他本人也因此获得了世界性的声誉，跻身世界级作家行列，被称为全球十大作家之一，成为挪威继</a:t>
            </a:r>
            <a:r>
              <a:rPr lang="en-US" altLang="zh-CN" sz="2200" b="1" dirty="0">
                <a:latin typeface="楷体" panose="02010609060101010101" pitchFamily="49" charset="-122"/>
                <a:ea typeface="楷体" panose="02010609060101010101" pitchFamily="49" charset="-122"/>
              </a:rPr>
              <a:t>1990</a:t>
            </a:r>
            <a:r>
              <a:rPr lang="zh-CN" altLang="en-US" sz="2200" b="1" dirty="0">
                <a:latin typeface="楷体" panose="02010609060101010101" pitchFamily="49" charset="-122"/>
                <a:ea typeface="楷体" panose="02010609060101010101" pitchFamily="49" charset="-122"/>
              </a:rPr>
              <a:t>年赢得诺贝尔文学奖的作家汉姆之后最成功的本土作家。</a:t>
            </a:r>
          </a:p>
        </p:txBody>
      </p:sp>
      <p:grpSp>
        <p:nvGrpSpPr>
          <p:cNvPr id="10"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11"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12"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
        <p:nvSpPr>
          <p:cNvPr id="14" name="TextBox 13"/>
          <p:cNvSpPr txBox="1"/>
          <p:nvPr/>
        </p:nvSpPr>
        <p:spPr>
          <a:xfrm>
            <a:off x="3775123" y="1203598"/>
            <a:ext cx="1593754" cy="461665"/>
          </a:xfrm>
          <a:prstGeom prst="rect">
            <a:avLst/>
          </a:prstGeom>
          <a:solidFill>
            <a:schemeClr val="accent6">
              <a:lumMod val="60000"/>
              <a:lumOff val="40000"/>
            </a:schemeClr>
          </a:solidFill>
        </p:spPr>
        <p:txBody>
          <a:bodyPr wrap="square" rtlCol="0">
            <a:spAutoFit/>
          </a:bodyPr>
          <a:lstStyle/>
          <a:p>
            <a:pPr algn="ctr"/>
            <a:r>
              <a:rPr lang="zh-CN" altLang="en-US" sz="2400" b="1" dirty="0">
                <a:latin typeface="宋体" panose="02010600030101010101" pitchFamily="2" charset="-122"/>
              </a:rPr>
              <a:t>作者名片</a:t>
            </a:r>
          </a:p>
        </p:txBody>
      </p:sp>
    </p:spTree>
    <p:extLst>
      <p:ext uri="{BB962C8B-B14F-4D97-AF65-F5344CB8AC3E}">
        <p14:creationId xmlns:p14="http://schemas.microsoft.com/office/powerpoint/2010/main" xmlns="" val="2583732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1540" y="985579"/>
            <a:ext cx="8280920" cy="4105932"/>
          </a:xfrm>
          <a:prstGeom prst="rect">
            <a:avLst/>
          </a:prstGeom>
        </p:spPr>
        <p:txBody>
          <a:bodyPr wrap="square">
            <a:spAutoFit/>
          </a:bodyPr>
          <a:lstStyle/>
          <a:p>
            <a:pPr>
              <a:lnSpc>
                <a:spcPct val="120000"/>
              </a:lnSpc>
            </a:pPr>
            <a:r>
              <a:rPr lang="en-US" altLang="zh-CN" sz="2000" b="1" dirty="0">
                <a:latin typeface="楷体" panose="02010609060101010101" pitchFamily="49" charset="-122"/>
                <a:ea typeface="楷体" panose="02010609060101010101" pitchFamily="49" charset="-122"/>
              </a:rPr>
              <a:t>    14</a:t>
            </a:r>
            <a:r>
              <a:rPr lang="zh-CN" altLang="en-US" sz="2000" b="1" dirty="0">
                <a:latin typeface="楷体" panose="02010609060101010101" pitchFamily="49" charset="-122"/>
                <a:ea typeface="楷体" panose="02010609060101010101" pitchFamily="49" charset="-122"/>
              </a:rPr>
              <a:t>岁的少女苏菲某天放学回家，收到了一封神秘的信。苏菲从这封写着“你是谁</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的信开始，在艾伯特的指点下，从哲学的摇篮</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雅典出发，对苏格拉底和柏拉图的哲学有了初步了解。她对文艺复兴时期的认识，包括达</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芬奇的绘画、莎士比亚的戏剧</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涉及艺术、科学等许多方面。至于近现代，艾伯特的“哲学函授课”包含了康德、黑格尔、弗洛伊德乃至马克思的哲学思想。在苏菲的所到之处，到处都凝结着文明的精华。世界像谜团一般在她眼底展开，苏菲运用少女天生的悟性与后天的知识，企图解开这些谜团，然而，事实真相远比她所想的更怪异、更离奇</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苏菲的世界</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揭示了西方哲学史发展的历程，既是智慧的世界，又是梦的世界，它将会唤醒每个人内心深处对生命的赞叹与对人生终极意义的关怀和好奇。</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
        <p:nvSpPr>
          <p:cNvPr id="7" name="TextBox 6"/>
          <p:cNvSpPr txBox="1"/>
          <p:nvPr/>
        </p:nvSpPr>
        <p:spPr>
          <a:xfrm>
            <a:off x="3775123" y="531143"/>
            <a:ext cx="1593754" cy="461665"/>
          </a:xfrm>
          <a:prstGeom prst="rect">
            <a:avLst/>
          </a:prstGeom>
          <a:solidFill>
            <a:schemeClr val="accent6">
              <a:lumMod val="60000"/>
              <a:lumOff val="40000"/>
            </a:schemeClr>
          </a:solidFill>
        </p:spPr>
        <p:txBody>
          <a:bodyPr wrap="square" rtlCol="0">
            <a:spAutoFit/>
          </a:bodyPr>
          <a:lstStyle/>
          <a:p>
            <a:pPr algn="ctr"/>
            <a:r>
              <a:rPr lang="zh-CN" altLang="en-US" sz="2400" b="1" dirty="0">
                <a:latin typeface="宋体" panose="02010600030101010101" pitchFamily="2" charset="-122"/>
              </a:rPr>
              <a:t>主要内容</a:t>
            </a:r>
          </a:p>
        </p:txBody>
      </p:sp>
    </p:spTree>
    <p:extLst>
      <p:ext uri="{BB962C8B-B14F-4D97-AF65-F5344CB8AC3E}">
        <p14:creationId xmlns:p14="http://schemas.microsoft.com/office/powerpoint/2010/main" xmlns="" val="9547782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059582"/>
            <a:ext cx="8280920" cy="3770969"/>
          </a:xfrm>
          <a:prstGeom prst="rect">
            <a:avLst/>
          </a:prstGeom>
        </p:spPr>
        <p:txBody>
          <a:bodyPr wrap="square">
            <a:spAutoFit/>
          </a:bodyPr>
          <a:lstStyle/>
          <a:p>
            <a:pPr>
              <a:lnSpc>
                <a:spcPct val="110000"/>
              </a:lnSpc>
            </a:pPr>
            <a:r>
              <a:rPr lang="en-US" altLang="zh-CN" sz="2200" b="1" dirty="0">
                <a:latin typeface="楷体" panose="02010609060101010101" pitchFamily="49" charset="-122"/>
                <a:ea typeface="楷体" panose="02010609060101010101" pitchFamily="49" charset="-122"/>
              </a:rPr>
              <a:t>    《</a:t>
            </a:r>
            <a:r>
              <a:rPr lang="zh-CN" altLang="en-US" sz="2200" b="1" dirty="0">
                <a:latin typeface="楷体" panose="02010609060101010101" pitchFamily="49" charset="-122"/>
                <a:ea typeface="楷体" panose="02010609060101010101" pitchFamily="49" charset="-122"/>
              </a:rPr>
              <a:t>苏菲的世界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是一部深入浅出的人类哲学史，它不仅能唤醒人们内心深处对生命的敬仰与赞叹、对人生意义的关心与好奇，而且也为每一个人的成长</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使生命从混沌走向智慧、由困惑而进入觉悟之境，挂起了一盏盏明亮的桅灯</a:t>
            </a:r>
            <a:r>
              <a:rPr lang="en-US" altLang="zh-CN" sz="2200" b="1" dirty="0">
                <a:latin typeface="楷体" panose="02010609060101010101" pitchFamily="49" charset="-122"/>
                <a:ea typeface="楷体" panose="02010609060101010101" pitchFamily="49" charset="-122"/>
              </a:rPr>
              <a:t>……</a:t>
            </a:r>
          </a:p>
          <a:p>
            <a:pPr>
              <a:lnSpc>
                <a:spcPct val="110000"/>
              </a:lnSpc>
            </a:pPr>
            <a:r>
              <a:rPr lang="zh-CN" altLang="en-US" sz="2200" b="1" dirty="0">
                <a:latin typeface="楷体" panose="02010609060101010101" pitchFamily="49" charset="-122"/>
                <a:ea typeface="楷体" panose="02010609060101010101" pitchFamily="49" charset="-122"/>
              </a:rPr>
              <a:t>    这本书的成功，显示了一个重要的社会指标，就是社会大众渴望知识及缺乏安全感。在一本小说里，塞进整部西方哲学史，本身就极具魅力。除了追求知识的流行趋势之外，一般人也多少觉察到当今教育上的缺失，我们的教育并未提供有关人生和其意义的必要知识，而这些答案正隐藏在哲学的奥秘里。现在，我们有机会一一来巡视，到底这些饱学之士，教了我们些什么。</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
        <p:nvSpPr>
          <p:cNvPr id="7" name="TextBox 6"/>
          <p:cNvSpPr txBox="1"/>
          <p:nvPr/>
        </p:nvSpPr>
        <p:spPr>
          <a:xfrm>
            <a:off x="3775123" y="597917"/>
            <a:ext cx="1593754" cy="461665"/>
          </a:xfrm>
          <a:prstGeom prst="rect">
            <a:avLst/>
          </a:prstGeom>
          <a:solidFill>
            <a:schemeClr val="accent6">
              <a:lumMod val="60000"/>
              <a:lumOff val="40000"/>
            </a:schemeClr>
          </a:solidFill>
        </p:spPr>
        <p:txBody>
          <a:bodyPr wrap="square" rtlCol="0">
            <a:spAutoFit/>
          </a:bodyPr>
          <a:lstStyle/>
          <a:p>
            <a:pPr algn="ctr"/>
            <a:r>
              <a:rPr lang="zh-CN" altLang="en-US" sz="2400" b="1" dirty="0">
                <a:latin typeface="宋体" panose="02010600030101010101" pitchFamily="2" charset="-122"/>
              </a:rPr>
              <a:t>推荐理由</a:t>
            </a:r>
          </a:p>
        </p:txBody>
      </p:sp>
    </p:spTree>
    <p:extLst>
      <p:ext uri="{BB962C8B-B14F-4D97-AF65-F5344CB8AC3E}">
        <p14:creationId xmlns:p14="http://schemas.microsoft.com/office/powerpoint/2010/main" xmlns="" val="295278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矩形 14"/>
          <p:cNvSpPr>
            <a:spLocks noChangeArrowheads="1"/>
          </p:cNvSpPr>
          <p:nvPr/>
        </p:nvSpPr>
        <p:spPr bwMode="auto">
          <a:xfrm>
            <a:off x="420263" y="1203598"/>
            <a:ext cx="8328201" cy="3748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indent="0">
              <a:lnSpc>
                <a:spcPct val="110000"/>
              </a:lnSpc>
            </a:pPr>
            <a:r>
              <a:rPr lang="zh-CN" altLang="en-US" sz="2400" b="1" dirty="0">
                <a:latin typeface="楷体" panose="02010609060101010101" pitchFamily="49" charset="-122"/>
                <a:ea typeface="楷体" panose="02010609060101010101" pitchFamily="49" charset="-122"/>
              </a:rPr>
              <a:t>    朱自清（</a:t>
            </a:r>
            <a:r>
              <a:rPr lang="en-US" altLang="zh-CN" sz="2400" b="1" dirty="0">
                <a:latin typeface="楷体" panose="02010609060101010101" pitchFamily="49" charset="-122"/>
                <a:ea typeface="楷体" panose="02010609060101010101" pitchFamily="49" charset="-122"/>
              </a:rPr>
              <a:t>1898—1948</a:t>
            </a:r>
            <a:r>
              <a:rPr lang="zh-CN" altLang="en-US" sz="2400" b="1" dirty="0">
                <a:latin typeface="楷体" panose="02010609060101010101" pitchFamily="49" charset="-122"/>
                <a:ea typeface="楷体" panose="02010609060101010101" pitchFamily="49" charset="-122"/>
              </a:rPr>
              <a:t>），原名自华，字佩弦。江苏扬州人，原籍浙江绍兴。中国散文家、诗人、古典文学研究家。</a:t>
            </a:r>
            <a:r>
              <a:rPr lang="en-US" altLang="zh-CN" sz="2400" b="1" dirty="0">
                <a:latin typeface="楷体" panose="02010609060101010101" pitchFamily="49" charset="-122"/>
                <a:ea typeface="楷体" panose="02010609060101010101" pitchFamily="49" charset="-122"/>
              </a:rPr>
              <a:t>1923</a:t>
            </a:r>
            <a:r>
              <a:rPr lang="zh-CN" altLang="en-US" sz="2400" b="1" dirty="0">
                <a:latin typeface="楷体" panose="02010609060101010101" pitchFamily="49" charset="-122"/>
                <a:ea typeface="楷体" panose="02010609060101010101" pitchFamily="49" charset="-122"/>
              </a:rPr>
              <a:t>年发表长诗</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毁灭</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后又从事散文写作。先后执教于江苏、浙江的几所著名中学，任清华大学、昆明西南联合大学等校教授，并致力学术研究。早期诗作表现对黑暗现实的忧愤和对光明、对美的憧憬；散文风格朴素缜密，清隽沉郁，以语言洗练、文笔秀丽著称。著有诗文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踪迹</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，散文集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背影</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欧游杂记</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你我</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等，文艺论著</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诗言志辨</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论雅俗共赏</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等。有</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朱自清全集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行世。</a:t>
            </a:r>
          </a:p>
        </p:txBody>
      </p:sp>
      <p:grpSp>
        <p:nvGrpSpPr>
          <p:cNvPr id="14" name="组合 2"/>
          <p:cNvGrpSpPr/>
          <p:nvPr/>
        </p:nvGrpSpPr>
        <p:grpSpPr>
          <a:xfrm>
            <a:off x="3700463" y="565423"/>
            <a:ext cx="1743075" cy="638175"/>
            <a:chOff x="3333750" y="598488"/>
            <a:chExt cx="1743075" cy="638174"/>
          </a:xfrm>
        </p:grpSpPr>
        <p:sp>
          <p:nvSpPr>
            <p:cNvPr id="15" name="圆角矩形 14"/>
            <p:cNvSpPr/>
            <p:nvPr/>
          </p:nvSpPr>
          <p:spPr>
            <a:xfrm rot="555800">
              <a:off x="4602163"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6" name="圆角矩形 15"/>
            <p:cNvSpPr/>
            <p:nvPr/>
          </p:nvSpPr>
          <p:spPr>
            <a:xfrm rot="20470821">
              <a:off x="4197350" y="722313"/>
              <a:ext cx="442913" cy="420686"/>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7" name="圆角矩形 16"/>
            <p:cNvSpPr/>
            <p:nvPr/>
          </p:nvSpPr>
          <p:spPr>
            <a:xfrm rot="319204">
              <a:off x="3778250" y="722313"/>
              <a:ext cx="441325" cy="420686"/>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8" name="圆角矩形 17"/>
            <p:cNvSpPr/>
            <p:nvPr/>
          </p:nvSpPr>
          <p:spPr>
            <a:xfrm rot="21148334">
              <a:off x="3368675" y="730250"/>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9" name="矩形 1"/>
            <p:cNvSpPr/>
            <p:nvPr/>
          </p:nvSpPr>
          <p:spPr>
            <a:xfrm>
              <a:off x="3333750" y="598488"/>
              <a:ext cx="1743075" cy="638174"/>
            </a:xfrm>
            <a:prstGeom prst="rect">
              <a:avLst/>
            </a:prstGeom>
            <a:noFill/>
            <a:ln w="9525">
              <a:noFill/>
            </a:ln>
          </p:spPr>
          <p:txBody>
            <a:bodyPr>
              <a:spAutoFit/>
            </a:bodyPr>
            <a:lstStyle/>
            <a:p>
              <a:pPr algn="dist" eaLnBrk="0" hangingPunct="0">
                <a:lnSpc>
                  <a:spcPts val="4300"/>
                </a:lnSpc>
              </a:pPr>
              <a:r>
                <a:rPr lang="zh-CN" altLang="en-US" sz="2800" b="1" dirty="0">
                  <a:solidFill>
                    <a:schemeClr val="bg1"/>
                  </a:solidFill>
                  <a:latin typeface="楷体" panose="02010609060101010101" pitchFamily="49" charset="-122"/>
                  <a:ea typeface="楷体" panose="02010609060101010101" pitchFamily="49" charset="-122"/>
                </a:rPr>
                <a:t>作者简介</a:t>
              </a:r>
            </a:p>
          </p:txBody>
        </p:sp>
      </p:grpSp>
      <p:grpSp>
        <p:nvGrpSpPr>
          <p:cNvPr id="20"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21"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知识备查</a:t>
              </a:r>
            </a:p>
          </p:txBody>
        </p:sp>
        <p:cxnSp>
          <p:nvCxnSpPr>
            <p:cNvPr id="22"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3" name="菱形 22">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矩形 9"/>
          <p:cNvSpPr>
            <a:spLocks noChangeArrowheads="1"/>
          </p:cNvSpPr>
          <p:nvPr/>
        </p:nvSpPr>
        <p:spPr bwMode="auto">
          <a:xfrm>
            <a:off x="448941" y="1262246"/>
            <a:ext cx="8246119" cy="3453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indent="0">
              <a:lnSpc>
                <a:spcPct val="130000"/>
              </a:lnSpc>
            </a:pPr>
            <a:r>
              <a:rPr lang="en-US" altLang="zh-CN" sz="2400" b="1" dirty="0">
                <a:solidFill>
                  <a:prstClr val="black"/>
                </a:solidFill>
                <a:latin typeface="楷体" panose="02010609060101010101" pitchFamily="49" charset="-122"/>
                <a:ea typeface="楷体" panose="02010609060101010101" pitchFamily="49" charset="-122"/>
              </a:rPr>
              <a:t>    《</a:t>
            </a:r>
            <a:r>
              <a:rPr lang="zh-CN" altLang="en-US" sz="2400" b="1" dirty="0">
                <a:solidFill>
                  <a:prstClr val="black"/>
                </a:solidFill>
                <a:latin typeface="楷体" panose="02010609060101010101" pitchFamily="49" charset="-122"/>
                <a:ea typeface="楷体" panose="02010609060101010101" pitchFamily="49" charset="-122"/>
              </a:rPr>
              <a:t>经典常谈</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写于</a:t>
            </a:r>
            <a:r>
              <a:rPr lang="en-US" altLang="zh-CN" sz="2400" b="1" dirty="0">
                <a:solidFill>
                  <a:prstClr val="black"/>
                </a:solidFill>
                <a:latin typeface="楷体" panose="02010609060101010101" pitchFamily="49" charset="-122"/>
                <a:ea typeface="楷体" panose="02010609060101010101" pitchFamily="49" charset="-122"/>
              </a:rPr>
              <a:t>1942</a:t>
            </a:r>
            <a:r>
              <a:rPr lang="zh-CN" altLang="en-US" sz="2400" b="1" dirty="0">
                <a:solidFill>
                  <a:prstClr val="black"/>
                </a:solidFill>
                <a:latin typeface="楷体" panose="02010609060101010101" pitchFamily="49" charset="-122"/>
                <a:ea typeface="楷体" panose="02010609060101010101" pitchFamily="49" charset="-122"/>
              </a:rPr>
              <a:t>年，是朱自清为中学生撰写的一部介绍我国传统文化经典的著作。全书共</a:t>
            </a:r>
            <a:r>
              <a:rPr lang="en-US" altLang="zh-CN" sz="2400" b="1" dirty="0">
                <a:solidFill>
                  <a:prstClr val="black"/>
                </a:solidFill>
                <a:latin typeface="楷体" panose="02010609060101010101" pitchFamily="49" charset="-122"/>
                <a:ea typeface="楷体" panose="02010609060101010101" pitchFamily="49" charset="-122"/>
              </a:rPr>
              <a:t>13</a:t>
            </a:r>
            <a:r>
              <a:rPr lang="zh-CN" altLang="en-US" sz="2400" b="1" dirty="0">
                <a:solidFill>
                  <a:prstClr val="black"/>
                </a:solidFill>
                <a:latin typeface="楷体" panose="02010609060101010101" pitchFamily="49" charset="-122"/>
                <a:ea typeface="楷体" panose="02010609060101010101" pitchFamily="49" charset="-122"/>
              </a:rPr>
              <a:t>篇，介绍了</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说文解字</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周易</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尚书</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史记</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等经典著作，并概述了诸子百家、辞赋和历代诗文的情况，以此展示我国古代思想文化的基本面貌。全书对经典的梳理与讲解，不仅知识上简洁精辟，文字上更是白话文通俗流畅的典范，是读者概览中国古典文学的不二之选。</a:t>
            </a:r>
          </a:p>
        </p:txBody>
      </p:sp>
      <p:grpSp>
        <p:nvGrpSpPr>
          <p:cNvPr id="22" name="组合 2"/>
          <p:cNvGrpSpPr/>
          <p:nvPr/>
        </p:nvGrpSpPr>
        <p:grpSpPr>
          <a:xfrm>
            <a:off x="3700463" y="637096"/>
            <a:ext cx="1743075" cy="566502"/>
            <a:chOff x="3333750" y="598488"/>
            <a:chExt cx="1743075" cy="566501"/>
          </a:xfrm>
        </p:grpSpPr>
        <p:sp>
          <p:nvSpPr>
            <p:cNvPr id="23" name="圆角矩形 22"/>
            <p:cNvSpPr/>
            <p:nvPr/>
          </p:nvSpPr>
          <p:spPr>
            <a:xfrm rot="555800">
              <a:off x="4602163"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24" name="圆角矩形 23"/>
            <p:cNvSpPr/>
            <p:nvPr/>
          </p:nvSpPr>
          <p:spPr>
            <a:xfrm rot="20470821">
              <a:off x="4197350" y="722313"/>
              <a:ext cx="442913" cy="420686"/>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25" name="圆角矩形 24"/>
            <p:cNvSpPr/>
            <p:nvPr/>
          </p:nvSpPr>
          <p:spPr>
            <a:xfrm rot="319204">
              <a:off x="3778250" y="722313"/>
              <a:ext cx="441325" cy="420686"/>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26" name="圆角矩形 25"/>
            <p:cNvSpPr/>
            <p:nvPr/>
          </p:nvSpPr>
          <p:spPr>
            <a:xfrm rot="21148334">
              <a:off x="3368675" y="730250"/>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27" name="矩形 1"/>
            <p:cNvSpPr/>
            <p:nvPr/>
          </p:nvSpPr>
          <p:spPr>
            <a:xfrm>
              <a:off x="3333750" y="598488"/>
              <a:ext cx="1743075" cy="566501"/>
            </a:xfrm>
            <a:prstGeom prst="rect">
              <a:avLst/>
            </a:prstGeom>
            <a:noFill/>
            <a:ln w="9525">
              <a:noFill/>
            </a:ln>
          </p:spPr>
          <p:txBody>
            <a:bodyPr>
              <a:spAutoFit/>
            </a:bodyPr>
            <a:lstStyle/>
            <a:p>
              <a:pPr algn="dist">
                <a:lnSpc>
                  <a:spcPts val="4300"/>
                </a:lnSpc>
              </a:pPr>
              <a:r>
                <a:rPr lang="zh-CN" altLang="en-US" sz="2800" b="1" dirty="0">
                  <a:solidFill>
                    <a:prstClr val="white"/>
                  </a:solidFill>
                  <a:latin typeface="楷体" panose="02010609060101010101" pitchFamily="49" charset="-122"/>
                  <a:ea typeface="楷体" panose="02010609060101010101" pitchFamily="49" charset="-122"/>
                </a:rPr>
                <a:t>内容简介</a:t>
              </a:r>
            </a:p>
          </p:txBody>
        </p:sp>
      </p:grpSp>
      <p:grpSp>
        <p:nvGrpSpPr>
          <p:cNvPr id="28"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29"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整体感知</a:t>
              </a:r>
            </a:p>
          </p:txBody>
        </p:sp>
        <p:cxnSp>
          <p:nvCxnSpPr>
            <p:cNvPr id="30"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1" name="菱形 30">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Tree>
    <p:extLst>
      <p:ext uri="{BB962C8B-B14F-4D97-AF65-F5344CB8AC3E}">
        <p14:creationId xmlns:p14="http://schemas.microsoft.com/office/powerpoint/2010/main" xmlns="" val="2348728392"/>
      </p:ext>
    </p:extLst>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8"/>
          <p:cNvSpPr txBox="1"/>
          <p:nvPr/>
        </p:nvSpPr>
        <p:spPr>
          <a:xfrm>
            <a:off x="827584" y="1131590"/>
            <a:ext cx="7389006" cy="3693319"/>
          </a:xfrm>
          <a:prstGeom prst="rect">
            <a:avLst/>
          </a:prstGeom>
          <a:noFill/>
        </p:spPr>
        <p:txBody>
          <a:bodyPr wrap="square" rtlCol="0">
            <a:spAutoFit/>
          </a:bodyPr>
          <a:lstStyle/>
          <a:p>
            <a:pPr algn="just">
              <a:lnSpc>
                <a:spcPct val="150000"/>
              </a:lnSpc>
              <a:defRPr/>
            </a:pPr>
            <a:r>
              <a:rPr lang="en-US" altLang="zh-CN" sz="2600" b="1" dirty="0">
                <a:solidFill>
                  <a:srgbClr val="0000FF"/>
                </a:solidFill>
                <a:latin typeface="楷体" panose="02010609060101010101" pitchFamily="49" charset="-122"/>
                <a:ea typeface="楷体" panose="02010609060101010101" pitchFamily="49" charset="-122"/>
                <a:sym typeface="+mn-ea"/>
              </a:rPr>
              <a:t>1.</a:t>
            </a:r>
            <a:r>
              <a:rPr lang="zh-CN" altLang="en-US" sz="2600" b="1" dirty="0">
                <a:solidFill>
                  <a:srgbClr val="0000FF"/>
                </a:solidFill>
                <a:latin typeface="楷体" panose="02010609060101010101" pitchFamily="49" charset="-122"/>
                <a:ea typeface="楷体" panose="02010609060101010101" pitchFamily="49" charset="-122"/>
                <a:sym typeface="+mn-ea"/>
              </a:rPr>
              <a:t>见解精辟，文笔优美。</a:t>
            </a:r>
          </a:p>
          <a:p>
            <a:pPr algn="just">
              <a:lnSpc>
                <a:spcPct val="150000"/>
              </a:lnSpc>
              <a:defRPr/>
            </a:pPr>
            <a:r>
              <a:rPr lang="zh-CN" altLang="en-US" sz="2600" b="1" dirty="0">
                <a:solidFill>
                  <a:prstClr val="black"/>
                </a:solidFill>
                <a:latin typeface="楷体" panose="02010609060101010101" pitchFamily="49" charset="-122"/>
                <a:ea typeface="楷体" panose="02010609060101010101" pitchFamily="49" charset="-122"/>
                <a:sym typeface="+mn-ea"/>
              </a:rPr>
              <a:t>    </a:t>
            </a:r>
            <a:r>
              <a:rPr lang="en-US" altLang="zh-CN" sz="2600" b="1" dirty="0">
                <a:solidFill>
                  <a:prstClr val="black"/>
                </a:solidFill>
                <a:latin typeface="楷体" panose="02010609060101010101" pitchFamily="49" charset="-122"/>
                <a:ea typeface="楷体" panose="02010609060101010101" pitchFamily="49" charset="-122"/>
                <a:sym typeface="+mn-ea"/>
              </a:rPr>
              <a:t>《</a:t>
            </a:r>
            <a:r>
              <a:rPr lang="zh-CN" altLang="en-US" sz="2600" b="1" dirty="0">
                <a:solidFill>
                  <a:prstClr val="black"/>
                </a:solidFill>
                <a:latin typeface="楷体" panose="02010609060101010101" pitchFamily="49" charset="-122"/>
                <a:ea typeface="楷体" panose="02010609060101010101" pitchFamily="49" charset="-122"/>
                <a:sym typeface="+mn-ea"/>
              </a:rPr>
              <a:t>经典常谈</a:t>
            </a:r>
            <a:r>
              <a:rPr lang="en-US" altLang="zh-CN" sz="2600" b="1" dirty="0">
                <a:solidFill>
                  <a:prstClr val="black"/>
                </a:solidFill>
                <a:latin typeface="楷体" panose="02010609060101010101" pitchFamily="49" charset="-122"/>
                <a:ea typeface="楷体" panose="02010609060101010101" pitchFamily="49" charset="-122"/>
                <a:sym typeface="+mn-ea"/>
              </a:rPr>
              <a:t>》</a:t>
            </a:r>
            <a:r>
              <a:rPr lang="zh-CN" altLang="en-US" sz="2600" b="1" dirty="0">
                <a:solidFill>
                  <a:prstClr val="black"/>
                </a:solidFill>
                <a:latin typeface="楷体" panose="02010609060101010101" pitchFamily="49" charset="-122"/>
                <a:ea typeface="楷体" panose="02010609060101010101" pitchFamily="49" charset="-122"/>
                <a:sym typeface="+mn-ea"/>
              </a:rPr>
              <a:t>不是“国学概论”，它以经典为主，以书为主，深入浅出，不故作玄虚。其也可看作一本精彩的学术散文集。这本书不“板着脸说话”，也不平铺直叙，而是以流利畅达的语言娓娓道来，常有引人入胜之处。</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精读细研</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grpSp>
        <p:nvGrpSpPr>
          <p:cNvPr id="7" name="组合 2"/>
          <p:cNvGrpSpPr/>
          <p:nvPr/>
        </p:nvGrpSpPr>
        <p:grpSpPr>
          <a:xfrm>
            <a:off x="3700463" y="627534"/>
            <a:ext cx="1743075" cy="566502"/>
            <a:chOff x="3333750" y="598488"/>
            <a:chExt cx="1743075" cy="566501"/>
          </a:xfrm>
        </p:grpSpPr>
        <p:sp>
          <p:nvSpPr>
            <p:cNvPr id="8" name="圆角矩形 7"/>
            <p:cNvSpPr/>
            <p:nvPr/>
          </p:nvSpPr>
          <p:spPr>
            <a:xfrm rot="555800">
              <a:off x="4602163"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9" name="圆角矩形 8"/>
            <p:cNvSpPr/>
            <p:nvPr/>
          </p:nvSpPr>
          <p:spPr>
            <a:xfrm rot="20470821">
              <a:off x="4197350" y="722313"/>
              <a:ext cx="442913" cy="420686"/>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10" name="圆角矩形 9"/>
            <p:cNvSpPr/>
            <p:nvPr/>
          </p:nvSpPr>
          <p:spPr>
            <a:xfrm rot="319204">
              <a:off x="3778250" y="722313"/>
              <a:ext cx="441325" cy="420686"/>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11" name="圆角矩形 10"/>
            <p:cNvSpPr/>
            <p:nvPr/>
          </p:nvSpPr>
          <p:spPr>
            <a:xfrm rot="21148334">
              <a:off x="3368675" y="730250"/>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12" name="矩形 1"/>
            <p:cNvSpPr/>
            <p:nvPr/>
          </p:nvSpPr>
          <p:spPr>
            <a:xfrm>
              <a:off x="3333750" y="598488"/>
              <a:ext cx="1743075" cy="566501"/>
            </a:xfrm>
            <a:prstGeom prst="rect">
              <a:avLst/>
            </a:prstGeom>
            <a:noFill/>
            <a:ln w="9525">
              <a:noFill/>
            </a:ln>
          </p:spPr>
          <p:txBody>
            <a:bodyPr>
              <a:spAutoFit/>
            </a:bodyPr>
            <a:lstStyle/>
            <a:p>
              <a:pPr algn="dist">
                <a:lnSpc>
                  <a:spcPts val="4300"/>
                </a:lnSpc>
              </a:pPr>
              <a:r>
                <a:rPr lang="zh-CN" altLang="en-US" sz="2800" b="1" dirty="0">
                  <a:solidFill>
                    <a:prstClr val="white"/>
                  </a:solidFill>
                  <a:latin typeface="楷体" panose="02010609060101010101" pitchFamily="49" charset="-122"/>
                  <a:ea typeface="楷体" panose="02010609060101010101" pitchFamily="49" charset="-122"/>
                </a:rPr>
                <a:t>艺术特色</a:t>
              </a:r>
            </a:p>
          </p:txBody>
        </p:sp>
      </p:grpSp>
    </p:spTree>
    <p:extLst>
      <p:ext uri="{BB962C8B-B14F-4D97-AF65-F5344CB8AC3E}">
        <p14:creationId xmlns:p14="http://schemas.microsoft.com/office/powerpoint/2010/main" xmlns="" val="2233044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8"/>
          <p:cNvSpPr txBox="1"/>
          <p:nvPr/>
        </p:nvSpPr>
        <p:spPr>
          <a:xfrm>
            <a:off x="599467" y="915566"/>
            <a:ext cx="7788957" cy="3711785"/>
          </a:xfrm>
          <a:prstGeom prst="rect">
            <a:avLst/>
          </a:prstGeom>
          <a:noFill/>
        </p:spPr>
        <p:txBody>
          <a:bodyPr wrap="square" rtlCol="0">
            <a:spAutoFit/>
          </a:bodyPr>
          <a:lstStyle/>
          <a:p>
            <a:pPr algn="just">
              <a:lnSpc>
                <a:spcPct val="140000"/>
              </a:lnSpc>
              <a:defRPr/>
            </a:pPr>
            <a:r>
              <a:rPr lang="en-US" altLang="zh-CN" sz="2400" b="1" dirty="0">
                <a:solidFill>
                  <a:srgbClr val="0000FF"/>
                </a:solidFill>
                <a:latin typeface="楷体" panose="02010609060101010101" pitchFamily="49" charset="-122"/>
                <a:ea typeface="楷体" panose="02010609060101010101" pitchFamily="49" charset="-122"/>
                <a:sym typeface="+mn-ea"/>
              </a:rPr>
              <a:t>2.</a:t>
            </a:r>
            <a:r>
              <a:rPr lang="zh-CN" altLang="en-US" sz="2400" b="1" dirty="0">
                <a:solidFill>
                  <a:srgbClr val="0000FF"/>
                </a:solidFill>
                <a:latin typeface="楷体" panose="02010609060101010101" pitchFamily="49" charset="-122"/>
                <a:ea typeface="楷体" panose="02010609060101010101" pitchFamily="49" charset="-122"/>
                <a:sym typeface="+mn-ea"/>
              </a:rPr>
              <a:t>提纲挈领，通俗易懂。</a:t>
            </a:r>
          </a:p>
          <a:p>
            <a:pPr algn="just">
              <a:lnSpc>
                <a:spcPct val="140000"/>
              </a:lnSpc>
              <a:defRPr/>
            </a:pPr>
            <a:r>
              <a:rPr lang="zh-CN" altLang="en-US" sz="2400" b="1" dirty="0">
                <a:solidFill>
                  <a:prstClr val="black"/>
                </a:solidFill>
                <a:latin typeface="楷体" panose="02010609060101010101" pitchFamily="49" charset="-122"/>
                <a:ea typeface="楷体" panose="02010609060101010101" pitchFamily="49" charset="-122"/>
                <a:sym typeface="+mn-ea"/>
              </a:rPr>
              <a:t>    这本书提纲挈领，通俗易懂，是了解国学知识和文艺理论最好的入门读本，对当代文艺、国学爱好者和研究者也有极强的指导意义和参考价值。该书不囿于陈腐的旧学框架，采择近人新说，亲切自然，全面地呈现了作者在文艺和国学经典通俗化方面的见解与体悟，对当今中学生具有教育意义。</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精读细研</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Tree>
    <p:extLst>
      <p:ext uri="{BB962C8B-B14F-4D97-AF65-F5344CB8AC3E}">
        <p14:creationId xmlns:p14="http://schemas.microsoft.com/office/powerpoint/2010/main" xmlns="" val="1020865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文本框 4099"/>
          <p:cNvSpPr txBox="1">
            <a:spLocks noChangeArrowheads="1"/>
          </p:cNvSpPr>
          <p:nvPr/>
        </p:nvSpPr>
        <p:spPr bwMode="auto">
          <a:xfrm>
            <a:off x="3010533" y="1275606"/>
            <a:ext cx="3122934"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spcBef>
                <a:spcPct val="50000"/>
              </a:spcBef>
            </a:pPr>
            <a:r>
              <a:rPr lang="zh-CN" altLang="en-US" sz="2800" dirty="0">
                <a:solidFill>
                  <a:srgbClr val="FF0000"/>
                </a:solidFill>
                <a:latin typeface="黑体" panose="02010609060101010101" pitchFamily="49" charset="-122"/>
                <a:ea typeface="黑体" panose="02010609060101010101" pitchFamily="49" charset="-122"/>
              </a:rPr>
              <a:t>选择性阅读</a:t>
            </a:r>
          </a:p>
        </p:txBody>
      </p:sp>
      <p:sp>
        <p:nvSpPr>
          <p:cNvPr id="17" name="TextBox 16"/>
          <p:cNvSpPr txBox="1">
            <a:spLocks noChangeArrowheads="1"/>
          </p:cNvSpPr>
          <p:nvPr/>
        </p:nvSpPr>
        <p:spPr bwMode="auto">
          <a:xfrm>
            <a:off x="539552" y="1851670"/>
            <a:ext cx="8064896"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indent="0">
              <a:lnSpc>
                <a:spcPct val="150000"/>
              </a:lnSpc>
            </a:pPr>
            <a:r>
              <a:rPr lang="zh-CN" altLang="en-US" sz="2400" b="1" dirty="0">
                <a:latin typeface="楷体" panose="02010609060101010101" pitchFamily="49" charset="-122"/>
                <a:ea typeface="楷体" panose="02010609060101010101" pitchFamily="49" charset="-122"/>
              </a:rPr>
              <a:t>    我们今天所处的时代，是一个信息爆炸的时代。知识增长的速度大大超过个人的接受速度，引发了学习方式的变革。就读书而来说，选择性阅读变得更加重要。</a:t>
            </a:r>
          </a:p>
        </p:txBody>
      </p:sp>
      <p:sp>
        <p:nvSpPr>
          <p:cNvPr id="18" name="TextBox 17"/>
          <p:cNvSpPr txBox="1">
            <a:spLocks noChangeArrowheads="1"/>
          </p:cNvSpPr>
          <p:nvPr/>
        </p:nvSpPr>
        <p:spPr bwMode="auto">
          <a:xfrm>
            <a:off x="539552" y="3531661"/>
            <a:ext cx="8064896"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indent="0">
              <a:lnSpc>
                <a:spcPct val="150000"/>
              </a:lnSpc>
            </a:pPr>
            <a:r>
              <a:rPr lang="zh-CN" altLang="en-US" sz="2400" b="1" dirty="0">
                <a:latin typeface="楷体" panose="02010609060101010101" pitchFamily="49" charset="-122"/>
                <a:ea typeface="楷体" panose="02010609060101010101" pitchFamily="49" charset="-122"/>
              </a:rPr>
              <a:t>    选择性阅读是一种理性、目的性很强的阅读方式，它往往和阅读者的兴趣、思想、目的密不可分。</a:t>
            </a:r>
          </a:p>
        </p:txBody>
      </p:sp>
      <p:grpSp>
        <p:nvGrpSpPr>
          <p:cNvPr id="15"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19"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精读细研</a:t>
              </a:r>
            </a:p>
          </p:txBody>
        </p:sp>
        <p:cxnSp>
          <p:nvCxnSpPr>
            <p:cNvPr id="20"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grpSp>
        <p:nvGrpSpPr>
          <p:cNvPr id="9" name="组合 2"/>
          <p:cNvGrpSpPr/>
          <p:nvPr/>
        </p:nvGrpSpPr>
        <p:grpSpPr>
          <a:xfrm>
            <a:off x="3700463" y="637096"/>
            <a:ext cx="1743075" cy="566502"/>
            <a:chOff x="3333750" y="598488"/>
            <a:chExt cx="1743075" cy="566501"/>
          </a:xfrm>
        </p:grpSpPr>
        <p:sp>
          <p:nvSpPr>
            <p:cNvPr id="10" name="圆角矩形 9"/>
            <p:cNvSpPr/>
            <p:nvPr/>
          </p:nvSpPr>
          <p:spPr>
            <a:xfrm rot="555800">
              <a:off x="4602163"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1" name="圆角矩形 10"/>
            <p:cNvSpPr/>
            <p:nvPr/>
          </p:nvSpPr>
          <p:spPr>
            <a:xfrm rot="20470821">
              <a:off x="4197350" y="722313"/>
              <a:ext cx="442913" cy="420686"/>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2" name="圆角矩形 11"/>
            <p:cNvSpPr/>
            <p:nvPr/>
          </p:nvSpPr>
          <p:spPr>
            <a:xfrm rot="319204">
              <a:off x="3778250" y="722313"/>
              <a:ext cx="441325" cy="420686"/>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3" name="圆角矩形 12"/>
            <p:cNvSpPr/>
            <p:nvPr/>
          </p:nvSpPr>
          <p:spPr>
            <a:xfrm rot="21148334">
              <a:off x="3368675" y="730250"/>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4" name="矩形 1"/>
            <p:cNvSpPr/>
            <p:nvPr/>
          </p:nvSpPr>
          <p:spPr>
            <a:xfrm>
              <a:off x="3333750" y="598488"/>
              <a:ext cx="1743075" cy="566501"/>
            </a:xfrm>
            <a:prstGeom prst="rect">
              <a:avLst/>
            </a:prstGeom>
            <a:noFill/>
            <a:ln w="9525">
              <a:noFill/>
            </a:ln>
          </p:spPr>
          <p:txBody>
            <a:bodyPr>
              <a:spAutoFit/>
            </a:bodyPr>
            <a:lstStyle/>
            <a:p>
              <a:pPr algn="dist" eaLnBrk="0" hangingPunct="0">
                <a:lnSpc>
                  <a:spcPts val="4300"/>
                </a:lnSpc>
              </a:pPr>
              <a:r>
                <a:rPr lang="zh-CN" altLang="en-US" sz="2800" b="1" dirty="0">
                  <a:solidFill>
                    <a:schemeClr val="bg1"/>
                  </a:solidFill>
                  <a:latin typeface="楷体" panose="02010609060101010101" pitchFamily="49" charset="-122"/>
                  <a:ea typeface="楷体" panose="02010609060101010101" pitchFamily="49" charset="-122"/>
                </a:rPr>
                <a:t>阅读方法</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99"/>
          <p:cNvSpPr txBox="1">
            <a:spLocks noChangeArrowheads="1"/>
          </p:cNvSpPr>
          <p:nvPr/>
        </p:nvSpPr>
        <p:spPr bwMode="auto">
          <a:xfrm>
            <a:off x="2783155" y="608370"/>
            <a:ext cx="357769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spcBef>
                <a:spcPct val="50000"/>
              </a:spcBef>
            </a:pPr>
            <a:r>
              <a:rPr lang="zh-CN" altLang="en-US" sz="2800" dirty="0">
                <a:solidFill>
                  <a:srgbClr val="FF0000"/>
                </a:solidFill>
                <a:latin typeface="黑体" panose="02010609060101010101" pitchFamily="49" charset="-122"/>
                <a:ea typeface="黑体" panose="02010609060101010101" pitchFamily="49" charset="-122"/>
              </a:rPr>
              <a:t>如何进行选择性阅读</a:t>
            </a:r>
          </a:p>
        </p:txBody>
      </p:sp>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精读细研</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
        <p:nvSpPr>
          <p:cNvPr id="7" name="矩形 6"/>
          <p:cNvSpPr/>
          <p:nvPr/>
        </p:nvSpPr>
        <p:spPr>
          <a:xfrm>
            <a:off x="539552" y="1203598"/>
            <a:ext cx="8136904" cy="3194721"/>
          </a:xfrm>
          <a:prstGeom prst="rect">
            <a:avLst/>
          </a:prstGeom>
        </p:spPr>
        <p:txBody>
          <a:bodyPr wrap="square">
            <a:spAutoFit/>
          </a:bodyPr>
          <a:lstStyle/>
          <a:p>
            <a:pPr>
              <a:lnSpc>
                <a:spcPct val="140000"/>
              </a:lnSpc>
            </a:pPr>
            <a:r>
              <a:rPr lang="en-US" altLang="zh-CN" sz="2400" b="1" dirty="0">
                <a:solidFill>
                  <a:srgbClr val="0000FF"/>
                </a:solidFill>
                <a:latin typeface="楷体" panose="02010609060101010101" pitchFamily="49" charset="-122"/>
                <a:ea typeface="楷体" panose="02010609060101010101" pitchFamily="49" charset="-122"/>
              </a:rPr>
              <a:t>1.</a:t>
            </a:r>
            <a:r>
              <a:rPr lang="zh-CN" altLang="en-US" sz="2400" b="1" dirty="0">
                <a:solidFill>
                  <a:srgbClr val="0000FF"/>
                </a:solidFill>
                <a:latin typeface="楷体" panose="02010609060101010101" pitchFamily="49" charset="-122"/>
                <a:ea typeface="楷体" panose="02010609060101010101" pitchFamily="49" charset="-122"/>
              </a:rPr>
              <a:t>根据兴趣进行选择。</a:t>
            </a:r>
          </a:p>
          <a:p>
            <a:pPr>
              <a:lnSpc>
                <a:spcPct val="140000"/>
              </a:lnSpc>
            </a:pPr>
            <a:r>
              <a:rPr lang="zh-CN" altLang="en-US" sz="2400" b="1" dirty="0">
                <a:latin typeface="楷体" panose="02010609060101010101" pitchFamily="49" charset="-122"/>
                <a:ea typeface="楷体" panose="02010609060101010101" pitchFamily="49" charset="-122"/>
              </a:rPr>
              <a:t>    阅读大部头或内容涉及面较广的作品时，可以选择自己最感兴趣的部分作为切入点。例如读</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经典常谈</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，如果对古代文学感兴趣，可以先读</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诗第十二</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文第十三</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两篇；如果对历史感兴趣，可以从读</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战国策</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第八</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史记</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汉书</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第九</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读起。</a:t>
            </a:r>
          </a:p>
        </p:txBody>
      </p:sp>
    </p:spTree>
    <p:extLst>
      <p:ext uri="{BB962C8B-B14F-4D97-AF65-F5344CB8AC3E}">
        <p14:creationId xmlns:p14="http://schemas.microsoft.com/office/powerpoint/2010/main" xmlns="" val="3401846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additive="base">
                                        <p:cTn id="1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a:extLst>
              <a:ext uri="{FF2B5EF4-FFF2-40B4-BE49-F238E27FC236}">
                <a16:creationId xmlns:a16="http://schemas.microsoft.com/office/drawing/2014/main" xmlns="" id="{55C08F1F-4ECF-4F2F-BBEF-49C27814AEF6}"/>
              </a:ext>
            </a:extLst>
          </p:cNvPr>
          <p:cNvGrpSpPr>
            <a:grpSpLocks/>
          </p:cNvGrpSpPr>
          <p:nvPr/>
        </p:nvGrpSpPr>
        <p:grpSpPr bwMode="auto">
          <a:xfrm>
            <a:off x="0" y="-20638"/>
            <a:ext cx="2006600" cy="523240"/>
            <a:chOff x="70" y="-63"/>
            <a:chExt cx="3161" cy="823"/>
          </a:xfrm>
        </p:grpSpPr>
        <p:sp>
          <p:nvSpPr>
            <p:cNvPr id="4" name="文本框 6">
              <a:extLst>
                <a:ext uri="{FF2B5EF4-FFF2-40B4-BE49-F238E27FC236}">
                  <a16:creationId xmlns:a16="http://schemas.microsoft.com/office/drawing/2014/main" xmlns="" id="{87225D33-7CB4-4B95-BED6-C3B58B35BC9E}"/>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solidFill>
                    <a:prstClr val="black"/>
                  </a:solidFill>
                  <a:latin typeface="黑体" panose="02010609060101010101" pitchFamily="49" charset="-122"/>
                  <a:ea typeface="黑体" panose="02010609060101010101" pitchFamily="49" charset="-122"/>
                </a:rPr>
                <a:t>精读细研</a:t>
              </a:r>
            </a:p>
          </p:txBody>
        </p:sp>
        <p:cxnSp>
          <p:nvCxnSpPr>
            <p:cNvPr id="5" name="直线连接符 9">
              <a:extLst>
                <a:ext uri="{FF2B5EF4-FFF2-40B4-BE49-F238E27FC236}">
                  <a16:creationId xmlns:a16="http://schemas.microsoft.com/office/drawing/2014/main" xmlns=""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itchFamily="49" charset="-122"/>
                <a:ea typeface="黑体" pitchFamily="49" charset="-122"/>
              </a:endParaRPr>
            </a:p>
          </p:txBody>
        </p:sp>
      </p:grpSp>
      <p:sp>
        <p:nvSpPr>
          <p:cNvPr id="7" name="矩形 6"/>
          <p:cNvSpPr/>
          <p:nvPr/>
        </p:nvSpPr>
        <p:spPr>
          <a:xfrm>
            <a:off x="467544" y="642392"/>
            <a:ext cx="8208912" cy="3970318"/>
          </a:xfrm>
          <a:prstGeom prst="rect">
            <a:avLst/>
          </a:prstGeom>
        </p:spPr>
        <p:txBody>
          <a:bodyPr wrap="square">
            <a:spAutoFit/>
          </a:bodyPr>
          <a:lstStyle/>
          <a:p>
            <a:pPr>
              <a:lnSpc>
                <a:spcPct val="150000"/>
              </a:lnSpc>
            </a:pPr>
            <a:r>
              <a:rPr lang="en-US" altLang="zh-CN" sz="2400" b="1" dirty="0">
                <a:solidFill>
                  <a:srgbClr val="0000FF"/>
                </a:solidFill>
                <a:latin typeface="楷体" panose="02010609060101010101" pitchFamily="49" charset="-122"/>
                <a:ea typeface="楷体" panose="02010609060101010101" pitchFamily="49" charset="-122"/>
              </a:rPr>
              <a:t>2.</a:t>
            </a:r>
            <a:r>
              <a:rPr lang="zh-CN" altLang="en-US" sz="2400" b="1" dirty="0">
                <a:solidFill>
                  <a:srgbClr val="0000FF"/>
                </a:solidFill>
                <a:latin typeface="楷体" panose="02010609060101010101" pitchFamily="49" charset="-122"/>
                <a:ea typeface="楷体" panose="02010609060101010101" pitchFamily="49" charset="-122"/>
              </a:rPr>
              <a:t>根据问题进行选择。</a:t>
            </a:r>
          </a:p>
          <a:p>
            <a:pPr>
              <a:lnSpc>
                <a:spcPct val="150000"/>
              </a:lnSpc>
            </a:pPr>
            <a:r>
              <a:rPr lang="zh-CN" altLang="en-US" sz="2400" b="1" dirty="0">
                <a:solidFill>
                  <a:prstClr val="black"/>
                </a:solidFill>
                <a:latin typeface="楷体" panose="02010609060101010101" pitchFamily="49" charset="-122"/>
                <a:ea typeface="楷体" panose="02010609060101010101" pitchFamily="49" charset="-122"/>
              </a:rPr>
              <a:t>    我们平时在读书的时候，都会有一个关注的焦点，就是要选择与我们思考的问题有关的内容来读，抛弃那些无关紧要的东西。这样，越往后读，记忆的负担就会越来越轻，思想却愈加深邃。我们在阅读</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经典常谈</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时，就可以带着问题去深入探究，如作者创作这部书的目的、撰写的原则，这部书的文学价值等。</a:t>
            </a:r>
          </a:p>
        </p:txBody>
      </p:sp>
    </p:spTree>
    <p:extLst>
      <p:ext uri="{BB962C8B-B14F-4D97-AF65-F5344CB8AC3E}">
        <p14:creationId xmlns:p14="http://schemas.microsoft.com/office/powerpoint/2010/main" xmlns="" val="2230643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additive="base">
                                        <p:cTn id="1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14846</TotalTime>
  <Words>3030</Words>
  <Application>Microsoft Office PowerPoint</Application>
  <PresentationFormat>全屏显示(16:9)</PresentationFormat>
  <Paragraphs>103</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Times New Roman</vt:lpstr>
      <vt:lpstr>微软雅黑</vt:lpstr>
      <vt:lpstr>Kaiti SC</vt:lpstr>
      <vt:lpstr>楷体</vt:lpstr>
      <vt:lpstr>黑体</vt:lpstr>
      <vt:lpstr>Impact</vt:lpstr>
      <vt:lpstr>Calibri</vt:lpstr>
      <vt:lpstr>《七彩课堂》课件模板（新）</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dell</cp:lastModifiedBy>
  <cp:revision>597</cp:revision>
  <dcterms:created xsi:type="dcterms:W3CDTF">2018-11-06T06:39:21Z</dcterms:created>
  <dcterms:modified xsi:type="dcterms:W3CDTF">2023-03-29T11:47:51Z</dcterms:modified>
</cp:coreProperties>
</file>