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326" r:id="rId2"/>
    <p:sldId id="340" r:id="rId3"/>
    <p:sldId id="381" r:id="rId4"/>
    <p:sldId id="425" r:id="rId5"/>
    <p:sldId id="430" r:id="rId6"/>
    <p:sldId id="395" r:id="rId7"/>
    <p:sldId id="434" r:id="rId8"/>
    <p:sldId id="435" r:id="rId9"/>
    <p:sldId id="431" r:id="rId10"/>
    <p:sldId id="436" r:id="rId11"/>
    <p:sldId id="437" r:id="rId12"/>
    <p:sldId id="438" r:id="rId13"/>
    <p:sldId id="439" r:id="rId14"/>
    <p:sldId id="440" r:id="rId15"/>
    <p:sldId id="441" r:id="rId16"/>
    <p:sldId id="301" r:id="rId17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9AA39"/>
    <a:srgbClr val="009999"/>
    <a:srgbClr val="F0690B"/>
    <a:srgbClr val="FF0000"/>
    <a:srgbClr val="F2733D"/>
    <a:srgbClr val="0000CC"/>
    <a:srgbClr val="339933"/>
    <a:srgbClr val="D1FD23"/>
    <a:srgbClr val="23FD28"/>
    <a:srgbClr val="CC00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0"/>
    <p:restoredTop sz="94642"/>
  </p:normalViewPr>
  <p:slideViewPr>
    <p:cSldViewPr showGuides="1"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7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580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noFill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第五级</a:t>
            </a: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pPr lvl="0" algn="r" eaLnBrk="1" hangingPunct="1"/>
              <a:t>‹#›</a:t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rcRect b="1997"/>
          <a:stretch>
            <a:fillRect/>
          </a:stretch>
        </p:blipFill>
        <p:spPr>
          <a:xfrm>
            <a:off x="641350" y="1022985"/>
            <a:ext cx="8161020" cy="521716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019935" y="3953510"/>
            <a:ext cx="408940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solidFill>
                  <a:schemeClr val="tx1"/>
                </a:solidFill>
                <a:latin typeface="+mn-ea"/>
              </a:rPr>
              <a:t> 语文园地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rcRect b="5858"/>
          <a:stretch>
            <a:fillRect/>
          </a:stretch>
        </p:blipFill>
        <p:spPr>
          <a:xfrm>
            <a:off x="575945" y="1569720"/>
            <a:ext cx="6507480" cy="45897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617085" y="1943735"/>
            <a:ext cx="372491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>
                <a:latin typeface="微软雅黑" panose="020B0503020204020204" charset="-122"/>
                <a:ea typeface="微软雅黑" panose="020B0503020204020204" charset="-122"/>
              </a:rPr>
              <a:t>第二课时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3192780" y="1767840"/>
            <a:ext cx="5080000" cy="3322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</a:t>
            </a:r>
            <a:r>
              <a:rPr 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过/故人庄</a:t>
            </a:r>
          </a:p>
          <a:p>
            <a:r>
              <a:rPr 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故人/具/鸡黍，邀我/至/田家。</a:t>
            </a:r>
          </a:p>
          <a:p>
            <a:r>
              <a:rPr 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绿树/村边/合，青山/郭外/斜。</a:t>
            </a:r>
          </a:p>
          <a:p>
            <a:r>
              <a:rPr 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开轩/面/场圃，把酒/话/桑麻。</a:t>
            </a:r>
          </a:p>
          <a:p>
            <a:r>
              <a:rPr 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待到/重阳/日，还来/就/菊花。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52145" y="1115060"/>
            <a:ext cx="1960880" cy="640539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</a:rPr>
              <a:t>韵味朗读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605" y="2271395"/>
            <a:ext cx="2688590" cy="2905760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2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32305" y="1569720"/>
            <a:ext cx="6304915" cy="139763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932305" y="2007870"/>
            <a:ext cx="5080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sz="2800">
                <a:latin typeface="微软雅黑" panose="020B0503020204020204" charset="-122"/>
                <a:ea typeface="微软雅黑" panose="020B0503020204020204" charset="-122"/>
              </a:rPr>
              <a:t>故人具鸡黍，邀我至田家。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1495" y="1117600"/>
            <a:ext cx="1953260" cy="651343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</a:rPr>
              <a:t>重点解读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117600" y="4354830"/>
            <a:ext cx="7526655" cy="968271"/>
          </a:xfrm>
          <a:prstGeom prst="snip2DiagRect">
            <a:avLst/>
          </a:prstGeom>
          <a:noFill/>
          <a:ln w="38100">
            <a:solidFill>
              <a:srgbClr val="339933"/>
            </a:solidFill>
            <a:prstDash val="sysDot"/>
          </a:ln>
        </p:spPr>
        <p:txBody>
          <a:bodyPr wrap="square" rtlCol="0" anchor="t">
            <a:spAutoFit/>
          </a:bodyPr>
          <a:lstStyle/>
          <a:p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译文：</a:t>
            </a:r>
          </a:p>
          <a:p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老朋友预备丰盛的饭菜，要请我到他好客的农家。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301115" y="3160395"/>
            <a:ext cx="2441470" cy="537105"/>
          </a:xfrm>
          <a:prstGeom prst="snip2Diag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pPr algn="l"/>
            <a:r>
              <a:rPr 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故人——老朋友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149725" y="3160395"/>
            <a:ext cx="4087495" cy="552027"/>
          </a:xfrm>
          <a:prstGeom prst="snip2DiagRect">
            <a:avLst/>
          </a:prstGeom>
          <a:noFill/>
          <a:ln w="38100">
            <a:solidFill>
              <a:schemeClr val="accent2">
                <a:lumMod val="60000"/>
                <a:lumOff val="40000"/>
              </a:schemeClr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2">
                    <a:lumMod val="60000"/>
                    <a:lumOff val="40000"/>
                  </a:schemeClr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l"/>
            <a:r>
              <a:rPr 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具鸡黍——准备丰盛的饭菜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31495" y="1117600"/>
            <a:ext cx="1953260" cy="651343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</a:rPr>
              <a:t>重点解读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1781810" y="1769110"/>
            <a:ext cx="6394450" cy="1431290"/>
            <a:chOff x="2806" y="2786"/>
            <a:chExt cx="10070" cy="2254"/>
          </a:xfrm>
        </p:grpSpPr>
        <p:pic>
          <p:nvPicPr>
            <p:cNvPr id="6" name="图片 5" descr="图片11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806" y="2786"/>
              <a:ext cx="10071" cy="2255"/>
            </a:xfrm>
            <a:prstGeom prst="rect">
              <a:avLst/>
            </a:prstGeom>
          </p:spPr>
        </p:pic>
        <p:sp>
          <p:nvSpPr>
            <p:cNvPr id="100" name="文本框 99"/>
            <p:cNvSpPr txBox="1"/>
            <p:nvPr/>
          </p:nvSpPr>
          <p:spPr>
            <a:xfrm>
              <a:off x="3082" y="3545"/>
              <a:ext cx="6694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r>
                <a:rPr lang="zh-CN" sz="28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开轩面场圃，把酒话桑麻。</a:t>
              </a:r>
              <a:endPara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905250" y="3347720"/>
            <a:ext cx="4271645" cy="2163434"/>
          </a:xfrm>
          <a:prstGeom prst="snip2DiagRect">
            <a:avLst/>
          </a:prstGeom>
          <a:noFill/>
          <a:ln w="38100">
            <a:solidFill>
              <a:srgbClr val="F0690B"/>
            </a:solidFill>
          </a:ln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译文：</a:t>
            </a:r>
          </a:p>
          <a:p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     翠绿的树林围绕着村落，苍青的山峦在城外横卧。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1165" y="3347085"/>
            <a:ext cx="3126740" cy="2967355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31495" y="1117600"/>
            <a:ext cx="1953260" cy="651343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</a:rPr>
              <a:t>重点解读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1090930" y="1904365"/>
            <a:ext cx="6450330" cy="1446530"/>
            <a:chOff x="1718" y="2999"/>
            <a:chExt cx="10158" cy="2278"/>
          </a:xfrm>
        </p:grpSpPr>
        <p:pic>
          <p:nvPicPr>
            <p:cNvPr id="3" name="图片 2" descr="39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718" y="2999"/>
              <a:ext cx="10158" cy="2279"/>
            </a:xfrm>
            <a:prstGeom prst="rect">
              <a:avLst/>
            </a:prstGeom>
          </p:spPr>
        </p:pic>
        <p:sp>
          <p:nvSpPr>
            <p:cNvPr id="100" name="文本框 99"/>
            <p:cNvSpPr txBox="1"/>
            <p:nvPr/>
          </p:nvSpPr>
          <p:spPr>
            <a:xfrm>
              <a:off x="3200" y="3663"/>
              <a:ext cx="6813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r>
                <a:rPr lang="zh-CN" sz="28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待到重阳日，还来就菊花。</a:t>
              </a:r>
              <a:endPara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3204845" y="3956050"/>
            <a:ext cx="5418455" cy="1533371"/>
          </a:xfrm>
          <a:prstGeom prst="round2DiagRect">
            <a:avLst/>
          </a:prstGeom>
          <a:noFill/>
          <a:ln w="38100">
            <a:solidFill>
              <a:srgbClr val="009999"/>
            </a:solidFill>
          </a:ln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译文：</a:t>
            </a:r>
          </a:p>
          <a:p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      推开窗户面对谷场菜园，手举酒杯闲谈庄稼情况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4175" y="3350895"/>
            <a:ext cx="2730500" cy="2743835"/>
          </a:xfrm>
          <a:prstGeom prst="ellipse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31495" y="1117600"/>
            <a:ext cx="1953260" cy="651343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</a:rPr>
              <a:t>重点解读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1677670" y="1663700"/>
            <a:ext cx="5535930" cy="1249680"/>
            <a:chOff x="3200" y="3185"/>
            <a:chExt cx="8718" cy="1968"/>
          </a:xfrm>
        </p:grpSpPr>
        <p:pic>
          <p:nvPicPr>
            <p:cNvPr id="3" name="图片 2" descr="24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200" y="3185"/>
              <a:ext cx="8718" cy="1969"/>
            </a:xfrm>
            <a:prstGeom prst="rect">
              <a:avLst/>
            </a:prstGeom>
          </p:spPr>
        </p:pic>
        <p:sp>
          <p:nvSpPr>
            <p:cNvPr id="100" name="文本框 99"/>
            <p:cNvSpPr txBox="1"/>
            <p:nvPr/>
          </p:nvSpPr>
          <p:spPr>
            <a:xfrm>
              <a:off x="3200" y="3759"/>
              <a:ext cx="6767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r>
                <a:rPr lang="zh-CN" sz="28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绿树村边合，青山郭外斜。</a:t>
              </a:r>
              <a:endPara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785745" y="3347720"/>
            <a:ext cx="5482590" cy="1533361"/>
          </a:xfrm>
          <a:prstGeom prst="wedgeRoundRectCallout">
            <a:avLst>
              <a:gd name="adj1" fmla="val -37726"/>
              <a:gd name="adj2" fmla="val -73455"/>
              <a:gd name="adj3" fmla="val 16667"/>
            </a:avLst>
          </a:prstGeom>
          <a:noFill/>
          <a:ln w="38100">
            <a:solidFill>
              <a:srgbClr val="79AA39"/>
            </a:solidFill>
          </a:ln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译文：</a:t>
            </a:r>
          </a:p>
          <a:p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      等到九九重阳节到来时，再请君来这里观赏菊花。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/>
          <a:srcRect t="45297" r="50000" b="2924"/>
          <a:stretch>
            <a:fillRect/>
          </a:stretch>
        </p:blipFill>
        <p:spPr>
          <a:xfrm>
            <a:off x="531495" y="3086100"/>
            <a:ext cx="2132330" cy="2136775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48064" y="2564904"/>
            <a:ext cx="381000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39752" y="2253913"/>
            <a:ext cx="3724096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13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再见</a:t>
            </a:r>
            <a:endParaRPr lang="zh-CN" altLang="en-US" sz="13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71805" y="1062990"/>
            <a:ext cx="2048510" cy="64670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</a:rPr>
              <a:t>交流平台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71805" y="1950720"/>
            <a:ext cx="8260715" cy="41541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（1）两篇文章都是描写昆虫的。</a:t>
            </a:r>
          </a:p>
          <a:p>
            <a:r>
              <a:rPr 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在内容上：《蟋蟀的住宅》主要写了蟋蟀建住宅时的选址、住宅特点、建造时间和蟋蟀辛勤地建造自己的住宅等内容，《草虫的村落》主要写了作者追随黑甲虫一次游历的过程，其中包括甲虫迷路、回到村子、看到甲虫音乐家演奏及劳动等情节。</a:t>
            </a:r>
          </a:p>
          <a:p>
            <a:r>
              <a:rPr 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（3）在写作手法上，《蟋蟀的住宅》是作者通过大量的观察、研究具体写住宅的情形；《草虫的村落》则运用了丰富的想象和比喻、拟人手法，把一次神奇的游历写得充满情趣。</a:t>
            </a:r>
          </a:p>
          <a:p>
            <a:r>
              <a:rPr 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（4）情感表达：两篇文章都表达出作者热爱自然、喜欢昆虫的情感。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rcRect l="64223" b="73163"/>
          <a:stretch>
            <a:fillRect/>
          </a:stretch>
        </p:blipFill>
        <p:spPr>
          <a:xfrm>
            <a:off x="6398895" y="972185"/>
            <a:ext cx="1989455" cy="1374775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4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7495" y="1774190"/>
            <a:ext cx="8589010" cy="185928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752600" y="2459990"/>
            <a:ext cx="711390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我是亲友之间交往的礼品；我是婚礼的冠冕；我是生者赠与死者最后的祭献。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41985" y="1059180"/>
            <a:ext cx="1976120" cy="64670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</a:rPr>
              <a:t>深入感知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192780" y="3874770"/>
            <a:ext cx="5424805" cy="1608788"/>
          </a:xfrm>
          <a:prstGeom prst="plaque">
            <a:avLst/>
          </a:prstGeom>
          <a:noFill/>
          <a:ln w="38100">
            <a:solidFill>
              <a:srgbClr val="00B0F0"/>
            </a:solidFill>
            <a:prstDash val="dashDot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r>
              <a:rPr sz="2400">
                <a:latin typeface="微软雅黑" panose="020B0503020204020204" charset="-122"/>
                <a:ea typeface="微软雅黑" panose="020B0503020204020204" charset="-122"/>
              </a:rPr>
              <a:t>这段话连用了三个“我是……”的句式，强调花的作用之大。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0540" y="4386580"/>
            <a:ext cx="1943100" cy="1943100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41985" y="1059180"/>
            <a:ext cx="1931035" cy="64670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</a:rPr>
              <a:t>深入感知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1052830" y="1887855"/>
            <a:ext cx="7415530" cy="1946668"/>
          </a:xfrm>
          <a:prstGeom prst="snip2DiagRec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漓江的水真静啊，静得让你感觉不到它在流动；漓江的水真清啊，清得可以看见江底的沙石；漓江的水真绿啊，绿得仿佛那是一块无瑕的翡翠。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846070" y="3935730"/>
            <a:ext cx="5833745" cy="2289519"/>
          </a:xfrm>
          <a:prstGeom prst="doubleWave">
            <a:avLst/>
          </a:prstGeom>
          <a:noFill/>
          <a:ln w="38100"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这段话连用了三个“漓江的水真……啊”的句式，强调了漓江的水“静、清、绿”的特点。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3690" y="4171315"/>
            <a:ext cx="2319020" cy="2054225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rcRect l="9248" t="24052" r="5523" b="35196"/>
          <a:stretch>
            <a:fillRect/>
          </a:stretch>
        </p:blipFill>
        <p:spPr>
          <a:xfrm>
            <a:off x="398145" y="2156460"/>
            <a:ext cx="2852420" cy="136398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41985" y="1059180"/>
            <a:ext cx="1931035" cy="64670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</a:rPr>
              <a:t>深入感知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2438400" y="1705610"/>
            <a:ext cx="6526530" cy="181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</a:rPr>
              <a:t>在轻轻荡漾着的溪流的两岸，满是高过马头的野花，五彩缤纷，像织不完的锦缎那么绵延，像天边的霞光那么耀眼，像高空的彩虹那么绚烂。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144270" y="4012565"/>
            <a:ext cx="721868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</a:rPr>
              <a:t>这段话连用了三个“像……那么……”的句式，强调了野花的美丽</a:t>
            </a:r>
            <a:r>
              <a:rPr 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0" y="5661025"/>
            <a:ext cx="6297930" cy="66040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CC99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" name="直接连接符 5"/>
          <p:cNvCxnSpPr/>
          <p:nvPr/>
        </p:nvCxnSpPr>
        <p:spPr>
          <a:xfrm>
            <a:off x="8388350" y="3356610"/>
            <a:ext cx="0" cy="2736850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CC9900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t016776e8f4052c6342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2790" y="1108188"/>
            <a:ext cx="1961184" cy="1961184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163445" y="2793365"/>
            <a:ext cx="5974080" cy="2426275"/>
          </a:xfrm>
          <a:prstGeom prst="snip2DiagRect">
            <a:avLst/>
          </a:prstGeom>
          <a:noFill/>
          <a:ln w="38100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把三个或以上意义相关或相近、结构相同或相似、语气相同的词组或句子并排在一起，就叫做</a:t>
            </a:r>
            <a:r>
              <a:rPr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排比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5949950" y="1355725"/>
            <a:ext cx="2078990" cy="801452"/>
          </a:xfrm>
          <a:prstGeom prst="cloudCallout">
            <a:avLst>
              <a:gd name="adj1" fmla="val -36072"/>
              <a:gd name="adj2" fmla="val 110324"/>
            </a:avLst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排比句</a:t>
            </a:r>
          </a:p>
        </p:txBody>
      </p:sp>
    </p:spTree>
  </p:cSld>
  <p:clrMapOvr>
    <a:masterClrMapping/>
  </p:clrMapOvr>
  <p:transition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49985" y="2138680"/>
            <a:ext cx="7339965" cy="181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我在原野上摇曳，使原野风光更加旖旎；我在清风中呼吸，使清风芬芳馥郁。我微睡时，黑夜星空的千万颗亮晶晶的眼睛对我察看；我醒来时，白昼的那只硕大无朋的独眼向我凝视。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41985" y="1059180"/>
            <a:ext cx="1976120" cy="64670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</a:rPr>
              <a:t>深入感知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618105" y="4561840"/>
            <a:ext cx="5999480" cy="1592278"/>
          </a:xfrm>
          <a:prstGeom prst="plaque">
            <a:avLst/>
          </a:prstGeom>
          <a:noFill/>
          <a:ln w="38100">
            <a:solidFill>
              <a:srgbClr val="00B0F0"/>
            </a:solidFill>
            <a:prstDash val="dashDot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    </a:t>
            </a:r>
            <a:r>
              <a:rPr sz="2400">
                <a:latin typeface="微软雅黑" panose="020B0503020204020204" charset="-122"/>
                <a:ea typeface="微软雅黑" panose="020B0503020204020204" charset="-122"/>
              </a:rPr>
              <a:t>这段话是讲花儿在不同地点不同状态下的情况。这些分句之间都是并列关系。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0540" y="4386580"/>
            <a:ext cx="1943100" cy="1943100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41985" y="1059180"/>
            <a:ext cx="1931035" cy="64670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</a:rPr>
              <a:t>深入感知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1052830" y="1887855"/>
            <a:ext cx="7415530" cy="1955902"/>
          </a:xfrm>
          <a:prstGeom prst="snip2DiagRec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太阳晒着地面，有些地区吸收的热量多，那里的空气就比较热；有些地区吸收的热量少，那里的空气就比较冷。空气有冷有热，才能流动，成为风。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846070" y="3935730"/>
            <a:ext cx="5833745" cy="2267639"/>
          </a:xfrm>
          <a:prstGeom prst="doubleWave">
            <a:avLst>
              <a:gd name="adj1" fmla="val 6250"/>
              <a:gd name="adj2" fmla="val 5"/>
            </a:avLst>
          </a:prstGeom>
          <a:noFill/>
          <a:ln w="38100"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这段话是讲地区之间吸收热量多少不同而形成风这个道理的。两个分句分别讲两种相反的情况。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3690" y="4171315"/>
            <a:ext cx="2319020" cy="2054225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220085" y="1702435"/>
            <a:ext cx="5582920" cy="3675653"/>
          </a:xfrm>
          <a:prstGeom prst="round2DiagRect">
            <a:avLst/>
          </a:prstGeom>
          <a:noFill/>
          <a:ln w="381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分号是一种介于逗号和句号之间的标点符号，主要用以分隔存在一定关系（并列、转折、承接、因果等，通常以并列关系居多）的两句分句。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845820" y="1582420"/>
            <a:ext cx="2107565" cy="738408"/>
          </a:xfrm>
          <a:prstGeom prst="wedgeEllipseCallout">
            <a:avLst>
              <a:gd name="adj1" fmla="val 60635"/>
              <a:gd name="adj2" fmla="val 31720"/>
            </a:avLst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拟人句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1955" y="2904490"/>
            <a:ext cx="2551430" cy="3362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​​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波形.thmx</Template>
  <TotalTime>22</TotalTime>
  <Words>899</Words>
  <Application>Microsoft Office PowerPoint</Application>
  <PresentationFormat>On-screen Show (4:3)</PresentationFormat>
  <Paragraphs>51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主题​​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雨林木风</dc:creator>
  <cp:lastModifiedBy>xbany</cp:lastModifiedBy>
  <cp:revision>397</cp:revision>
  <dcterms:created xsi:type="dcterms:W3CDTF">2013-11-14T01:26:00Z</dcterms:created>
  <dcterms:modified xsi:type="dcterms:W3CDTF">2019-08-10T11:59:09Z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2052-11.1.0.8567</vt:lpwstr>
  </property>
</Properties>
</file>