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ink/ink1.xml" ContentType="application/inkml+xml"/>
  <Override PartName="/ppt/ink/ink2.xml" ContentType="application/inkml+xml"/>
  <Override PartName="/ppt/ink/ink3.xml" ContentType="application/inkml+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02" r:id="rId3"/>
    <p:sldId id="334" r:id="rId4"/>
    <p:sldId id="358" r:id="rId5"/>
    <p:sldId id="335" r:id="rId6"/>
    <p:sldId id="350" r:id="rId7"/>
    <p:sldId id="351" r:id="rId8"/>
    <p:sldId id="472" r:id="rId9"/>
    <p:sldId id="336" r:id="rId10"/>
    <p:sldId id="349" r:id="rId11"/>
    <p:sldId id="352" r:id="rId12"/>
    <p:sldId id="353" r:id="rId13"/>
    <p:sldId id="356" r:id="rId14"/>
    <p:sldId id="357" r:id="rId15"/>
    <p:sldId id="359" r:id="rId16"/>
    <p:sldId id="360" r:id="rId17"/>
    <p:sldId id="361" r:id="rId18"/>
    <p:sldId id="362" r:id="rId19"/>
    <p:sldId id="363" r:id="rId20"/>
    <p:sldId id="364" r:id="rId21"/>
    <p:sldId id="365" r:id="rId22"/>
    <p:sldId id="366" r:id="rId23"/>
    <p:sldId id="367" r:id="rId24"/>
    <p:sldId id="368" r:id="rId25"/>
    <p:sldId id="369" r:id="rId26"/>
    <p:sldId id="370" r:id="rId27"/>
    <p:sldId id="371" r:id="rId28"/>
    <p:sldId id="372" r:id="rId29"/>
    <p:sldId id="373" r:id="rId30"/>
    <p:sldId id="374" r:id="rId31"/>
    <p:sldId id="375" r:id="rId32"/>
    <p:sldId id="376" r:id="rId33"/>
    <p:sldId id="354" r:id="rId34"/>
    <p:sldId id="380" r:id="rId35"/>
    <p:sldId id="471" r:id="rId36"/>
    <p:sldId id="423" r:id="rId37"/>
    <p:sldId id="381" r:id="rId38"/>
    <p:sldId id="382" r:id="rId39"/>
    <p:sldId id="383" r:id="rId40"/>
    <p:sldId id="384" r:id="rId41"/>
    <p:sldId id="385" r:id="rId42"/>
    <p:sldId id="386" r:id="rId43"/>
    <p:sldId id="429" r:id="rId44"/>
    <p:sldId id="430" r:id="rId45"/>
    <p:sldId id="431" r:id="rId46"/>
    <p:sldId id="432" r:id="rId47"/>
    <p:sldId id="402" r:id="rId48"/>
    <p:sldId id="437" r:id="rId49"/>
    <p:sldId id="438" r:id="rId50"/>
    <p:sldId id="439" r:id="rId51"/>
    <p:sldId id="447" r:id="rId52"/>
    <p:sldId id="449" r:id="rId53"/>
    <p:sldId id="442" r:id="rId54"/>
    <p:sldId id="395" r:id="rId55"/>
    <p:sldId id="444" r:id="rId56"/>
    <p:sldId id="443" r:id="rId57"/>
    <p:sldId id="469" r:id="rId58"/>
    <p:sldId id="470" r:id="rId59"/>
    <p:sldId id="424" r:id="rId60"/>
    <p:sldId id="425" r:id="rId61"/>
    <p:sldId id="426" r:id="rId62"/>
    <p:sldId id="427" r:id="rId63"/>
    <p:sldId id="428" r:id="rId64"/>
    <p:sldId id="433" r:id="rId65"/>
    <p:sldId id="434" r:id="rId66"/>
    <p:sldId id="435" r:id="rId67"/>
    <p:sldId id="440" r:id="rId68"/>
    <p:sldId id="441" r:id="rId69"/>
    <p:sldId id="445" r:id="rId70"/>
    <p:sldId id="446" r:id="rId71"/>
    <p:sldId id="452" r:id="rId72"/>
    <p:sldId id="453" r:id="rId73"/>
    <p:sldId id="454" r:id="rId74"/>
    <p:sldId id="455" r:id="rId75"/>
    <p:sldId id="456" r:id="rId76"/>
    <p:sldId id="457" r:id="rId77"/>
    <p:sldId id="458" r:id="rId78"/>
    <p:sldId id="459" r:id="rId79"/>
    <p:sldId id="460" r:id="rId80"/>
    <p:sldId id="461" r:id="rId81"/>
    <p:sldId id="462" r:id="rId82"/>
    <p:sldId id="463" r:id="rId83"/>
    <p:sldId id="464" r:id="rId84"/>
    <p:sldId id="465" r:id="rId85"/>
    <p:sldId id="466" r:id="rId86"/>
    <p:sldId id="377" r:id="rId87"/>
    <p:sldId id="355"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564" r:id="rId10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FF"/>
    <a:srgbClr val="3333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p:scale>
          <a:sx n="66" d="100"/>
          <a:sy n="66" d="100"/>
        </p:scale>
        <p:origin x="-1284" y="-3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4" Type="http://schemas.openxmlformats.org/officeDocument/2006/relationships/tableStyles" Target="tableStyles.xml"/><Relationship Id="rId103" Type="http://schemas.openxmlformats.org/officeDocument/2006/relationships/viewProps" Target="viewProps.xml"/><Relationship Id="rId102" Type="http://schemas.openxmlformats.org/officeDocument/2006/relationships/presProps" Target="presProps.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ink/ink1.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cm"/>
          <inkml:channelProperty channel="Y" name="resolution" value="28.3464566929134" units="cm"/>
        </inkml:channelProperties>
      </inkml:inkSource>
      <inkml:timestamp xml:id="ts0" timeString="2018-01-28T09:03:18"/>
    </inkml:context>
    <inkml:brush xml:id="br0">
      <inkml:brushProperty name="width" value="0.0970139999389648" units="cm"/>
      <inkml:brushProperty name="height" value="0.0970139999389648" units="cm"/>
      <inkml:brushProperty name="color" value="#ff0000"/>
      <inkml:brushProperty name="fitToCurve" value="1"/>
    </inkml:brush>
  </inkml:definitions>
  <inkml:trace contextRef="#ctx0" brushRef="#br0">3001 16718</inkml:trace>
</inkml:ink>
</file>

<file path=ppt/ink/ink2.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cm"/>
          <inkml:channelProperty channel="Y" name="resolution" value="28.3464566929134" units="cm"/>
        </inkml:channelProperties>
      </inkml:inkSource>
      <inkml:timestamp xml:id="ts0" timeString="2018-01-28T09:03:18"/>
    </inkml:context>
    <inkml:brush xml:id="br0">
      <inkml:brushProperty name="width" value="0.0970139999389648" units="cm"/>
      <inkml:brushProperty name="height" value="0.0970139999389648" units="cm"/>
      <inkml:brushProperty name="color" value="#ff0000"/>
      <inkml:brushProperty name="fitToCurve" value="1"/>
    </inkml:brush>
  </inkml:definitions>
  <inkml:trace contextRef="#ctx0" brushRef="#br0">5854 17190</inkml:trace>
</inkml:ink>
</file>

<file path=ppt/ink/ink3.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cm"/>
          <inkml:channelProperty channel="Y" name="resolution" value="28.3464566929134" units="cm"/>
        </inkml:channelProperties>
      </inkml:inkSource>
      <inkml:timestamp xml:id="ts0" timeString="2018-01-28T09:03:18"/>
    </inkml:context>
    <inkml:brush xml:id="br0">
      <inkml:brushProperty name="width" value="0.0970139999389648" units="cm"/>
      <inkml:brushProperty name="height" value="0.0970139999389648" units="cm"/>
      <inkml:brushProperty name="color" value="#ff0000"/>
      <inkml:brushProperty name="fitToCurve" value="1"/>
    </inkml:brush>
  </inkml:definitions>
  <inkml:trace contextRef="#ctx0" brushRef="#br0">15304 12105</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microsoft.com/office/2007/relationships/media" Target="&#26395;&#27743;&#21335;.mp3" TargetMode="External"/><Relationship Id="rId1" Type="http://schemas.openxmlformats.org/officeDocument/2006/relationships/audio" Target="&#26395;&#27743;&#21335;.mp3" TargetMode="Externa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png"/><Relationship Id="rId2" Type="http://schemas.openxmlformats.org/officeDocument/2006/relationships/hyperlink" Target="../Local%20Settings/Temp/Rar$DI49.968/2014&#20316;&#25991;/&#39640;&#32771;&#20316;&#25991;&#35780;&#20998;&#26631;&#20934;.doc" TargetMode="External"/><Relationship Id="rId1" Type="http://schemas.openxmlformats.org/officeDocument/2006/relationships/hyperlink" Target="../Local%20Settings/Temp/Rar$DI49.968/&#39640;&#32771;&#20316;&#25991;&#35780;&#20998;&#26631;&#20934;.doc"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hyperlink" Target="../Local%20Settings/Temp/Rar$DI49.968/&#26032;&#26448;&#26009;&#20316;&#25991;&#8220;&#19968;&#26869;&#26377;&#27602;&#30340;&#26641;&#8221;&#20889;&#20316;&#23548;&#24341;.doc" TargetMode="External"/><Relationship Id="rId1" Type="http://schemas.openxmlformats.org/officeDocument/2006/relationships/image" Target="../media/image5.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41.xml"/><Relationship Id="rId2" Type="http://schemas.openxmlformats.org/officeDocument/2006/relationships/image" Target="../media/image8.GIF"/><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52zw.com/"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slide" Target="slide3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hyperlink" Target="../Local%20Settings/Temp/Rar$DI49.968/2013&#24180;&#24191;&#19996;&#39640;&#32771;&#20316;&#25991;.doc"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7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1.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customXml" Target="../ink/ink3.xml"/><Relationship Id="rId3" Type="http://schemas.openxmlformats.org/officeDocument/2006/relationships/customXml" Target="../ink/ink2.xml"/><Relationship Id="rId2" Type="http://schemas.openxmlformats.org/officeDocument/2006/relationships/image" Target="../media/image12.png"/><Relationship Id="rId1" Type="http://schemas.openxmlformats.org/officeDocument/2006/relationships/customXml" Target="../ink/ink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2" name="矩形 58371"/>
          <p:cNvSpPr/>
          <p:nvPr/>
        </p:nvSpPr>
        <p:spPr>
          <a:xfrm>
            <a:off x="611188" y="1412875"/>
            <a:ext cx="8208962" cy="1470025"/>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r>
              <a:rPr lang="zh-CN" altLang="en-US" sz="6600" b="1" dirty="0">
                <a:solidFill>
                  <a:srgbClr val="FF0000"/>
                </a:solidFill>
              </a:rPr>
              <a:t>高考作文指导</a:t>
            </a:r>
            <a:endParaRPr lang="zh-CN" altLang="en-US" sz="6600" b="1" dirty="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2" name="标题 138241"/>
          <p:cNvSpPr>
            <a:spLocks noGrp="1"/>
          </p:cNvSpPr>
          <p:nvPr>
            <p:ph type="title"/>
          </p:nvPr>
        </p:nvSpPr>
        <p:spPr>
          <a:xfrm>
            <a:off x="468313" y="188913"/>
            <a:ext cx="8229600" cy="1143000"/>
          </a:xfrm>
          <a:ln/>
        </p:spPr>
        <p:txBody>
          <a:bodyPr anchor="ctr"/>
          <a:p>
            <a:r>
              <a:rPr lang="zh-CN" altLang="en-US" sz="5400" b="1" dirty="0">
                <a:solidFill>
                  <a:srgbClr val="FF3300"/>
                </a:solidFill>
                <a:ea typeface="隶书" panose="02010509060101010101" pitchFamily="49" charset="-122"/>
              </a:rPr>
              <a:t>立意</a:t>
            </a:r>
            <a:endParaRPr lang="zh-CN" altLang="en-US" sz="5400" b="1" dirty="0">
              <a:solidFill>
                <a:srgbClr val="FF3300"/>
              </a:solidFill>
              <a:ea typeface="隶书" panose="02010509060101010101" pitchFamily="49" charset="-122"/>
            </a:endParaRPr>
          </a:p>
        </p:txBody>
      </p:sp>
      <p:sp>
        <p:nvSpPr>
          <p:cNvPr id="138243" name="文本占位符 138242"/>
          <p:cNvSpPr>
            <a:spLocks noGrp="1"/>
          </p:cNvSpPr>
          <p:nvPr>
            <p:ph type="body" idx="1"/>
          </p:nvPr>
        </p:nvSpPr>
        <p:spPr>
          <a:ln/>
        </p:spPr>
        <p:txBody>
          <a:bodyPr/>
          <a:p>
            <a:pPr>
              <a:lnSpc>
                <a:spcPct val="90000"/>
              </a:lnSpc>
              <a:buNone/>
            </a:pPr>
            <a:r>
              <a:rPr lang="en-US" altLang="zh-CN" b="1" dirty="0"/>
              <a:t>1</a:t>
            </a:r>
            <a:r>
              <a:rPr lang="zh-CN" altLang="en-US" b="1" dirty="0"/>
              <a:t>、着眼于第一种人：  　　</a:t>
            </a:r>
            <a:endParaRPr lang="zh-CN" altLang="en-US" b="1" dirty="0"/>
          </a:p>
          <a:p>
            <a:pPr>
              <a:lnSpc>
                <a:spcPct val="90000"/>
              </a:lnSpc>
              <a:buNone/>
            </a:pPr>
            <a:r>
              <a:rPr lang="en-US" altLang="zh-CN" b="1" dirty="0"/>
              <a:t>2</a:t>
            </a:r>
            <a:r>
              <a:rPr lang="zh-CN" altLang="en-US" b="1" dirty="0"/>
              <a:t>、着眼于第二种人：  　　</a:t>
            </a:r>
            <a:endParaRPr lang="zh-CN" altLang="en-US" b="1" dirty="0"/>
          </a:p>
          <a:p>
            <a:pPr>
              <a:lnSpc>
                <a:spcPct val="90000"/>
              </a:lnSpc>
              <a:buNone/>
            </a:pPr>
            <a:r>
              <a:rPr lang="en-US" altLang="zh-CN" b="1" dirty="0"/>
              <a:t>3</a:t>
            </a:r>
            <a:r>
              <a:rPr lang="zh-CN" altLang="en-US" b="1" dirty="0"/>
              <a:t>、着眼于第二种人：</a:t>
            </a:r>
            <a:endParaRPr lang="zh-CN" altLang="en-US" b="1" dirty="0"/>
          </a:p>
          <a:p>
            <a:pPr>
              <a:lnSpc>
                <a:spcPct val="90000"/>
              </a:lnSpc>
              <a:buNone/>
            </a:pPr>
            <a:r>
              <a:rPr lang="en-US" altLang="zh-CN" b="1" dirty="0"/>
              <a:t>4</a:t>
            </a:r>
            <a:r>
              <a:rPr lang="zh-CN" altLang="en-US" b="1" dirty="0"/>
              <a:t>、着眼于第三种人：</a:t>
            </a:r>
            <a:endParaRPr lang="zh-CN" altLang="en-US" b="1" dirty="0">
              <a:solidFill>
                <a:srgbClr val="FF3300"/>
              </a:solidFill>
            </a:endParaRPr>
          </a:p>
          <a:p>
            <a:pPr>
              <a:lnSpc>
                <a:spcPct val="90000"/>
              </a:lnSpc>
              <a:buNone/>
            </a:pPr>
            <a:r>
              <a:rPr lang="en-US" altLang="zh-CN" b="1" dirty="0"/>
              <a:t>5</a:t>
            </a:r>
            <a:r>
              <a:rPr lang="zh-CN" altLang="en-US" b="1" dirty="0"/>
              <a:t>、着眼于第四种人：  　　</a:t>
            </a:r>
            <a:endParaRPr lang="zh-CN" altLang="en-US" b="1" dirty="0"/>
          </a:p>
          <a:p>
            <a:pPr>
              <a:lnSpc>
                <a:spcPct val="90000"/>
              </a:lnSpc>
              <a:buNone/>
            </a:pPr>
            <a:r>
              <a:rPr lang="en-US" altLang="zh-CN" b="1" dirty="0"/>
              <a:t>6</a:t>
            </a:r>
            <a:r>
              <a:rPr lang="zh-CN" altLang="en-US" b="1" dirty="0"/>
              <a:t>、着眼于第四种人：       </a:t>
            </a:r>
            <a:endParaRPr lang="zh-CN" altLang="en-US" b="1" dirty="0"/>
          </a:p>
          <a:p>
            <a:pPr>
              <a:lnSpc>
                <a:spcPct val="90000"/>
              </a:lnSpc>
              <a:buNone/>
            </a:pPr>
            <a:r>
              <a:rPr lang="en-US" altLang="zh-CN" b="1" dirty="0"/>
              <a:t>7</a:t>
            </a:r>
            <a:r>
              <a:rPr lang="zh-CN" altLang="en-US" b="1" dirty="0"/>
              <a:t>、着眼于全部材料：　　</a:t>
            </a:r>
            <a:endParaRPr lang="zh-CN" altLang="en-US" b="1" dirty="0"/>
          </a:p>
          <a:p>
            <a:pPr>
              <a:lnSpc>
                <a:spcPct val="90000"/>
              </a:lnSpc>
              <a:buNone/>
            </a:pPr>
            <a:r>
              <a:rPr lang="en-US" altLang="zh-CN" b="1" dirty="0"/>
              <a:t>8</a:t>
            </a:r>
            <a:r>
              <a:rPr lang="zh-CN" altLang="en-US" b="1" dirty="0"/>
              <a:t>、着眼于全部材料：</a:t>
            </a:r>
            <a:endParaRPr lang="zh-CN" altLang="en-US" b="1" dirty="0">
              <a:solidFill>
                <a:srgbClr val="FF3300"/>
              </a:solidFill>
            </a:endParaRPr>
          </a:p>
        </p:txBody>
      </p:sp>
      <p:sp>
        <p:nvSpPr>
          <p:cNvPr id="138246" name="矩形 138245"/>
          <p:cNvSpPr/>
          <p:nvPr/>
        </p:nvSpPr>
        <p:spPr>
          <a:xfrm>
            <a:off x="4356100" y="1628775"/>
            <a:ext cx="3398838" cy="476250"/>
          </a:xfrm>
          <a:prstGeom prst="rect">
            <a:avLst/>
          </a:prstGeom>
          <a:noFill/>
          <a:ln w="9525">
            <a:noFill/>
          </a:ln>
        </p:spPr>
        <p:txBody>
          <a:bodyPr wrap="none" anchor="t">
            <a:spAutoFit/>
          </a:bodyPr>
          <a:p>
            <a:pPr>
              <a:lnSpc>
                <a:spcPct val="90000"/>
              </a:lnSpc>
              <a:spcBef>
                <a:spcPct val="20000"/>
              </a:spcBef>
            </a:pPr>
            <a:r>
              <a:rPr lang="zh-CN" altLang="en-US" b="1" dirty="0">
                <a:solidFill>
                  <a:srgbClr val="FF3300"/>
                </a:solidFill>
                <a:latin typeface="Arial" panose="020B0604020202020204" pitchFamily="34" charset="0"/>
              </a:rPr>
              <a:t>远离毒品，小心交友</a:t>
            </a:r>
            <a:endParaRPr lang="zh-CN" altLang="en-US" b="1" dirty="0">
              <a:solidFill>
                <a:srgbClr val="FF3300"/>
              </a:solidFill>
              <a:latin typeface="Arial" panose="020B0604020202020204" pitchFamily="34" charset="0"/>
            </a:endParaRPr>
          </a:p>
        </p:txBody>
      </p:sp>
      <p:sp>
        <p:nvSpPr>
          <p:cNvPr id="138247" name="矩形 138246"/>
          <p:cNvSpPr/>
          <p:nvPr/>
        </p:nvSpPr>
        <p:spPr>
          <a:xfrm>
            <a:off x="4284663" y="2205038"/>
            <a:ext cx="2684462" cy="476250"/>
          </a:xfrm>
          <a:prstGeom prst="rect">
            <a:avLst/>
          </a:prstGeom>
          <a:noFill/>
          <a:ln w="9525">
            <a:noFill/>
          </a:ln>
        </p:spPr>
        <p:txBody>
          <a:bodyPr wrap="none" anchor="t">
            <a:spAutoFit/>
          </a:bodyPr>
          <a:p>
            <a:pPr>
              <a:lnSpc>
                <a:spcPct val="90000"/>
              </a:lnSpc>
              <a:spcBef>
                <a:spcPct val="20000"/>
              </a:spcBef>
            </a:pPr>
            <a:r>
              <a:rPr lang="zh-CN" altLang="en-US" b="1" dirty="0">
                <a:solidFill>
                  <a:srgbClr val="FF3300"/>
                </a:solidFill>
                <a:latin typeface="Arial" panose="020B0604020202020204" pitchFamily="34" charset="0"/>
              </a:rPr>
              <a:t>做人要有公德心</a:t>
            </a:r>
            <a:endParaRPr lang="zh-CN" altLang="en-US" b="1" dirty="0">
              <a:solidFill>
                <a:srgbClr val="FF3300"/>
              </a:solidFill>
              <a:latin typeface="Arial" panose="020B0604020202020204" pitchFamily="34" charset="0"/>
            </a:endParaRPr>
          </a:p>
        </p:txBody>
      </p:sp>
      <p:sp>
        <p:nvSpPr>
          <p:cNvPr id="138248" name="矩形 138247"/>
          <p:cNvSpPr/>
          <p:nvPr/>
        </p:nvSpPr>
        <p:spPr>
          <a:xfrm>
            <a:off x="4284663" y="2708275"/>
            <a:ext cx="3398837" cy="476250"/>
          </a:xfrm>
          <a:prstGeom prst="rect">
            <a:avLst/>
          </a:prstGeom>
          <a:noFill/>
          <a:ln w="9525">
            <a:noFill/>
          </a:ln>
        </p:spPr>
        <p:txBody>
          <a:bodyPr wrap="none" anchor="t">
            <a:spAutoFit/>
          </a:bodyPr>
          <a:p>
            <a:pPr>
              <a:lnSpc>
                <a:spcPct val="90000"/>
              </a:lnSpc>
              <a:spcBef>
                <a:spcPct val="20000"/>
              </a:spcBef>
            </a:pPr>
            <a:r>
              <a:rPr lang="zh-CN" altLang="en-US" b="1" dirty="0">
                <a:solidFill>
                  <a:srgbClr val="FF3300"/>
                </a:solidFill>
                <a:latin typeface="Arial" panose="020B0604020202020204" pitchFamily="34" charset="0"/>
              </a:rPr>
              <a:t>除恶务尽，勇担职责</a:t>
            </a:r>
            <a:endParaRPr lang="zh-CN" altLang="en-US" b="1" dirty="0">
              <a:solidFill>
                <a:srgbClr val="FF3300"/>
              </a:solidFill>
              <a:latin typeface="Arial" panose="020B0604020202020204" pitchFamily="34" charset="0"/>
            </a:endParaRPr>
          </a:p>
        </p:txBody>
      </p:sp>
      <p:sp>
        <p:nvSpPr>
          <p:cNvPr id="138249" name="矩形 138248"/>
          <p:cNvSpPr/>
          <p:nvPr/>
        </p:nvSpPr>
        <p:spPr>
          <a:xfrm>
            <a:off x="4211638" y="3213100"/>
            <a:ext cx="3041650" cy="519113"/>
          </a:xfrm>
          <a:prstGeom prst="rect">
            <a:avLst/>
          </a:prstGeom>
          <a:noFill/>
          <a:ln w="9525">
            <a:noFill/>
          </a:ln>
        </p:spPr>
        <p:txBody>
          <a:bodyPr wrap="none" anchor="t">
            <a:spAutoFit/>
          </a:bodyPr>
          <a:p>
            <a:r>
              <a:rPr lang="zh-CN" altLang="en-US" b="1" dirty="0">
                <a:solidFill>
                  <a:srgbClr val="FF3300"/>
                </a:solidFill>
                <a:latin typeface="Arial" panose="020B0604020202020204" pitchFamily="34" charset="0"/>
              </a:rPr>
              <a:t>做人要有慈悲之心</a:t>
            </a:r>
            <a:endParaRPr lang="zh-CN" altLang="en-US" b="1" dirty="0">
              <a:solidFill>
                <a:srgbClr val="FF3300"/>
              </a:solidFill>
              <a:latin typeface="Arial" panose="020B0604020202020204" pitchFamily="34" charset="0"/>
            </a:endParaRPr>
          </a:p>
        </p:txBody>
      </p:sp>
      <p:sp>
        <p:nvSpPr>
          <p:cNvPr id="138250" name="矩形 138249"/>
          <p:cNvSpPr/>
          <p:nvPr/>
        </p:nvSpPr>
        <p:spPr>
          <a:xfrm>
            <a:off x="4140200" y="3789363"/>
            <a:ext cx="2684463" cy="476250"/>
          </a:xfrm>
          <a:prstGeom prst="rect">
            <a:avLst/>
          </a:prstGeom>
          <a:noFill/>
          <a:ln w="9525">
            <a:noFill/>
          </a:ln>
        </p:spPr>
        <p:txBody>
          <a:bodyPr wrap="none" anchor="t">
            <a:spAutoFit/>
          </a:bodyPr>
          <a:p>
            <a:pPr>
              <a:lnSpc>
                <a:spcPct val="90000"/>
              </a:lnSpc>
              <a:spcBef>
                <a:spcPct val="20000"/>
              </a:spcBef>
            </a:pPr>
            <a:r>
              <a:rPr lang="zh-CN" altLang="en-US" b="1" dirty="0">
                <a:solidFill>
                  <a:srgbClr val="FF3300"/>
                </a:solidFill>
                <a:latin typeface="Arial" panose="020B0604020202020204" pitchFamily="34" charset="0"/>
              </a:rPr>
              <a:t>换个角度看问题</a:t>
            </a:r>
            <a:endParaRPr lang="zh-CN" altLang="en-US" b="1" dirty="0">
              <a:solidFill>
                <a:srgbClr val="FF3300"/>
              </a:solidFill>
              <a:latin typeface="Arial" panose="020B0604020202020204" pitchFamily="34" charset="0"/>
            </a:endParaRPr>
          </a:p>
        </p:txBody>
      </p:sp>
      <p:sp>
        <p:nvSpPr>
          <p:cNvPr id="138251" name="矩形 138250"/>
          <p:cNvSpPr/>
          <p:nvPr/>
        </p:nvSpPr>
        <p:spPr>
          <a:xfrm>
            <a:off x="3635375" y="4292600"/>
            <a:ext cx="5761038" cy="476250"/>
          </a:xfrm>
          <a:prstGeom prst="rect">
            <a:avLst/>
          </a:prstGeom>
          <a:noFill/>
          <a:ln w="9525">
            <a:noFill/>
          </a:ln>
        </p:spPr>
        <p:txBody>
          <a:bodyPr>
            <a:spAutoFit/>
          </a:bodyPr>
          <a:p>
            <a:pPr>
              <a:lnSpc>
                <a:spcPct val="90000"/>
              </a:lnSpc>
              <a:spcBef>
                <a:spcPct val="20000"/>
              </a:spcBef>
            </a:pPr>
            <a:r>
              <a:rPr lang="zh-CN" altLang="en-US" b="1" dirty="0">
                <a:solidFill>
                  <a:srgbClr val="FF3300"/>
                </a:solidFill>
                <a:latin typeface="Arial" panose="020B0604020202020204" pitchFamily="34" charset="0"/>
              </a:rPr>
              <a:t>取其精华，去其糟粕，毒树变良药。</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138252" name="矩形 138251"/>
          <p:cNvSpPr/>
          <p:nvPr/>
        </p:nvSpPr>
        <p:spPr>
          <a:xfrm>
            <a:off x="4356100" y="4797425"/>
            <a:ext cx="3041650" cy="519113"/>
          </a:xfrm>
          <a:prstGeom prst="rect">
            <a:avLst/>
          </a:prstGeom>
          <a:noFill/>
          <a:ln w="9525">
            <a:noFill/>
          </a:ln>
        </p:spPr>
        <p:txBody>
          <a:bodyPr wrap="none" anchor="t">
            <a:spAutoFit/>
          </a:bodyPr>
          <a:p>
            <a:pPr>
              <a:spcBef>
                <a:spcPct val="20000"/>
              </a:spcBef>
            </a:pPr>
            <a:r>
              <a:rPr lang="zh-CN" altLang="en-US" b="1" dirty="0">
                <a:solidFill>
                  <a:srgbClr val="FF3300"/>
                </a:solidFill>
                <a:latin typeface="Arial" panose="020B0604020202020204" pitchFamily="34" charset="0"/>
              </a:rPr>
              <a:t>答案是丰富多彩的</a:t>
            </a:r>
            <a:endParaRPr lang="zh-CN" altLang="en-US" b="1" dirty="0">
              <a:solidFill>
                <a:srgbClr val="FF3300"/>
              </a:solidFill>
              <a:latin typeface="Arial" panose="020B0604020202020204" pitchFamily="34" charset="0"/>
            </a:endParaRPr>
          </a:p>
        </p:txBody>
      </p:sp>
      <p:sp>
        <p:nvSpPr>
          <p:cNvPr id="138253" name="矩形 138252"/>
          <p:cNvSpPr/>
          <p:nvPr/>
        </p:nvSpPr>
        <p:spPr>
          <a:xfrm>
            <a:off x="4284663" y="5445125"/>
            <a:ext cx="3455987" cy="476250"/>
          </a:xfrm>
          <a:prstGeom prst="rect">
            <a:avLst/>
          </a:prstGeom>
          <a:noFill/>
          <a:ln w="9525">
            <a:noFill/>
          </a:ln>
        </p:spPr>
        <p:txBody>
          <a:bodyPr>
            <a:spAutoFit/>
          </a:bodyPr>
          <a:p>
            <a:pPr>
              <a:lnSpc>
                <a:spcPct val="90000"/>
              </a:lnSpc>
              <a:spcBef>
                <a:spcPct val="50000"/>
              </a:spcBef>
            </a:pPr>
            <a:r>
              <a:rPr lang="zh-CN" altLang="en-US" b="1" dirty="0">
                <a:solidFill>
                  <a:srgbClr val="FF3300"/>
                </a:solidFill>
                <a:latin typeface="Arial" panose="020B0604020202020204" pitchFamily="34" charset="0"/>
              </a:rPr>
              <a:t>仁者见仁，智者见智</a:t>
            </a:r>
            <a:endParaRPr lang="zh-CN" altLang="en-US" sz="3200" b="1" dirty="0">
              <a:solidFill>
                <a:srgbClr val="FF33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8246"/>
                                        </p:tgtEl>
                                        <p:attrNameLst>
                                          <p:attrName>style.visibility</p:attrName>
                                        </p:attrNameLst>
                                      </p:cBhvr>
                                      <p:to>
                                        <p:strVal val="visible"/>
                                      </p:to>
                                    </p:set>
                                    <p:anim calcmode="lin" valueType="num">
                                      <p:cBhvr additive="base">
                                        <p:cTn id="7" dur="500" fill="hold"/>
                                        <p:tgtEl>
                                          <p:spTgt spid="138246"/>
                                        </p:tgtEl>
                                        <p:attrNameLst>
                                          <p:attrName>ppt_x</p:attrName>
                                        </p:attrNameLst>
                                      </p:cBhvr>
                                      <p:tavLst>
                                        <p:tav tm="0">
                                          <p:val>
                                            <p:strVal val="1+#ppt_w/2"/>
                                          </p:val>
                                        </p:tav>
                                        <p:tav tm="100000">
                                          <p:val>
                                            <p:strVal val="#ppt_x"/>
                                          </p:val>
                                        </p:tav>
                                      </p:tavLst>
                                    </p:anim>
                                    <p:anim calcmode="lin" valueType="num">
                                      <p:cBhvr additive="base">
                                        <p:cTn id="8" dur="500" fill="hold"/>
                                        <p:tgtEl>
                                          <p:spTgt spid="1382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38247"/>
                                        </p:tgtEl>
                                        <p:attrNameLst>
                                          <p:attrName>style.visibility</p:attrName>
                                        </p:attrNameLst>
                                      </p:cBhvr>
                                      <p:to>
                                        <p:strVal val="visible"/>
                                      </p:to>
                                    </p:set>
                                    <p:animEffect transition="in" filter="box(in)">
                                      <p:cBhvr>
                                        <p:cTn id="13" dur="500"/>
                                        <p:tgtEl>
                                          <p:spTgt spid="138247"/>
                                        </p:tgtEl>
                                      </p:cBhvr>
                                    </p:animEffect>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138248"/>
                                        </p:tgtEl>
                                        <p:attrNameLst>
                                          <p:attrName>style.visibility</p:attrName>
                                        </p:attrNameLst>
                                      </p:cBhvr>
                                      <p:to>
                                        <p:strVal val="visible"/>
                                      </p:to>
                                    </p:set>
                                    <p:anim calcmode="lin" valueType="num">
                                      <p:cBhvr>
                                        <p:cTn id="18" dur="1000" fill="hold"/>
                                        <p:tgtEl>
                                          <p:spTgt spid="138248"/>
                                        </p:tgtEl>
                                        <p:attrNameLst>
                                          <p:attrName>ppt_x</p:attrName>
                                        </p:attrNameLst>
                                      </p:cBhvr>
                                      <p:tavLst>
                                        <p:tav tm="0">
                                          <p:val>
                                            <p:strVal val="#ppt_x-.2"/>
                                          </p:val>
                                        </p:tav>
                                        <p:tav tm="100000">
                                          <p:val>
                                            <p:strVal val="#ppt_x"/>
                                          </p:val>
                                        </p:tav>
                                      </p:tavLst>
                                    </p:anim>
                                    <p:anim calcmode="lin" valueType="num">
                                      <p:cBhvr>
                                        <p:cTn id="19" dur="1000" fill="hold"/>
                                        <p:tgtEl>
                                          <p:spTgt spid="13824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824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38249"/>
                                        </p:tgtEl>
                                        <p:attrNameLst>
                                          <p:attrName>style.visibility</p:attrName>
                                        </p:attrNameLst>
                                      </p:cBhvr>
                                      <p:to>
                                        <p:strVal val="visible"/>
                                      </p:to>
                                    </p:set>
                                    <p:animEffect transition="in" filter="blinds(horizontal)">
                                      <p:cBhvr>
                                        <p:cTn id="25" dur="500"/>
                                        <p:tgtEl>
                                          <p:spTgt spid="138249"/>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iterate type="lt">
                                    <p:tmPct val="5000"/>
                                  </p:iterate>
                                  <p:childTnLst>
                                    <p:set>
                                      <p:cBhvr>
                                        <p:cTn id="29" dur="1" fill="hold">
                                          <p:stCondLst>
                                            <p:cond delay="0"/>
                                          </p:stCondLst>
                                        </p:cTn>
                                        <p:tgtEl>
                                          <p:spTgt spid="138250"/>
                                        </p:tgtEl>
                                        <p:attrNameLst>
                                          <p:attrName>style.visibility</p:attrName>
                                        </p:attrNameLst>
                                      </p:cBhvr>
                                      <p:to>
                                        <p:strVal val="visible"/>
                                      </p:to>
                                    </p:set>
                                    <p:anim calcmode="lin" valueType="num">
                                      <p:cBhvr>
                                        <p:cTn id="30" dur="1000" fill="hold"/>
                                        <p:tgtEl>
                                          <p:spTgt spid="138250"/>
                                        </p:tgtEl>
                                        <p:attrNameLst>
                                          <p:attrName>ppt_w</p:attrName>
                                        </p:attrNameLst>
                                      </p:cBhvr>
                                      <p:tavLst>
                                        <p:tav tm="0">
                                          <p:val>
                                            <p:fltVal val="0.000000"/>
                                          </p:val>
                                        </p:tav>
                                        <p:tav tm="100000">
                                          <p:val>
                                            <p:strVal val="#ppt_w"/>
                                          </p:val>
                                        </p:tav>
                                      </p:tavLst>
                                    </p:anim>
                                    <p:anim calcmode="lin" valueType="num">
                                      <p:cBhvr>
                                        <p:cTn id="31" dur="1000" fill="hold"/>
                                        <p:tgtEl>
                                          <p:spTgt spid="138250"/>
                                        </p:tgtEl>
                                        <p:attrNameLst>
                                          <p:attrName>ppt_h</p:attrName>
                                        </p:attrNameLst>
                                      </p:cBhvr>
                                      <p:tavLst>
                                        <p:tav tm="0">
                                          <p:val>
                                            <p:fltVal val="0.000000"/>
                                          </p:val>
                                        </p:tav>
                                        <p:tav tm="100000">
                                          <p:val>
                                            <p:strVal val="#ppt_h"/>
                                          </p:val>
                                        </p:tav>
                                      </p:tavLst>
                                    </p:anim>
                                    <p:anim calcmode="lin" valueType="num">
                                      <p:cBhvr>
                                        <p:cTn id="32" dur="1000" fill="hold"/>
                                        <p:tgtEl>
                                          <p:spTgt spid="138250"/>
                                        </p:tgtEl>
                                        <p:attrNameLst>
                                          <p:attrName>style.rotation</p:attrName>
                                        </p:attrNameLst>
                                      </p:cBhvr>
                                      <p:tavLst>
                                        <p:tav tm="0">
                                          <p:val>
                                            <p:fltVal val="90.000000"/>
                                          </p:val>
                                        </p:tav>
                                        <p:tav tm="100000">
                                          <p:val>
                                            <p:fltVal val="0.000000"/>
                                          </p:val>
                                        </p:tav>
                                      </p:tavLst>
                                    </p:anim>
                                    <p:animEffect transition="in" filter="fade">
                                      <p:cBhvr>
                                        <p:cTn id="33" dur="1000"/>
                                        <p:tgtEl>
                                          <p:spTgt spid="138250"/>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38251"/>
                                        </p:tgtEl>
                                        <p:attrNameLst>
                                          <p:attrName>style.visibility</p:attrName>
                                        </p:attrNameLst>
                                      </p:cBhvr>
                                      <p:to>
                                        <p:strVal val="visible"/>
                                      </p:to>
                                    </p:set>
                                    <p:anim calcmode="lin" valueType="num">
                                      <p:cBhvr additive="base">
                                        <p:cTn id="38" dur="500" fill="hold"/>
                                        <p:tgtEl>
                                          <p:spTgt spid="138251"/>
                                        </p:tgtEl>
                                        <p:attrNameLst>
                                          <p:attrName>ppt_x</p:attrName>
                                        </p:attrNameLst>
                                      </p:cBhvr>
                                      <p:tavLst>
                                        <p:tav tm="0">
                                          <p:val>
                                            <p:strVal val="#ppt_x"/>
                                          </p:val>
                                        </p:tav>
                                        <p:tav tm="100000">
                                          <p:val>
                                            <p:strVal val="#ppt_x"/>
                                          </p:val>
                                        </p:tav>
                                      </p:tavLst>
                                    </p:anim>
                                    <p:anim calcmode="lin" valueType="num">
                                      <p:cBhvr additive="base">
                                        <p:cTn id="39" dur="500" fill="hold"/>
                                        <p:tgtEl>
                                          <p:spTgt spid="138251"/>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5" presetClass="entr" presetSubtype="0" fill="hold" grpId="0" nodeType="clickEffect">
                                  <p:stCondLst>
                                    <p:cond delay="0"/>
                                  </p:stCondLst>
                                  <p:childTnLst>
                                    <p:set>
                                      <p:cBhvr>
                                        <p:cTn id="43" dur="1" fill="hold">
                                          <p:stCondLst>
                                            <p:cond delay="0"/>
                                          </p:stCondLst>
                                        </p:cTn>
                                        <p:tgtEl>
                                          <p:spTgt spid="138252"/>
                                        </p:tgtEl>
                                        <p:attrNameLst>
                                          <p:attrName>style.visibility</p:attrName>
                                        </p:attrNameLst>
                                      </p:cBhvr>
                                      <p:to>
                                        <p:strVal val="visible"/>
                                      </p:to>
                                    </p:set>
                                    <p:anim calcmode="lin" valueType="num">
                                      <p:cBhvr>
                                        <p:cTn id="44" dur="1000" fill="hold"/>
                                        <p:tgtEl>
                                          <p:spTgt spid="138252"/>
                                        </p:tgtEl>
                                        <p:attrNameLst>
                                          <p:attrName>ppt_w</p:attrName>
                                        </p:attrNameLst>
                                      </p:cBhvr>
                                      <p:tavLst>
                                        <p:tav tm="0">
                                          <p:val>
                                            <p:fltVal val="0.000000"/>
                                          </p:val>
                                        </p:tav>
                                        <p:tav tm="100000">
                                          <p:val>
                                            <p:strVal val="#ppt_w"/>
                                          </p:val>
                                        </p:tav>
                                      </p:tavLst>
                                    </p:anim>
                                    <p:anim calcmode="lin" valueType="num">
                                      <p:cBhvr>
                                        <p:cTn id="45" dur="1000" fill="hold"/>
                                        <p:tgtEl>
                                          <p:spTgt spid="138252"/>
                                        </p:tgtEl>
                                        <p:attrNameLst>
                                          <p:attrName>ppt_h</p:attrName>
                                        </p:attrNameLst>
                                      </p:cBhvr>
                                      <p:tavLst>
                                        <p:tav tm="0">
                                          <p:val>
                                            <p:fltVal val="0.000000"/>
                                          </p:val>
                                        </p:tav>
                                        <p:tav tm="100000">
                                          <p:val>
                                            <p:strVal val="#ppt_h"/>
                                          </p:val>
                                        </p:tav>
                                      </p:tavLst>
                                    </p:anim>
                                    <p:anim calcmode="lin" valueType="num">
                                      <p:cBhvr>
                                        <p:cTn id="46" dur="1000" fill="hold"/>
                                        <p:tgtEl>
                                          <p:spTgt spid="138252"/>
                                        </p:tgtEl>
                                        <p:attrNameLst>
                                          <p:attrName>ppt_x</p:attrName>
                                        </p:attrNameLst>
                                      </p:cBhvr>
                                      <p:tavLst>
                                        <p:tav tm="0" fmla="#ppt_x+(cos(-2*pi*(1-$))*-#ppt_x-sin(-2*pi*(1-$))*(1-#ppt_y))*(1-$)">
                                          <p:val>
                                            <p:fltVal val="0.000000"/>
                                          </p:val>
                                        </p:tav>
                                        <p:tav tm="100000">
                                          <p:val>
                                            <p:fltVal val="1.000000"/>
                                          </p:val>
                                        </p:tav>
                                      </p:tavLst>
                                    </p:anim>
                                    <p:anim calcmode="lin" valueType="num">
                                      <p:cBhvr>
                                        <p:cTn id="47" dur="1000" fill="hold"/>
                                        <p:tgtEl>
                                          <p:spTgt spid="13825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48" fill="hold">
                      <p:stCondLst>
                        <p:cond delay="indefinite"/>
                      </p:stCondLst>
                      <p:childTnLst>
                        <p:par>
                          <p:cTn id="49" fill="hold">
                            <p:stCondLst>
                              <p:cond delay="0"/>
                            </p:stCondLst>
                            <p:childTnLst>
                              <p:par>
                                <p:cTn id="50" presetID="29" presetClass="entr" presetSubtype="0" fill="hold" grpId="0" nodeType="clickEffect">
                                  <p:stCondLst>
                                    <p:cond delay="0"/>
                                  </p:stCondLst>
                                  <p:childTnLst>
                                    <p:set>
                                      <p:cBhvr>
                                        <p:cTn id="51" dur="1" fill="hold">
                                          <p:stCondLst>
                                            <p:cond delay="0"/>
                                          </p:stCondLst>
                                        </p:cTn>
                                        <p:tgtEl>
                                          <p:spTgt spid="138253"/>
                                        </p:tgtEl>
                                        <p:attrNameLst>
                                          <p:attrName>style.visibility</p:attrName>
                                        </p:attrNameLst>
                                      </p:cBhvr>
                                      <p:to>
                                        <p:strVal val="visible"/>
                                      </p:to>
                                    </p:set>
                                    <p:anim calcmode="lin" valueType="num">
                                      <p:cBhvr>
                                        <p:cTn id="52" dur="1000" fill="hold"/>
                                        <p:tgtEl>
                                          <p:spTgt spid="138253"/>
                                        </p:tgtEl>
                                        <p:attrNameLst>
                                          <p:attrName>ppt_x</p:attrName>
                                        </p:attrNameLst>
                                      </p:cBhvr>
                                      <p:tavLst>
                                        <p:tav tm="0">
                                          <p:val>
                                            <p:strVal val="#ppt_x-.2"/>
                                          </p:val>
                                        </p:tav>
                                        <p:tav tm="100000">
                                          <p:val>
                                            <p:strVal val="#ppt_x"/>
                                          </p:val>
                                        </p:tav>
                                      </p:tavLst>
                                    </p:anim>
                                    <p:anim calcmode="lin" valueType="num">
                                      <p:cBhvr>
                                        <p:cTn id="53" dur="1000" fill="hold"/>
                                        <p:tgtEl>
                                          <p:spTgt spid="138253"/>
                                        </p:tgtEl>
                                        <p:attrNameLst>
                                          <p:attrName>ppt_y</p:attrName>
                                        </p:attrNameLst>
                                      </p:cBhvr>
                                      <p:tavLst>
                                        <p:tav tm="0">
                                          <p:val>
                                            <p:strVal val="#ppt_y"/>
                                          </p:val>
                                        </p:tav>
                                        <p:tav tm="100000">
                                          <p:val>
                                            <p:strVal val="#ppt_y"/>
                                          </p:val>
                                        </p:tav>
                                      </p:tavLst>
                                    </p:anim>
                                    <p:animEffect transition="in" filter="wipe(right)" prLst="gradientSize: 0.1">
                                      <p:cBhvr>
                                        <p:cTn id="54" dur="1000"/>
                                        <p:tgtEl>
                                          <p:spTgt spid="138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6" grpId="0"/>
      <p:bldP spid="138247" grpId="0"/>
      <p:bldP spid="138248" grpId="0"/>
      <p:bldP spid="138249" grpId="0"/>
      <p:bldP spid="138250" grpId="0"/>
      <p:bldP spid="138251" grpId="0"/>
      <p:bldP spid="138252" grpId="0"/>
      <p:bldP spid="1382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标题 139265"/>
          <p:cNvSpPr>
            <a:spLocks noGrp="1"/>
          </p:cNvSpPr>
          <p:nvPr>
            <p:ph type="title"/>
          </p:nvPr>
        </p:nvSpPr>
        <p:spPr>
          <a:xfrm>
            <a:off x="468313" y="115888"/>
            <a:ext cx="8229600" cy="1143000"/>
          </a:xfrm>
          <a:ln/>
        </p:spPr>
        <p:txBody>
          <a:bodyPr anchor="ctr"/>
          <a:p>
            <a:r>
              <a:rPr lang="zh-CN" altLang="en-US" sz="6000" dirty="0">
                <a:solidFill>
                  <a:srgbClr val="3333FF"/>
                </a:solidFill>
                <a:ea typeface="隶书" panose="02010509060101010101" pitchFamily="49" charset="-122"/>
              </a:rPr>
              <a:t>拟题</a:t>
            </a:r>
            <a:endParaRPr lang="zh-CN" altLang="en-US" sz="6000" dirty="0">
              <a:solidFill>
                <a:srgbClr val="3333FF"/>
              </a:solidFill>
              <a:ea typeface="隶书" panose="02010509060101010101" pitchFamily="49" charset="-122"/>
            </a:endParaRPr>
          </a:p>
        </p:txBody>
      </p:sp>
      <p:sp>
        <p:nvSpPr>
          <p:cNvPr id="139267" name="文本占位符 139266"/>
          <p:cNvSpPr>
            <a:spLocks noGrp="1"/>
          </p:cNvSpPr>
          <p:nvPr>
            <p:ph type="body" idx="1"/>
          </p:nvPr>
        </p:nvSpPr>
        <p:spPr>
          <a:xfrm>
            <a:off x="395288" y="1196975"/>
            <a:ext cx="8229600" cy="936625"/>
          </a:xfrm>
          <a:ln/>
        </p:spPr>
        <p:txBody>
          <a:bodyPr/>
          <a:p>
            <a:pPr>
              <a:buNone/>
            </a:pPr>
            <a:r>
              <a:rPr lang="en-US" altLang="zh-CN" b="1" dirty="0"/>
              <a:t>1</a:t>
            </a:r>
            <a:r>
              <a:rPr lang="zh-CN" altLang="en-US" b="1" dirty="0"/>
              <a:t>、针对第</a:t>
            </a:r>
            <a:r>
              <a:rPr lang="en-US" altLang="zh-CN" b="1" dirty="0"/>
              <a:t>1</a:t>
            </a:r>
            <a:r>
              <a:rPr lang="zh-CN" altLang="en-US" b="1" dirty="0"/>
              <a:t>种立意：</a:t>
            </a:r>
            <a:endParaRPr lang="zh-CN" altLang="en-US" b="1" dirty="0">
              <a:solidFill>
                <a:srgbClr val="FF3300"/>
              </a:solidFill>
            </a:endParaRPr>
          </a:p>
        </p:txBody>
      </p:sp>
      <p:sp>
        <p:nvSpPr>
          <p:cNvPr id="139268" name="矩形 139267"/>
          <p:cNvSpPr/>
          <p:nvPr/>
        </p:nvSpPr>
        <p:spPr>
          <a:xfrm>
            <a:off x="250825" y="3860800"/>
            <a:ext cx="3816350" cy="6762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b="1" dirty="0"/>
              <a:t>3</a:t>
            </a:r>
            <a:r>
              <a:rPr lang="zh-CN" altLang="en-US" b="1" dirty="0"/>
              <a:t>、针对第</a:t>
            </a:r>
            <a:r>
              <a:rPr lang="en-US" altLang="zh-CN" b="1" dirty="0"/>
              <a:t>3</a:t>
            </a:r>
            <a:r>
              <a:rPr lang="zh-CN" altLang="en-US" b="1" dirty="0"/>
              <a:t>种立意：</a:t>
            </a:r>
            <a:endParaRPr lang="zh-CN" altLang="en-US" dirty="0"/>
          </a:p>
        </p:txBody>
      </p:sp>
      <p:sp>
        <p:nvSpPr>
          <p:cNvPr id="139270" name="矩形 139269"/>
          <p:cNvSpPr/>
          <p:nvPr/>
        </p:nvSpPr>
        <p:spPr>
          <a:xfrm>
            <a:off x="323850" y="2349500"/>
            <a:ext cx="8569325" cy="6477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b="1" dirty="0"/>
              <a:t>2</a:t>
            </a:r>
            <a:r>
              <a:rPr lang="zh-CN" altLang="en-US" b="1" dirty="0"/>
              <a:t>、针对第</a:t>
            </a:r>
            <a:r>
              <a:rPr lang="en-US" altLang="zh-CN" b="1" dirty="0"/>
              <a:t>2</a:t>
            </a:r>
            <a:r>
              <a:rPr lang="zh-CN" altLang="en-US" b="1" dirty="0"/>
              <a:t>种立意：</a:t>
            </a:r>
            <a:endParaRPr lang="zh-CN" altLang="en-US" b="1" dirty="0">
              <a:solidFill>
                <a:srgbClr val="FF3300"/>
              </a:solidFill>
            </a:endParaRPr>
          </a:p>
        </p:txBody>
      </p:sp>
      <p:sp>
        <p:nvSpPr>
          <p:cNvPr id="139271" name="矩形 139270"/>
          <p:cNvSpPr/>
          <p:nvPr/>
        </p:nvSpPr>
        <p:spPr>
          <a:xfrm>
            <a:off x="395288" y="4941888"/>
            <a:ext cx="3960812" cy="503237"/>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en-US" altLang="zh-CN" b="1" dirty="0"/>
              <a:t>4</a:t>
            </a:r>
            <a:r>
              <a:rPr lang="zh-CN" altLang="en-US" b="1" dirty="0"/>
              <a:t>、针对第</a:t>
            </a:r>
            <a:r>
              <a:rPr lang="en-US" altLang="zh-CN" b="1" dirty="0"/>
              <a:t>4</a:t>
            </a:r>
            <a:r>
              <a:rPr lang="zh-CN" altLang="en-US" b="1" dirty="0"/>
              <a:t>种立意：</a:t>
            </a:r>
            <a:endParaRPr lang="zh-CN" altLang="en-US" b="1" dirty="0">
              <a:solidFill>
                <a:srgbClr val="FF3300"/>
              </a:solidFill>
            </a:endParaRPr>
          </a:p>
        </p:txBody>
      </p:sp>
      <p:sp>
        <p:nvSpPr>
          <p:cNvPr id="139273" name="矩形 139272"/>
          <p:cNvSpPr/>
          <p:nvPr/>
        </p:nvSpPr>
        <p:spPr>
          <a:xfrm>
            <a:off x="827088" y="1724025"/>
            <a:ext cx="5600700" cy="579438"/>
          </a:xfrm>
          <a:prstGeom prst="rect">
            <a:avLst/>
          </a:prstGeom>
          <a:noFill/>
          <a:ln w="9525">
            <a:noFill/>
          </a:ln>
        </p:spPr>
        <p:txBody>
          <a:bodyPr wrap="none" anchor="t">
            <a:spAutoFit/>
          </a:bodyPr>
          <a:p>
            <a:pPr>
              <a:spcBef>
                <a:spcPct val="20000"/>
              </a:spcBef>
            </a:pPr>
            <a:r>
              <a:rPr lang="zh-CN" altLang="en-US" sz="3200" b="1" dirty="0">
                <a:solidFill>
                  <a:srgbClr val="FF3300"/>
                </a:solidFill>
                <a:latin typeface="Arial" panose="020B0604020202020204" pitchFamily="34" charset="0"/>
              </a:rPr>
              <a:t>闯不过就绕过</a:t>
            </a:r>
            <a:r>
              <a:rPr lang="en-US" altLang="zh-CN" sz="3200" b="1">
                <a:latin typeface="Arial" panose="020B0604020202020204" pitchFamily="34" charset="0"/>
              </a:rPr>
              <a:t>/</a:t>
            </a:r>
            <a:r>
              <a:rPr lang="zh-CN" altLang="en-US" sz="3200" b="1" dirty="0">
                <a:solidFill>
                  <a:srgbClr val="FF3300"/>
                </a:solidFill>
                <a:latin typeface="Arial" panose="020B0604020202020204" pitchFamily="34" charset="0"/>
              </a:rPr>
              <a:t>明哲保身的智慧</a:t>
            </a:r>
            <a:endParaRPr lang="zh-CN" altLang="en-US" sz="3200" b="1" dirty="0">
              <a:solidFill>
                <a:srgbClr val="FF3300"/>
              </a:solidFill>
              <a:latin typeface="Arial" panose="020B0604020202020204" pitchFamily="34" charset="0"/>
            </a:endParaRPr>
          </a:p>
        </p:txBody>
      </p:sp>
      <p:sp>
        <p:nvSpPr>
          <p:cNvPr id="139274" name="矩形 139273"/>
          <p:cNvSpPr/>
          <p:nvPr/>
        </p:nvSpPr>
        <p:spPr>
          <a:xfrm>
            <a:off x="827088" y="2852738"/>
            <a:ext cx="7345362" cy="1066800"/>
          </a:xfrm>
          <a:prstGeom prst="rect">
            <a:avLst/>
          </a:prstGeom>
          <a:noFill/>
          <a:ln w="9525">
            <a:noFill/>
          </a:ln>
        </p:spPr>
        <p:txBody>
          <a:bodyPr>
            <a:spAutoFit/>
          </a:bodyPr>
          <a:p>
            <a:pPr>
              <a:spcBef>
                <a:spcPct val="20000"/>
              </a:spcBef>
            </a:pPr>
            <a:r>
              <a:rPr lang="zh-CN" altLang="en-US" sz="3200" b="1" dirty="0">
                <a:solidFill>
                  <a:srgbClr val="FF3300"/>
                </a:solidFill>
                <a:latin typeface="Arial" panose="020B0604020202020204" pitchFamily="34" charset="0"/>
              </a:rPr>
              <a:t>砍断那棵树</a:t>
            </a:r>
            <a:r>
              <a:rPr lang="en-US" altLang="zh-CN" sz="3200" b="1">
                <a:latin typeface="Arial" panose="020B0604020202020204" pitchFamily="34" charset="0"/>
              </a:rPr>
              <a:t>/</a:t>
            </a:r>
            <a:r>
              <a:rPr lang="zh-CN" altLang="en-US" sz="3200" b="1" dirty="0">
                <a:solidFill>
                  <a:srgbClr val="FF3300"/>
                </a:solidFill>
                <a:latin typeface="Arial" panose="020B0604020202020204" pitchFamily="34" charset="0"/>
              </a:rPr>
              <a:t>铲除恶性之源</a:t>
            </a:r>
            <a:r>
              <a:rPr lang="en-US" altLang="zh-CN" sz="3200" b="1">
                <a:latin typeface="Arial" panose="020B0604020202020204" pitchFamily="34" charset="0"/>
              </a:rPr>
              <a:t>/</a:t>
            </a:r>
            <a:r>
              <a:rPr lang="zh-CN" altLang="en-US" sz="3200" b="1" dirty="0">
                <a:solidFill>
                  <a:srgbClr val="FF3300"/>
                </a:solidFill>
                <a:latin typeface="Arial" panose="020B0604020202020204" pitchFamily="34" charset="0"/>
              </a:rPr>
              <a:t>面对邪恶，何不拔刀？</a:t>
            </a:r>
            <a:r>
              <a:rPr lang="en-US" altLang="zh-CN" sz="3200" b="1">
                <a:latin typeface="Arial" panose="020B0604020202020204" pitchFamily="34" charset="0"/>
              </a:rPr>
              <a:t>/</a:t>
            </a:r>
            <a:r>
              <a:rPr lang="zh-CN" altLang="en-US" sz="3200" b="1" dirty="0">
                <a:solidFill>
                  <a:srgbClr val="FF3300"/>
                </a:solidFill>
                <a:latin typeface="Arial" panose="020B0604020202020204" pitchFamily="34" charset="0"/>
              </a:rPr>
              <a:t>面对危险，根除才是上策</a:t>
            </a:r>
            <a:endParaRPr lang="zh-CN" altLang="en-US" sz="3200" b="1" dirty="0">
              <a:solidFill>
                <a:srgbClr val="FF3300"/>
              </a:solidFill>
              <a:latin typeface="Arial" panose="020B0604020202020204" pitchFamily="34" charset="0"/>
            </a:endParaRPr>
          </a:p>
        </p:txBody>
      </p:sp>
      <p:sp>
        <p:nvSpPr>
          <p:cNvPr id="139275" name="矩形 139274"/>
          <p:cNvSpPr/>
          <p:nvPr/>
        </p:nvSpPr>
        <p:spPr>
          <a:xfrm>
            <a:off x="1042988" y="4313238"/>
            <a:ext cx="3448050" cy="579437"/>
          </a:xfrm>
          <a:prstGeom prst="rect">
            <a:avLst/>
          </a:prstGeom>
          <a:noFill/>
          <a:ln w="9525">
            <a:noFill/>
          </a:ln>
        </p:spPr>
        <p:txBody>
          <a:bodyPr wrap="none" anchor="t">
            <a:spAutoFit/>
          </a:bodyPr>
          <a:p>
            <a:pPr>
              <a:spcBef>
                <a:spcPct val="20000"/>
              </a:spcBef>
            </a:pPr>
            <a:r>
              <a:rPr lang="zh-CN" altLang="en-US" sz="3200" b="1" dirty="0">
                <a:solidFill>
                  <a:srgbClr val="FF3300"/>
                </a:solidFill>
                <a:latin typeface="Arial" panose="020B0604020202020204" pitchFamily="34" charset="0"/>
              </a:rPr>
              <a:t>归来吧，慈悲之心</a:t>
            </a:r>
            <a:endParaRPr lang="zh-CN" altLang="en-US" sz="3200" b="1" dirty="0">
              <a:solidFill>
                <a:srgbClr val="FF3300"/>
              </a:solidFill>
              <a:latin typeface="Arial" panose="020B0604020202020204" pitchFamily="34" charset="0"/>
            </a:endParaRPr>
          </a:p>
        </p:txBody>
      </p:sp>
      <p:sp>
        <p:nvSpPr>
          <p:cNvPr id="139276" name="矩形 139275"/>
          <p:cNvSpPr/>
          <p:nvPr/>
        </p:nvSpPr>
        <p:spPr>
          <a:xfrm>
            <a:off x="971550" y="5516563"/>
            <a:ext cx="6937375" cy="579437"/>
          </a:xfrm>
          <a:prstGeom prst="rect">
            <a:avLst/>
          </a:prstGeom>
          <a:noFill/>
          <a:ln w="9525">
            <a:noFill/>
          </a:ln>
        </p:spPr>
        <p:txBody>
          <a:bodyPr wrap="none" anchor="t">
            <a:spAutoFit/>
          </a:bodyPr>
          <a:p>
            <a:pPr>
              <a:spcBef>
                <a:spcPct val="20000"/>
              </a:spcBef>
            </a:pPr>
            <a:r>
              <a:rPr lang="zh-CN" altLang="en-US" sz="3200" b="1" dirty="0">
                <a:solidFill>
                  <a:srgbClr val="FF3300"/>
                </a:solidFill>
                <a:latin typeface="Arial" panose="020B0604020202020204" pitchFamily="34" charset="0"/>
              </a:rPr>
              <a:t>换个角度看世界</a:t>
            </a:r>
            <a:r>
              <a:rPr lang="en-US" altLang="zh-CN" sz="3200" b="1">
                <a:latin typeface="Arial" panose="020B0604020202020204" pitchFamily="34" charset="0"/>
              </a:rPr>
              <a:t>/</a:t>
            </a:r>
            <a:r>
              <a:rPr lang="zh-CN" altLang="en-US" sz="3200" b="1" dirty="0">
                <a:solidFill>
                  <a:srgbClr val="FF3300"/>
                </a:solidFill>
                <a:latin typeface="Arial" panose="020B0604020202020204" pitchFamily="34" charset="0"/>
              </a:rPr>
              <a:t>毒有独用</a:t>
            </a:r>
            <a:r>
              <a:rPr lang="en-US" altLang="zh-CN" sz="3200" b="1">
                <a:latin typeface="Arial" panose="020B0604020202020204" pitchFamily="34" charset="0"/>
              </a:rPr>
              <a:t>/</a:t>
            </a:r>
            <a:r>
              <a:rPr lang="zh-CN" altLang="en-US" sz="3200" b="1" dirty="0">
                <a:solidFill>
                  <a:srgbClr val="FF3300"/>
                </a:solidFill>
                <a:latin typeface="Arial" panose="020B0604020202020204" pitchFamily="34" charset="0"/>
              </a:rPr>
              <a:t>做一张滤纸</a:t>
            </a:r>
            <a:endParaRPr lang="zh-CN" altLang="en-US" sz="3200" b="1" dirty="0">
              <a:solidFill>
                <a:srgbClr val="FF33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9273"/>
                                        </p:tgtEl>
                                        <p:attrNameLst>
                                          <p:attrName>style.visibility</p:attrName>
                                        </p:attrNameLst>
                                      </p:cBhvr>
                                      <p:to>
                                        <p:strVal val="visible"/>
                                      </p:to>
                                    </p:set>
                                    <p:anim calcmode="discrete" valueType="clr">
                                      <p:cBhvr override="childStyle">
                                        <p:cTn id="7" dur="80"/>
                                        <p:tgtEl>
                                          <p:spTgt spid="13927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9273"/>
                                        </p:tgtEl>
                                        <p:attrNameLst>
                                          <p:attrName>fillcolor</p:attrName>
                                        </p:attrNameLst>
                                      </p:cBhvr>
                                      <p:tavLst>
                                        <p:tav tm="0">
                                          <p:val>
                                            <p:clrVal>
                                              <a:schemeClr val="accent2"/>
                                            </p:clrVal>
                                          </p:val>
                                        </p:tav>
                                        <p:tav tm="50000">
                                          <p:val>
                                            <p:clrVal>
                                              <a:schemeClr val="hlink"/>
                                            </p:clrVal>
                                          </p:val>
                                        </p:tav>
                                      </p:tavLst>
                                    </p:anim>
                                    <p:set>
                                      <p:cBhvr>
                                        <p:cTn id="9" dur="80"/>
                                        <p:tgtEl>
                                          <p:spTgt spid="13927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39274"/>
                                        </p:tgtEl>
                                        <p:attrNameLst>
                                          <p:attrName>style.visibility</p:attrName>
                                        </p:attrNameLst>
                                      </p:cBhvr>
                                      <p:to>
                                        <p:strVal val="visible"/>
                                      </p:to>
                                    </p:set>
                                    <p:anim calcmode="discrete" valueType="clr">
                                      <p:cBhvr override="childStyle">
                                        <p:cTn id="14" dur="80"/>
                                        <p:tgtEl>
                                          <p:spTgt spid="13927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39274"/>
                                        </p:tgtEl>
                                        <p:attrNameLst>
                                          <p:attrName>fillcolor</p:attrName>
                                        </p:attrNameLst>
                                      </p:cBhvr>
                                      <p:tavLst>
                                        <p:tav tm="0">
                                          <p:val>
                                            <p:clrVal>
                                              <a:schemeClr val="accent2"/>
                                            </p:clrVal>
                                          </p:val>
                                        </p:tav>
                                        <p:tav tm="50000">
                                          <p:val>
                                            <p:clrVal>
                                              <a:schemeClr val="hlink"/>
                                            </p:clrVal>
                                          </p:val>
                                        </p:tav>
                                      </p:tavLst>
                                    </p:anim>
                                    <p:set>
                                      <p:cBhvr>
                                        <p:cTn id="16" dur="80"/>
                                        <p:tgtEl>
                                          <p:spTgt spid="139274"/>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39275"/>
                                        </p:tgtEl>
                                        <p:attrNameLst>
                                          <p:attrName>style.visibility</p:attrName>
                                        </p:attrNameLst>
                                      </p:cBhvr>
                                      <p:to>
                                        <p:strVal val="visible"/>
                                      </p:to>
                                    </p:set>
                                    <p:anim calcmode="lin" valueType="num">
                                      <p:cBhvr additive="base">
                                        <p:cTn id="21" dur="500" fill="hold"/>
                                        <p:tgtEl>
                                          <p:spTgt spid="139275"/>
                                        </p:tgtEl>
                                        <p:attrNameLst>
                                          <p:attrName>ppt_x</p:attrName>
                                        </p:attrNameLst>
                                      </p:cBhvr>
                                      <p:tavLst>
                                        <p:tav tm="0">
                                          <p:val>
                                            <p:strVal val="0-#ppt_w/2"/>
                                          </p:val>
                                        </p:tav>
                                        <p:tav tm="100000">
                                          <p:val>
                                            <p:strVal val="#ppt_x"/>
                                          </p:val>
                                        </p:tav>
                                      </p:tavLst>
                                    </p:anim>
                                    <p:anim calcmode="lin" valueType="num">
                                      <p:cBhvr additive="base">
                                        <p:cTn id="22" dur="500" fill="hold"/>
                                        <p:tgtEl>
                                          <p:spTgt spid="13927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39276"/>
                                        </p:tgtEl>
                                        <p:attrNameLst>
                                          <p:attrName>style.visibility</p:attrName>
                                        </p:attrNameLst>
                                      </p:cBhvr>
                                      <p:to>
                                        <p:strVal val="visible"/>
                                      </p:to>
                                    </p:set>
                                    <p:anim calcmode="lin" valueType="num">
                                      <p:cBhvr additive="base">
                                        <p:cTn id="27" dur="500" fill="hold"/>
                                        <p:tgtEl>
                                          <p:spTgt spid="139276"/>
                                        </p:tgtEl>
                                        <p:attrNameLst>
                                          <p:attrName>ppt_x</p:attrName>
                                        </p:attrNameLst>
                                      </p:cBhvr>
                                      <p:tavLst>
                                        <p:tav tm="0">
                                          <p:val>
                                            <p:strVal val="1+#ppt_w/2"/>
                                          </p:val>
                                        </p:tav>
                                        <p:tav tm="100000">
                                          <p:val>
                                            <p:strVal val="#ppt_x"/>
                                          </p:val>
                                        </p:tav>
                                      </p:tavLst>
                                    </p:anim>
                                    <p:anim calcmode="lin" valueType="num">
                                      <p:cBhvr additive="base">
                                        <p:cTn id="28" dur="500" fill="hold"/>
                                        <p:tgtEl>
                                          <p:spTgt spid="1392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73" grpId="0"/>
      <p:bldP spid="139274" grpId="0"/>
      <p:bldP spid="139275" grpId="0"/>
      <p:bldP spid="13927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文本占位符 143361"/>
          <p:cNvSpPr>
            <a:spLocks noGrp="1"/>
          </p:cNvSpPr>
          <p:nvPr>
            <p:ph type="body" idx="1"/>
          </p:nvPr>
        </p:nvSpPr>
        <p:spPr>
          <a:xfrm>
            <a:off x="468313" y="981075"/>
            <a:ext cx="8229600" cy="4103688"/>
          </a:xfrm>
          <a:ln w="25400" cap="rnd">
            <a:solidFill>
              <a:srgbClr val="FF0000"/>
            </a:solidFill>
            <a:prstDash val="sysDot"/>
            <a:miter/>
          </a:ln>
        </p:spPr>
        <p:txBody>
          <a:bodyPr/>
          <a:p>
            <a:pPr>
              <a:buNone/>
            </a:pPr>
            <a:r>
              <a:rPr lang="" altLang="en-US" dirty="0">
                <a:ea typeface="PMingLiU" panose="02020500000000000000" pitchFamily="18" charset="-120"/>
              </a:rPr>
              <a:t>  </a:t>
            </a:r>
            <a:r>
              <a:rPr lang="" altLang="en-US" b="1" dirty="0">
                <a:solidFill>
                  <a:srgbClr val="000099"/>
                </a:solidFill>
                <a:latin typeface="楷体_GB2312" pitchFamily="49" charset="-122"/>
                <a:ea typeface="楷体_GB2312" pitchFamily="49" charset="-122"/>
              </a:rPr>
              <a:t>“题高则诗高，题矮则诗矮，不可不慎也。”</a:t>
            </a:r>
            <a:endParaRPr lang="" altLang="en-US" b="1" dirty="0">
              <a:solidFill>
                <a:srgbClr val="000099"/>
              </a:solidFill>
              <a:latin typeface="楷体_GB2312" pitchFamily="49" charset="-122"/>
              <a:ea typeface="楷体_GB2312" pitchFamily="49" charset="-122"/>
            </a:endParaRPr>
          </a:p>
          <a:p>
            <a:pPr>
              <a:buNone/>
            </a:pPr>
            <a:r>
              <a:rPr lang="" altLang="en-US" b="1" dirty="0">
                <a:solidFill>
                  <a:srgbClr val="000099"/>
                </a:solidFill>
                <a:latin typeface="楷体_GB2312" pitchFamily="49" charset="-122"/>
                <a:ea typeface="楷体_GB2312" pitchFamily="49" charset="-122"/>
              </a:rPr>
              <a:t>                         </a:t>
            </a:r>
            <a:r>
              <a:rPr lang="zh-CN" altLang="en-US" b="1" dirty="0">
                <a:solidFill>
                  <a:srgbClr val="000099"/>
                </a:solidFill>
                <a:latin typeface="Arial" panose="020B0604020202020204" pitchFamily="34" charset="0"/>
                <a:ea typeface="楷体_GB2312" pitchFamily="49" charset="-122"/>
              </a:rPr>
              <a:t>——</a:t>
            </a:r>
            <a:r>
              <a:rPr lang="" altLang="en-US" b="1" dirty="0">
                <a:solidFill>
                  <a:srgbClr val="000099"/>
                </a:solidFill>
                <a:latin typeface="楷体_GB2312" pitchFamily="49" charset="-122"/>
                <a:ea typeface="楷体_GB2312" pitchFamily="49" charset="-122"/>
              </a:rPr>
              <a:t>郑板桥</a:t>
            </a:r>
            <a:r>
              <a:rPr lang="zh-CN" altLang="en-US" b="1" dirty="0">
                <a:solidFill>
                  <a:srgbClr val="000099"/>
                </a:solidFill>
                <a:latin typeface="楷体_GB2312" pitchFamily="49" charset="-122"/>
                <a:ea typeface="楷体_GB2312" pitchFamily="49" charset="-122"/>
              </a:rPr>
              <a:t> </a:t>
            </a:r>
            <a:endParaRPr lang="en-US" altLang="zh-CN" b="1" dirty="0">
              <a:solidFill>
                <a:srgbClr val="000099"/>
              </a:solidFill>
              <a:latin typeface="楷体_GB2312" pitchFamily="49" charset="-122"/>
              <a:ea typeface="楷体_GB2312" pitchFamily="49" charset="-122"/>
            </a:endParaRPr>
          </a:p>
          <a:p>
            <a:pPr>
              <a:buNone/>
            </a:pPr>
            <a:r>
              <a:rPr lang="zh-CN" altLang="en-US" b="1" dirty="0">
                <a:solidFill>
                  <a:srgbClr val="000099"/>
                </a:solidFill>
                <a:latin typeface="楷体_GB2312" pitchFamily="49" charset="-122"/>
                <a:ea typeface="楷体_GB2312" pitchFamily="49" charset="-122"/>
              </a:rPr>
              <a:t>  “好的题目，总是概括性很强，饶有深意，引人深思，能激发人们的阅读兴趣。”</a:t>
            </a:r>
            <a:endParaRPr lang="zh-CN" altLang="en-US" b="1" dirty="0">
              <a:solidFill>
                <a:srgbClr val="000099"/>
              </a:solidFill>
              <a:latin typeface="楷体_GB2312" pitchFamily="49" charset="-122"/>
              <a:ea typeface="楷体_GB2312" pitchFamily="49" charset="-122"/>
            </a:endParaRPr>
          </a:p>
          <a:p>
            <a:pPr>
              <a:buNone/>
            </a:pPr>
            <a:r>
              <a:rPr lang="zh-CN" altLang="en-US" b="1" dirty="0">
                <a:solidFill>
                  <a:srgbClr val="000099"/>
                </a:solidFill>
                <a:latin typeface="楷体_GB2312" pitchFamily="49" charset="-122"/>
                <a:ea typeface="楷体_GB2312" pitchFamily="49" charset="-122"/>
              </a:rPr>
              <a:t>                          </a:t>
            </a:r>
            <a:r>
              <a:rPr lang="zh-CN" altLang="en-US" b="1" dirty="0">
                <a:solidFill>
                  <a:srgbClr val="000099"/>
                </a:solidFill>
                <a:latin typeface="Arial" panose="020B0604020202020204" pitchFamily="34" charset="0"/>
                <a:ea typeface="楷体_GB2312" pitchFamily="49" charset="-122"/>
              </a:rPr>
              <a:t>——</a:t>
            </a:r>
            <a:r>
              <a:rPr lang="zh-CN" altLang="en-US" b="1" dirty="0">
                <a:solidFill>
                  <a:srgbClr val="000099"/>
                </a:solidFill>
                <a:latin typeface="楷体_GB2312" pitchFamily="49" charset="-122"/>
                <a:ea typeface="楷体_GB2312" pitchFamily="49" charset="-122"/>
              </a:rPr>
              <a:t>秦牧</a:t>
            </a:r>
            <a:endParaRPr lang="zh-CN" altLang="en-US" b="1" dirty="0">
              <a:solidFill>
                <a:srgbClr val="000099"/>
              </a:solidFill>
              <a:latin typeface="楷体_GB2312" pitchFamily="49" charset="-122"/>
              <a:ea typeface="楷体_GB2312" pitchFamily="49" charset="-122"/>
            </a:endParaRPr>
          </a:p>
          <a:p>
            <a:pPr>
              <a:buNone/>
            </a:pPr>
            <a:r>
              <a:rPr lang="zh-CN" altLang="en-US" b="1" dirty="0">
                <a:solidFill>
                  <a:srgbClr val="000099"/>
                </a:solidFill>
                <a:latin typeface="楷体_GB2312" pitchFamily="49" charset="-122"/>
                <a:ea typeface="楷体_GB2312" pitchFamily="49" charset="-122"/>
              </a:rPr>
              <a:t>  “花香蝶自来，题好一半文。”</a:t>
            </a:r>
            <a:r>
              <a:rPr lang="zh-CN" altLang="en-US" dirty="0">
                <a:solidFill>
                  <a:srgbClr val="000099"/>
                </a:solidFill>
                <a:latin typeface="楷体_GB2312" pitchFamily="49" charset="-122"/>
                <a:ea typeface="楷体_GB2312" pitchFamily="49" charset="-122"/>
              </a:rPr>
              <a:t> </a:t>
            </a:r>
            <a:endParaRPr lang="zh-CN" altLang="en-US" dirty="0">
              <a:solidFill>
                <a:srgbClr val="000099"/>
              </a:solidFill>
              <a:latin typeface="楷体_GB2312" pitchFamily="49" charset="-122"/>
              <a:ea typeface="楷体_GB2312" pitchFamily="49" charset="-122"/>
            </a:endParaRPr>
          </a:p>
          <a:p>
            <a:pPr>
              <a:buNone/>
            </a:pPr>
            <a:r>
              <a:rPr lang="zh-CN" altLang="en-US" dirty="0">
                <a:solidFill>
                  <a:srgbClr val="000099"/>
                </a:solidFill>
                <a:latin typeface="楷体_GB2312" pitchFamily="49" charset="-122"/>
                <a:ea typeface="楷体_GB2312" pitchFamily="49" charset="-122"/>
              </a:rPr>
              <a:t>                          </a:t>
            </a:r>
            <a:r>
              <a:rPr lang="zh-CN" altLang="en-US" b="1" dirty="0">
                <a:solidFill>
                  <a:srgbClr val="000099"/>
                </a:solidFill>
                <a:latin typeface="Arial" panose="020B0604020202020204" pitchFamily="34" charset="0"/>
                <a:ea typeface="楷体_GB2312" pitchFamily="49" charset="-122"/>
              </a:rPr>
              <a:t>——</a:t>
            </a:r>
            <a:r>
              <a:rPr lang="zh-CN" altLang="en-US" b="1" dirty="0">
                <a:solidFill>
                  <a:srgbClr val="000099"/>
                </a:solidFill>
                <a:latin typeface="楷体_GB2312" pitchFamily="49" charset="-122"/>
                <a:ea typeface="楷体_GB2312" pitchFamily="49" charset="-122"/>
              </a:rPr>
              <a:t>俗语</a:t>
            </a:r>
            <a:endParaRPr lang="zh-CN" altLang="en-US" b="1" dirty="0">
              <a:solidFill>
                <a:srgbClr val="000099"/>
              </a:solidFill>
              <a:latin typeface="楷体_GB2312" pitchFamily="49" charset="-122"/>
              <a:ea typeface="楷体_GB2312" pitchFamily="49" charset="-122"/>
            </a:endParaRPr>
          </a:p>
        </p:txBody>
      </p:sp>
      <p:pic>
        <p:nvPicPr>
          <p:cNvPr id="143363" name="望江南.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8459788" y="6308725"/>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7772" fill="hold"/>
                                        <p:tgtEl>
                                          <p:spTgt spid="14336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4336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4386" name="图片 144385" descr="21g3"/>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44387" name="标题 144386"/>
          <p:cNvSpPr>
            <a:spLocks noGrp="1"/>
          </p:cNvSpPr>
          <p:nvPr>
            <p:ph type="ctrTitle"/>
          </p:nvPr>
        </p:nvSpPr>
        <p:spPr>
          <a:xfrm>
            <a:off x="1187450" y="1989138"/>
            <a:ext cx="7486650" cy="1152525"/>
          </a:xfrm>
          <a:solidFill>
            <a:schemeClr val="bg1"/>
          </a:solidFill>
          <a:ln/>
        </p:spPr>
        <p:txBody>
          <a:bodyPr anchor="ctr"/>
          <a:p>
            <a:pPr defTabSz="914400">
              <a:buSzPct val="100000"/>
            </a:pPr>
            <a:r>
              <a:rPr lang="zh-CN" altLang="en-US" sz="6000" b="1" kern="1200" baseline="0" dirty="0">
                <a:solidFill>
                  <a:srgbClr val="000099"/>
                </a:solidFill>
                <a:latin typeface="Arial Black" panose="020B0A04020102020204" pitchFamily="34" charset="0"/>
                <a:ea typeface="楷体_GB2312" pitchFamily="49" charset="-122"/>
              </a:rPr>
              <a:t>材料作文的拟题技巧</a:t>
            </a:r>
            <a:endParaRPr lang="zh-CN" altLang="en-US" sz="6000" b="1" kern="1200" baseline="0">
              <a:solidFill>
                <a:srgbClr val="000099"/>
              </a:solidFill>
              <a:latin typeface="Arial Black" panose="020B0A04020102020204" pitchFamily="34" charset="0"/>
              <a:ea typeface="楷体_GB2312" pitchFamily="49" charset="-122"/>
            </a:endParaRPr>
          </a:p>
        </p:txBody>
      </p:sp>
      <p:sp>
        <p:nvSpPr>
          <p:cNvPr id="144388" name="副标题 144387"/>
          <p:cNvSpPr>
            <a:spLocks noGrp="1"/>
          </p:cNvSpPr>
          <p:nvPr>
            <p:ph type="subTitle" idx="1"/>
          </p:nvPr>
        </p:nvSpPr>
        <p:spPr>
          <a:xfrm>
            <a:off x="1403350" y="476250"/>
            <a:ext cx="6553200" cy="1584325"/>
          </a:xfrm>
          <a:ln/>
        </p:spPr>
        <p:txBody>
          <a:bodyPr/>
          <a:p>
            <a:pPr defTabSz="914400">
              <a:buSzPct val="100000"/>
            </a:pPr>
            <a:r>
              <a:rPr lang="zh-CN" altLang="en-US" sz="6600" b="1" kern="1200" baseline="0">
                <a:solidFill>
                  <a:srgbClr val="FF0000"/>
                </a:solidFill>
                <a:latin typeface="Arial" panose="020B0604020202020204" pitchFamily="34" charset="0"/>
                <a:ea typeface="宋体" panose="02010600030101010101" pitchFamily="2" charset="-122"/>
              </a:rPr>
              <a:t>一“名”惊人</a:t>
            </a:r>
            <a:endParaRPr lang="zh-CN" altLang="en-US" sz="6600" b="1" kern="1200" baseline="0">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44388">
                                            <p:txEl>
                                              <p:charRg st="0" end="7"/>
                                            </p:txEl>
                                          </p:spTgt>
                                        </p:tgtEl>
                                        <p:attrNameLst>
                                          <p:attrName>style.visibility</p:attrName>
                                        </p:attrNameLst>
                                      </p:cBhvr>
                                      <p:to>
                                        <p:strVal val="visible"/>
                                      </p:to>
                                    </p:set>
                                    <p:animEffect transition="in" filter="fade">
                                      <p:cBhvr>
                                        <p:cTn id="7" dur="770" decel="100000"/>
                                        <p:tgtEl>
                                          <p:spTgt spid="144388">
                                            <p:txEl>
                                              <p:charRg st="0" end="7"/>
                                            </p:txEl>
                                          </p:spTgt>
                                        </p:tgtEl>
                                      </p:cBhvr>
                                    </p:animEffect>
                                    <p:animScale>
                                      <p:cBhvr>
                                        <p:cTn id="8" dur="770" decel="100000"/>
                                        <p:tgtEl>
                                          <p:spTgt spid="144388">
                                            <p:txEl>
                                              <p:charRg st="0" end="7"/>
                                            </p:txEl>
                                          </p:spTgt>
                                        </p:tgtEl>
                                      </p:cBhvr>
                                      <p:from x="10000" y="10000"/>
                                      <p:to x="200000" y="450000"/>
                                    </p:animScale>
                                    <p:animScale>
                                      <p:cBhvr>
                                        <p:cTn id="9" dur="1230" accel="100000" fill="hold">
                                          <p:stCondLst>
                                            <p:cond delay="770"/>
                                          </p:stCondLst>
                                        </p:cTn>
                                        <p:tgtEl>
                                          <p:spTgt spid="144388">
                                            <p:txEl>
                                              <p:charRg st="0" end="7"/>
                                            </p:txEl>
                                          </p:spTgt>
                                        </p:tgtEl>
                                      </p:cBhvr>
                                      <p:from x="200000" y="450000"/>
                                      <p:to x="100000" y="100000"/>
                                    </p:animScale>
                                    <p:set>
                                      <p:cBhvr>
                                        <p:cTn id="10" dur="770" fill="hold"/>
                                        <p:tgtEl>
                                          <p:spTgt spid="144388">
                                            <p:txEl>
                                              <p:charRg st="0" end="7"/>
                                            </p:txEl>
                                          </p:spTgt>
                                        </p:tgtEl>
                                        <p:attrNameLst>
                                          <p:attrName>ppt_x</p:attrName>
                                        </p:attrNameLst>
                                      </p:cBhvr>
                                      <p:to>
                                        <p:strVal val="(0.5)"/>
                                      </p:to>
                                    </p:set>
                                    <p:anim from="(0.5)" to="(#ppt_x)" calcmode="lin" valueType="num">
                                      <p:cBhvr>
                                        <p:cTn id="11" dur="1230" accel="100000" fill="hold">
                                          <p:stCondLst>
                                            <p:cond delay="770"/>
                                          </p:stCondLst>
                                        </p:cTn>
                                        <p:tgtEl>
                                          <p:spTgt spid="144388">
                                            <p:txEl>
                                              <p:charRg st="0" end="7"/>
                                            </p:txEl>
                                          </p:spTgt>
                                        </p:tgtEl>
                                        <p:attrNameLst>
                                          <p:attrName>ppt_x</p:attrName>
                                        </p:attrNameLst>
                                      </p:cBhvr>
                                    </p:anim>
                                    <p:set>
                                      <p:cBhvr>
                                        <p:cTn id="12" dur="770" fill="hold"/>
                                        <p:tgtEl>
                                          <p:spTgt spid="144388">
                                            <p:txEl>
                                              <p:charRg st="0" end="7"/>
                                            </p:txEl>
                                          </p:spTgt>
                                        </p:tgtEl>
                                        <p:attrNameLst>
                                          <p:attrName>ppt_y</p:attrName>
                                        </p:attrNameLst>
                                      </p:cBhvr>
                                      <p:to>
                                        <p:strVal val="(#ppt_y+0.4)"/>
                                      </p:to>
                                    </p:set>
                                    <p:anim from="(#ppt_y+0.4)" to="(#ppt_y)" calcmode="lin" valueType="num">
                                      <p:cBhvr>
                                        <p:cTn id="13" dur="1230" accel="100000" fill="hold">
                                          <p:stCondLst>
                                            <p:cond delay="770"/>
                                          </p:stCondLst>
                                        </p:cTn>
                                        <p:tgtEl>
                                          <p:spTgt spid="144388">
                                            <p:txEl>
                                              <p:charRg st="0" end="7"/>
                                            </p:txEl>
                                          </p:spTgt>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4387"/>
                                        </p:tgtEl>
                                        <p:attrNameLst>
                                          <p:attrName>style.visibility</p:attrName>
                                        </p:attrNameLst>
                                      </p:cBhvr>
                                      <p:to>
                                        <p:strVal val="visible"/>
                                      </p:to>
                                    </p:set>
                                    <p:anim calcmode="lin" valueType="num">
                                      <p:cBhvr additive="base">
                                        <p:cTn id="18" dur="500" fill="hold"/>
                                        <p:tgtEl>
                                          <p:spTgt spid="144387"/>
                                        </p:tgtEl>
                                        <p:attrNameLst>
                                          <p:attrName>ppt_x</p:attrName>
                                        </p:attrNameLst>
                                      </p:cBhvr>
                                      <p:tavLst>
                                        <p:tav tm="0">
                                          <p:val>
                                            <p:strVal val="#ppt_x"/>
                                          </p:val>
                                        </p:tav>
                                        <p:tav tm="100000">
                                          <p:val>
                                            <p:strVal val="#ppt_x"/>
                                          </p:val>
                                        </p:tav>
                                      </p:tavLst>
                                    </p:anim>
                                    <p:anim calcmode="lin" valueType="num">
                                      <p:cBhvr additive="base">
                                        <p:cTn id="19" dur="500" fill="hold"/>
                                        <p:tgtEl>
                                          <p:spTgt spid="1443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animBg="1"/>
      <p:bldP spid="14438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标题 146433"/>
          <p:cNvSpPr>
            <a:spLocks noGrp="1"/>
          </p:cNvSpPr>
          <p:nvPr>
            <p:ph type="title"/>
          </p:nvPr>
        </p:nvSpPr>
        <p:spPr>
          <a:xfrm>
            <a:off x="1692275" y="274638"/>
            <a:ext cx="5327650" cy="1143000"/>
          </a:xfrm>
          <a:ln w="25400">
            <a:solidFill>
              <a:srgbClr val="800000"/>
            </a:solidFill>
            <a:miter/>
          </a:ln>
        </p:spPr>
        <p:txBody>
          <a:bodyPr anchor="ctr"/>
          <a:p>
            <a:r>
              <a:rPr lang="zh-CN" altLang="en-US" b="1">
                <a:solidFill>
                  <a:schemeClr val="tx1"/>
                </a:solidFill>
              </a:rPr>
              <a:t>精彩题目欣赏</a:t>
            </a:r>
            <a:endParaRPr lang="zh-CN" altLang="en-US" b="1">
              <a:solidFill>
                <a:schemeClr val="tx1"/>
              </a:solidFill>
            </a:endParaRPr>
          </a:p>
        </p:txBody>
      </p:sp>
      <p:sp>
        <p:nvSpPr>
          <p:cNvPr id="146435" name="文本占位符 146434"/>
          <p:cNvSpPr>
            <a:spLocks noGrp="1"/>
          </p:cNvSpPr>
          <p:nvPr>
            <p:ph type="body" idx="1"/>
          </p:nvPr>
        </p:nvSpPr>
        <p:spPr>
          <a:xfrm>
            <a:off x="457200" y="1600200"/>
            <a:ext cx="8229600" cy="4060825"/>
          </a:xfrm>
          <a:ln w="25400" cap="rnd">
            <a:solidFill>
              <a:srgbClr val="FF0000"/>
            </a:solidFill>
            <a:prstDash val="sysDot"/>
            <a:miter/>
          </a:ln>
        </p:spPr>
        <p:txBody>
          <a:bodyPr/>
          <a:p>
            <a:pPr>
              <a:lnSpc>
                <a:spcPct val="90000"/>
              </a:lnSpc>
              <a:buNone/>
            </a:pP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只缘身在此山中</a:t>
            </a:r>
            <a:r>
              <a:rPr lang="en-US" altLang="zh-CN" b="1">
                <a:solidFill>
                  <a:srgbClr val="000099"/>
                </a:solidFill>
                <a:latin typeface="楷体_GB2312" pitchFamily="49" charset="-122"/>
                <a:ea typeface="楷体_GB2312" pitchFamily="49" charset="-122"/>
              </a:rPr>
              <a:t>》</a:t>
            </a:r>
            <a:endParaRPr lang="en-US" altLang="zh-CN" b="1">
              <a:solidFill>
                <a:srgbClr val="000099"/>
              </a:solidFill>
              <a:latin typeface="楷体_GB2312" pitchFamily="49" charset="-122"/>
              <a:ea typeface="楷体_GB2312" pitchFamily="49" charset="-122"/>
            </a:endParaRPr>
          </a:p>
          <a:p>
            <a:pPr>
              <a:lnSpc>
                <a:spcPct val="90000"/>
              </a:lnSpc>
              <a:buNone/>
            </a:pP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淡妆浓抹总相宜</a:t>
            </a:r>
            <a:r>
              <a:rPr lang="en-US" altLang="zh-CN" b="1">
                <a:solidFill>
                  <a:srgbClr val="000099"/>
                </a:solidFill>
                <a:latin typeface="楷体_GB2312" pitchFamily="49" charset="-122"/>
                <a:ea typeface="楷体_GB2312" pitchFamily="49" charset="-122"/>
              </a:rPr>
              <a:t>》</a:t>
            </a:r>
            <a:endParaRPr lang="en-US" altLang="zh-CN" b="1">
              <a:solidFill>
                <a:srgbClr val="000099"/>
              </a:solidFill>
              <a:latin typeface="楷体_GB2312" pitchFamily="49" charset="-122"/>
              <a:ea typeface="楷体_GB2312" pitchFamily="49" charset="-122"/>
            </a:endParaRPr>
          </a:p>
          <a:p>
            <a:pPr>
              <a:lnSpc>
                <a:spcPct val="90000"/>
              </a:lnSpc>
              <a:buNone/>
            </a:pP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生于忧患，死于安乐</a:t>
            </a:r>
            <a:r>
              <a:rPr lang="en-US" altLang="zh-CN" b="1">
                <a:solidFill>
                  <a:srgbClr val="000099"/>
                </a:solidFill>
                <a:latin typeface="楷体_GB2312" pitchFamily="49" charset="-122"/>
                <a:ea typeface="楷体_GB2312" pitchFamily="49" charset="-122"/>
              </a:rPr>
              <a:t>》</a:t>
            </a:r>
            <a:endParaRPr lang="en-US" altLang="zh-CN" b="1">
              <a:solidFill>
                <a:srgbClr val="000099"/>
              </a:solidFill>
              <a:latin typeface="楷体_GB2312" pitchFamily="49" charset="-122"/>
              <a:ea typeface="楷体_GB2312" pitchFamily="49" charset="-122"/>
            </a:endParaRPr>
          </a:p>
          <a:p>
            <a:pPr>
              <a:lnSpc>
                <a:spcPct val="90000"/>
              </a:lnSpc>
              <a:buNone/>
            </a:pP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送人玫瑰，手有余香</a:t>
            </a:r>
            <a:r>
              <a:rPr lang="en-US" altLang="zh-CN" b="1">
                <a:solidFill>
                  <a:srgbClr val="000099"/>
                </a:solidFill>
                <a:latin typeface="楷体_GB2312" pitchFamily="49" charset="-122"/>
                <a:ea typeface="楷体_GB2312" pitchFamily="49" charset="-122"/>
              </a:rPr>
              <a:t>》</a:t>
            </a:r>
            <a:endParaRPr lang="en-US" altLang="zh-CN" b="1">
              <a:solidFill>
                <a:srgbClr val="000099"/>
              </a:solidFill>
              <a:latin typeface="楷体_GB2312" pitchFamily="49" charset="-122"/>
              <a:ea typeface="楷体_GB2312" pitchFamily="49" charset="-122"/>
            </a:endParaRPr>
          </a:p>
          <a:p>
            <a:pPr>
              <a:lnSpc>
                <a:spcPct val="90000"/>
              </a:lnSpc>
              <a:buNone/>
            </a:pP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言必信，行必果</a:t>
            </a:r>
            <a:r>
              <a:rPr lang="en-US" altLang="zh-CN" b="1">
                <a:solidFill>
                  <a:srgbClr val="000099"/>
                </a:solidFill>
                <a:latin typeface="楷体_GB2312" pitchFamily="49" charset="-122"/>
                <a:ea typeface="楷体_GB2312" pitchFamily="49" charset="-122"/>
              </a:rPr>
              <a:t>》 </a:t>
            </a:r>
            <a:endParaRPr lang="en-US" altLang="zh-CN" b="1">
              <a:solidFill>
                <a:srgbClr val="000099"/>
              </a:solidFill>
              <a:latin typeface="楷体_GB2312" pitchFamily="49" charset="-122"/>
              <a:ea typeface="楷体_GB2312" pitchFamily="49" charset="-122"/>
            </a:endParaRPr>
          </a:p>
          <a:p>
            <a:pPr>
              <a:lnSpc>
                <a:spcPct val="90000"/>
              </a:lnSpc>
              <a:buNone/>
            </a:pP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一句话，一辈子</a:t>
            </a:r>
            <a:r>
              <a:rPr lang="en-US" altLang="zh-CN" b="1">
                <a:solidFill>
                  <a:srgbClr val="000099"/>
                </a:solidFill>
                <a:latin typeface="楷体_GB2312" pitchFamily="49" charset="-122"/>
                <a:ea typeface="楷体_GB2312" pitchFamily="49" charset="-122"/>
              </a:rPr>
              <a:t>》</a:t>
            </a:r>
            <a:endParaRPr lang="en-US" altLang="zh-CN" b="1">
              <a:solidFill>
                <a:srgbClr val="000099"/>
              </a:solidFill>
              <a:latin typeface="楷体_GB2312" pitchFamily="49" charset="-122"/>
              <a:ea typeface="楷体_GB2312" pitchFamily="49" charset="-122"/>
            </a:endParaRPr>
          </a:p>
          <a:p>
            <a:pPr>
              <a:lnSpc>
                <a:spcPct val="90000"/>
              </a:lnSpc>
              <a:buNone/>
            </a:pP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明明白白我的心</a:t>
            </a:r>
            <a:r>
              <a:rPr lang="en-US" altLang="zh-CN" b="1">
                <a:solidFill>
                  <a:srgbClr val="000099"/>
                </a:solidFill>
                <a:latin typeface="楷体_GB2312" pitchFamily="49" charset="-122"/>
                <a:ea typeface="楷体_GB2312" pitchFamily="49" charset="-122"/>
              </a:rPr>
              <a:t>》</a:t>
            </a:r>
            <a:endParaRPr lang="en-US" altLang="zh-CN" b="1">
              <a:solidFill>
                <a:srgbClr val="000099"/>
              </a:solidFill>
              <a:latin typeface="楷体_GB2312" pitchFamily="49" charset="-122"/>
              <a:ea typeface="楷体_GB2312" pitchFamily="49" charset="-122"/>
            </a:endParaRPr>
          </a:p>
        </p:txBody>
      </p:sp>
      <p:sp>
        <p:nvSpPr>
          <p:cNvPr id="146436" name="矩形 146435"/>
          <p:cNvSpPr/>
          <p:nvPr/>
        </p:nvSpPr>
        <p:spPr>
          <a:xfrm>
            <a:off x="3059113" y="5949950"/>
            <a:ext cx="2160587" cy="647700"/>
          </a:xfrm>
          <a:prstGeom prst="rect">
            <a:avLst/>
          </a:prstGeom>
          <a:solidFill>
            <a:srgbClr val="00CCFF"/>
          </a:solidFill>
          <a:ln w="9525" cap="flat" cmpd="sng">
            <a:solidFill>
              <a:srgbClr val="00CCFF"/>
            </a:solidFill>
            <a:prstDash val="solid"/>
            <a:miter/>
            <a:headEnd type="none" w="med" len="med"/>
            <a:tailEnd type="none" w="med" len="med"/>
          </a:ln>
        </p:spPr>
        <p:txBody>
          <a:bodyPr wrap="none" anchor="ctr"/>
          <a:p>
            <a:pPr algn="ctr"/>
            <a:r>
              <a:rPr lang="zh-CN" altLang="en-US" sz="4400" b="1">
                <a:solidFill>
                  <a:srgbClr val="FF0000"/>
                </a:solidFill>
                <a:latin typeface="Arial" panose="020B0604020202020204" pitchFamily="34" charset="0"/>
              </a:rPr>
              <a:t>引用法</a:t>
            </a:r>
            <a:r>
              <a:rPr lang="zh-CN" altLang="en-US" sz="4400">
                <a:latin typeface="Arial" panose="020B0604020202020204" pitchFamily="34" charset="0"/>
              </a:rPr>
              <a:t> </a:t>
            </a:r>
            <a:endParaRPr lang="zh-CN" altLang="en-US" sz="18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6436"/>
                                        </p:tgtEl>
                                        <p:attrNameLst>
                                          <p:attrName>style.visibility</p:attrName>
                                        </p:attrNameLst>
                                      </p:cBhvr>
                                      <p:to>
                                        <p:strVal val="visible"/>
                                      </p:to>
                                    </p:set>
                                    <p:anim calcmode="lin" valueType="num">
                                      <p:cBhvr additive="base">
                                        <p:cTn id="7" dur="500" fill="hold"/>
                                        <p:tgtEl>
                                          <p:spTgt spid="146436"/>
                                        </p:tgtEl>
                                        <p:attrNameLst>
                                          <p:attrName>ppt_x</p:attrName>
                                        </p:attrNameLst>
                                      </p:cBhvr>
                                      <p:tavLst>
                                        <p:tav tm="0">
                                          <p:val>
                                            <p:strVal val="#ppt_x"/>
                                          </p:val>
                                        </p:tav>
                                        <p:tav tm="100000">
                                          <p:val>
                                            <p:strVal val="#ppt_x"/>
                                          </p:val>
                                        </p:tav>
                                      </p:tavLst>
                                    </p:anim>
                                    <p:anim calcmode="lin" valueType="num">
                                      <p:cBhvr additive="base">
                                        <p:cTn id="8" dur="500" fill="hold"/>
                                        <p:tgtEl>
                                          <p:spTgt spid="1464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标题 147457"/>
          <p:cNvSpPr>
            <a:spLocks noGrp="1"/>
          </p:cNvSpPr>
          <p:nvPr>
            <p:ph type="title"/>
          </p:nvPr>
        </p:nvSpPr>
        <p:spPr>
          <a:xfrm>
            <a:off x="971550" y="260350"/>
            <a:ext cx="4895850" cy="1143000"/>
          </a:xfrm>
          <a:ln w="25400">
            <a:solidFill>
              <a:srgbClr val="800000"/>
            </a:solidFill>
            <a:miter/>
          </a:ln>
        </p:spPr>
        <p:txBody>
          <a:bodyPr anchor="ctr"/>
          <a:p>
            <a:r>
              <a:rPr lang="zh-CN" altLang="en-US" b="1">
                <a:solidFill>
                  <a:schemeClr val="tx1"/>
                </a:solidFill>
              </a:rPr>
              <a:t>精彩题目欣赏</a:t>
            </a:r>
            <a:endParaRPr lang="zh-CN" altLang="en-US" b="1">
              <a:solidFill>
                <a:schemeClr val="tx1"/>
              </a:solidFill>
            </a:endParaRPr>
          </a:p>
        </p:txBody>
      </p:sp>
      <p:sp>
        <p:nvSpPr>
          <p:cNvPr id="147459" name="文本占位符 147458"/>
          <p:cNvSpPr>
            <a:spLocks noGrp="1"/>
          </p:cNvSpPr>
          <p:nvPr>
            <p:ph type="body" idx="1"/>
          </p:nvPr>
        </p:nvSpPr>
        <p:spPr>
          <a:xfrm>
            <a:off x="457200" y="1628775"/>
            <a:ext cx="6275388" cy="4497388"/>
          </a:xfrm>
          <a:ln w="25400" cap="rnd">
            <a:solidFill>
              <a:srgbClr val="FF0000"/>
            </a:solidFill>
            <a:prstDash val="sysDot"/>
            <a:miter/>
          </a:ln>
        </p:spPr>
        <p:txBody>
          <a:bodyPr/>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诚以养德，信以修身</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若为人生故，诚信不可抛</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生命“诚”可贵</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随声听，爱你没商量</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同桌的你，一首走着的歌</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只愿墨香如故</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为爱撑一支长篙</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p:txBody>
      </p:sp>
      <p:sp>
        <p:nvSpPr>
          <p:cNvPr id="147460" name="文本框 147459"/>
          <p:cNvSpPr txBox="1"/>
          <p:nvPr/>
        </p:nvSpPr>
        <p:spPr>
          <a:xfrm>
            <a:off x="7443788" y="2492375"/>
            <a:ext cx="1016000" cy="2376488"/>
          </a:xfrm>
          <a:prstGeom prst="rect">
            <a:avLst/>
          </a:prstGeom>
          <a:solidFill>
            <a:srgbClr val="00CCFF"/>
          </a:solidFill>
          <a:ln w="9525" cap="flat" cmpd="sng">
            <a:solidFill>
              <a:srgbClr val="00CCFF"/>
            </a:solidFill>
            <a:prstDash val="solid"/>
            <a:miter/>
            <a:headEnd type="none" w="med" len="med"/>
            <a:tailEnd type="none" w="med" len="med"/>
          </a:ln>
        </p:spPr>
        <p:txBody>
          <a:bodyPr vert="eaVert">
            <a:spAutoFit/>
          </a:bodyPr>
          <a:p>
            <a:pPr>
              <a:spcBef>
                <a:spcPct val="50000"/>
              </a:spcBef>
            </a:pPr>
            <a:r>
              <a:rPr lang="zh-CN" altLang="en-US" sz="5400" b="1">
                <a:solidFill>
                  <a:srgbClr val="FF0000"/>
                </a:solidFill>
                <a:latin typeface="Arial" panose="020B0604020202020204" pitchFamily="34" charset="0"/>
              </a:rPr>
              <a:t>化用法 </a:t>
            </a:r>
            <a:endParaRPr lang="zh-CN" altLang="en-US" sz="5400" b="1">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7460"/>
                                        </p:tgtEl>
                                        <p:attrNameLst>
                                          <p:attrName>style.visibility</p:attrName>
                                        </p:attrNameLst>
                                      </p:cBhvr>
                                      <p:to>
                                        <p:strVal val="visible"/>
                                      </p:to>
                                    </p:set>
                                    <p:anim calcmode="lin" valueType="num">
                                      <p:cBhvr additive="base">
                                        <p:cTn id="7" dur="500" fill="hold"/>
                                        <p:tgtEl>
                                          <p:spTgt spid="147460"/>
                                        </p:tgtEl>
                                        <p:attrNameLst>
                                          <p:attrName>ppt_x</p:attrName>
                                        </p:attrNameLst>
                                      </p:cBhvr>
                                      <p:tavLst>
                                        <p:tav tm="0">
                                          <p:val>
                                            <p:strVal val="1+#ppt_w/2"/>
                                          </p:val>
                                        </p:tav>
                                        <p:tav tm="100000">
                                          <p:val>
                                            <p:strVal val="#ppt_x"/>
                                          </p:val>
                                        </p:tav>
                                      </p:tavLst>
                                    </p:anim>
                                    <p:anim calcmode="lin" valueType="num">
                                      <p:cBhvr additive="base">
                                        <p:cTn id="8" dur="500" fill="hold"/>
                                        <p:tgtEl>
                                          <p:spTgt spid="1474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标题 148481"/>
          <p:cNvSpPr>
            <a:spLocks noGrp="1"/>
          </p:cNvSpPr>
          <p:nvPr>
            <p:ph type="title"/>
          </p:nvPr>
        </p:nvSpPr>
        <p:spPr>
          <a:xfrm>
            <a:off x="1258888" y="274638"/>
            <a:ext cx="4968875" cy="1143000"/>
          </a:xfrm>
          <a:ln w="25400">
            <a:solidFill>
              <a:srgbClr val="800000"/>
            </a:solidFill>
            <a:miter/>
          </a:ln>
        </p:spPr>
        <p:txBody>
          <a:bodyPr anchor="ctr"/>
          <a:p>
            <a:r>
              <a:rPr lang="zh-CN" altLang="en-US" b="1">
                <a:solidFill>
                  <a:schemeClr val="tx1"/>
                </a:solidFill>
              </a:rPr>
              <a:t>精彩题目欣赏</a:t>
            </a:r>
            <a:endParaRPr lang="zh-CN" altLang="en-US" b="1">
              <a:solidFill>
                <a:schemeClr val="tx1"/>
              </a:solidFill>
            </a:endParaRPr>
          </a:p>
        </p:txBody>
      </p:sp>
      <p:sp>
        <p:nvSpPr>
          <p:cNvPr id="148483" name="文本占位符 148482"/>
          <p:cNvSpPr>
            <a:spLocks noGrp="1"/>
          </p:cNvSpPr>
          <p:nvPr>
            <p:ph type="body" idx="1"/>
          </p:nvPr>
        </p:nvSpPr>
        <p:spPr>
          <a:xfrm>
            <a:off x="457200" y="1600200"/>
            <a:ext cx="8229600" cy="4133850"/>
          </a:xfrm>
          <a:ln w="25400" cap="rnd">
            <a:solidFill>
              <a:srgbClr val="FF0000"/>
            </a:solidFill>
            <a:prstDash val="sysDot"/>
            <a:miter/>
          </a:ln>
        </p:spPr>
        <p:txBody>
          <a:bodyPr/>
          <a:p>
            <a:pPr>
              <a:buNone/>
            </a:pP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我心似海</a:t>
            </a: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a:t>
            </a: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心是一棵会开花的树</a:t>
            </a:r>
            <a:r>
              <a:rPr lang="en-US" altLang="zh-CN" sz="2800" b="1">
                <a:solidFill>
                  <a:srgbClr val="000099"/>
                </a:solidFill>
                <a:latin typeface="楷体_GB2312" pitchFamily="49" charset="-122"/>
                <a:ea typeface="楷体_GB2312" pitchFamily="49" charset="-122"/>
              </a:rPr>
              <a:t>》</a:t>
            </a:r>
            <a:endParaRPr lang="en-US" altLang="zh-CN" sz="2800" b="1">
              <a:solidFill>
                <a:srgbClr val="000099"/>
              </a:solidFill>
              <a:latin typeface="楷体_GB2312" pitchFamily="49" charset="-122"/>
              <a:ea typeface="楷体_GB2312" pitchFamily="49" charset="-122"/>
            </a:endParaRPr>
          </a:p>
          <a:p>
            <a:pPr>
              <a:buNone/>
            </a:pP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月圆是画，月缺是诗</a:t>
            </a: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a:t>
            </a: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一头白发，满山青葱</a:t>
            </a:r>
            <a:r>
              <a:rPr lang="en-US" altLang="zh-CN" sz="2800" b="1">
                <a:solidFill>
                  <a:srgbClr val="000099"/>
                </a:solidFill>
                <a:latin typeface="楷体_GB2312" pitchFamily="49" charset="-122"/>
                <a:ea typeface="楷体_GB2312" pitchFamily="49" charset="-122"/>
              </a:rPr>
              <a:t>》</a:t>
            </a:r>
            <a:endParaRPr lang="en-US" altLang="zh-CN" sz="2800" b="1">
              <a:solidFill>
                <a:srgbClr val="000099"/>
              </a:solidFill>
              <a:latin typeface="楷体_GB2312" pitchFamily="49" charset="-122"/>
              <a:ea typeface="楷体_GB2312" pitchFamily="49" charset="-122"/>
            </a:endParaRPr>
          </a:p>
          <a:p>
            <a:pPr>
              <a:buNone/>
            </a:pP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带着诚信上路</a:t>
            </a:r>
            <a:r>
              <a:rPr lang="en-US" altLang="zh-CN" sz="2800" b="1">
                <a:solidFill>
                  <a:srgbClr val="000099"/>
                </a:solidFill>
                <a:latin typeface="楷体_GB2312" pitchFamily="49" charset="-122"/>
                <a:ea typeface="楷体_GB2312" pitchFamily="49" charset="-122"/>
              </a:rPr>
              <a:t>》</a:t>
            </a:r>
            <a:r>
              <a:rPr lang="en-US" altLang="zh-CN" sz="2800">
                <a:latin typeface="楷体_GB2312" pitchFamily="49" charset="-122"/>
                <a:ea typeface="楷体_GB2312" pitchFamily="49" charset="-122"/>
              </a:rPr>
              <a:t> </a:t>
            </a:r>
            <a:endParaRPr lang="en-US" altLang="zh-CN" sz="2800" b="1">
              <a:solidFill>
                <a:srgbClr val="000099"/>
              </a:solidFill>
              <a:latin typeface="楷体_GB2312" pitchFamily="49" charset="-122"/>
              <a:ea typeface="楷体_GB2312" pitchFamily="49" charset="-122"/>
            </a:endParaRPr>
          </a:p>
          <a:p>
            <a:pPr>
              <a:buNone/>
            </a:pP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我是谁</a:t>
            </a:r>
            <a:r>
              <a:rPr lang="en-US" altLang="zh-CN" sz="2800" b="1">
                <a:solidFill>
                  <a:srgbClr val="000099"/>
                </a:solidFill>
                <a:latin typeface="楷体_GB2312" pitchFamily="49" charset="-122"/>
                <a:ea typeface="楷体_GB2312" pitchFamily="49" charset="-122"/>
              </a:rPr>
              <a:t>》</a:t>
            </a:r>
            <a:endParaRPr lang="en-US" altLang="zh-CN" sz="2800" b="1">
              <a:solidFill>
                <a:srgbClr val="000099"/>
              </a:solidFill>
              <a:latin typeface="楷体_GB2312" pitchFamily="49" charset="-122"/>
              <a:ea typeface="楷体_GB2312" pitchFamily="49" charset="-122"/>
            </a:endParaRPr>
          </a:p>
          <a:p>
            <a:pPr>
              <a:buNone/>
            </a:pP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今天我做了什么</a:t>
            </a:r>
            <a:r>
              <a:rPr lang="en-US" altLang="zh-CN" sz="2800" b="1">
                <a:solidFill>
                  <a:srgbClr val="000099"/>
                </a:solidFill>
                <a:latin typeface="楷体_GB2312" pitchFamily="49" charset="-122"/>
                <a:ea typeface="楷体_GB2312" pitchFamily="49" charset="-122"/>
              </a:rPr>
              <a:t>》</a:t>
            </a:r>
            <a:endParaRPr lang="en-US" altLang="zh-CN" sz="2800" b="1">
              <a:solidFill>
                <a:srgbClr val="000099"/>
              </a:solidFill>
              <a:latin typeface="楷体_GB2312" pitchFamily="49" charset="-122"/>
              <a:ea typeface="楷体_GB2312" pitchFamily="49" charset="-122"/>
            </a:endParaRPr>
          </a:p>
          <a:p>
            <a:pPr>
              <a:buNone/>
            </a:pP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那个障碍粉碎了我</a:t>
            </a:r>
            <a:r>
              <a:rPr lang="en-US" altLang="zh-CN" sz="2800" b="1">
                <a:solidFill>
                  <a:srgbClr val="000099"/>
                </a:solidFill>
                <a:latin typeface="楷体_GB2312" pitchFamily="49" charset="-122"/>
                <a:ea typeface="楷体_GB2312" pitchFamily="49" charset="-122"/>
              </a:rPr>
              <a:t>》</a:t>
            </a:r>
            <a:endParaRPr lang="en-US" altLang="zh-CN" sz="2800" b="1">
              <a:solidFill>
                <a:srgbClr val="000099"/>
              </a:solidFill>
              <a:latin typeface="楷体_GB2312" pitchFamily="49" charset="-122"/>
              <a:ea typeface="楷体_GB2312" pitchFamily="49" charset="-122"/>
            </a:endParaRPr>
          </a:p>
          <a:p>
            <a:pPr>
              <a:buNone/>
            </a:pP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倾听自己的心跳</a:t>
            </a:r>
            <a:r>
              <a:rPr lang="en-US" altLang="zh-CN" sz="2800" b="1">
                <a:solidFill>
                  <a:srgbClr val="000099"/>
                </a:solidFill>
                <a:latin typeface="楷体_GB2312" pitchFamily="49" charset="-122"/>
                <a:ea typeface="楷体_GB2312" pitchFamily="49" charset="-122"/>
              </a:rPr>
              <a:t>》</a:t>
            </a:r>
            <a:endParaRPr lang="en-US" altLang="zh-CN" sz="2800" b="1">
              <a:solidFill>
                <a:srgbClr val="000099"/>
              </a:solidFill>
              <a:latin typeface="楷体_GB2312" pitchFamily="49" charset="-122"/>
              <a:ea typeface="楷体_GB2312" pitchFamily="49" charset="-122"/>
            </a:endParaRPr>
          </a:p>
          <a:p>
            <a:pPr>
              <a:buNone/>
            </a:pP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别了，漫画书</a:t>
            </a:r>
            <a:r>
              <a:rPr lang="en-US" altLang="zh-CN" sz="2800" b="1">
                <a:solidFill>
                  <a:srgbClr val="000099"/>
                </a:solidFill>
                <a:latin typeface="楷体_GB2312" pitchFamily="49" charset="-122"/>
                <a:ea typeface="楷体_GB2312" pitchFamily="49" charset="-122"/>
              </a:rPr>
              <a:t>》</a:t>
            </a:r>
            <a:endParaRPr lang="en-US" altLang="zh-CN" sz="2800" b="1">
              <a:solidFill>
                <a:srgbClr val="000099"/>
              </a:solidFill>
              <a:latin typeface="楷体_GB2312" pitchFamily="49" charset="-122"/>
              <a:ea typeface="楷体_GB2312" pitchFamily="49" charset="-122"/>
            </a:endParaRPr>
          </a:p>
        </p:txBody>
      </p:sp>
      <p:sp>
        <p:nvSpPr>
          <p:cNvPr id="148484" name="文本框 148483"/>
          <p:cNvSpPr txBox="1"/>
          <p:nvPr/>
        </p:nvSpPr>
        <p:spPr>
          <a:xfrm>
            <a:off x="3348038" y="5949950"/>
            <a:ext cx="1584325" cy="650875"/>
          </a:xfrm>
          <a:prstGeom prst="rect">
            <a:avLst/>
          </a:prstGeom>
          <a:solidFill>
            <a:srgbClr val="00CCFF"/>
          </a:solidFill>
          <a:ln w="9525" cap="flat" cmpd="sng">
            <a:solidFill>
              <a:srgbClr val="00CCFF"/>
            </a:solidFill>
            <a:prstDash val="solid"/>
            <a:miter/>
            <a:headEnd type="none" w="med" len="med"/>
            <a:tailEnd type="none" w="med" len="med"/>
          </a:ln>
        </p:spPr>
        <p:txBody>
          <a:bodyPr>
            <a:spAutoFit/>
          </a:bodyPr>
          <a:p>
            <a:pPr>
              <a:spcBef>
                <a:spcPct val="50000"/>
              </a:spcBef>
            </a:pPr>
            <a:r>
              <a:rPr lang="zh-CN" altLang="en-US" sz="3600" b="1">
                <a:solidFill>
                  <a:srgbClr val="FF0000"/>
                </a:solidFill>
                <a:latin typeface="Arial" panose="020B0604020202020204" pitchFamily="34" charset="0"/>
              </a:rPr>
              <a:t>修辞法</a:t>
            </a:r>
            <a:r>
              <a:rPr lang="zh-CN" altLang="en-US" sz="3600" b="1">
                <a:latin typeface="Arial" panose="020B0604020202020204" pitchFamily="34" charset="0"/>
              </a:rPr>
              <a:t> </a:t>
            </a:r>
            <a:endParaRPr lang="zh-CN" altLang="en-US" sz="3600"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8484"/>
                                        </p:tgtEl>
                                        <p:attrNameLst>
                                          <p:attrName>style.visibility</p:attrName>
                                        </p:attrNameLst>
                                      </p:cBhvr>
                                      <p:to>
                                        <p:strVal val="visible"/>
                                      </p:to>
                                    </p:set>
                                    <p:anim calcmode="lin" valueType="num">
                                      <p:cBhvr additive="base">
                                        <p:cTn id="7" dur="500" fill="hold"/>
                                        <p:tgtEl>
                                          <p:spTgt spid="148484"/>
                                        </p:tgtEl>
                                        <p:attrNameLst>
                                          <p:attrName>ppt_x</p:attrName>
                                        </p:attrNameLst>
                                      </p:cBhvr>
                                      <p:tavLst>
                                        <p:tav tm="0">
                                          <p:val>
                                            <p:strVal val="#ppt_x"/>
                                          </p:val>
                                        </p:tav>
                                        <p:tav tm="100000">
                                          <p:val>
                                            <p:strVal val="#ppt_x"/>
                                          </p:val>
                                        </p:tav>
                                      </p:tavLst>
                                    </p:anim>
                                    <p:anim calcmode="lin" valueType="num">
                                      <p:cBhvr additive="base">
                                        <p:cTn id="8" dur="500" fill="hold"/>
                                        <p:tgtEl>
                                          <p:spTgt spid="1484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标题 149505"/>
          <p:cNvSpPr>
            <a:spLocks noGrp="1"/>
          </p:cNvSpPr>
          <p:nvPr>
            <p:ph type="title"/>
          </p:nvPr>
        </p:nvSpPr>
        <p:spPr>
          <a:xfrm>
            <a:off x="900113" y="260350"/>
            <a:ext cx="5256212" cy="1143000"/>
          </a:xfrm>
          <a:ln w="25400">
            <a:solidFill>
              <a:srgbClr val="800000"/>
            </a:solidFill>
            <a:miter/>
          </a:ln>
        </p:spPr>
        <p:txBody>
          <a:bodyPr anchor="ctr"/>
          <a:p>
            <a:r>
              <a:rPr lang="zh-CN" altLang="en-US" b="1">
                <a:solidFill>
                  <a:schemeClr val="tx1"/>
                </a:solidFill>
              </a:rPr>
              <a:t>精彩题目欣赏</a:t>
            </a:r>
            <a:endParaRPr lang="zh-CN" altLang="en-US" b="1">
              <a:solidFill>
                <a:schemeClr val="tx1"/>
              </a:solidFill>
            </a:endParaRPr>
          </a:p>
        </p:txBody>
      </p:sp>
      <p:sp>
        <p:nvSpPr>
          <p:cNvPr id="149507" name="文本占位符 149506"/>
          <p:cNvSpPr>
            <a:spLocks noGrp="1"/>
          </p:cNvSpPr>
          <p:nvPr>
            <p:ph type="body" idx="1"/>
          </p:nvPr>
        </p:nvSpPr>
        <p:spPr>
          <a:xfrm>
            <a:off x="457200" y="1600200"/>
            <a:ext cx="6346825" cy="3629025"/>
          </a:xfrm>
          <a:ln w="25400" cap="rnd">
            <a:solidFill>
              <a:srgbClr val="FF0000"/>
            </a:solidFill>
            <a:prstDash val="sysDot"/>
            <a:miter/>
          </a:ln>
        </p:spPr>
        <p:txBody>
          <a:bodyPr/>
          <a:p>
            <a:pPr>
              <a:buNone/>
            </a:pP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成功</a:t>
            </a: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勤奋</a:t>
            </a: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汗水</a:t>
            </a: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方法</a:t>
            </a:r>
            <a:r>
              <a:rPr lang="en-US" altLang="zh-CN" b="1">
                <a:solidFill>
                  <a:srgbClr val="000099"/>
                </a:solidFill>
                <a:latin typeface="楷体_GB2312" pitchFamily="49" charset="-122"/>
                <a:ea typeface="楷体_GB2312" pitchFamily="49" charset="-122"/>
              </a:rPr>
              <a:t>》</a:t>
            </a:r>
            <a:endParaRPr lang="en-US" altLang="zh-CN" b="1">
              <a:solidFill>
                <a:srgbClr val="000099"/>
              </a:solidFill>
              <a:latin typeface="楷体_GB2312" pitchFamily="49" charset="-122"/>
              <a:ea typeface="楷体_GB2312" pitchFamily="49" charset="-122"/>
            </a:endParaRPr>
          </a:p>
          <a:p>
            <a:pPr>
              <a:buNone/>
            </a:pP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爱</a:t>
            </a: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溺爱</a:t>
            </a:r>
            <a:r>
              <a:rPr lang="en-US" altLang="zh-CN" b="1">
                <a:solidFill>
                  <a:srgbClr val="000099"/>
                </a:solidFill>
                <a:latin typeface="楷体_GB2312" pitchFamily="49" charset="-122"/>
                <a:ea typeface="楷体_GB2312" pitchFamily="49" charset="-122"/>
              </a:rPr>
              <a:t>》</a:t>
            </a:r>
            <a:endParaRPr lang="en-US" altLang="zh-CN" b="1">
              <a:solidFill>
                <a:srgbClr val="000099"/>
              </a:solidFill>
              <a:latin typeface="楷体_GB2312" pitchFamily="49" charset="-122"/>
              <a:ea typeface="楷体_GB2312" pitchFamily="49" charset="-122"/>
            </a:endParaRPr>
          </a:p>
          <a:p>
            <a:pPr>
              <a:buNone/>
            </a:pPr>
            <a:r>
              <a:rPr lang="en-US" altLang="zh-CN" b="1">
                <a:solidFill>
                  <a:srgbClr val="000099"/>
                </a:solidFill>
                <a:latin typeface="楷体_GB2312" pitchFamily="49" charset="-122"/>
                <a:ea typeface="楷体_GB2312" pitchFamily="49" charset="-122"/>
              </a:rPr>
              <a:t>《1+1≥2》</a:t>
            </a:r>
            <a:endParaRPr lang="en-US" altLang="zh-CN" b="1">
              <a:solidFill>
                <a:srgbClr val="000099"/>
              </a:solidFill>
              <a:latin typeface="楷体_GB2312" pitchFamily="49" charset="-122"/>
              <a:ea typeface="楷体_GB2312" pitchFamily="49" charset="-122"/>
            </a:endParaRPr>
          </a:p>
          <a:p>
            <a:pPr>
              <a:buNone/>
            </a:pP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人 </a:t>
            </a:r>
            <a:r>
              <a:rPr lang="en-US" altLang="zh-CN" b="1">
                <a:solidFill>
                  <a:srgbClr val="000099"/>
                </a:solidFill>
                <a:latin typeface="楷体_GB2312" pitchFamily="49" charset="-122"/>
                <a:ea typeface="楷体_GB2312" pitchFamily="49" charset="-122"/>
              </a:rPr>
              <a:t>× </a:t>
            </a:r>
            <a:r>
              <a:rPr lang="zh-CN" altLang="en-US" b="1">
                <a:solidFill>
                  <a:srgbClr val="000099"/>
                </a:solidFill>
                <a:latin typeface="楷体_GB2312" pitchFamily="49" charset="-122"/>
                <a:ea typeface="楷体_GB2312" pitchFamily="49" charset="-122"/>
              </a:rPr>
              <a:t>知识</a:t>
            </a:r>
            <a:r>
              <a:rPr lang="en-US" altLang="zh-CN" b="1">
                <a:solidFill>
                  <a:srgbClr val="000099"/>
                </a:solidFill>
                <a:latin typeface="楷体_GB2312" pitchFamily="49" charset="-122"/>
                <a:ea typeface="楷体_GB2312" pitchFamily="49" charset="-122"/>
              </a:rPr>
              <a:t>= ∞ 》</a:t>
            </a:r>
            <a:endParaRPr lang="en-US" altLang="zh-CN" b="1">
              <a:solidFill>
                <a:srgbClr val="000099"/>
              </a:solidFill>
              <a:latin typeface="楷体_GB2312" pitchFamily="49" charset="-122"/>
              <a:ea typeface="楷体_GB2312" pitchFamily="49" charset="-122"/>
            </a:endParaRPr>
          </a:p>
          <a:p>
            <a:pPr>
              <a:buNone/>
            </a:pP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让</a:t>
            </a: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懦弱</a:t>
            </a:r>
            <a:r>
              <a:rPr lang="en-US" altLang="zh-CN" b="1">
                <a:solidFill>
                  <a:srgbClr val="000099"/>
                </a:solidFill>
                <a:latin typeface="楷体_GB2312" pitchFamily="49" charset="-122"/>
                <a:ea typeface="楷体_GB2312" pitchFamily="49" charset="-122"/>
              </a:rPr>
              <a:t>》   </a:t>
            </a:r>
            <a:endParaRPr lang="en-US" altLang="zh-CN" b="1">
              <a:solidFill>
                <a:srgbClr val="000099"/>
              </a:solidFill>
              <a:latin typeface="楷体_GB2312" pitchFamily="49" charset="-122"/>
              <a:ea typeface="楷体_GB2312" pitchFamily="49" charset="-122"/>
            </a:endParaRPr>
          </a:p>
          <a:p>
            <a:pPr>
              <a:buNone/>
            </a:pP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诚实</a:t>
            </a: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信用</a:t>
            </a:r>
            <a:r>
              <a:rPr lang="en-US" altLang="zh-CN" b="1">
                <a:solidFill>
                  <a:srgbClr val="000099"/>
                </a:solidFill>
                <a:latin typeface="楷体_GB2312" pitchFamily="49" charset="-122"/>
                <a:ea typeface="楷体_GB2312" pitchFamily="49" charset="-122"/>
              </a:rPr>
              <a:t>=</a:t>
            </a:r>
            <a:r>
              <a:rPr lang="zh-CN" altLang="en-US" b="1">
                <a:solidFill>
                  <a:srgbClr val="000099"/>
                </a:solidFill>
                <a:latin typeface="楷体_GB2312" pitchFamily="49" charset="-122"/>
                <a:ea typeface="楷体_GB2312" pitchFamily="49" charset="-122"/>
              </a:rPr>
              <a:t>财富</a:t>
            </a:r>
            <a:r>
              <a:rPr lang="en-US" altLang="zh-CN" b="1">
                <a:solidFill>
                  <a:srgbClr val="000099"/>
                </a:solidFill>
                <a:latin typeface="楷体_GB2312" pitchFamily="49" charset="-122"/>
                <a:ea typeface="楷体_GB2312" pitchFamily="49" charset="-122"/>
              </a:rPr>
              <a:t>》</a:t>
            </a:r>
            <a:endParaRPr lang="en-US" altLang="zh-CN" b="1">
              <a:solidFill>
                <a:srgbClr val="000099"/>
              </a:solidFill>
              <a:latin typeface="楷体_GB2312" pitchFamily="49" charset="-122"/>
              <a:ea typeface="楷体_GB2312" pitchFamily="49" charset="-122"/>
            </a:endParaRPr>
          </a:p>
        </p:txBody>
      </p:sp>
      <p:sp>
        <p:nvSpPr>
          <p:cNvPr id="149508" name="文本框 149507"/>
          <p:cNvSpPr txBox="1"/>
          <p:nvPr/>
        </p:nvSpPr>
        <p:spPr>
          <a:xfrm>
            <a:off x="2843213" y="5516563"/>
            <a:ext cx="1800225" cy="711200"/>
          </a:xfrm>
          <a:prstGeom prst="rect">
            <a:avLst/>
          </a:prstGeom>
          <a:solidFill>
            <a:srgbClr val="00CCFF"/>
          </a:solidFill>
          <a:ln w="9525" cap="flat" cmpd="sng">
            <a:solidFill>
              <a:srgbClr val="00CCFF"/>
            </a:solidFill>
            <a:prstDash val="solid"/>
            <a:miter/>
            <a:headEnd type="none" w="med" len="med"/>
            <a:tailEnd type="none" w="med" len="med"/>
          </a:ln>
        </p:spPr>
        <p:txBody>
          <a:bodyPr>
            <a:spAutoFit/>
          </a:bodyPr>
          <a:p>
            <a:pPr>
              <a:spcBef>
                <a:spcPct val="50000"/>
              </a:spcBef>
            </a:pPr>
            <a:r>
              <a:rPr lang="zh-CN" altLang="en-US" sz="4000" b="1">
                <a:solidFill>
                  <a:srgbClr val="FF0000"/>
                </a:solidFill>
                <a:latin typeface="Arial" panose="020B0604020202020204" pitchFamily="34" charset="0"/>
              </a:rPr>
              <a:t>算式法</a:t>
            </a:r>
            <a:endParaRPr lang="zh-CN" altLang="en-US" sz="4000" b="1">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9508"/>
                                        </p:tgtEl>
                                        <p:attrNameLst>
                                          <p:attrName>style.visibility</p:attrName>
                                        </p:attrNameLst>
                                      </p:cBhvr>
                                      <p:to>
                                        <p:strVal val="visible"/>
                                      </p:to>
                                    </p:set>
                                    <p:anim calcmode="lin" valueType="num">
                                      <p:cBhvr additive="base">
                                        <p:cTn id="7" dur="500" fill="hold"/>
                                        <p:tgtEl>
                                          <p:spTgt spid="149508"/>
                                        </p:tgtEl>
                                        <p:attrNameLst>
                                          <p:attrName>ppt_x</p:attrName>
                                        </p:attrNameLst>
                                      </p:cBhvr>
                                      <p:tavLst>
                                        <p:tav tm="0">
                                          <p:val>
                                            <p:strVal val="#ppt_x"/>
                                          </p:val>
                                        </p:tav>
                                        <p:tav tm="100000">
                                          <p:val>
                                            <p:strVal val="#ppt_x"/>
                                          </p:val>
                                        </p:tav>
                                      </p:tavLst>
                                    </p:anim>
                                    <p:anim calcmode="lin" valueType="num">
                                      <p:cBhvr additive="base">
                                        <p:cTn id="8" dur="500" fill="hold"/>
                                        <p:tgtEl>
                                          <p:spTgt spid="1495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标题 150529"/>
          <p:cNvSpPr>
            <a:spLocks noGrp="1"/>
          </p:cNvSpPr>
          <p:nvPr>
            <p:ph type="title"/>
          </p:nvPr>
        </p:nvSpPr>
        <p:spPr>
          <a:xfrm>
            <a:off x="971550" y="274638"/>
            <a:ext cx="5040313" cy="1143000"/>
          </a:xfrm>
          <a:ln w="25400">
            <a:solidFill>
              <a:srgbClr val="800000"/>
            </a:solidFill>
            <a:miter/>
          </a:ln>
        </p:spPr>
        <p:txBody>
          <a:bodyPr anchor="ctr"/>
          <a:p>
            <a:r>
              <a:rPr lang="zh-CN" altLang="en-US" b="1">
                <a:solidFill>
                  <a:schemeClr val="tx1"/>
                </a:solidFill>
              </a:rPr>
              <a:t>精彩题目欣赏</a:t>
            </a:r>
            <a:endParaRPr lang="zh-CN" altLang="en-US" b="1">
              <a:solidFill>
                <a:schemeClr val="tx1"/>
              </a:solidFill>
            </a:endParaRPr>
          </a:p>
        </p:txBody>
      </p:sp>
      <p:sp>
        <p:nvSpPr>
          <p:cNvPr id="150531" name="文本占位符 150530"/>
          <p:cNvSpPr>
            <a:spLocks noGrp="1"/>
          </p:cNvSpPr>
          <p:nvPr>
            <p:ph type="body" idx="1"/>
          </p:nvPr>
        </p:nvSpPr>
        <p:spPr>
          <a:xfrm>
            <a:off x="457200" y="1600200"/>
            <a:ext cx="6562725" cy="4205288"/>
          </a:xfrm>
          <a:ln w="25400" cap="rnd">
            <a:solidFill>
              <a:srgbClr val="FF0000"/>
            </a:solidFill>
            <a:prstDash val="sysDot"/>
            <a:miter/>
          </a:ln>
        </p:spPr>
        <p:txBody>
          <a:bodyPr/>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感谢你</a:t>
            </a:r>
            <a:r>
              <a:rPr lang="en-US" altLang="zh-CN" b="1">
                <a:solidFill>
                  <a:srgbClr val="000099"/>
                </a:solidFill>
                <a:latin typeface="Arial" panose="020B0604020202020204" pitchFamily="34" charset="0"/>
                <a:ea typeface="楷体_GB2312" pitchFamily="49" charset="-122"/>
              </a:rPr>
              <a:t>——</a:t>
            </a:r>
            <a:r>
              <a:rPr lang="zh-CN" altLang="en-US" b="1">
                <a:solidFill>
                  <a:srgbClr val="000099"/>
                </a:solidFill>
                <a:ea typeface="楷体_GB2312" pitchFamily="49" charset="-122"/>
              </a:rPr>
              <a:t>我的敌人</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对手</a:t>
            </a:r>
            <a:r>
              <a:rPr lang="en-US" altLang="zh-CN" b="1">
                <a:solidFill>
                  <a:srgbClr val="000099"/>
                </a:solidFill>
                <a:latin typeface="Arial" panose="020B0604020202020204" pitchFamily="34" charset="0"/>
                <a:ea typeface="楷体_GB2312" pitchFamily="49" charset="-122"/>
              </a:rPr>
              <a:t>——</a:t>
            </a:r>
            <a:r>
              <a:rPr lang="zh-CN" altLang="en-US" b="1">
                <a:solidFill>
                  <a:srgbClr val="000099"/>
                </a:solidFill>
                <a:ea typeface="楷体_GB2312" pitchFamily="49" charset="-122"/>
              </a:rPr>
              <a:t>实现梦想的另一只手</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破不了的“案”</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理直气不壮、做“贼”心不虚</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真”，使我困惑</a:t>
            </a:r>
            <a:r>
              <a:rPr lang="en-US" altLang="zh-CN" b="1">
                <a:solidFill>
                  <a:srgbClr val="000099"/>
                </a:solidFill>
                <a:latin typeface="Arial" panose="020B0604020202020204" pitchFamily="34" charset="0"/>
                <a:ea typeface="楷体_GB2312" pitchFamily="49" charset="-122"/>
              </a:rPr>
              <a:t>……</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真情永恒吗？</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a:p>
            <a:pPr>
              <a:buNone/>
            </a:pPr>
            <a:r>
              <a:rPr lang="en-US" altLang="zh-CN" b="1">
                <a:solidFill>
                  <a:srgbClr val="000099"/>
                </a:solidFill>
                <a:ea typeface="楷体_GB2312" pitchFamily="49" charset="-122"/>
              </a:rPr>
              <a:t>《</a:t>
            </a:r>
            <a:r>
              <a:rPr lang="zh-CN" altLang="en-US" b="1">
                <a:solidFill>
                  <a:srgbClr val="000099"/>
                </a:solidFill>
                <a:ea typeface="楷体_GB2312" pitchFamily="49" charset="-122"/>
              </a:rPr>
              <a:t>女生传来的纸条</a:t>
            </a:r>
            <a:r>
              <a:rPr lang="en-US" altLang="zh-CN" b="1">
                <a:solidFill>
                  <a:srgbClr val="000099"/>
                </a:solidFill>
                <a:latin typeface="Arial" panose="020B0604020202020204" pitchFamily="34" charset="0"/>
                <a:ea typeface="楷体_GB2312" pitchFamily="49" charset="-122"/>
              </a:rPr>
              <a:t>……</a:t>
            </a:r>
            <a:r>
              <a:rPr lang="en-US" altLang="zh-CN" b="1">
                <a:solidFill>
                  <a:srgbClr val="000099"/>
                </a:solidFill>
                <a:ea typeface="楷体_GB2312" pitchFamily="49" charset="-122"/>
              </a:rPr>
              <a:t>》</a:t>
            </a:r>
            <a:endParaRPr lang="en-US" altLang="zh-CN" b="1">
              <a:solidFill>
                <a:srgbClr val="000099"/>
              </a:solidFill>
              <a:ea typeface="楷体_GB2312" pitchFamily="49" charset="-122"/>
            </a:endParaRPr>
          </a:p>
        </p:txBody>
      </p:sp>
      <p:sp>
        <p:nvSpPr>
          <p:cNvPr id="150532" name="文本框 150531"/>
          <p:cNvSpPr txBox="1"/>
          <p:nvPr/>
        </p:nvSpPr>
        <p:spPr>
          <a:xfrm>
            <a:off x="2771775" y="5876925"/>
            <a:ext cx="1728788" cy="711200"/>
          </a:xfrm>
          <a:prstGeom prst="rect">
            <a:avLst/>
          </a:prstGeom>
          <a:solidFill>
            <a:srgbClr val="00CCFF"/>
          </a:solidFill>
          <a:ln w="9525" cap="flat" cmpd="sng">
            <a:solidFill>
              <a:srgbClr val="00CCFF"/>
            </a:solidFill>
            <a:prstDash val="solid"/>
            <a:miter/>
            <a:headEnd type="none" w="med" len="med"/>
            <a:tailEnd type="none" w="med" len="med"/>
          </a:ln>
        </p:spPr>
        <p:txBody>
          <a:bodyPr>
            <a:spAutoFit/>
          </a:bodyPr>
          <a:p>
            <a:pPr>
              <a:spcBef>
                <a:spcPct val="50000"/>
              </a:spcBef>
            </a:pPr>
            <a:r>
              <a:rPr lang="zh-CN" altLang="en-US" sz="4000" b="1">
                <a:solidFill>
                  <a:srgbClr val="FF0000"/>
                </a:solidFill>
                <a:latin typeface="Arial" panose="020B0604020202020204" pitchFamily="34" charset="0"/>
              </a:rPr>
              <a:t>悬念法</a:t>
            </a:r>
            <a:endParaRPr lang="zh-CN" altLang="en-US" sz="4000" b="1">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0532"/>
                                        </p:tgtEl>
                                        <p:attrNameLst>
                                          <p:attrName>style.visibility</p:attrName>
                                        </p:attrNameLst>
                                      </p:cBhvr>
                                      <p:to>
                                        <p:strVal val="visible"/>
                                      </p:to>
                                    </p:set>
                                    <p:anim calcmode="lin" valueType="num">
                                      <p:cBhvr additive="base">
                                        <p:cTn id="7" dur="500" fill="hold"/>
                                        <p:tgtEl>
                                          <p:spTgt spid="150532"/>
                                        </p:tgtEl>
                                        <p:attrNameLst>
                                          <p:attrName>ppt_x</p:attrName>
                                        </p:attrNameLst>
                                      </p:cBhvr>
                                      <p:tavLst>
                                        <p:tav tm="0">
                                          <p:val>
                                            <p:strVal val="#ppt_x"/>
                                          </p:val>
                                        </p:tav>
                                        <p:tav tm="100000">
                                          <p:val>
                                            <p:strVal val="#ppt_x"/>
                                          </p:val>
                                        </p:tav>
                                      </p:tavLst>
                                    </p:anim>
                                    <p:anim calcmode="lin" valueType="num">
                                      <p:cBhvr additive="base">
                                        <p:cTn id="8" dur="500" fill="hold"/>
                                        <p:tgtEl>
                                          <p:spTgt spid="150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4" name="标题 151553"/>
          <p:cNvSpPr>
            <a:spLocks noGrp="1"/>
          </p:cNvSpPr>
          <p:nvPr>
            <p:ph type="title"/>
          </p:nvPr>
        </p:nvSpPr>
        <p:spPr>
          <a:xfrm>
            <a:off x="1908175" y="274638"/>
            <a:ext cx="3887788" cy="1143000"/>
          </a:xfrm>
          <a:ln w="25400">
            <a:solidFill>
              <a:srgbClr val="800000"/>
            </a:solidFill>
            <a:miter/>
          </a:ln>
        </p:spPr>
        <p:txBody>
          <a:bodyPr anchor="ctr"/>
          <a:p>
            <a:r>
              <a:rPr lang="zh-CN" altLang="en-US" sz="6600" b="1">
                <a:solidFill>
                  <a:schemeClr val="tx1"/>
                </a:solidFill>
              </a:rPr>
              <a:t>拟题原则</a:t>
            </a:r>
            <a:endParaRPr lang="zh-CN" altLang="en-US" sz="6600" b="1">
              <a:solidFill>
                <a:schemeClr val="tx1"/>
              </a:solidFill>
            </a:endParaRPr>
          </a:p>
        </p:txBody>
      </p:sp>
      <p:sp>
        <p:nvSpPr>
          <p:cNvPr id="151555" name="文本占位符 151554"/>
          <p:cNvSpPr>
            <a:spLocks noGrp="1"/>
          </p:cNvSpPr>
          <p:nvPr>
            <p:ph type="body" idx="1"/>
          </p:nvPr>
        </p:nvSpPr>
        <p:spPr>
          <a:xfrm>
            <a:off x="1619250" y="1600200"/>
            <a:ext cx="5689600" cy="3700463"/>
          </a:xfrm>
          <a:ln w="25400" cap="rnd">
            <a:solidFill>
              <a:srgbClr val="FF0000"/>
            </a:solidFill>
            <a:prstDash val="sysDot"/>
            <a:miter/>
          </a:ln>
        </p:spPr>
        <p:txBody>
          <a:bodyPr/>
          <a:p>
            <a:r>
              <a:rPr lang="zh-CN" altLang="en-US" sz="6000" b="1">
                <a:solidFill>
                  <a:srgbClr val="000099"/>
                </a:solidFill>
                <a:ea typeface="楷体_GB2312" pitchFamily="49" charset="-122"/>
              </a:rPr>
              <a:t>形象新颖</a:t>
            </a:r>
            <a:endParaRPr lang="zh-CN" altLang="en-US" sz="6000" b="1">
              <a:solidFill>
                <a:srgbClr val="000099"/>
              </a:solidFill>
              <a:ea typeface="楷体_GB2312" pitchFamily="49" charset="-122"/>
            </a:endParaRPr>
          </a:p>
          <a:p>
            <a:r>
              <a:rPr lang="zh-CN" altLang="en-US" sz="6000" b="1">
                <a:solidFill>
                  <a:srgbClr val="000099"/>
                </a:solidFill>
                <a:ea typeface="楷体_GB2312" pitchFamily="49" charset="-122"/>
              </a:rPr>
              <a:t>言简意赅</a:t>
            </a:r>
            <a:endParaRPr lang="zh-CN" altLang="en-US" sz="6000" b="1">
              <a:solidFill>
                <a:srgbClr val="000099"/>
              </a:solidFill>
              <a:ea typeface="楷体_GB2312" pitchFamily="49" charset="-122"/>
            </a:endParaRPr>
          </a:p>
          <a:p>
            <a:r>
              <a:rPr lang="zh-CN" altLang="en-US" sz="6000" b="1">
                <a:solidFill>
                  <a:srgbClr val="FF0000"/>
                </a:solidFill>
                <a:ea typeface="楷体_GB2312" pitchFamily="49" charset="-122"/>
              </a:rPr>
              <a:t>切合文体</a:t>
            </a:r>
            <a:endParaRPr lang="zh-CN" altLang="en-US" sz="6000" b="1">
              <a:solidFill>
                <a:srgbClr val="FF0000"/>
              </a:solidFill>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51555"/>
                                        </p:tgtEl>
                                        <p:attrNameLst>
                                          <p:attrName>style.visibility</p:attrName>
                                        </p:attrNameLst>
                                      </p:cBhvr>
                                      <p:to>
                                        <p:strVal val="visible"/>
                                      </p:to>
                                    </p:set>
                                    <p:animEffect transition="in" filter="slide(fromBottom)">
                                      <p:cBhvr>
                                        <p:cTn id="7" dur="500"/>
                                        <p:tgtEl>
                                          <p:spTgt spid="151555"/>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51555">
                                            <p:txEl>
                                              <p:charRg st="0" end="5"/>
                                            </p:txEl>
                                          </p:spTgt>
                                        </p:tgtEl>
                                        <p:attrNameLst>
                                          <p:attrName>style.visibility</p:attrName>
                                        </p:attrNameLst>
                                      </p:cBhvr>
                                      <p:to>
                                        <p:strVal val="visible"/>
                                      </p:to>
                                    </p:set>
                                    <p:animEffect transition="in" filter="slide(fromBottom)">
                                      <p:cBhvr>
                                        <p:cTn id="10" dur="500"/>
                                        <p:tgtEl>
                                          <p:spTgt spid="151555">
                                            <p:txEl>
                                              <p:charRg st="0" end="5"/>
                                            </p:txEl>
                                          </p:spTgt>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151555">
                                            <p:txEl>
                                              <p:charRg st="5" end="10"/>
                                            </p:txEl>
                                          </p:spTgt>
                                        </p:tgtEl>
                                        <p:attrNameLst>
                                          <p:attrName>style.visibility</p:attrName>
                                        </p:attrNameLst>
                                      </p:cBhvr>
                                      <p:to>
                                        <p:strVal val="visible"/>
                                      </p:to>
                                    </p:set>
                                    <p:animEffect transition="in" filter="slide(fromBottom)">
                                      <p:cBhvr>
                                        <p:cTn id="13" dur="500"/>
                                        <p:tgtEl>
                                          <p:spTgt spid="151555">
                                            <p:txEl>
                                              <p:charRg st="5" end="1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51555">
                                            <p:txEl>
                                              <p:charRg st="10" end="15"/>
                                            </p:txEl>
                                          </p:spTgt>
                                        </p:tgtEl>
                                        <p:attrNameLst>
                                          <p:attrName>style.visibility</p:attrName>
                                        </p:attrNameLst>
                                      </p:cBhvr>
                                      <p:to>
                                        <p:strVal val="visible"/>
                                      </p:to>
                                    </p:set>
                                    <p:animEffect transition="in" filter="slide(fromBottom)">
                                      <p:cBhvr>
                                        <p:cTn id="18" dur="500"/>
                                        <p:tgtEl>
                                          <p:spTgt spid="151555">
                                            <p:txEl>
                                              <p:charRg st="10"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5"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5" name="矩形 95234"/>
          <p:cNvSpPr/>
          <p:nvPr/>
        </p:nvSpPr>
        <p:spPr>
          <a:xfrm>
            <a:off x="809625" y="1217613"/>
            <a:ext cx="7031038" cy="762000"/>
          </a:xfrm>
          <a:prstGeom prst="rect">
            <a:avLst/>
          </a:prstGeom>
          <a:noFill/>
          <a:ln w="9525">
            <a:noFill/>
          </a:ln>
        </p:spPr>
        <p:txBody>
          <a:bodyPr wrap="none" anchor="ctr">
            <a:spAutoFit/>
          </a:bodyPr>
          <a:p>
            <a:pPr algn="ctr"/>
            <a:r>
              <a:rPr lang="en-US" altLang="zh-CN" sz="4400" dirty="0">
                <a:latin typeface="Arial" panose="020B0604020202020204" pitchFamily="34" charset="0"/>
              </a:rPr>
              <a:t>24</a:t>
            </a:r>
            <a:r>
              <a:rPr lang="zh-CN" altLang="en-US" sz="4400" dirty="0">
                <a:latin typeface="Arial" panose="020B0604020202020204" pitchFamily="34" charset="0"/>
              </a:rPr>
              <a:t>．</a:t>
            </a:r>
            <a:r>
              <a:rPr lang="zh-CN" altLang="en-US" sz="4400" b="1" dirty="0">
                <a:latin typeface="Arial" panose="020B0604020202020204" pitchFamily="34" charset="0"/>
              </a:rPr>
              <a:t>作文，本大题共</a:t>
            </a:r>
            <a:r>
              <a:rPr lang="en-US" altLang="zh-CN" sz="4400" b="1" dirty="0">
                <a:latin typeface="Arial" panose="020B0604020202020204" pitchFamily="34" charset="0"/>
              </a:rPr>
              <a:t>60</a:t>
            </a:r>
            <a:r>
              <a:rPr lang="zh-CN" altLang="en-US" sz="4400" b="1" dirty="0">
                <a:latin typeface="Arial" panose="020B0604020202020204" pitchFamily="34" charset="0"/>
              </a:rPr>
              <a:t>分。</a:t>
            </a:r>
            <a:endParaRPr lang="zh-CN" altLang="en-US" sz="4400" dirty="0">
              <a:latin typeface="Arial" panose="020B0604020202020204" pitchFamily="34" charset="0"/>
            </a:endParaRPr>
          </a:p>
        </p:txBody>
      </p:sp>
      <p:sp>
        <p:nvSpPr>
          <p:cNvPr id="95236" name="矩形 95235">
            <a:hlinkClick r:id="rId1" action="ppaction://hlinkfile"/>
          </p:cNvPr>
          <p:cNvSpPr/>
          <p:nvPr/>
        </p:nvSpPr>
        <p:spPr>
          <a:xfrm>
            <a:off x="2268538" y="2420938"/>
            <a:ext cx="3232150" cy="701675"/>
          </a:xfrm>
          <a:prstGeom prst="rect">
            <a:avLst/>
          </a:prstGeom>
          <a:noFill/>
          <a:ln w="9525">
            <a:noFill/>
          </a:ln>
        </p:spPr>
        <p:txBody>
          <a:bodyPr wrap="none" anchor="t">
            <a:spAutoFit/>
          </a:bodyPr>
          <a:p>
            <a:r>
              <a:rPr lang="zh-CN" altLang="en-US" sz="4000" b="1" dirty="0">
                <a:solidFill>
                  <a:srgbClr val="FF3300"/>
                </a:solidFill>
                <a:latin typeface="Arial" panose="020B0604020202020204" pitchFamily="34" charset="0"/>
              </a:rPr>
              <a:t>等级评分标准</a:t>
            </a:r>
            <a:endParaRPr lang="zh-CN" altLang="en-US" sz="4000" b="1" dirty="0">
              <a:solidFill>
                <a:srgbClr val="FF3300"/>
              </a:solidFill>
              <a:latin typeface="Arial" panose="020B0604020202020204" pitchFamily="34" charset="0"/>
            </a:endParaRPr>
          </a:p>
        </p:txBody>
      </p:sp>
      <p:pic>
        <p:nvPicPr>
          <p:cNvPr id="95237" name="图片 95236" descr="20520332">
            <a:hlinkClick r:id="rId2" action="ppaction://hlinkfile"/>
          </p:cNvPr>
          <p:cNvPicPr>
            <a:picLocks noChangeAspect="1"/>
          </p:cNvPicPr>
          <p:nvPr/>
        </p:nvPicPr>
        <p:blipFill>
          <a:blip r:embed="rId3"/>
          <a:stretch>
            <a:fillRect/>
          </a:stretch>
        </p:blipFill>
        <p:spPr>
          <a:xfrm>
            <a:off x="2268538" y="5373688"/>
            <a:ext cx="3744912" cy="960437"/>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8" name="标题 152577"/>
          <p:cNvSpPr>
            <a:spLocks noGrp="1"/>
          </p:cNvSpPr>
          <p:nvPr>
            <p:ph type="title"/>
          </p:nvPr>
        </p:nvSpPr>
        <p:spPr>
          <a:xfrm>
            <a:off x="1619250" y="274638"/>
            <a:ext cx="4752975" cy="993775"/>
          </a:xfrm>
          <a:ln w="25400">
            <a:solidFill>
              <a:srgbClr val="800000"/>
            </a:solidFill>
            <a:miter/>
          </a:ln>
        </p:spPr>
        <p:txBody>
          <a:bodyPr anchor="ctr"/>
          <a:p>
            <a:r>
              <a:rPr lang="zh-CN" altLang="en-US" b="1"/>
              <a:t>何为关键词句</a:t>
            </a:r>
            <a:endParaRPr lang="zh-CN" altLang="en-US" b="1"/>
          </a:p>
        </p:txBody>
      </p:sp>
      <p:sp>
        <p:nvSpPr>
          <p:cNvPr id="152579" name="文本占位符 152578"/>
          <p:cNvSpPr>
            <a:spLocks noGrp="1"/>
          </p:cNvSpPr>
          <p:nvPr>
            <p:ph type="body" idx="1"/>
          </p:nvPr>
        </p:nvSpPr>
        <p:spPr>
          <a:xfrm>
            <a:off x="684213" y="1600200"/>
            <a:ext cx="7632700" cy="4060825"/>
          </a:xfrm>
          <a:ln w="25400" cap="rnd">
            <a:solidFill>
              <a:srgbClr val="FF0000"/>
            </a:solidFill>
            <a:prstDash val="sysDot"/>
            <a:miter/>
          </a:ln>
        </p:spPr>
        <p:txBody>
          <a:bodyPr/>
          <a:p>
            <a:r>
              <a:rPr lang="zh-CN" altLang="en-US" sz="3600" b="1">
                <a:solidFill>
                  <a:srgbClr val="000099"/>
                </a:solidFill>
                <a:ea typeface="楷体_GB2312" pitchFamily="49" charset="-122"/>
              </a:rPr>
              <a:t>寓言性材料抓揭示寓意的词句</a:t>
            </a:r>
            <a:endParaRPr lang="zh-CN" altLang="en-US" sz="3600" b="1">
              <a:solidFill>
                <a:srgbClr val="000099"/>
              </a:solidFill>
              <a:ea typeface="楷体_GB2312" pitchFamily="49" charset="-122"/>
            </a:endParaRPr>
          </a:p>
          <a:p>
            <a:r>
              <a:rPr lang="zh-CN" altLang="en-US" sz="3600" b="1">
                <a:solidFill>
                  <a:srgbClr val="000099"/>
                </a:solidFill>
                <a:ea typeface="楷体_GB2312" pitchFamily="49" charset="-122"/>
              </a:rPr>
              <a:t>评述性材料抓议论抒情的词句</a:t>
            </a:r>
            <a:endParaRPr lang="zh-CN" altLang="en-US" sz="3600" b="1">
              <a:solidFill>
                <a:srgbClr val="000099"/>
              </a:solidFill>
              <a:ea typeface="楷体_GB2312" pitchFamily="49" charset="-122"/>
            </a:endParaRPr>
          </a:p>
          <a:p>
            <a:r>
              <a:rPr lang="zh-CN" altLang="en-US" sz="3600" b="1">
                <a:solidFill>
                  <a:srgbClr val="000099"/>
                </a:solidFill>
                <a:ea typeface="楷体_GB2312" pitchFamily="49" charset="-122"/>
              </a:rPr>
              <a:t>事件性材料抓揭示因果的词句</a:t>
            </a:r>
            <a:endParaRPr lang="zh-CN" altLang="en-US" sz="3600" b="1">
              <a:solidFill>
                <a:srgbClr val="000099"/>
              </a:solidFill>
              <a:ea typeface="楷体_GB2312" pitchFamily="49" charset="-122"/>
            </a:endParaRPr>
          </a:p>
          <a:p>
            <a:r>
              <a:rPr lang="zh-CN" altLang="en-US" sz="3600" b="1">
                <a:solidFill>
                  <a:srgbClr val="000099"/>
                </a:solidFill>
                <a:ea typeface="楷体_GB2312" pitchFamily="49" charset="-122"/>
              </a:rPr>
              <a:t>文学性材料抓体现哲理的词句</a:t>
            </a:r>
            <a:endParaRPr lang="zh-CN" altLang="en-US" sz="3600" b="1">
              <a:solidFill>
                <a:srgbClr val="000099"/>
              </a:solidFill>
              <a:ea typeface="楷体_GB2312" pitchFamily="49" charset="-122"/>
            </a:endParaRPr>
          </a:p>
          <a:p>
            <a:r>
              <a:rPr lang="zh-CN" altLang="en-US" sz="3600" b="1">
                <a:solidFill>
                  <a:srgbClr val="000099"/>
                </a:solidFill>
                <a:ea typeface="楷体_GB2312" pitchFamily="49" charset="-122"/>
              </a:rPr>
              <a:t>注意文中开头句、结尾句、中心句、过渡句、反复出现的句子</a:t>
            </a:r>
            <a:endParaRPr lang="zh-CN" altLang="en-US" sz="3600" b="1">
              <a:solidFill>
                <a:srgbClr val="000099"/>
              </a:solidFill>
              <a:ea typeface="楷体_GB2312"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02" name="标题 153601"/>
          <p:cNvSpPr>
            <a:spLocks noGrp="1"/>
          </p:cNvSpPr>
          <p:nvPr>
            <p:ph type="title"/>
          </p:nvPr>
        </p:nvSpPr>
        <p:spPr>
          <a:xfrm>
            <a:off x="1692275" y="115888"/>
            <a:ext cx="5543550" cy="792162"/>
          </a:xfrm>
          <a:ln w="25400">
            <a:solidFill>
              <a:srgbClr val="FF0000"/>
            </a:solidFill>
            <a:miter/>
          </a:ln>
        </p:spPr>
        <p:txBody>
          <a:bodyPr anchor="ctr"/>
          <a:p>
            <a:r>
              <a:rPr lang="zh-CN" altLang="en-US" sz="4000" b="1"/>
              <a:t>一、抓关键词语拟题目</a:t>
            </a:r>
            <a:r>
              <a:rPr lang="zh-CN" altLang="en-US" sz="4000"/>
              <a:t> </a:t>
            </a:r>
            <a:endParaRPr lang="zh-CN" altLang="en-US" sz="4000"/>
          </a:p>
        </p:txBody>
      </p:sp>
      <p:sp>
        <p:nvSpPr>
          <p:cNvPr id="153603" name="文本占位符 153602"/>
          <p:cNvSpPr>
            <a:spLocks noGrp="1"/>
          </p:cNvSpPr>
          <p:nvPr>
            <p:ph type="body" idx="1"/>
          </p:nvPr>
        </p:nvSpPr>
        <p:spPr>
          <a:xfrm>
            <a:off x="468313" y="1052513"/>
            <a:ext cx="8229600" cy="4176712"/>
          </a:xfrm>
          <a:ln w="25400" cap="rnd">
            <a:solidFill>
              <a:srgbClr val="FF0000"/>
            </a:solidFill>
            <a:prstDash val="sysDot"/>
            <a:miter/>
          </a:ln>
        </p:spPr>
        <p:txBody>
          <a:bodyPr/>
          <a:p>
            <a:pPr>
              <a:lnSpc>
                <a:spcPct val="80000"/>
              </a:lnSpc>
              <a:buNone/>
            </a:pPr>
            <a:r>
              <a:rPr lang="en-US" altLang="zh-CN" sz="2800"/>
              <a:t>          </a:t>
            </a:r>
            <a:r>
              <a:rPr lang="en-US" altLang="zh-CN" sz="2800" b="1">
                <a:solidFill>
                  <a:srgbClr val="000099"/>
                </a:solidFill>
                <a:latin typeface="楷体_GB2312" pitchFamily="49" charset="-122"/>
                <a:ea typeface="楷体_GB2312" pitchFamily="49" charset="-122"/>
              </a:rPr>
              <a:t>1990</a:t>
            </a:r>
            <a:r>
              <a:rPr lang="zh-CN" altLang="en-US" sz="2800" b="1">
                <a:solidFill>
                  <a:srgbClr val="000099"/>
                </a:solidFill>
                <a:latin typeface="楷体_GB2312" pitchFamily="49" charset="-122"/>
                <a:ea typeface="楷体_GB2312" pitchFamily="49" charset="-122"/>
              </a:rPr>
              <a:t>年，对中国人民来说，既是一个激励民心的年份，又是一个勿忘国耻的年份：鸦片战争</a:t>
            </a:r>
            <a:r>
              <a:rPr lang="en-US" altLang="zh-CN" sz="2800" b="1">
                <a:solidFill>
                  <a:srgbClr val="000099"/>
                </a:solidFill>
                <a:latin typeface="楷体_GB2312" pitchFamily="49" charset="-122"/>
                <a:ea typeface="楷体_GB2312" pitchFamily="49" charset="-122"/>
              </a:rPr>
              <a:t>150</a:t>
            </a:r>
            <a:r>
              <a:rPr lang="zh-CN" altLang="en-US" sz="2800" b="1">
                <a:solidFill>
                  <a:srgbClr val="000099"/>
                </a:solidFill>
                <a:latin typeface="楷体_GB2312" pitchFamily="49" charset="-122"/>
                <a:ea typeface="楷体_GB2312" pitchFamily="49" charset="-122"/>
              </a:rPr>
              <a:t>年纪念，庚子之变</a:t>
            </a:r>
            <a:r>
              <a:rPr lang="en-US" altLang="zh-CN" sz="2800" b="1">
                <a:solidFill>
                  <a:srgbClr val="000099"/>
                </a:solidFill>
                <a:latin typeface="楷体_GB2312" pitchFamily="49" charset="-122"/>
                <a:ea typeface="楷体_GB2312" pitchFamily="49" charset="-122"/>
              </a:rPr>
              <a:t>90</a:t>
            </a:r>
            <a:r>
              <a:rPr lang="zh-CN" altLang="en-US" sz="2800" b="1">
                <a:solidFill>
                  <a:srgbClr val="000099"/>
                </a:solidFill>
                <a:latin typeface="楷体_GB2312" pitchFamily="49" charset="-122"/>
                <a:ea typeface="楷体_GB2312" pitchFamily="49" charset="-122"/>
              </a:rPr>
              <a:t>年血祭，圆明园被焚毁</a:t>
            </a:r>
            <a:r>
              <a:rPr lang="en-US" altLang="zh-CN" sz="2800" b="1">
                <a:solidFill>
                  <a:srgbClr val="000099"/>
                </a:solidFill>
                <a:latin typeface="楷体_GB2312" pitchFamily="49" charset="-122"/>
                <a:ea typeface="楷体_GB2312" pitchFamily="49" charset="-122"/>
              </a:rPr>
              <a:t>130</a:t>
            </a:r>
            <a:r>
              <a:rPr lang="zh-CN" altLang="en-US" sz="2800" b="1">
                <a:solidFill>
                  <a:srgbClr val="000099"/>
                </a:solidFill>
                <a:latin typeface="楷体_GB2312" pitchFamily="49" charset="-122"/>
                <a:ea typeface="楷体_GB2312" pitchFamily="49" charset="-122"/>
              </a:rPr>
              <a:t>周年</a:t>
            </a:r>
            <a:r>
              <a:rPr lang="en-US" altLang="zh-CN" sz="2800" b="1">
                <a:solidFill>
                  <a:srgbClr val="000099"/>
                </a:solidFill>
                <a:latin typeface="Arial" panose="020B0604020202020204" pitchFamily="34" charset="0"/>
                <a:ea typeface="楷体_GB2312" pitchFamily="49" charset="-122"/>
              </a:rPr>
              <a:t>……</a:t>
            </a:r>
            <a:r>
              <a:rPr lang="en-US" altLang="zh-CN" sz="2800" b="1">
                <a:solidFill>
                  <a:srgbClr val="000099"/>
                </a:solidFill>
                <a:latin typeface="楷体_GB2312" pitchFamily="49" charset="-122"/>
                <a:ea typeface="楷体_GB2312" pitchFamily="49" charset="-122"/>
              </a:rPr>
              <a:t> </a:t>
            </a:r>
            <a:br>
              <a:rPr lang="en-US" altLang="zh-CN" sz="2800" b="1">
                <a:solidFill>
                  <a:srgbClr val="000099"/>
                </a:solidFill>
                <a:latin typeface="楷体_GB2312" pitchFamily="49" charset="-122"/>
                <a:ea typeface="楷体_GB2312" pitchFamily="49" charset="-122"/>
              </a:rPr>
            </a:br>
            <a:r>
              <a:rPr lang="zh-CN" altLang="en-US" sz="2800" b="1">
                <a:solidFill>
                  <a:srgbClr val="000099"/>
                </a:solidFill>
                <a:latin typeface="楷体_GB2312" pitchFamily="49" charset="-122"/>
                <a:ea typeface="楷体_GB2312" pitchFamily="49" charset="-122"/>
              </a:rPr>
              <a:t>　  明镜照形，古事知今。坐落于首都北京西北郊的圆明园遗址是西方资本主义列强对我国武装侵略的明证，这历史的伤痕，这往昔繁荣的灰烬，刻下的是一个东方民族的耻辱。</a:t>
            </a: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节选自秦晓鹰</a:t>
            </a:r>
            <a:r>
              <a:rPr lang="en-US" altLang="zh-CN" sz="2800" b="1">
                <a:solidFill>
                  <a:srgbClr val="000099"/>
                </a:solidFill>
                <a:latin typeface="楷体_GB2312" pitchFamily="49" charset="-122"/>
                <a:ea typeface="楷体_GB2312" pitchFamily="49" charset="-122"/>
              </a:rPr>
              <a:t>《</a:t>
            </a:r>
            <a:r>
              <a:rPr lang="zh-CN" altLang="en-US" sz="2800" b="1">
                <a:solidFill>
                  <a:srgbClr val="000099"/>
                </a:solidFill>
                <a:latin typeface="楷体_GB2312" pitchFamily="49" charset="-122"/>
                <a:ea typeface="楷体_GB2312" pitchFamily="49" charset="-122"/>
              </a:rPr>
              <a:t>读着历史，读着青春</a:t>
            </a:r>
            <a:r>
              <a:rPr lang="en-US" altLang="zh-CN" sz="2800" b="1">
                <a:solidFill>
                  <a:srgbClr val="000099"/>
                </a:solidFill>
                <a:latin typeface="楷体_GB2312" pitchFamily="49" charset="-122"/>
                <a:ea typeface="楷体_GB2312" pitchFamily="49" charset="-122"/>
              </a:rPr>
              <a:t>》) </a:t>
            </a:r>
            <a:endParaRPr lang="en-US" altLang="zh-CN" b="1">
              <a:solidFill>
                <a:srgbClr val="000099"/>
              </a:solidFill>
              <a:latin typeface="楷体_GB2312" pitchFamily="49" charset="-122"/>
              <a:ea typeface="楷体_GB2312" pitchFamily="49" charset="-122"/>
            </a:endParaRPr>
          </a:p>
        </p:txBody>
      </p:sp>
      <p:sp>
        <p:nvSpPr>
          <p:cNvPr id="153604" name="文本框 153603"/>
          <p:cNvSpPr txBox="1"/>
          <p:nvPr/>
        </p:nvSpPr>
        <p:spPr>
          <a:xfrm>
            <a:off x="611188" y="5445125"/>
            <a:ext cx="7632700" cy="993775"/>
          </a:xfrm>
          <a:prstGeom prst="rect">
            <a:avLst/>
          </a:prstGeom>
          <a:noFill/>
          <a:ln w="25400" cap="flat" cmpd="sng">
            <a:solidFill>
              <a:srgbClr val="993300"/>
            </a:solidFill>
            <a:prstDash val="sysDot"/>
            <a:miter/>
            <a:headEnd type="none" w="med" len="med"/>
            <a:tailEnd type="none" w="med" len="med"/>
          </a:ln>
        </p:spPr>
        <p:txBody>
          <a:bodyPr>
            <a:spAutoFit/>
          </a:bodyPr>
          <a:p>
            <a:pPr marL="342900" indent="-342900">
              <a:lnSpc>
                <a:spcPct val="90000"/>
              </a:lnSpc>
              <a:spcBef>
                <a:spcPct val="50000"/>
              </a:spcBef>
            </a:pPr>
            <a:r>
              <a:rPr lang="en-US" altLang="zh-CN" sz="3200" b="1">
                <a:latin typeface="Arial" panose="020B0604020202020204" pitchFamily="34" charset="0"/>
              </a:rPr>
              <a:t>《</a:t>
            </a:r>
            <a:r>
              <a:rPr lang="zh-CN" altLang="en-US" sz="3200" b="1">
                <a:latin typeface="Arial" panose="020B0604020202020204" pitchFamily="34" charset="0"/>
              </a:rPr>
              <a:t>勿忘国耻</a:t>
            </a:r>
            <a:r>
              <a:rPr lang="en-US" altLang="zh-CN" sz="3200" b="1">
                <a:latin typeface="Arial" panose="020B0604020202020204" pitchFamily="34" charset="0"/>
              </a:rPr>
              <a:t>》《 90</a:t>
            </a:r>
            <a:r>
              <a:rPr lang="zh-CN" altLang="en-US" sz="3200" b="1">
                <a:latin typeface="Arial" panose="020B0604020202020204" pitchFamily="34" charset="0"/>
              </a:rPr>
              <a:t>年血祭</a:t>
            </a:r>
            <a:r>
              <a:rPr lang="en-US" altLang="zh-CN" sz="3200" b="1">
                <a:latin typeface="Arial" panose="020B0604020202020204" pitchFamily="34" charset="0"/>
              </a:rPr>
              <a:t>》《</a:t>
            </a:r>
            <a:r>
              <a:rPr lang="zh-CN" altLang="en-US" sz="3200" b="1">
                <a:latin typeface="Arial" panose="020B0604020202020204" pitchFamily="34" charset="0"/>
              </a:rPr>
              <a:t>民族的耻辱</a:t>
            </a:r>
            <a:r>
              <a:rPr lang="en-US" altLang="zh-CN" sz="3200" b="1">
                <a:latin typeface="Arial" panose="020B0604020202020204" pitchFamily="34" charset="0"/>
              </a:rPr>
              <a:t>》</a:t>
            </a:r>
            <a:r>
              <a:rPr lang="en-US" altLang="zh-CN" sz="3200">
                <a:latin typeface="Arial" panose="020B0604020202020204" pitchFamily="34" charset="0"/>
              </a:rPr>
              <a:t> </a:t>
            </a:r>
            <a:r>
              <a:rPr lang="en-US" altLang="zh-CN" sz="3200" b="1">
                <a:latin typeface="Arial" panose="020B0604020202020204" pitchFamily="34" charset="0"/>
              </a:rPr>
              <a:t>《</a:t>
            </a:r>
            <a:r>
              <a:rPr lang="zh-CN" altLang="en-US" sz="3200" b="1">
                <a:latin typeface="Arial" panose="020B0604020202020204" pitchFamily="34" charset="0"/>
              </a:rPr>
              <a:t>伤痕、灰烬</a:t>
            </a:r>
            <a:r>
              <a:rPr lang="en-US" altLang="zh-CN" sz="3200" b="1">
                <a:latin typeface="Arial" panose="020B0604020202020204" pitchFamily="34" charset="0"/>
              </a:rPr>
              <a:t>——</a:t>
            </a:r>
            <a:r>
              <a:rPr lang="zh-CN" altLang="en-US" sz="3200" b="1">
                <a:latin typeface="Arial" panose="020B0604020202020204" pitchFamily="34" charset="0"/>
              </a:rPr>
              <a:t>明镜</a:t>
            </a:r>
            <a:r>
              <a:rPr lang="en-US" altLang="zh-CN" sz="3200" b="1">
                <a:latin typeface="Arial" panose="020B0604020202020204" pitchFamily="34" charset="0"/>
              </a:rPr>
              <a:t>》</a:t>
            </a:r>
            <a:endParaRPr lang="en-US" altLang="zh-CN" sz="3200" b="1">
              <a:latin typeface="Arial" panose="020B0604020202020204" pitchFamily="34" charset="0"/>
            </a:endParaRPr>
          </a:p>
        </p:txBody>
      </p:sp>
      <p:sp>
        <p:nvSpPr>
          <p:cNvPr id="153605" name="矩形 153604"/>
          <p:cNvSpPr/>
          <p:nvPr/>
        </p:nvSpPr>
        <p:spPr>
          <a:xfrm>
            <a:off x="4140200" y="1412875"/>
            <a:ext cx="1584325" cy="360363"/>
          </a:xfrm>
          <a:prstGeom prst="rect">
            <a:avLst/>
          </a:prstGeom>
          <a:noFill/>
          <a:ln w="25400" cap="flat" cmpd="sng">
            <a:solidFill>
              <a:srgbClr val="FF0000"/>
            </a:solidFill>
            <a:prstDash val="solid"/>
            <a:miter/>
            <a:headEnd type="none" w="med" len="med"/>
            <a:tailEnd type="none" w="med" len="med"/>
          </a:ln>
        </p:spPr>
        <p:txBody>
          <a:bodyPr wrap="none" anchor="ctr"/>
          <a:p>
            <a:pPr algn="ctr"/>
            <a:endParaRPr sz="3200" dirty="0">
              <a:latin typeface="Arial" panose="020B0604020202020204" pitchFamily="34" charset="0"/>
            </a:endParaRPr>
          </a:p>
        </p:txBody>
      </p:sp>
      <p:sp>
        <p:nvSpPr>
          <p:cNvPr id="153606" name="矩形 153605"/>
          <p:cNvSpPr/>
          <p:nvPr/>
        </p:nvSpPr>
        <p:spPr>
          <a:xfrm>
            <a:off x="4284663" y="1773238"/>
            <a:ext cx="1727200" cy="360362"/>
          </a:xfrm>
          <a:prstGeom prst="rect">
            <a:avLst/>
          </a:prstGeom>
          <a:noFill/>
          <a:ln w="25400" cap="flat" cmpd="sng">
            <a:solidFill>
              <a:srgbClr val="FF0000"/>
            </a:solidFill>
            <a:prstDash val="solid"/>
            <a:miter/>
            <a:headEnd type="none" w="med" len="med"/>
            <a:tailEnd type="none" w="med" len="med"/>
          </a:ln>
        </p:spPr>
        <p:txBody>
          <a:bodyPr wrap="none" anchor="ctr"/>
          <a:p>
            <a:pPr algn="ctr"/>
            <a:endParaRPr sz="3200" dirty="0">
              <a:latin typeface="Arial" panose="020B0604020202020204" pitchFamily="34" charset="0"/>
            </a:endParaRPr>
          </a:p>
        </p:txBody>
      </p:sp>
      <p:sp>
        <p:nvSpPr>
          <p:cNvPr id="153607" name="矩形 153606"/>
          <p:cNvSpPr/>
          <p:nvPr/>
        </p:nvSpPr>
        <p:spPr>
          <a:xfrm>
            <a:off x="4500563" y="3500438"/>
            <a:ext cx="2016125" cy="360362"/>
          </a:xfrm>
          <a:prstGeom prst="rect">
            <a:avLst/>
          </a:prstGeom>
          <a:noFill/>
          <a:ln w="25400" cap="flat" cmpd="sng">
            <a:solidFill>
              <a:srgbClr val="FF0000"/>
            </a:solidFill>
            <a:prstDash val="solid"/>
            <a:miter/>
            <a:headEnd type="none" w="med" len="med"/>
            <a:tailEnd type="none" w="med" len="med"/>
          </a:ln>
        </p:spPr>
        <p:txBody>
          <a:bodyPr wrap="none" anchor="ctr"/>
          <a:p>
            <a:pPr algn="ctr"/>
            <a:endParaRPr sz="32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53605"/>
                                        </p:tgtEl>
                                        <p:attrNameLst>
                                          <p:attrName>style.visibility</p:attrName>
                                        </p:attrNameLst>
                                      </p:cBhvr>
                                      <p:to>
                                        <p:strVal val="visible"/>
                                      </p:to>
                                    </p:set>
                                    <p:animEffect transition="in" filter="wedge">
                                      <p:cBhvr>
                                        <p:cTn id="7" dur="500"/>
                                        <p:tgtEl>
                                          <p:spTgt spid="153605"/>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53606"/>
                                        </p:tgtEl>
                                        <p:attrNameLst>
                                          <p:attrName>style.visibility</p:attrName>
                                        </p:attrNameLst>
                                      </p:cBhvr>
                                      <p:to>
                                        <p:strVal val="visible"/>
                                      </p:to>
                                    </p:set>
                                    <p:animEffect transition="in" filter="wedge">
                                      <p:cBhvr>
                                        <p:cTn id="10" dur="500"/>
                                        <p:tgtEl>
                                          <p:spTgt spid="153606"/>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153607"/>
                                        </p:tgtEl>
                                        <p:attrNameLst>
                                          <p:attrName>style.visibility</p:attrName>
                                        </p:attrNameLst>
                                      </p:cBhvr>
                                      <p:to>
                                        <p:strVal val="visible"/>
                                      </p:to>
                                    </p:set>
                                    <p:animEffect transition="in" filter="wedge">
                                      <p:cBhvr>
                                        <p:cTn id="13" dur="500"/>
                                        <p:tgtEl>
                                          <p:spTgt spid="15360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53604"/>
                                        </p:tgtEl>
                                        <p:attrNameLst>
                                          <p:attrName>style.visibility</p:attrName>
                                        </p:attrNameLst>
                                      </p:cBhvr>
                                      <p:to>
                                        <p:strVal val="visible"/>
                                      </p:to>
                                    </p:set>
                                    <p:animEffect transition="in" filter="wipe(down)">
                                      <p:cBhvr>
                                        <p:cTn id="18" dur="500"/>
                                        <p:tgtEl>
                                          <p:spTgt spid="153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4" grpId="0" animBg="1"/>
      <p:bldP spid="153605" grpId="0" animBg="1"/>
      <p:bldP spid="153606" grpId="0" animBg="1"/>
      <p:bldP spid="15360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6" name="文本框 154625"/>
          <p:cNvSpPr txBox="1"/>
          <p:nvPr/>
        </p:nvSpPr>
        <p:spPr>
          <a:xfrm>
            <a:off x="395288" y="981075"/>
            <a:ext cx="8424862" cy="4565650"/>
          </a:xfrm>
          <a:prstGeom prst="rect">
            <a:avLst/>
          </a:prstGeom>
          <a:noFill/>
          <a:ln w="25400" cap="rnd" cmpd="sng">
            <a:solidFill>
              <a:srgbClr val="FF0000"/>
            </a:solidFill>
            <a:prstDash val="sysDot"/>
            <a:miter/>
            <a:headEnd type="none" w="med" len="med"/>
            <a:tailEnd type="none" w="med" len="med"/>
          </a:ln>
        </p:spPr>
        <p:txBody>
          <a:bodyPr>
            <a:spAutoFit/>
          </a:bodyPr>
          <a:p>
            <a:pPr eaLnBrk="0" hangingPunct="0">
              <a:spcBef>
                <a:spcPct val="50000"/>
              </a:spcBef>
            </a:pPr>
            <a:r>
              <a:rPr lang="en-US" altLang="zh-CN" b="1">
                <a:solidFill>
                  <a:srgbClr val="001010"/>
                </a:solidFill>
                <a:latin typeface="Arial" panose="020B0604020202020204" pitchFamily="34" charset="0"/>
                <a:ea typeface="楷体_GB2312" pitchFamily="49" charset="-122"/>
              </a:rPr>
              <a:t>       </a:t>
            </a:r>
            <a:r>
              <a:rPr lang="zh-CN" altLang="en-US" sz="3200" b="1">
                <a:solidFill>
                  <a:srgbClr val="000099"/>
                </a:solidFill>
                <a:latin typeface="Arial" panose="020B0604020202020204" pitchFamily="34" charset="0"/>
                <a:ea typeface="楷体_GB2312" pitchFamily="49" charset="-122"/>
              </a:rPr>
              <a:t>有个国王清早到花园散步，惊讶地发现所有的花都枯萎凋谢了，探问之下才知道：橡树自怨没有松树高大俊秀所以厌世，松树又恨自己不能像葡萄多结果子，也不想活了，所有的植物都因为恨己不如人而全无生机。而在花园的某个角落，却有一株小小的安心草，在暮气中开着灿烂的花朵。国王欣喜地问它为何可以如此？它说：“因为我知道你种我，就是要我做安心草。所以，我就快乐地做好我自己。”</a:t>
            </a:r>
            <a:r>
              <a:rPr lang="zh-CN" altLang="en-US" sz="3600" b="1">
                <a:solidFill>
                  <a:srgbClr val="0000CC"/>
                </a:solidFill>
                <a:latin typeface="华文新魏" panose="02010800040101010101" pitchFamily="2" charset="-122"/>
                <a:ea typeface="华文新魏" panose="02010800040101010101" pitchFamily="2" charset="-122"/>
              </a:rPr>
              <a:t> </a:t>
            </a:r>
            <a:endParaRPr lang="zh-CN" altLang="en-US" sz="3600" b="1">
              <a:solidFill>
                <a:srgbClr val="0000CC"/>
              </a:solidFill>
              <a:latin typeface="华文新魏" panose="02010800040101010101" pitchFamily="2" charset="-122"/>
              <a:ea typeface="华文新魏" panose="02010800040101010101" pitchFamily="2" charset="-122"/>
            </a:endParaRPr>
          </a:p>
        </p:txBody>
      </p:sp>
      <p:sp>
        <p:nvSpPr>
          <p:cNvPr id="154627" name="文本框 154626"/>
          <p:cNvSpPr txBox="1"/>
          <p:nvPr/>
        </p:nvSpPr>
        <p:spPr>
          <a:xfrm>
            <a:off x="2843213" y="836613"/>
            <a:ext cx="3457575" cy="366712"/>
          </a:xfrm>
          <a:prstGeom prst="rect">
            <a:avLst/>
          </a:prstGeom>
          <a:noFill/>
          <a:ln w="9525">
            <a:noFill/>
          </a:ln>
        </p:spPr>
        <p:txBody>
          <a:bodyPr>
            <a:spAutoFit/>
          </a:bodyPr>
          <a:p>
            <a:pPr eaLnBrk="0" hangingPunct="0">
              <a:spcBef>
                <a:spcPct val="50000"/>
              </a:spcBef>
            </a:pPr>
            <a:endParaRPr sz="1800" dirty="0">
              <a:latin typeface="Arial" panose="020B0604020202020204" pitchFamily="34" charset="0"/>
            </a:endParaRPr>
          </a:p>
        </p:txBody>
      </p:sp>
      <p:sp>
        <p:nvSpPr>
          <p:cNvPr id="154628" name="文本框 154627"/>
          <p:cNvSpPr txBox="1"/>
          <p:nvPr/>
        </p:nvSpPr>
        <p:spPr>
          <a:xfrm rot="-10800000" flipV="1">
            <a:off x="2052638" y="188913"/>
            <a:ext cx="5043487" cy="666750"/>
          </a:xfrm>
          <a:prstGeom prst="rect">
            <a:avLst/>
          </a:prstGeom>
          <a:noFill/>
          <a:ln w="25400" cap="flat" cmpd="sng">
            <a:solidFill>
              <a:srgbClr val="800000"/>
            </a:solidFill>
            <a:prstDash val="solid"/>
            <a:miter/>
            <a:headEnd type="none" w="med" len="med"/>
            <a:tailEnd type="none" w="med" len="med"/>
          </a:ln>
        </p:spPr>
        <p:txBody>
          <a:bodyPr>
            <a:spAutoFit/>
          </a:bodyPr>
          <a:p>
            <a:pPr eaLnBrk="0" hangingPunct="0">
              <a:spcBef>
                <a:spcPct val="50000"/>
              </a:spcBef>
            </a:pPr>
            <a:r>
              <a:rPr lang="en-US" altLang="zh-CN" sz="3600" b="1">
                <a:solidFill>
                  <a:srgbClr val="001010"/>
                </a:solidFill>
                <a:latin typeface="Arial" panose="020B0604020202020204" pitchFamily="34" charset="0"/>
                <a:ea typeface="华文行楷" panose="02010800040101010101" pitchFamily="2" charset="-122"/>
              </a:rPr>
              <a:t>  </a:t>
            </a:r>
            <a:r>
              <a:rPr lang="zh-CN" altLang="en-US" sz="3600" b="1">
                <a:solidFill>
                  <a:srgbClr val="001010"/>
                </a:solidFill>
                <a:latin typeface="Arial" panose="020B0604020202020204" pitchFamily="34" charset="0"/>
                <a:ea typeface="华文行楷" panose="02010800040101010101" pitchFamily="2" charset="-122"/>
              </a:rPr>
              <a:t>二、抓关键句</a:t>
            </a:r>
            <a:r>
              <a:rPr lang="zh-CN" altLang="en-US" sz="3600" b="1">
                <a:solidFill>
                  <a:schemeClr val="tx2"/>
                </a:solidFill>
                <a:latin typeface="Arial" panose="020B0604020202020204" pitchFamily="34" charset="0"/>
              </a:rPr>
              <a:t>拟题目</a:t>
            </a:r>
            <a:r>
              <a:rPr lang="zh-CN" altLang="en-US" sz="3200">
                <a:latin typeface="Arial" panose="020B0604020202020204" pitchFamily="34" charset="0"/>
              </a:rPr>
              <a:t> </a:t>
            </a:r>
            <a:endParaRPr lang="zh-CN" altLang="en-US" sz="3200">
              <a:latin typeface="Arial" panose="020B0604020202020204" pitchFamily="34" charset="0"/>
            </a:endParaRPr>
          </a:p>
        </p:txBody>
      </p:sp>
      <p:sp>
        <p:nvSpPr>
          <p:cNvPr id="154629" name="矩形 154628"/>
          <p:cNvSpPr/>
          <p:nvPr/>
        </p:nvSpPr>
        <p:spPr>
          <a:xfrm>
            <a:off x="1979613" y="5805488"/>
            <a:ext cx="3168650" cy="555625"/>
          </a:xfrm>
          <a:prstGeom prst="rect">
            <a:avLst/>
          </a:prstGeom>
          <a:noFill/>
          <a:ln w="25400" cap="flat" cmpd="sng">
            <a:solidFill>
              <a:srgbClr val="800000"/>
            </a:solidFill>
            <a:prstDash val="solid"/>
            <a:miter/>
            <a:headEnd type="none" w="med" len="med"/>
            <a:tailEnd type="none" w="med" len="med"/>
          </a:ln>
        </p:spPr>
        <p:txBody>
          <a:bodyPr>
            <a:spAutoFit/>
          </a:bodyPr>
          <a:p>
            <a:pPr marL="342900" indent="-342900">
              <a:lnSpc>
                <a:spcPct val="90000"/>
              </a:lnSpc>
              <a:spcBef>
                <a:spcPct val="20000"/>
              </a:spcBef>
            </a:pPr>
            <a:r>
              <a:rPr lang="zh-CN" altLang="en-US" sz="3200" b="1">
                <a:latin typeface="Arial" panose="020B0604020202020204" pitchFamily="34" charset="0"/>
              </a:rPr>
              <a:t>快乐地做好自己</a:t>
            </a:r>
            <a:endParaRPr lang="zh-CN" altLang="en-US" sz="3200" b="1">
              <a:latin typeface="Arial" panose="020B0604020202020204" pitchFamily="34" charset="0"/>
            </a:endParaRPr>
          </a:p>
        </p:txBody>
      </p:sp>
      <p:sp>
        <p:nvSpPr>
          <p:cNvPr id="154630" name="矩形 154629"/>
          <p:cNvSpPr/>
          <p:nvPr/>
        </p:nvSpPr>
        <p:spPr>
          <a:xfrm>
            <a:off x="3708400" y="4941888"/>
            <a:ext cx="4176713" cy="503237"/>
          </a:xfrm>
          <a:prstGeom prst="rect">
            <a:avLst/>
          </a:prstGeom>
          <a:noFill/>
          <a:ln w="25400" cap="flat" cmpd="sng">
            <a:solidFill>
              <a:srgbClr val="FF0000"/>
            </a:solidFill>
            <a:prstDash val="solid"/>
            <a:miter/>
            <a:headEnd type="none" w="med" len="med"/>
            <a:tailEnd type="none" w="med" len="med"/>
          </a:ln>
        </p:spPr>
        <p:txBody>
          <a:bodyPr/>
          <a:p>
            <a:endParaRPr lang="zh-CN" altLang="en-US"/>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154628"/>
                                        </p:tgtEl>
                                        <p:attrNameLst>
                                          <p:attrName>style.visibility</p:attrName>
                                        </p:attrNameLst>
                                      </p:cBhvr>
                                      <p:to>
                                        <p:strVal val="visible"/>
                                      </p:to>
                                    </p:set>
                                    <p:anim calcmode="lin" valueType="num">
                                      <p:cBhvr>
                                        <p:cTn id="7" dur="500" fill="hold"/>
                                        <p:tgtEl>
                                          <p:spTgt spid="154628"/>
                                        </p:tgtEl>
                                        <p:attrNameLst>
                                          <p:attrName>ppt_x</p:attrName>
                                        </p:attrNameLst>
                                      </p:cBhvr>
                                      <p:tavLst>
                                        <p:tav tm="0">
                                          <p:val>
                                            <p:strVal val="#ppt_x-#ppt_w/2"/>
                                          </p:val>
                                        </p:tav>
                                        <p:tav tm="100000">
                                          <p:val>
                                            <p:strVal val="#ppt_x"/>
                                          </p:val>
                                        </p:tav>
                                      </p:tavLst>
                                    </p:anim>
                                    <p:anim calcmode="lin" valueType="num">
                                      <p:cBhvr>
                                        <p:cTn id="8" dur="500" fill="hold"/>
                                        <p:tgtEl>
                                          <p:spTgt spid="154628"/>
                                        </p:tgtEl>
                                        <p:attrNameLst>
                                          <p:attrName>ppt_y</p:attrName>
                                        </p:attrNameLst>
                                      </p:cBhvr>
                                      <p:tavLst>
                                        <p:tav tm="0">
                                          <p:val>
                                            <p:strVal val="#ppt_y"/>
                                          </p:val>
                                        </p:tav>
                                        <p:tav tm="100000">
                                          <p:val>
                                            <p:strVal val="#ppt_y"/>
                                          </p:val>
                                        </p:tav>
                                      </p:tavLst>
                                    </p:anim>
                                    <p:anim calcmode="lin" valueType="num">
                                      <p:cBhvr>
                                        <p:cTn id="9" dur="500" fill="hold"/>
                                        <p:tgtEl>
                                          <p:spTgt spid="154628"/>
                                        </p:tgtEl>
                                        <p:attrNameLst>
                                          <p:attrName>ppt_w</p:attrName>
                                        </p:attrNameLst>
                                      </p:cBhvr>
                                      <p:tavLst>
                                        <p:tav tm="0">
                                          <p:val>
                                            <p:fltVal val="0.000000"/>
                                          </p:val>
                                        </p:tav>
                                        <p:tav tm="100000">
                                          <p:val>
                                            <p:strVal val="#ppt_w"/>
                                          </p:val>
                                        </p:tav>
                                      </p:tavLst>
                                    </p:anim>
                                    <p:anim calcmode="lin" valueType="num">
                                      <p:cBhvr>
                                        <p:cTn id="10" dur="500" fill="hold"/>
                                        <p:tgtEl>
                                          <p:spTgt spid="154628"/>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grpId="0" nodeType="afterEffect">
                                  <p:stCondLst>
                                    <p:cond delay="0"/>
                                  </p:stCondLst>
                                  <p:childTnLst>
                                    <p:set>
                                      <p:cBhvr>
                                        <p:cTn id="13" dur="1" fill="hold">
                                          <p:stCondLst>
                                            <p:cond delay="0"/>
                                          </p:stCondLst>
                                        </p:cTn>
                                        <p:tgtEl>
                                          <p:spTgt spid="154626"/>
                                        </p:tgtEl>
                                        <p:attrNameLst>
                                          <p:attrName>style.visibility</p:attrName>
                                        </p:attrNameLst>
                                      </p:cBhvr>
                                      <p:to>
                                        <p:strVal val="visible"/>
                                      </p:to>
                                    </p:set>
                                    <p:anim calcmode="lin" valueType="num">
                                      <p:cBhvr>
                                        <p:cTn id="14" dur="2000" fill="hold"/>
                                        <p:tgtEl>
                                          <p:spTgt spid="154626"/>
                                        </p:tgtEl>
                                        <p:attrNameLst>
                                          <p:attrName>ppt_x</p:attrName>
                                        </p:attrNameLst>
                                      </p:cBhvr>
                                      <p:tavLst>
                                        <p:tav tm="0">
                                          <p:val>
                                            <p:strVal val="#ppt_x-#ppt_w/2"/>
                                          </p:val>
                                        </p:tav>
                                        <p:tav tm="100000">
                                          <p:val>
                                            <p:strVal val="#ppt_x"/>
                                          </p:val>
                                        </p:tav>
                                      </p:tavLst>
                                    </p:anim>
                                    <p:anim calcmode="lin" valueType="num">
                                      <p:cBhvr>
                                        <p:cTn id="15" dur="2000" fill="hold"/>
                                        <p:tgtEl>
                                          <p:spTgt spid="154626"/>
                                        </p:tgtEl>
                                        <p:attrNameLst>
                                          <p:attrName>ppt_y</p:attrName>
                                        </p:attrNameLst>
                                      </p:cBhvr>
                                      <p:tavLst>
                                        <p:tav tm="0">
                                          <p:val>
                                            <p:strVal val="#ppt_y"/>
                                          </p:val>
                                        </p:tav>
                                        <p:tav tm="100000">
                                          <p:val>
                                            <p:strVal val="#ppt_y"/>
                                          </p:val>
                                        </p:tav>
                                      </p:tavLst>
                                    </p:anim>
                                    <p:anim calcmode="lin" valueType="num">
                                      <p:cBhvr>
                                        <p:cTn id="16" dur="2000" fill="hold"/>
                                        <p:tgtEl>
                                          <p:spTgt spid="154626"/>
                                        </p:tgtEl>
                                        <p:attrNameLst>
                                          <p:attrName>ppt_w</p:attrName>
                                        </p:attrNameLst>
                                      </p:cBhvr>
                                      <p:tavLst>
                                        <p:tav tm="0">
                                          <p:val>
                                            <p:fltVal val="0.000000"/>
                                          </p:val>
                                        </p:tav>
                                        <p:tav tm="100000">
                                          <p:val>
                                            <p:strVal val="#ppt_w"/>
                                          </p:val>
                                        </p:tav>
                                      </p:tavLst>
                                    </p:anim>
                                    <p:anim calcmode="lin" valueType="num">
                                      <p:cBhvr>
                                        <p:cTn id="17" dur="2000" fill="hold"/>
                                        <p:tgtEl>
                                          <p:spTgt spid="154626"/>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54630"/>
                                        </p:tgtEl>
                                        <p:attrNameLst>
                                          <p:attrName>style.visibility</p:attrName>
                                        </p:attrNameLst>
                                      </p:cBhvr>
                                      <p:to>
                                        <p:strVal val="visible"/>
                                      </p:to>
                                    </p:set>
                                    <p:animEffect transition="in" filter="wipe(down)">
                                      <p:cBhvr>
                                        <p:cTn id="22" dur="500"/>
                                        <p:tgtEl>
                                          <p:spTgt spid="154630"/>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54629"/>
                                        </p:tgtEl>
                                        <p:attrNameLst>
                                          <p:attrName>style.visibility</p:attrName>
                                        </p:attrNameLst>
                                      </p:cBhvr>
                                      <p:to>
                                        <p:strVal val="visible"/>
                                      </p:to>
                                    </p:set>
                                    <p:animEffect transition="in" filter="wedge">
                                      <p:cBhvr>
                                        <p:cTn id="27" dur="2000"/>
                                        <p:tgtEl>
                                          <p:spTgt spid="154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6" grpId="0" animBg="1"/>
      <p:bldP spid="154628" grpId="0" animBg="1"/>
      <p:bldP spid="15462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5650" name="标题 155649"/>
          <p:cNvSpPr>
            <a:spLocks noGrp="1"/>
          </p:cNvSpPr>
          <p:nvPr>
            <p:ph type="title"/>
          </p:nvPr>
        </p:nvSpPr>
        <p:spPr>
          <a:xfrm>
            <a:off x="971550" y="115888"/>
            <a:ext cx="6985000" cy="1027112"/>
          </a:xfrm>
          <a:ln w="25400">
            <a:solidFill>
              <a:srgbClr val="800000"/>
            </a:solidFill>
            <a:miter/>
          </a:ln>
        </p:spPr>
        <p:txBody>
          <a:bodyPr anchor="ctr"/>
          <a:p>
            <a:r>
              <a:rPr lang="zh-CN" altLang="en-US" b="1"/>
              <a:t>抓关键词句拟题目的原则</a:t>
            </a:r>
            <a:endParaRPr lang="zh-CN" altLang="en-US" b="1"/>
          </a:p>
        </p:txBody>
      </p:sp>
      <p:sp>
        <p:nvSpPr>
          <p:cNvPr id="155651" name="文本占位符 155650"/>
          <p:cNvSpPr>
            <a:spLocks noGrp="1"/>
          </p:cNvSpPr>
          <p:nvPr>
            <p:ph type="body" idx="1"/>
          </p:nvPr>
        </p:nvSpPr>
        <p:spPr>
          <a:xfrm>
            <a:off x="457200" y="1600200"/>
            <a:ext cx="8002588" cy="2765425"/>
          </a:xfrm>
          <a:ln w="25400" cap="rnd">
            <a:solidFill>
              <a:srgbClr val="FF0000"/>
            </a:solidFill>
            <a:prstDash val="sysDot"/>
            <a:miter/>
          </a:ln>
        </p:spPr>
        <p:txBody>
          <a:bodyPr/>
          <a:p>
            <a:r>
              <a:rPr lang="zh-CN" altLang="en-US" sz="4800" b="1">
                <a:solidFill>
                  <a:srgbClr val="000099"/>
                </a:solidFill>
                <a:latin typeface="楷体_GB2312" pitchFamily="49" charset="-122"/>
                <a:ea typeface="楷体_GB2312" pitchFamily="49" charset="-122"/>
              </a:rPr>
              <a:t>简洁明了</a:t>
            </a:r>
            <a:endParaRPr lang="zh-CN" altLang="en-US" sz="4800" b="1">
              <a:solidFill>
                <a:srgbClr val="000099"/>
              </a:solidFill>
              <a:latin typeface="楷体_GB2312" pitchFamily="49" charset="-122"/>
              <a:ea typeface="楷体_GB2312" pitchFamily="49" charset="-122"/>
            </a:endParaRPr>
          </a:p>
          <a:p>
            <a:r>
              <a:rPr lang="zh-CN" altLang="en-US" sz="4800" b="1">
                <a:solidFill>
                  <a:srgbClr val="000099"/>
                </a:solidFill>
                <a:latin typeface="楷体_GB2312" pitchFamily="49" charset="-122"/>
                <a:ea typeface="楷体_GB2312" pitchFamily="49" charset="-122"/>
              </a:rPr>
              <a:t>所摘短句必须是材料主题的体现或某个撰文角度的反映。 </a:t>
            </a:r>
            <a:endParaRPr lang="zh-CN" altLang="en-US" sz="4800" b="1">
              <a:solidFill>
                <a:srgbClr val="000099"/>
              </a:solidFill>
              <a:latin typeface="楷体_GB2312" pitchFamily="49" charset="-122"/>
              <a:ea typeface="楷体_GB2312"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4" name="文本框 156673"/>
          <p:cNvSpPr txBox="1"/>
          <p:nvPr/>
        </p:nvSpPr>
        <p:spPr>
          <a:xfrm>
            <a:off x="684213" y="115888"/>
            <a:ext cx="7704137" cy="1085850"/>
          </a:xfrm>
          <a:prstGeom prst="rect">
            <a:avLst/>
          </a:prstGeom>
          <a:noFill/>
          <a:ln w="19050" cap="flat" cmpd="sng">
            <a:solidFill>
              <a:srgbClr val="FF6600"/>
            </a:solidFill>
            <a:prstDash val="solid"/>
            <a:miter/>
            <a:headEnd type="none" w="med" len="med"/>
            <a:tailEnd type="none" w="med" len="med"/>
          </a:ln>
        </p:spPr>
        <p:txBody>
          <a:bodyPr>
            <a:spAutoFit/>
          </a:bodyPr>
          <a:p>
            <a:pPr eaLnBrk="0" hangingPunct="0"/>
            <a:r>
              <a:rPr lang="zh-CN" altLang="en-US" sz="3200" b="1">
                <a:latin typeface="华文行楷" panose="02010800040101010101" pitchFamily="2" charset="-122"/>
                <a:ea typeface="华文行楷" panose="02010800040101010101" pitchFamily="2" charset="-122"/>
              </a:rPr>
              <a:t>三、抓关键词句，添加前后缀，</a:t>
            </a:r>
            <a:r>
              <a:rPr lang="zh-CN" altLang="en-US" sz="3200" b="1">
                <a:latin typeface="Arial" panose="020B0604020202020204" pitchFamily="34" charset="0"/>
              </a:rPr>
              <a:t>形成观点拟题目</a:t>
            </a:r>
            <a:endParaRPr lang="zh-CN" altLang="en-US" sz="3200" b="1">
              <a:latin typeface="Arial" panose="020B0604020202020204" pitchFamily="34" charset="0"/>
            </a:endParaRPr>
          </a:p>
        </p:txBody>
      </p:sp>
      <p:sp>
        <p:nvSpPr>
          <p:cNvPr id="156675" name="文本框 156674"/>
          <p:cNvSpPr txBox="1"/>
          <p:nvPr/>
        </p:nvSpPr>
        <p:spPr>
          <a:xfrm>
            <a:off x="395288" y="1268413"/>
            <a:ext cx="8424862" cy="4021137"/>
          </a:xfrm>
          <a:prstGeom prst="rect">
            <a:avLst/>
          </a:prstGeom>
          <a:noFill/>
          <a:ln w="25400" cap="rnd" cmpd="sng">
            <a:solidFill>
              <a:srgbClr val="FF0000"/>
            </a:solidFill>
            <a:prstDash val="sysDot"/>
            <a:miter/>
            <a:headEnd type="none" w="med" len="med"/>
            <a:tailEnd type="none" w="med" len="med"/>
          </a:ln>
        </p:spPr>
        <p:txBody>
          <a:bodyPr>
            <a:spAutoFit/>
          </a:bodyPr>
          <a:p>
            <a:pPr eaLnBrk="0" hangingPunct="0">
              <a:spcBef>
                <a:spcPct val="50000"/>
              </a:spcBef>
            </a:pPr>
            <a:r>
              <a:rPr lang="en-US" altLang="zh-CN" sz="3200" b="1">
                <a:solidFill>
                  <a:srgbClr val="000099"/>
                </a:solidFill>
                <a:latin typeface="Arial" panose="020B0604020202020204" pitchFamily="34" charset="0"/>
                <a:ea typeface="楷体_GB2312" pitchFamily="49" charset="-122"/>
              </a:rPr>
              <a:t>      </a:t>
            </a:r>
            <a:r>
              <a:rPr lang="zh-CN" altLang="en-US" b="1">
                <a:solidFill>
                  <a:srgbClr val="000099"/>
                </a:solidFill>
                <a:latin typeface="Arial" panose="020B0604020202020204" pitchFamily="34" charset="0"/>
                <a:ea typeface="楷体_GB2312" pitchFamily="49" charset="-122"/>
              </a:rPr>
              <a:t>人生在世，很多时候都需要我们“</a:t>
            </a:r>
            <a:r>
              <a:rPr lang="zh-CN" altLang="en-US" b="1" u="sng">
                <a:solidFill>
                  <a:srgbClr val="FF0000"/>
                </a:solidFill>
                <a:latin typeface="Arial" panose="020B0604020202020204" pitchFamily="34" charset="0"/>
                <a:ea typeface="楷体_GB2312" pitchFamily="49" charset="-122"/>
              </a:rPr>
              <a:t>放手</a:t>
            </a:r>
            <a:r>
              <a:rPr lang="zh-CN" altLang="en-US" b="1">
                <a:solidFill>
                  <a:srgbClr val="000099"/>
                </a:solidFill>
                <a:latin typeface="Arial" panose="020B0604020202020204" pitchFamily="34" charset="0"/>
                <a:ea typeface="楷体_GB2312" pitchFamily="49" charset="-122"/>
              </a:rPr>
              <a:t>”，例如事情成功与否有时不受自己控制时，就应承认自己有所不能，这时需要放手；不把现成的答案提供给别人，而是让他从错误中学到东西时，需要</a:t>
            </a:r>
            <a:r>
              <a:rPr lang="zh-CN" altLang="en-US" b="1" u="sng">
                <a:solidFill>
                  <a:srgbClr val="FF0000"/>
                </a:solidFill>
                <a:latin typeface="Arial" panose="020B0604020202020204" pitchFamily="34" charset="0"/>
                <a:ea typeface="楷体_GB2312" pitchFamily="49" charset="-122"/>
              </a:rPr>
              <a:t>放手</a:t>
            </a:r>
            <a:r>
              <a:rPr lang="zh-CN" altLang="en-US" b="1">
                <a:solidFill>
                  <a:srgbClr val="000099"/>
                </a:solidFill>
                <a:latin typeface="Arial" panose="020B0604020202020204" pitchFamily="34" charset="0"/>
                <a:ea typeface="楷体_GB2312" pitchFamily="49" charset="-122"/>
              </a:rPr>
              <a:t>；为了从失败中成长，为将来积极策划时，需要放手；</a:t>
            </a:r>
            <a:r>
              <a:rPr lang="zh-CN" altLang="en-US" b="1" u="sng">
                <a:solidFill>
                  <a:srgbClr val="FF0000"/>
                </a:solidFill>
                <a:latin typeface="Arial" panose="020B0604020202020204" pitchFamily="34" charset="0"/>
                <a:ea typeface="楷体_GB2312" pitchFamily="49" charset="-122"/>
              </a:rPr>
              <a:t>放手</a:t>
            </a:r>
            <a:r>
              <a:rPr lang="zh-CN" altLang="en-US" b="1">
                <a:solidFill>
                  <a:srgbClr val="000099"/>
                </a:solidFill>
                <a:latin typeface="Arial" panose="020B0604020202020204" pitchFamily="34" charset="0"/>
                <a:ea typeface="楷体_GB2312" pitchFamily="49" charset="-122"/>
              </a:rPr>
              <a:t>，不比坚持来的容易，它需要直面艰难抉择的勇气，以及权衡得失的智慧、刹那取舍的决断。</a:t>
            </a:r>
            <a:r>
              <a:rPr lang="zh-CN" altLang="en-US" b="1" u="sng">
                <a:solidFill>
                  <a:srgbClr val="FF0000"/>
                </a:solidFill>
                <a:latin typeface="Arial" panose="020B0604020202020204" pitchFamily="34" charset="0"/>
                <a:ea typeface="楷体_GB2312" pitchFamily="49" charset="-122"/>
              </a:rPr>
              <a:t>放手</a:t>
            </a:r>
            <a:r>
              <a:rPr lang="zh-CN" altLang="en-US" b="1">
                <a:solidFill>
                  <a:srgbClr val="000099"/>
                </a:solidFill>
                <a:latin typeface="Arial" panose="020B0604020202020204" pitchFamily="34" charset="0"/>
                <a:ea typeface="楷体_GB2312" pitchFamily="49" charset="-122"/>
              </a:rPr>
              <a:t>，是选择，不是放弃；是乐观，不是悲观；是在人生路途中转一个弯，甩掉不必要的包袱，轻装上阵。</a:t>
            </a:r>
            <a:r>
              <a:rPr lang="zh-CN" altLang="en-US">
                <a:latin typeface="Arial" panose="020B0604020202020204" pitchFamily="34" charset="0"/>
              </a:rPr>
              <a:t> </a:t>
            </a:r>
            <a:endParaRPr lang="zh-CN" altLang="en-US">
              <a:latin typeface="Arial" panose="020B0604020202020204" pitchFamily="34" charset="0"/>
            </a:endParaRPr>
          </a:p>
        </p:txBody>
      </p:sp>
      <p:sp>
        <p:nvSpPr>
          <p:cNvPr id="156676" name="文本框 156675"/>
          <p:cNvSpPr txBox="1"/>
          <p:nvPr/>
        </p:nvSpPr>
        <p:spPr>
          <a:xfrm>
            <a:off x="179388" y="5373688"/>
            <a:ext cx="8785225" cy="1223962"/>
          </a:xfrm>
          <a:prstGeom prst="rect">
            <a:avLst/>
          </a:prstGeom>
          <a:noFill/>
          <a:ln w="25400" cap="flat" cmpd="sng">
            <a:solidFill>
              <a:srgbClr val="800000"/>
            </a:solidFill>
            <a:prstDash val="sysDot"/>
            <a:miter/>
            <a:headEnd type="none" w="med" len="med"/>
            <a:tailEnd type="none" w="med" len="med"/>
          </a:ln>
        </p:spPr>
        <p:txBody>
          <a:bodyPr/>
          <a:p>
            <a:pPr marL="342900" indent="-342900">
              <a:lnSpc>
                <a:spcPct val="90000"/>
              </a:lnSpc>
              <a:spcBef>
                <a:spcPct val="20000"/>
              </a:spcBef>
            </a:pPr>
            <a:r>
              <a:rPr lang="en-US" altLang="zh-CN" b="1">
                <a:latin typeface="Arial" panose="020B0604020202020204" pitchFamily="34" charset="0"/>
              </a:rPr>
              <a:t>《</a:t>
            </a:r>
            <a:r>
              <a:rPr lang="zh-CN" altLang="en-US" b="1">
                <a:latin typeface="Arial" panose="020B0604020202020204" pitchFamily="34" charset="0"/>
              </a:rPr>
              <a:t>学会放手</a:t>
            </a:r>
            <a:r>
              <a:rPr lang="en-US" altLang="zh-CN" b="1">
                <a:latin typeface="Arial" panose="020B0604020202020204" pitchFamily="34" charset="0"/>
              </a:rPr>
              <a:t>》《</a:t>
            </a:r>
            <a:r>
              <a:rPr lang="zh-CN" altLang="en-US" b="1">
                <a:latin typeface="Arial" panose="020B0604020202020204" pitchFamily="34" charset="0"/>
              </a:rPr>
              <a:t>放手也是一种爱</a:t>
            </a:r>
            <a:r>
              <a:rPr lang="en-US" altLang="zh-CN" b="1">
                <a:latin typeface="Arial" panose="020B0604020202020204" pitchFamily="34" charset="0"/>
              </a:rPr>
              <a:t>》《 </a:t>
            </a:r>
            <a:r>
              <a:rPr lang="zh-CN" altLang="en-US" b="1">
                <a:latin typeface="Arial" panose="020B0604020202020204" pitchFamily="34" charset="0"/>
              </a:rPr>
              <a:t>绝不放手</a:t>
            </a:r>
            <a:r>
              <a:rPr lang="en-US" altLang="zh-CN" b="1">
                <a:latin typeface="Arial" panose="020B0604020202020204" pitchFamily="34" charset="0"/>
              </a:rPr>
              <a:t>》《</a:t>
            </a:r>
            <a:r>
              <a:rPr lang="zh-CN" altLang="en-US" b="1">
                <a:latin typeface="Arial" panose="020B0604020202020204" pitchFamily="34" charset="0"/>
              </a:rPr>
              <a:t>放手不等于放弃</a:t>
            </a:r>
            <a:r>
              <a:rPr lang="en-US" altLang="zh-CN" b="1">
                <a:latin typeface="Arial" panose="020B0604020202020204" pitchFamily="34" charset="0"/>
              </a:rPr>
              <a:t>》《</a:t>
            </a:r>
            <a:r>
              <a:rPr lang="zh-CN" altLang="en-US" b="1">
                <a:latin typeface="Arial" panose="020B0604020202020204" pitchFamily="34" charset="0"/>
              </a:rPr>
              <a:t>有一种爱叫放手</a:t>
            </a:r>
            <a:r>
              <a:rPr lang="en-US" altLang="zh-CN" b="1">
                <a:latin typeface="Arial" panose="020B0604020202020204" pitchFamily="34" charset="0"/>
              </a:rPr>
              <a:t>》《</a:t>
            </a:r>
            <a:r>
              <a:rPr lang="zh-CN" altLang="en-US" b="1">
                <a:latin typeface="Arial" panose="020B0604020202020204" pitchFamily="34" charset="0"/>
              </a:rPr>
              <a:t>放手</a:t>
            </a:r>
            <a:r>
              <a:rPr lang="en-US" altLang="zh-CN" b="1">
                <a:latin typeface="Arial" panose="020B0604020202020204" pitchFamily="34" charset="0"/>
              </a:rPr>
              <a:t>——</a:t>
            </a:r>
            <a:r>
              <a:rPr lang="zh-CN" altLang="en-US" b="1">
                <a:latin typeface="Arial" panose="020B0604020202020204" pitchFamily="34" charset="0"/>
              </a:rPr>
              <a:t>风雨后的晴空</a:t>
            </a:r>
            <a:r>
              <a:rPr lang="en-US" altLang="zh-CN" b="1">
                <a:latin typeface="Arial" panose="020B0604020202020204" pitchFamily="34" charset="0"/>
              </a:rPr>
              <a:t>》 </a:t>
            </a:r>
            <a:endParaRPr lang="en-US" altLang="zh-CN" b="1">
              <a:latin typeface="Arial" panose="020B0604020202020204" pitchFamily="34" charset="0"/>
            </a:endParaRPr>
          </a:p>
          <a:p>
            <a:pPr marL="342900" indent="-342900">
              <a:lnSpc>
                <a:spcPct val="90000"/>
              </a:lnSpc>
              <a:spcBef>
                <a:spcPct val="50000"/>
              </a:spcBef>
            </a:pPr>
            <a:endParaRPr lang="en-US" altLang="zh-CN"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156674"/>
                                        </p:tgtEl>
                                        <p:attrNameLst>
                                          <p:attrName>style.visibility</p:attrName>
                                        </p:attrNameLst>
                                      </p:cBhvr>
                                      <p:to>
                                        <p:strVal val="visible"/>
                                      </p:to>
                                    </p:set>
                                    <p:anim calcmode="lin" valueType="num">
                                      <p:cBhvr>
                                        <p:cTn id="7" dur="500" fill="hold"/>
                                        <p:tgtEl>
                                          <p:spTgt spid="156674"/>
                                        </p:tgtEl>
                                        <p:attrNameLst>
                                          <p:attrName>ppt_x</p:attrName>
                                        </p:attrNameLst>
                                      </p:cBhvr>
                                      <p:tavLst>
                                        <p:tav tm="0">
                                          <p:val>
                                            <p:strVal val="#ppt_x-#ppt_w/2"/>
                                          </p:val>
                                        </p:tav>
                                        <p:tav tm="100000">
                                          <p:val>
                                            <p:strVal val="#ppt_x"/>
                                          </p:val>
                                        </p:tav>
                                      </p:tavLst>
                                    </p:anim>
                                    <p:anim calcmode="lin" valueType="num">
                                      <p:cBhvr>
                                        <p:cTn id="8" dur="500" fill="hold"/>
                                        <p:tgtEl>
                                          <p:spTgt spid="156674"/>
                                        </p:tgtEl>
                                        <p:attrNameLst>
                                          <p:attrName>ppt_y</p:attrName>
                                        </p:attrNameLst>
                                      </p:cBhvr>
                                      <p:tavLst>
                                        <p:tav tm="0">
                                          <p:val>
                                            <p:strVal val="#ppt_y"/>
                                          </p:val>
                                        </p:tav>
                                        <p:tav tm="100000">
                                          <p:val>
                                            <p:strVal val="#ppt_y"/>
                                          </p:val>
                                        </p:tav>
                                      </p:tavLst>
                                    </p:anim>
                                    <p:anim calcmode="lin" valueType="num">
                                      <p:cBhvr>
                                        <p:cTn id="9" dur="500" fill="hold"/>
                                        <p:tgtEl>
                                          <p:spTgt spid="156674"/>
                                        </p:tgtEl>
                                        <p:attrNameLst>
                                          <p:attrName>ppt_w</p:attrName>
                                        </p:attrNameLst>
                                      </p:cBhvr>
                                      <p:tavLst>
                                        <p:tav tm="0">
                                          <p:val>
                                            <p:fltVal val="0.000000"/>
                                          </p:val>
                                        </p:tav>
                                        <p:tav tm="100000">
                                          <p:val>
                                            <p:strVal val="#ppt_w"/>
                                          </p:val>
                                        </p:tav>
                                      </p:tavLst>
                                    </p:anim>
                                    <p:anim calcmode="lin" valueType="num">
                                      <p:cBhvr>
                                        <p:cTn id="10" dur="500" fill="hold"/>
                                        <p:tgtEl>
                                          <p:spTgt spid="156674"/>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grpId="0" nodeType="afterEffect">
                                  <p:stCondLst>
                                    <p:cond delay="0"/>
                                  </p:stCondLst>
                                  <p:childTnLst>
                                    <p:set>
                                      <p:cBhvr>
                                        <p:cTn id="13" dur="1" fill="hold">
                                          <p:stCondLst>
                                            <p:cond delay="0"/>
                                          </p:stCondLst>
                                        </p:cTn>
                                        <p:tgtEl>
                                          <p:spTgt spid="156675"/>
                                        </p:tgtEl>
                                        <p:attrNameLst>
                                          <p:attrName>style.visibility</p:attrName>
                                        </p:attrNameLst>
                                      </p:cBhvr>
                                      <p:to>
                                        <p:strVal val="visible"/>
                                      </p:to>
                                    </p:set>
                                    <p:anim calcmode="lin" valueType="num">
                                      <p:cBhvr>
                                        <p:cTn id="14" dur="2000" fill="hold"/>
                                        <p:tgtEl>
                                          <p:spTgt spid="156675"/>
                                        </p:tgtEl>
                                        <p:attrNameLst>
                                          <p:attrName>ppt_x</p:attrName>
                                        </p:attrNameLst>
                                      </p:cBhvr>
                                      <p:tavLst>
                                        <p:tav tm="0">
                                          <p:val>
                                            <p:strVal val="#ppt_x-#ppt_w/2"/>
                                          </p:val>
                                        </p:tav>
                                        <p:tav tm="100000">
                                          <p:val>
                                            <p:strVal val="#ppt_x"/>
                                          </p:val>
                                        </p:tav>
                                      </p:tavLst>
                                    </p:anim>
                                    <p:anim calcmode="lin" valueType="num">
                                      <p:cBhvr>
                                        <p:cTn id="15" dur="2000" fill="hold"/>
                                        <p:tgtEl>
                                          <p:spTgt spid="156675"/>
                                        </p:tgtEl>
                                        <p:attrNameLst>
                                          <p:attrName>ppt_y</p:attrName>
                                        </p:attrNameLst>
                                      </p:cBhvr>
                                      <p:tavLst>
                                        <p:tav tm="0">
                                          <p:val>
                                            <p:strVal val="#ppt_y"/>
                                          </p:val>
                                        </p:tav>
                                        <p:tav tm="100000">
                                          <p:val>
                                            <p:strVal val="#ppt_y"/>
                                          </p:val>
                                        </p:tav>
                                      </p:tavLst>
                                    </p:anim>
                                    <p:anim calcmode="lin" valueType="num">
                                      <p:cBhvr>
                                        <p:cTn id="16" dur="2000" fill="hold"/>
                                        <p:tgtEl>
                                          <p:spTgt spid="156675"/>
                                        </p:tgtEl>
                                        <p:attrNameLst>
                                          <p:attrName>ppt_w</p:attrName>
                                        </p:attrNameLst>
                                      </p:cBhvr>
                                      <p:tavLst>
                                        <p:tav tm="0">
                                          <p:val>
                                            <p:fltVal val="0.000000"/>
                                          </p:val>
                                        </p:tav>
                                        <p:tav tm="100000">
                                          <p:val>
                                            <p:strVal val="#ppt_w"/>
                                          </p:val>
                                        </p:tav>
                                      </p:tavLst>
                                    </p:anim>
                                    <p:anim calcmode="lin" valueType="num">
                                      <p:cBhvr>
                                        <p:cTn id="17" dur="2000" fill="hold"/>
                                        <p:tgtEl>
                                          <p:spTgt spid="156675"/>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56676"/>
                                        </p:tgtEl>
                                        <p:attrNameLst>
                                          <p:attrName>style.visibility</p:attrName>
                                        </p:attrNameLst>
                                      </p:cBhvr>
                                      <p:to>
                                        <p:strVal val="visible"/>
                                      </p:to>
                                    </p:set>
                                    <p:animEffect transition="in" filter="wipe(down)">
                                      <p:cBhvr>
                                        <p:cTn id="22" dur="500"/>
                                        <p:tgtEl>
                                          <p:spTgt spid="156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4" grpId="0" animBg="1"/>
      <p:bldP spid="156675" grpId="0" animBg="1"/>
      <p:bldP spid="15667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标题 157697"/>
          <p:cNvSpPr>
            <a:spLocks noGrp="1"/>
          </p:cNvSpPr>
          <p:nvPr>
            <p:ph type="title"/>
          </p:nvPr>
        </p:nvSpPr>
        <p:spPr>
          <a:xfrm>
            <a:off x="1908175" y="115888"/>
            <a:ext cx="4392613" cy="792162"/>
          </a:xfrm>
          <a:ln w="25400" cap="rnd">
            <a:solidFill>
              <a:srgbClr val="FF0000"/>
            </a:solidFill>
            <a:prstDash val="sysDot"/>
            <a:miter/>
          </a:ln>
        </p:spPr>
        <p:txBody>
          <a:bodyPr anchor="ctr"/>
          <a:p>
            <a:r>
              <a:rPr lang="zh-CN" altLang="en-US" b="1"/>
              <a:t>走进高考</a:t>
            </a:r>
            <a:endParaRPr lang="zh-CN" altLang="en-US" b="1"/>
          </a:p>
        </p:txBody>
      </p:sp>
      <p:sp>
        <p:nvSpPr>
          <p:cNvPr id="157699" name="文本框 157698"/>
          <p:cNvSpPr txBox="1"/>
          <p:nvPr/>
        </p:nvSpPr>
        <p:spPr>
          <a:xfrm>
            <a:off x="395288" y="1052513"/>
            <a:ext cx="8280400" cy="2592387"/>
          </a:xfrm>
          <a:prstGeom prst="rect">
            <a:avLst/>
          </a:prstGeom>
          <a:noFill/>
          <a:ln w="25400" cap="rnd" cmpd="sng">
            <a:solidFill>
              <a:srgbClr val="FF0000"/>
            </a:solidFill>
            <a:prstDash val="sysDot"/>
            <a:miter/>
            <a:headEnd type="none" w="med" len="med"/>
            <a:tailEnd type="none" w="med" len="med"/>
          </a:ln>
        </p:spPr>
        <p:txBody>
          <a:bodyPr/>
          <a:p>
            <a:pPr marL="342900" indent="-342900">
              <a:lnSpc>
                <a:spcPct val="90000"/>
              </a:lnSpc>
              <a:spcBef>
                <a:spcPct val="50000"/>
              </a:spcBef>
            </a:pPr>
            <a:r>
              <a:rPr lang="zh-CN" altLang="en-US" sz="3200">
                <a:latin typeface="Arial" panose="020B0604020202020204" pitchFamily="34" charset="0"/>
              </a:rPr>
              <a:t>　       </a:t>
            </a:r>
            <a:r>
              <a:rPr lang="zh-CN" altLang="en-US" sz="3600" b="1">
                <a:solidFill>
                  <a:srgbClr val="000099"/>
                </a:solidFill>
                <a:latin typeface="楷体_GB2312" pitchFamily="49" charset="-122"/>
                <a:ea typeface="楷体_GB2312" pitchFamily="49" charset="-122"/>
              </a:rPr>
              <a:t>人生的一切变化，一切魅力，一切美都是由光明和阴影构成的。 </a:t>
            </a:r>
            <a:br>
              <a:rPr lang="zh-CN" altLang="en-US" sz="3600" b="1">
                <a:solidFill>
                  <a:srgbClr val="000099"/>
                </a:solidFill>
                <a:latin typeface="楷体_GB2312" pitchFamily="49" charset="-122"/>
                <a:ea typeface="楷体_GB2312" pitchFamily="49" charset="-122"/>
              </a:rPr>
            </a:br>
            <a:r>
              <a:rPr lang="zh-CN" altLang="en-US" sz="3600" b="1">
                <a:solidFill>
                  <a:srgbClr val="000099"/>
                </a:solidFill>
                <a:latin typeface="楷体_GB2312" pitchFamily="49" charset="-122"/>
                <a:ea typeface="楷体_GB2312" pitchFamily="49" charset="-122"/>
              </a:rPr>
              <a:t>　         </a:t>
            </a:r>
            <a:r>
              <a:rPr lang="en-US" altLang="zh-CN" sz="3600" b="1">
                <a:solidFill>
                  <a:srgbClr val="000099"/>
                </a:solidFill>
                <a:latin typeface="Arial" panose="020B0604020202020204" pitchFamily="34" charset="0"/>
                <a:ea typeface="楷体_GB2312" pitchFamily="49" charset="-122"/>
              </a:rPr>
              <a:t>——</a:t>
            </a:r>
            <a:r>
              <a:rPr lang="zh-CN" altLang="en-US" sz="3600" b="1">
                <a:solidFill>
                  <a:srgbClr val="000099"/>
                </a:solidFill>
                <a:latin typeface="楷体_GB2312" pitchFamily="49" charset="-122"/>
                <a:ea typeface="楷体_GB2312" pitchFamily="49" charset="-122"/>
              </a:rPr>
              <a:t>列夫</a:t>
            </a:r>
            <a:r>
              <a:rPr lang="en-US" altLang="zh-CN" sz="3600" b="1">
                <a:solidFill>
                  <a:srgbClr val="000099"/>
                </a:solidFill>
                <a:latin typeface="Arial" panose="020B0604020202020204" pitchFamily="34" charset="0"/>
                <a:ea typeface="楷体_GB2312" pitchFamily="49" charset="-122"/>
              </a:rPr>
              <a:t>•</a:t>
            </a:r>
            <a:r>
              <a:rPr lang="zh-CN" altLang="en-US" sz="3600" b="1">
                <a:solidFill>
                  <a:srgbClr val="000099"/>
                </a:solidFill>
                <a:latin typeface="楷体_GB2312" pitchFamily="49" charset="-122"/>
                <a:ea typeface="楷体_GB2312" pitchFamily="49" charset="-122"/>
              </a:rPr>
              <a:t>托尔斯泰</a:t>
            </a:r>
            <a:r>
              <a:rPr lang="zh-CN" altLang="en-US" sz="3200">
                <a:latin typeface="Arial" panose="020B0604020202020204" pitchFamily="34" charset="0"/>
              </a:rPr>
              <a:t> </a:t>
            </a:r>
            <a:br>
              <a:rPr lang="zh-CN" altLang="en-US" sz="3200">
                <a:latin typeface="Arial" panose="020B0604020202020204" pitchFamily="34" charset="0"/>
              </a:rPr>
            </a:br>
            <a:r>
              <a:rPr lang="zh-CN" altLang="en-US" b="1">
                <a:solidFill>
                  <a:srgbClr val="000099"/>
                </a:solidFill>
                <a:latin typeface="楷体_GB2312" pitchFamily="49" charset="-122"/>
                <a:ea typeface="楷体_GB2312" pitchFamily="49" charset="-122"/>
              </a:rPr>
              <a:t>请根据阅读后的感悟和联想，写一篇不少于</a:t>
            </a:r>
            <a:r>
              <a:rPr lang="en-US" altLang="zh-CN" b="1">
                <a:solidFill>
                  <a:srgbClr val="000099"/>
                </a:solidFill>
                <a:latin typeface="楷体_GB2312" pitchFamily="49" charset="-122"/>
                <a:ea typeface="楷体_GB2312" pitchFamily="49" charset="-122"/>
              </a:rPr>
              <a:t>800</a:t>
            </a:r>
            <a:r>
              <a:rPr lang="zh-CN" altLang="en-US" b="1">
                <a:solidFill>
                  <a:srgbClr val="000099"/>
                </a:solidFill>
                <a:latin typeface="楷体_GB2312" pitchFamily="49" charset="-122"/>
                <a:ea typeface="楷体_GB2312" pitchFamily="49" charset="-122"/>
              </a:rPr>
              <a:t>字的文章。（</a:t>
            </a:r>
            <a:r>
              <a:rPr lang="en-US" altLang="zh-CN" b="1">
                <a:solidFill>
                  <a:srgbClr val="000099"/>
                </a:solidFill>
                <a:latin typeface="楷体_GB2312" pitchFamily="49" charset="-122"/>
                <a:ea typeface="楷体_GB2312" pitchFamily="49" charset="-122"/>
              </a:rPr>
              <a:t>2010</a:t>
            </a:r>
            <a:r>
              <a:rPr lang="zh-CN" altLang="en-US" b="1">
                <a:solidFill>
                  <a:srgbClr val="000099"/>
                </a:solidFill>
                <a:latin typeface="楷体_GB2312" pitchFamily="49" charset="-122"/>
                <a:ea typeface="楷体_GB2312" pitchFamily="49" charset="-122"/>
              </a:rPr>
              <a:t>年山东高考作文） </a:t>
            </a:r>
            <a:br>
              <a:rPr lang="zh-CN" altLang="en-US" b="1">
                <a:solidFill>
                  <a:srgbClr val="000099"/>
                </a:solidFill>
                <a:latin typeface="楷体_GB2312" pitchFamily="49" charset="-122"/>
                <a:ea typeface="楷体_GB2312" pitchFamily="49" charset="-122"/>
              </a:rPr>
            </a:br>
            <a:r>
              <a:rPr lang="zh-CN" altLang="en-US" sz="3200">
                <a:latin typeface="Arial" panose="020B0604020202020204" pitchFamily="34" charset="0"/>
              </a:rPr>
              <a:t> </a:t>
            </a:r>
            <a:br>
              <a:rPr lang="zh-CN" altLang="en-US" sz="3200">
                <a:latin typeface="Arial" panose="020B0604020202020204" pitchFamily="34" charset="0"/>
              </a:rPr>
            </a:br>
            <a:endParaRPr lang="zh-CN" altLang="en-US" sz="3200">
              <a:latin typeface="Arial" panose="020B0604020202020204" pitchFamily="34" charset="0"/>
            </a:endParaRPr>
          </a:p>
        </p:txBody>
      </p:sp>
      <p:sp>
        <p:nvSpPr>
          <p:cNvPr id="157700" name="矩形 157699"/>
          <p:cNvSpPr/>
          <p:nvPr/>
        </p:nvSpPr>
        <p:spPr>
          <a:xfrm>
            <a:off x="2700338" y="1628775"/>
            <a:ext cx="2735262" cy="504825"/>
          </a:xfrm>
          <a:prstGeom prst="rect">
            <a:avLst/>
          </a:prstGeom>
          <a:noFill/>
          <a:ln w="25400" cap="flat" cmpd="sng">
            <a:solidFill>
              <a:srgbClr val="FF0000"/>
            </a:solidFill>
            <a:prstDash val="solid"/>
            <a:miter/>
            <a:headEnd type="none" w="med" len="med"/>
            <a:tailEnd type="none" w="med" len="med"/>
          </a:ln>
        </p:spPr>
        <p:txBody>
          <a:bodyPr wrap="none" anchor="ctr"/>
          <a:p>
            <a:pPr algn="ctr"/>
            <a:endParaRPr sz="3200" dirty="0">
              <a:latin typeface="Arial" panose="020B0604020202020204" pitchFamily="34" charset="0"/>
            </a:endParaRPr>
          </a:p>
        </p:txBody>
      </p:sp>
      <p:sp>
        <p:nvSpPr>
          <p:cNvPr id="157701" name="文本框 157700"/>
          <p:cNvSpPr txBox="1"/>
          <p:nvPr/>
        </p:nvSpPr>
        <p:spPr>
          <a:xfrm>
            <a:off x="250825" y="4365625"/>
            <a:ext cx="8424863" cy="1920875"/>
          </a:xfrm>
          <a:prstGeom prst="rect">
            <a:avLst/>
          </a:prstGeom>
          <a:noFill/>
          <a:ln w="25400" cap="flat" cmpd="sng">
            <a:solidFill>
              <a:srgbClr val="800000"/>
            </a:solidFill>
            <a:prstDash val="sysDot"/>
            <a:miter/>
            <a:headEnd type="none" w="med" len="med"/>
            <a:tailEnd type="none" w="med" len="med"/>
          </a:ln>
        </p:spPr>
        <p:txBody>
          <a:bodyPr>
            <a:spAutoFit/>
          </a:bodyPr>
          <a:p>
            <a:pPr marL="342900" indent="-342900">
              <a:lnSpc>
                <a:spcPct val="90000"/>
              </a:lnSpc>
              <a:spcBef>
                <a:spcPct val="50000"/>
              </a:spcBef>
            </a:pPr>
            <a:r>
              <a:rPr lang="en-US" altLang="zh-CN" sz="3200" b="1">
                <a:latin typeface="Arial" panose="020B0604020202020204" pitchFamily="34" charset="0"/>
              </a:rPr>
              <a:t>《</a:t>
            </a:r>
            <a:r>
              <a:rPr lang="zh-CN" altLang="en-US" sz="3200" b="1">
                <a:latin typeface="Arial" panose="020B0604020202020204" pitchFamily="34" charset="0"/>
              </a:rPr>
              <a:t>光明和阴影</a:t>
            </a:r>
            <a:r>
              <a:rPr lang="en-US" altLang="zh-CN" sz="3200" b="1">
                <a:latin typeface="Arial" panose="020B0604020202020204" pitchFamily="34" charset="0"/>
              </a:rPr>
              <a:t>》《</a:t>
            </a:r>
            <a:r>
              <a:rPr lang="zh-CN" altLang="en-US" sz="3200" b="1">
                <a:latin typeface="Arial" panose="020B0604020202020204" pitchFamily="34" charset="0"/>
              </a:rPr>
              <a:t>光与影</a:t>
            </a:r>
            <a:r>
              <a:rPr lang="en-US" altLang="zh-CN" sz="3200" b="1">
                <a:latin typeface="Arial" panose="020B0604020202020204" pitchFamily="34" charset="0"/>
              </a:rPr>
              <a:t>》《</a:t>
            </a:r>
            <a:r>
              <a:rPr lang="zh-CN" altLang="en-US" sz="3200" b="1">
                <a:latin typeface="Arial" panose="020B0604020202020204" pitchFamily="34" charset="0"/>
              </a:rPr>
              <a:t>光影人生</a:t>
            </a:r>
            <a:r>
              <a:rPr lang="en-US" altLang="zh-CN" sz="3200" b="1">
                <a:latin typeface="Arial" panose="020B0604020202020204" pitchFamily="34" charset="0"/>
              </a:rPr>
              <a:t>》</a:t>
            </a:r>
            <a:endParaRPr lang="en-US" altLang="zh-CN" sz="3200" b="1">
              <a:latin typeface="Arial" panose="020B0604020202020204" pitchFamily="34" charset="0"/>
            </a:endParaRPr>
          </a:p>
          <a:p>
            <a:pPr marL="342900" indent="-342900">
              <a:lnSpc>
                <a:spcPct val="90000"/>
              </a:lnSpc>
              <a:spcBef>
                <a:spcPct val="50000"/>
              </a:spcBef>
            </a:pPr>
            <a:r>
              <a:rPr lang="en-US" altLang="zh-CN" sz="3200" b="1">
                <a:latin typeface="Arial" panose="020B0604020202020204" pitchFamily="34" charset="0"/>
              </a:rPr>
              <a:t>《</a:t>
            </a:r>
            <a:r>
              <a:rPr lang="zh-CN" altLang="en-US" sz="3200" b="1">
                <a:latin typeface="Arial" panose="020B0604020202020204" pitchFamily="34" charset="0"/>
              </a:rPr>
              <a:t>光与影的依恋</a:t>
            </a:r>
            <a:r>
              <a:rPr lang="en-US" altLang="zh-CN" sz="3200" b="1">
                <a:latin typeface="Arial" panose="020B0604020202020204" pitchFamily="34" charset="0"/>
              </a:rPr>
              <a:t>》《</a:t>
            </a:r>
            <a:r>
              <a:rPr lang="zh-CN" altLang="en-US" sz="3200" b="1">
                <a:latin typeface="Arial" panose="020B0604020202020204" pitchFamily="34" charset="0"/>
              </a:rPr>
              <a:t>置身于光明与阴影之间</a:t>
            </a:r>
            <a:r>
              <a:rPr lang="en-US" altLang="zh-CN" sz="3200" b="1">
                <a:latin typeface="Arial" panose="020B0604020202020204" pitchFamily="34" charset="0"/>
              </a:rPr>
              <a:t>》</a:t>
            </a:r>
            <a:endParaRPr lang="en-US" altLang="zh-CN" sz="3200" b="1">
              <a:latin typeface="Arial" panose="020B0604020202020204" pitchFamily="34" charset="0"/>
            </a:endParaRPr>
          </a:p>
          <a:p>
            <a:pPr marL="342900" indent="-342900">
              <a:lnSpc>
                <a:spcPct val="90000"/>
              </a:lnSpc>
              <a:spcBef>
                <a:spcPct val="50000"/>
              </a:spcBef>
            </a:pPr>
            <a:r>
              <a:rPr lang="en-US" altLang="zh-CN" sz="3200" b="1">
                <a:latin typeface="Arial" panose="020B0604020202020204" pitchFamily="34" charset="0"/>
              </a:rPr>
              <a:t>《</a:t>
            </a:r>
            <a:r>
              <a:rPr lang="zh-CN" altLang="en-US" sz="3200" b="1">
                <a:latin typeface="Arial" panose="020B0604020202020204" pitchFamily="34" charset="0"/>
              </a:rPr>
              <a:t>光明和阴影都是人生的财富</a:t>
            </a:r>
            <a:r>
              <a:rPr lang="en-US" altLang="zh-CN" sz="3200" b="1">
                <a:latin typeface="Arial" panose="020B0604020202020204" pitchFamily="34" charset="0"/>
              </a:rPr>
              <a:t>》《</a:t>
            </a:r>
            <a:r>
              <a:rPr lang="zh-CN" altLang="en-US" sz="3200" b="1">
                <a:latin typeface="Arial" panose="020B0604020202020204" pitchFamily="34" charset="0"/>
              </a:rPr>
              <a:t>光暗兼程</a:t>
            </a:r>
            <a:r>
              <a:rPr lang="en-US" altLang="zh-CN" sz="3200" b="1">
                <a:latin typeface="Arial" panose="020B0604020202020204" pitchFamily="34" charset="0"/>
              </a:rPr>
              <a:t>》</a:t>
            </a:r>
            <a:endParaRPr lang="en-US" altLang="zh-CN" sz="3200"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7700"/>
                                        </p:tgtEl>
                                        <p:attrNameLst>
                                          <p:attrName>style.visibility</p:attrName>
                                        </p:attrNameLst>
                                      </p:cBhvr>
                                      <p:to>
                                        <p:strVal val="visible"/>
                                      </p:to>
                                    </p:set>
                                    <p:animEffect transition="in" filter="wipe(down)">
                                      <p:cBhvr>
                                        <p:cTn id="7" dur="500"/>
                                        <p:tgtEl>
                                          <p:spTgt spid="157700"/>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57701"/>
                                        </p:tgtEl>
                                        <p:attrNameLst>
                                          <p:attrName>style.visibility</p:attrName>
                                        </p:attrNameLst>
                                      </p:cBhvr>
                                      <p:to>
                                        <p:strVal val="visible"/>
                                      </p:to>
                                    </p:set>
                                    <p:anim calcmode="lin" valueType="num">
                                      <p:cBhvr>
                                        <p:cTn id="12" dur="1000" fill="hold"/>
                                        <p:tgtEl>
                                          <p:spTgt spid="157701"/>
                                        </p:tgtEl>
                                        <p:attrNameLst>
                                          <p:attrName>ppt_w</p:attrName>
                                        </p:attrNameLst>
                                      </p:cBhvr>
                                      <p:tavLst>
                                        <p:tav tm="0">
                                          <p:val>
                                            <p:strVal val="#ppt_w*0.70"/>
                                          </p:val>
                                        </p:tav>
                                        <p:tav tm="100000">
                                          <p:val>
                                            <p:strVal val="#ppt_w"/>
                                          </p:val>
                                        </p:tav>
                                      </p:tavLst>
                                    </p:anim>
                                    <p:anim calcmode="lin" valueType="num">
                                      <p:cBhvr>
                                        <p:cTn id="13" dur="1000" fill="hold"/>
                                        <p:tgtEl>
                                          <p:spTgt spid="157701"/>
                                        </p:tgtEl>
                                        <p:attrNameLst>
                                          <p:attrName>ppt_h</p:attrName>
                                        </p:attrNameLst>
                                      </p:cBhvr>
                                      <p:tavLst>
                                        <p:tav tm="0">
                                          <p:val>
                                            <p:strVal val="#ppt_h"/>
                                          </p:val>
                                        </p:tav>
                                        <p:tav tm="100000">
                                          <p:val>
                                            <p:strVal val="#ppt_h"/>
                                          </p:val>
                                        </p:tav>
                                      </p:tavLst>
                                    </p:anim>
                                    <p:animEffect transition="in" filter="fade">
                                      <p:cBhvr>
                                        <p:cTn id="14" dur="1000"/>
                                        <p:tgtEl>
                                          <p:spTgt spid="157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0" grpId="0" animBg="1"/>
      <p:bldP spid="15770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标题 158721"/>
          <p:cNvSpPr>
            <a:spLocks noGrp="1"/>
          </p:cNvSpPr>
          <p:nvPr>
            <p:ph type="title"/>
          </p:nvPr>
        </p:nvSpPr>
        <p:spPr>
          <a:xfrm>
            <a:off x="457200" y="188913"/>
            <a:ext cx="6491288" cy="863600"/>
          </a:xfrm>
          <a:ln w="25400">
            <a:solidFill>
              <a:srgbClr val="800000"/>
            </a:solidFill>
            <a:miter/>
          </a:ln>
        </p:spPr>
        <p:txBody>
          <a:bodyPr anchor="ctr"/>
          <a:p>
            <a:pPr algn="l"/>
            <a:r>
              <a:rPr lang="zh-CN" altLang="en-US" sz="3200" b="1"/>
              <a:t>四、抓关键句，提炼观点拟题目</a:t>
            </a:r>
            <a:endParaRPr lang="zh-CN" altLang="en-US" sz="3200" b="1"/>
          </a:p>
        </p:txBody>
      </p:sp>
      <p:sp>
        <p:nvSpPr>
          <p:cNvPr id="158723" name="文本占位符 158722"/>
          <p:cNvSpPr>
            <a:spLocks noGrp="1"/>
          </p:cNvSpPr>
          <p:nvPr>
            <p:ph type="body" idx="1"/>
          </p:nvPr>
        </p:nvSpPr>
        <p:spPr>
          <a:xfrm>
            <a:off x="539750" y="1268413"/>
            <a:ext cx="8362950" cy="3313112"/>
          </a:xfrm>
          <a:ln w="25400" cap="rnd">
            <a:solidFill>
              <a:srgbClr val="FF0000"/>
            </a:solidFill>
            <a:prstDash val="sysDot"/>
            <a:miter/>
          </a:ln>
        </p:spPr>
        <p:txBody>
          <a:bodyPr/>
          <a:p>
            <a:pPr>
              <a:lnSpc>
                <a:spcPct val="80000"/>
              </a:lnSpc>
              <a:buNone/>
            </a:pPr>
            <a:r>
              <a:rPr lang="en-US" altLang="zh-CN" sz="900" b="1">
                <a:solidFill>
                  <a:srgbClr val="000099"/>
                </a:solidFill>
                <a:latin typeface="楷体_GB2312" pitchFamily="49" charset="-122"/>
                <a:ea typeface="楷体_GB2312" pitchFamily="49" charset="-122"/>
              </a:rPr>
              <a:t>      </a:t>
            </a:r>
            <a:r>
              <a:rPr lang="zh-CN" altLang="en-US" sz="2800" b="1">
                <a:solidFill>
                  <a:srgbClr val="000099"/>
                </a:solidFill>
                <a:latin typeface="楷体_GB2312" pitchFamily="49" charset="-122"/>
                <a:ea typeface="楷体_GB2312" pitchFamily="49" charset="-122"/>
              </a:rPr>
              <a:t>电学天才梅因泰斯有一段为人乐道的轶事：</a:t>
            </a:r>
            <a:endParaRPr lang="zh-CN" altLang="en-US" sz="2800" b="1">
              <a:solidFill>
                <a:srgbClr val="000099"/>
              </a:solidFill>
              <a:latin typeface="楷体_GB2312" pitchFamily="49" charset="-122"/>
              <a:ea typeface="楷体_GB2312" pitchFamily="49" charset="-122"/>
            </a:endParaRPr>
          </a:p>
          <a:p>
            <a:pPr>
              <a:lnSpc>
                <a:spcPct val="80000"/>
              </a:lnSpc>
              <a:buNone/>
            </a:pPr>
            <a:r>
              <a:rPr lang="zh-CN" altLang="en-US" sz="2800" b="1">
                <a:solidFill>
                  <a:srgbClr val="000099"/>
                </a:solidFill>
                <a:latin typeface="楷体_GB2312" pitchFamily="49" charset="-122"/>
                <a:ea typeface="楷体_GB2312" pitchFamily="49" charset="-122"/>
              </a:rPr>
              <a:t>     某电气公司的大型发电机运转不正常，于是被请去“会诊”。梅因泰斯围着机器仔细转了转，听了听运转的声音，然后果断地在一处用粉笔画了一道，说：“把这里的线圈减两圈。”机器果真修好了，梅因泰斯也赚到</a:t>
            </a:r>
            <a:r>
              <a:rPr lang="en-US" altLang="zh-CN" sz="2800" b="1">
                <a:solidFill>
                  <a:srgbClr val="000099"/>
                </a:solidFill>
                <a:latin typeface="楷体_GB2312" pitchFamily="49" charset="-122"/>
                <a:ea typeface="楷体_GB2312" pitchFamily="49" charset="-122"/>
              </a:rPr>
              <a:t>1000</a:t>
            </a:r>
            <a:r>
              <a:rPr lang="zh-CN" altLang="en-US" sz="2800" b="1">
                <a:solidFill>
                  <a:srgbClr val="000099"/>
                </a:solidFill>
                <a:latin typeface="楷体_GB2312" pitchFamily="49" charset="-122"/>
                <a:ea typeface="楷体_GB2312" pitchFamily="49" charset="-122"/>
              </a:rPr>
              <a:t>美元。事后有人不服，说：“用粉笔画一道就值</a:t>
            </a:r>
            <a:r>
              <a:rPr lang="en-US" altLang="zh-CN" sz="2800" b="1">
                <a:solidFill>
                  <a:srgbClr val="000099"/>
                </a:solidFill>
                <a:latin typeface="楷体_GB2312" pitchFamily="49" charset="-122"/>
                <a:ea typeface="楷体_GB2312" pitchFamily="49" charset="-122"/>
              </a:rPr>
              <a:t>1000</a:t>
            </a:r>
            <a:r>
              <a:rPr lang="zh-CN" altLang="en-US" sz="2800" b="1">
                <a:solidFill>
                  <a:srgbClr val="000099"/>
                </a:solidFill>
                <a:latin typeface="楷体_GB2312" pitchFamily="49" charset="-122"/>
                <a:ea typeface="楷体_GB2312" pitchFamily="49" charset="-122"/>
              </a:rPr>
              <a:t>美元？”梅因泰斯听了一笑，在收据上幽默地写道：“用粉笔画一道，</a:t>
            </a:r>
            <a:r>
              <a:rPr lang="en-US" altLang="zh-CN" sz="2800" b="1">
                <a:solidFill>
                  <a:srgbClr val="000099"/>
                </a:solidFill>
                <a:latin typeface="楷体_GB2312" pitchFamily="49" charset="-122"/>
                <a:ea typeface="楷体_GB2312" pitchFamily="49" charset="-122"/>
              </a:rPr>
              <a:t>1</a:t>
            </a:r>
            <a:r>
              <a:rPr lang="zh-CN" altLang="en-US" sz="2800" b="1">
                <a:solidFill>
                  <a:srgbClr val="000099"/>
                </a:solidFill>
                <a:latin typeface="楷体_GB2312" pitchFamily="49" charset="-122"/>
                <a:ea typeface="楷体_GB2312" pitchFamily="49" charset="-122"/>
              </a:rPr>
              <a:t>美元，知道在哪里画，</a:t>
            </a:r>
            <a:r>
              <a:rPr lang="en-US" altLang="zh-CN" sz="2800" b="1">
                <a:solidFill>
                  <a:srgbClr val="000099"/>
                </a:solidFill>
                <a:latin typeface="楷体_GB2312" pitchFamily="49" charset="-122"/>
                <a:ea typeface="楷体_GB2312" pitchFamily="49" charset="-122"/>
              </a:rPr>
              <a:t>999</a:t>
            </a:r>
            <a:r>
              <a:rPr lang="zh-CN" altLang="en-US" sz="2800" b="1">
                <a:solidFill>
                  <a:srgbClr val="000099"/>
                </a:solidFill>
                <a:latin typeface="楷体_GB2312" pitchFamily="49" charset="-122"/>
                <a:ea typeface="楷体_GB2312" pitchFamily="49" charset="-122"/>
              </a:rPr>
              <a:t>美元。”</a:t>
            </a:r>
            <a:br>
              <a:rPr lang="zh-CN" altLang="en-US" sz="2800" b="1">
                <a:solidFill>
                  <a:srgbClr val="000099"/>
                </a:solidFill>
                <a:latin typeface="楷体_GB2312" pitchFamily="49" charset="-122"/>
                <a:ea typeface="楷体_GB2312" pitchFamily="49" charset="-122"/>
              </a:rPr>
            </a:br>
            <a:endParaRPr lang="zh-CN" altLang="en-US" sz="2800" b="1">
              <a:solidFill>
                <a:srgbClr val="000099"/>
              </a:solidFill>
              <a:latin typeface="楷体_GB2312" pitchFamily="49" charset="-122"/>
              <a:ea typeface="楷体_GB2312" pitchFamily="49" charset="-122"/>
            </a:endParaRPr>
          </a:p>
        </p:txBody>
      </p:sp>
      <p:sp>
        <p:nvSpPr>
          <p:cNvPr id="158724" name="直接连接符 158723"/>
          <p:cNvSpPr/>
          <p:nvPr/>
        </p:nvSpPr>
        <p:spPr>
          <a:xfrm flipV="1">
            <a:off x="6877050" y="4149725"/>
            <a:ext cx="1871663" cy="0"/>
          </a:xfrm>
          <a:prstGeom prst="line">
            <a:avLst/>
          </a:prstGeom>
          <a:ln w="25400" cap="flat" cmpd="sng">
            <a:solidFill>
              <a:srgbClr val="FF0000"/>
            </a:solidFill>
            <a:prstDash val="solid"/>
            <a:headEnd type="none" w="med" len="med"/>
            <a:tailEnd type="none" w="med" len="med"/>
          </a:ln>
        </p:spPr>
      </p:sp>
      <p:sp>
        <p:nvSpPr>
          <p:cNvPr id="158725" name="直接连接符 158724"/>
          <p:cNvSpPr/>
          <p:nvPr/>
        </p:nvSpPr>
        <p:spPr>
          <a:xfrm flipV="1">
            <a:off x="971550" y="4437063"/>
            <a:ext cx="6408738" cy="71437"/>
          </a:xfrm>
          <a:prstGeom prst="line">
            <a:avLst/>
          </a:prstGeom>
          <a:ln w="25400" cap="flat" cmpd="sng">
            <a:solidFill>
              <a:srgbClr val="FF0000"/>
            </a:solidFill>
            <a:prstDash val="solid"/>
            <a:headEnd type="none" w="med" len="med"/>
            <a:tailEnd type="none" w="med" len="med"/>
          </a:ln>
        </p:spPr>
      </p:sp>
      <p:sp>
        <p:nvSpPr>
          <p:cNvPr id="158726" name="文本框 158725"/>
          <p:cNvSpPr txBox="1"/>
          <p:nvPr/>
        </p:nvSpPr>
        <p:spPr>
          <a:xfrm>
            <a:off x="539750" y="4941888"/>
            <a:ext cx="8208963" cy="993775"/>
          </a:xfrm>
          <a:prstGeom prst="rect">
            <a:avLst/>
          </a:prstGeom>
          <a:noFill/>
          <a:ln w="25400" cap="flat" cmpd="sng">
            <a:solidFill>
              <a:srgbClr val="800000"/>
            </a:solidFill>
            <a:prstDash val="sysDot"/>
            <a:miter/>
            <a:headEnd type="none" w="med" len="med"/>
            <a:tailEnd type="none" w="med" len="med"/>
          </a:ln>
        </p:spPr>
        <p:txBody>
          <a:bodyPr>
            <a:spAutoFit/>
          </a:bodyPr>
          <a:p>
            <a:pPr marL="342900" indent="-342900">
              <a:lnSpc>
                <a:spcPct val="90000"/>
              </a:lnSpc>
              <a:spcBef>
                <a:spcPct val="50000"/>
              </a:spcBef>
            </a:pPr>
            <a:r>
              <a:rPr lang="en-US" altLang="zh-CN" sz="3200" b="1">
                <a:latin typeface="Arial" panose="020B0604020202020204" pitchFamily="34" charset="0"/>
              </a:rPr>
              <a:t>《“</a:t>
            </a:r>
            <a:r>
              <a:rPr lang="zh-CN" altLang="en-US" sz="3200" b="1">
                <a:latin typeface="Arial" panose="020B0604020202020204" pitchFamily="34" charset="0"/>
              </a:rPr>
              <a:t>要害”见真知 </a:t>
            </a:r>
            <a:r>
              <a:rPr lang="en-US" altLang="zh-CN" sz="3200" b="1">
                <a:latin typeface="Arial" panose="020B0604020202020204" pitchFamily="34" charset="0"/>
              </a:rPr>
              <a:t>》《</a:t>
            </a:r>
            <a:r>
              <a:rPr lang="zh-CN" altLang="en-US" sz="3200" b="1">
                <a:latin typeface="Arial" panose="020B0604020202020204" pitchFamily="34" charset="0"/>
              </a:rPr>
              <a:t>技艺价更高</a:t>
            </a:r>
            <a:r>
              <a:rPr lang="en-US" altLang="zh-CN" sz="3200" b="1">
                <a:latin typeface="Arial" panose="020B0604020202020204" pitchFamily="34" charset="0"/>
              </a:rPr>
              <a:t>》《</a:t>
            </a:r>
            <a:r>
              <a:rPr lang="zh-CN" altLang="en-US" sz="3200" b="1">
                <a:latin typeface="Arial" panose="020B0604020202020204" pitchFamily="34" charset="0"/>
              </a:rPr>
              <a:t>简易中的最难 </a:t>
            </a:r>
            <a:r>
              <a:rPr lang="en-US" altLang="zh-CN" sz="3200" b="1">
                <a:latin typeface="Arial" panose="020B0604020202020204" pitchFamily="34" charset="0"/>
              </a:rPr>
              <a:t>》《“</a:t>
            </a:r>
            <a:r>
              <a:rPr lang="zh-CN" altLang="en-US" sz="3200" b="1">
                <a:latin typeface="Arial" panose="020B0604020202020204" pitchFamily="34" charset="0"/>
              </a:rPr>
              <a:t>一笔两圈”的奥秘 </a:t>
            </a:r>
            <a:r>
              <a:rPr lang="en-US" altLang="zh-CN" sz="3200" b="1">
                <a:latin typeface="Arial" panose="020B0604020202020204" pitchFamily="34" charset="0"/>
              </a:rPr>
              <a:t>》</a:t>
            </a:r>
            <a:endParaRPr lang="en-US" altLang="zh-CN" sz="3200"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8724"/>
                                        </p:tgtEl>
                                        <p:attrNameLst>
                                          <p:attrName>style.visibility</p:attrName>
                                        </p:attrNameLst>
                                      </p:cBhvr>
                                      <p:to>
                                        <p:strVal val="visible"/>
                                      </p:to>
                                    </p:set>
                                    <p:anim calcmode="lin" valueType="num">
                                      <p:cBhvr additive="base">
                                        <p:cTn id="7" dur="500" fill="hold"/>
                                        <p:tgtEl>
                                          <p:spTgt spid="158724"/>
                                        </p:tgtEl>
                                        <p:attrNameLst>
                                          <p:attrName>ppt_x</p:attrName>
                                        </p:attrNameLst>
                                      </p:cBhvr>
                                      <p:tavLst>
                                        <p:tav tm="0">
                                          <p:val>
                                            <p:strVal val="0-#ppt_w/2"/>
                                          </p:val>
                                        </p:tav>
                                        <p:tav tm="100000">
                                          <p:val>
                                            <p:strVal val="#ppt_x"/>
                                          </p:val>
                                        </p:tav>
                                      </p:tavLst>
                                    </p:anim>
                                    <p:anim calcmode="lin" valueType="num">
                                      <p:cBhvr additive="base">
                                        <p:cTn id="8" dur="500" fill="hold"/>
                                        <p:tgtEl>
                                          <p:spTgt spid="15872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58725"/>
                                        </p:tgtEl>
                                        <p:attrNameLst>
                                          <p:attrName>style.visibility</p:attrName>
                                        </p:attrNameLst>
                                      </p:cBhvr>
                                      <p:to>
                                        <p:strVal val="visible"/>
                                      </p:to>
                                    </p:set>
                                    <p:anim calcmode="lin" valueType="num">
                                      <p:cBhvr additive="base">
                                        <p:cTn id="11" dur="500" fill="hold"/>
                                        <p:tgtEl>
                                          <p:spTgt spid="158725"/>
                                        </p:tgtEl>
                                        <p:attrNameLst>
                                          <p:attrName>ppt_x</p:attrName>
                                        </p:attrNameLst>
                                      </p:cBhvr>
                                      <p:tavLst>
                                        <p:tav tm="0">
                                          <p:val>
                                            <p:strVal val="0-#ppt_w/2"/>
                                          </p:val>
                                        </p:tav>
                                        <p:tav tm="100000">
                                          <p:val>
                                            <p:strVal val="#ppt_x"/>
                                          </p:val>
                                        </p:tav>
                                      </p:tavLst>
                                    </p:anim>
                                    <p:anim calcmode="lin" valueType="num">
                                      <p:cBhvr additive="base">
                                        <p:cTn id="12" dur="500" fill="hold"/>
                                        <p:tgtEl>
                                          <p:spTgt spid="15872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8726"/>
                                        </p:tgtEl>
                                        <p:attrNameLst>
                                          <p:attrName>style.visibility</p:attrName>
                                        </p:attrNameLst>
                                      </p:cBhvr>
                                      <p:to>
                                        <p:strVal val="visible"/>
                                      </p:to>
                                    </p:set>
                                    <p:animEffect transition="in" filter="box(in)">
                                      <p:cBhvr>
                                        <p:cTn id="17" dur="500"/>
                                        <p:tgtEl>
                                          <p:spTgt spid="158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6" name="文本占位符 159745"/>
          <p:cNvSpPr>
            <a:spLocks noGrp="1"/>
          </p:cNvSpPr>
          <p:nvPr>
            <p:ph type="body" idx="1"/>
          </p:nvPr>
        </p:nvSpPr>
        <p:spPr>
          <a:xfrm>
            <a:off x="323850" y="1196975"/>
            <a:ext cx="8362950" cy="2663825"/>
          </a:xfrm>
          <a:ln w="25400" cap="rnd">
            <a:solidFill>
              <a:srgbClr val="FF0000"/>
            </a:solidFill>
            <a:prstDash val="sysDot"/>
            <a:miter/>
          </a:ln>
        </p:spPr>
        <p:txBody>
          <a:bodyPr/>
          <a:p>
            <a:pPr>
              <a:buNone/>
            </a:pPr>
            <a:r>
              <a:rPr lang="zh-CN" altLang="en-US" sz="2400" b="1">
                <a:solidFill>
                  <a:srgbClr val="000099"/>
                </a:solidFill>
                <a:latin typeface="楷体_GB2312" pitchFamily="49" charset="-122"/>
                <a:ea typeface="楷体_GB2312" pitchFamily="49" charset="-122"/>
              </a:rPr>
              <a:t>阅读下面这首诗，根据要求作文</a:t>
            </a:r>
            <a:endParaRPr lang="zh-CN" altLang="en-US" sz="2400" b="1">
              <a:solidFill>
                <a:srgbClr val="000099"/>
              </a:solidFill>
              <a:latin typeface="楷体_GB2312" pitchFamily="49" charset="-122"/>
              <a:ea typeface="楷体_GB2312" pitchFamily="49" charset="-122"/>
            </a:endParaRPr>
          </a:p>
          <a:p>
            <a:pPr>
              <a:buNone/>
            </a:pPr>
            <a:r>
              <a:rPr lang="zh-CN" altLang="en-US" sz="2400" b="1">
                <a:solidFill>
                  <a:srgbClr val="000099"/>
                </a:solidFill>
                <a:latin typeface="楷体_GB2312" pitchFamily="49" charset="-122"/>
                <a:ea typeface="楷体_GB2312" pitchFamily="49" charset="-122"/>
              </a:rPr>
              <a:t>           吴兴杂诗 </a:t>
            </a:r>
            <a:r>
              <a:rPr lang="en-US" altLang="zh-CN" sz="2400" b="1">
                <a:solidFill>
                  <a:srgbClr val="000099"/>
                </a:solidFill>
                <a:latin typeface="楷体_GB2312" pitchFamily="49" charset="-122"/>
                <a:ea typeface="楷体_GB2312" pitchFamily="49" charset="-122"/>
              </a:rPr>
              <a:t>[</a:t>
            </a:r>
            <a:r>
              <a:rPr lang="zh-CN" altLang="en-US" sz="2400" b="1">
                <a:solidFill>
                  <a:srgbClr val="000099"/>
                </a:solidFill>
                <a:latin typeface="楷体_GB2312" pitchFamily="49" charset="-122"/>
                <a:ea typeface="楷体_GB2312" pitchFamily="49" charset="-122"/>
              </a:rPr>
              <a:t>清</a:t>
            </a:r>
            <a:r>
              <a:rPr lang="en-US" altLang="zh-CN" sz="2400" b="1">
                <a:solidFill>
                  <a:srgbClr val="000099"/>
                </a:solidFill>
                <a:latin typeface="楷体_GB2312" pitchFamily="49" charset="-122"/>
                <a:ea typeface="楷体_GB2312" pitchFamily="49" charset="-122"/>
              </a:rPr>
              <a:t>]</a:t>
            </a:r>
            <a:r>
              <a:rPr lang="zh-CN" altLang="en-US" sz="2400" b="1">
                <a:solidFill>
                  <a:srgbClr val="000099"/>
                </a:solidFill>
                <a:latin typeface="楷体_GB2312" pitchFamily="49" charset="-122"/>
                <a:ea typeface="楷体_GB2312" pitchFamily="49" charset="-122"/>
              </a:rPr>
              <a:t>阮元</a:t>
            </a:r>
            <a:endParaRPr lang="zh-CN" altLang="en-US" sz="2400" b="1">
              <a:solidFill>
                <a:srgbClr val="000099"/>
              </a:solidFill>
              <a:latin typeface="楷体_GB2312" pitchFamily="49" charset="-122"/>
              <a:ea typeface="楷体_GB2312" pitchFamily="49" charset="-122"/>
            </a:endParaRPr>
          </a:p>
          <a:p>
            <a:pPr>
              <a:buNone/>
            </a:pPr>
            <a:r>
              <a:rPr lang="zh-CN" altLang="en-US" sz="2400" b="1">
                <a:solidFill>
                  <a:srgbClr val="000099"/>
                </a:solidFill>
                <a:latin typeface="楷体_GB2312" pitchFamily="49" charset="-122"/>
                <a:ea typeface="楷体_GB2312" pitchFamily="49" charset="-122"/>
              </a:rPr>
              <a:t>    交流四水抱城斜，散作千溪遍万家。  </a:t>
            </a:r>
            <a:endParaRPr lang="zh-CN" altLang="en-US" sz="2400" b="1">
              <a:solidFill>
                <a:srgbClr val="000099"/>
              </a:solidFill>
              <a:latin typeface="楷体_GB2312" pitchFamily="49" charset="-122"/>
              <a:ea typeface="楷体_GB2312" pitchFamily="49" charset="-122"/>
            </a:endParaRPr>
          </a:p>
          <a:p>
            <a:pPr>
              <a:buNone/>
            </a:pPr>
            <a:r>
              <a:rPr lang="zh-CN" altLang="en-US" sz="2400" b="1">
                <a:solidFill>
                  <a:srgbClr val="000099"/>
                </a:solidFill>
                <a:latin typeface="楷体_GB2312" pitchFamily="49" charset="-122"/>
                <a:ea typeface="楷体_GB2312" pitchFamily="49" charset="-122"/>
              </a:rPr>
              <a:t>    深处种菱浅种稻，不深不浅种荷花。</a:t>
            </a:r>
            <a:endParaRPr lang="zh-CN" altLang="en-US" sz="2400" b="1">
              <a:solidFill>
                <a:srgbClr val="000099"/>
              </a:solidFill>
              <a:latin typeface="楷体_GB2312" pitchFamily="49" charset="-122"/>
              <a:ea typeface="楷体_GB2312" pitchFamily="49" charset="-122"/>
            </a:endParaRPr>
          </a:p>
          <a:p>
            <a:pPr>
              <a:buNone/>
            </a:pPr>
            <a:r>
              <a:rPr lang="zh-CN" altLang="en-US" sz="2400" b="1">
                <a:solidFill>
                  <a:srgbClr val="000099"/>
                </a:solidFill>
                <a:latin typeface="楷体_GB2312" pitchFamily="49" charset="-122"/>
                <a:ea typeface="楷体_GB2312" pitchFamily="49" charset="-122"/>
              </a:rPr>
              <a:t>这首诗蕴含的哲理，引发了你怎样的思考或联想？请根据你</a:t>
            </a:r>
            <a:endParaRPr lang="zh-CN" altLang="en-US" sz="2400" b="1">
              <a:solidFill>
                <a:srgbClr val="000099"/>
              </a:solidFill>
              <a:latin typeface="楷体_GB2312" pitchFamily="49" charset="-122"/>
              <a:ea typeface="楷体_GB2312" pitchFamily="49" charset="-122"/>
            </a:endParaRPr>
          </a:p>
          <a:p>
            <a:pPr>
              <a:buNone/>
            </a:pPr>
            <a:r>
              <a:rPr lang="zh-CN" altLang="en-US" sz="2400" b="1">
                <a:solidFill>
                  <a:srgbClr val="000099"/>
                </a:solidFill>
                <a:latin typeface="楷体_GB2312" pitchFamily="49" charset="-122"/>
                <a:ea typeface="楷体_GB2312" pitchFamily="49" charset="-122"/>
              </a:rPr>
              <a:t>的思考或联想写一篇文章，不少于</a:t>
            </a:r>
            <a:r>
              <a:rPr lang="en-US" altLang="zh-CN" sz="2400" b="1">
                <a:solidFill>
                  <a:srgbClr val="000099"/>
                </a:solidFill>
                <a:latin typeface="楷体_GB2312" pitchFamily="49" charset="-122"/>
                <a:ea typeface="楷体_GB2312" pitchFamily="49" charset="-122"/>
              </a:rPr>
              <a:t>800</a:t>
            </a:r>
            <a:r>
              <a:rPr lang="zh-CN" altLang="en-US" sz="2400" b="1">
                <a:solidFill>
                  <a:srgbClr val="000099"/>
                </a:solidFill>
                <a:latin typeface="楷体_GB2312" pitchFamily="49" charset="-122"/>
                <a:ea typeface="楷体_GB2312" pitchFamily="49" charset="-122"/>
              </a:rPr>
              <a:t>字。（</a:t>
            </a:r>
            <a:r>
              <a:rPr lang="en-US" altLang="zh-CN" sz="2400" b="1">
                <a:solidFill>
                  <a:srgbClr val="000099"/>
                </a:solidFill>
                <a:latin typeface="楷体_GB2312" pitchFamily="49" charset="-122"/>
                <a:ea typeface="楷体_GB2312" pitchFamily="49" charset="-122"/>
              </a:rPr>
              <a:t>2010</a:t>
            </a:r>
            <a:r>
              <a:rPr lang="zh-CN" altLang="en-US" sz="2400" b="1">
                <a:solidFill>
                  <a:srgbClr val="000099"/>
                </a:solidFill>
                <a:latin typeface="楷体_GB2312" pitchFamily="49" charset="-122"/>
                <a:ea typeface="楷体_GB2312" pitchFamily="49" charset="-122"/>
              </a:rPr>
              <a:t>年安徽卷）</a:t>
            </a:r>
            <a:endParaRPr lang="zh-CN" altLang="en-US" sz="2400" b="1">
              <a:solidFill>
                <a:srgbClr val="000099"/>
              </a:solidFill>
              <a:latin typeface="楷体_GB2312" pitchFamily="49" charset="-122"/>
              <a:ea typeface="楷体_GB2312" pitchFamily="49" charset="-122"/>
            </a:endParaRPr>
          </a:p>
        </p:txBody>
      </p:sp>
      <p:sp>
        <p:nvSpPr>
          <p:cNvPr id="159747" name="标题 159746"/>
          <p:cNvSpPr>
            <a:spLocks noGrp="1"/>
          </p:cNvSpPr>
          <p:nvPr>
            <p:ph type="title"/>
          </p:nvPr>
        </p:nvSpPr>
        <p:spPr>
          <a:xfrm>
            <a:off x="971550" y="188913"/>
            <a:ext cx="4608513" cy="863600"/>
          </a:xfrm>
          <a:ln w="25400">
            <a:solidFill>
              <a:srgbClr val="FF0000"/>
            </a:solidFill>
            <a:miter/>
          </a:ln>
        </p:spPr>
        <p:txBody>
          <a:bodyPr vert="horz" wrap="square" anchor="ctr"/>
          <a:p>
            <a:r>
              <a:rPr lang="zh-CN" altLang="en-US" b="1"/>
              <a:t>走进高考</a:t>
            </a:r>
            <a:endParaRPr lang="zh-CN" altLang="en-US" b="1"/>
          </a:p>
        </p:txBody>
      </p:sp>
      <p:sp>
        <p:nvSpPr>
          <p:cNvPr id="159748" name="直接连接符 159747"/>
          <p:cNvSpPr/>
          <p:nvPr/>
        </p:nvSpPr>
        <p:spPr>
          <a:xfrm>
            <a:off x="1042988" y="2924175"/>
            <a:ext cx="4897437" cy="0"/>
          </a:xfrm>
          <a:prstGeom prst="line">
            <a:avLst/>
          </a:prstGeom>
          <a:ln w="25400" cap="flat" cmpd="sng">
            <a:solidFill>
              <a:srgbClr val="FF0000"/>
            </a:solidFill>
            <a:prstDash val="solid"/>
            <a:headEnd type="none" w="med" len="med"/>
            <a:tailEnd type="none" w="med" len="med"/>
          </a:ln>
        </p:spPr>
      </p:sp>
      <p:sp>
        <p:nvSpPr>
          <p:cNvPr id="159749" name="文本框 159748"/>
          <p:cNvSpPr txBox="1"/>
          <p:nvPr/>
        </p:nvSpPr>
        <p:spPr>
          <a:xfrm>
            <a:off x="250825" y="4581525"/>
            <a:ext cx="8280400" cy="1920875"/>
          </a:xfrm>
          <a:prstGeom prst="rect">
            <a:avLst/>
          </a:prstGeom>
          <a:noFill/>
          <a:ln w="25400" cap="flat" cmpd="sng">
            <a:solidFill>
              <a:srgbClr val="800000"/>
            </a:solidFill>
            <a:prstDash val="sysDot"/>
            <a:miter/>
            <a:headEnd type="none" w="med" len="med"/>
            <a:tailEnd type="none" w="med" len="med"/>
          </a:ln>
        </p:spPr>
        <p:txBody>
          <a:bodyPr>
            <a:spAutoFit/>
          </a:bodyPr>
          <a:p>
            <a:pPr marL="342900" indent="-342900">
              <a:lnSpc>
                <a:spcPct val="90000"/>
              </a:lnSpc>
              <a:spcBef>
                <a:spcPct val="50000"/>
              </a:spcBef>
            </a:pPr>
            <a:r>
              <a:rPr lang="en-US" altLang="zh-CN" sz="3200" b="1">
                <a:latin typeface="Arial" panose="020B0604020202020204" pitchFamily="34" charset="0"/>
              </a:rPr>
              <a:t>《</a:t>
            </a:r>
            <a:r>
              <a:rPr lang="zh-CN" altLang="en-US" sz="3200" b="1">
                <a:latin typeface="Arial" panose="020B0604020202020204" pitchFamily="34" charset="0"/>
              </a:rPr>
              <a:t>要从实际出发</a:t>
            </a:r>
            <a:r>
              <a:rPr lang="en-US" altLang="zh-CN" sz="3200" b="1">
                <a:latin typeface="Arial" panose="020B0604020202020204" pitchFamily="34" charset="0"/>
              </a:rPr>
              <a:t>》《</a:t>
            </a:r>
            <a:r>
              <a:rPr lang="zh-CN" altLang="en-US" sz="3200" b="1">
                <a:latin typeface="Arial" panose="020B0604020202020204" pitchFamily="34" charset="0"/>
              </a:rPr>
              <a:t>以人为本，因材施教</a:t>
            </a:r>
            <a:r>
              <a:rPr lang="en-US" altLang="zh-CN" sz="3200" b="1">
                <a:latin typeface="Arial" panose="020B0604020202020204" pitchFamily="34" charset="0"/>
              </a:rPr>
              <a:t>》</a:t>
            </a:r>
            <a:endParaRPr lang="en-US" altLang="zh-CN" sz="3200" b="1">
              <a:latin typeface="Arial" panose="020B0604020202020204" pitchFamily="34" charset="0"/>
            </a:endParaRPr>
          </a:p>
          <a:p>
            <a:pPr marL="342900" indent="-342900">
              <a:lnSpc>
                <a:spcPct val="90000"/>
              </a:lnSpc>
              <a:spcBef>
                <a:spcPct val="50000"/>
              </a:spcBef>
            </a:pPr>
            <a:r>
              <a:rPr lang="en-US" altLang="zh-CN" sz="3200" b="1">
                <a:latin typeface="Arial" panose="020B0604020202020204" pitchFamily="34" charset="0"/>
              </a:rPr>
              <a:t>《</a:t>
            </a:r>
            <a:r>
              <a:rPr lang="zh-CN" altLang="en-US" sz="3200" b="1">
                <a:latin typeface="Arial" panose="020B0604020202020204" pitchFamily="34" charset="0"/>
              </a:rPr>
              <a:t>实事求是才是真</a:t>
            </a:r>
            <a:r>
              <a:rPr lang="en-US" altLang="zh-CN" sz="3200" b="1">
                <a:latin typeface="Arial" panose="020B0604020202020204" pitchFamily="34" charset="0"/>
              </a:rPr>
              <a:t>》《</a:t>
            </a:r>
            <a:r>
              <a:rPr lang="zh-CN" altLang="en-US" sz="3200" b="1">
                <a:latin typeface="Arial" panose="020B0604020202020204" pitchFamily="34" charset="0"/>
              </a:rPr>
              <a:t>尊重规律，因地制宜</a:t>
            </a:r>
            <a:r>
              <a:rPr lang="en-US" altLang="zh-CN" sz="3200" b="1">
                <a:latin typeface="Arial" panose="020B0604020202020204" pitchFamily="34" charset="0"/>
              </a:rPr>
              <a:t>》</a:t>
            </a:r>
            <a:endParaRPr lang="en-US" altLang="zh-CN" sz="3200" b="1">
              <a:latin typeface="Arial" panose="020B0604020202020204" pitchFamily="34" charset="0"/>
            </a:endParaRPr>
          </a:p>
          <a:p>
            <a:pPr marL="342900" indent="-342900">
              <a:lnSpc>
                <a:spcPct val="90000"/>
              </a:lnSpc>
              <a:spcBef>
                <a:spcPct val="50000"/>
              </a:spcBef>
            </a:pPr>
            <a:r>
              <a:rPr lang="en-US" altLang="zh-CN" sz="3200" b="1">
                <a:latin typeface="Arial" panose="020B0604020202020204" pitchFamily="34" charset="0"/>
              </a:rPr>
              <a:t>《</a:t>
            </a:r>
            <a:r>
              <a:rPr lang="zh-CN" altLang="en-US" sz="3200" b="1">
                <a:latin typeface="Arial" panose="020B0604020202020204" pitchFamily="34" charset="0"/>
              </a:rPr>
              <a:t>处处皆美，才是和谐</a:t>
            </a:r>
            <a:r>
              <a:rPr lang="en-US" altLang="zh-CN" sz="3200" b="1">
                <a:latin typeface="Arial" panose="020B0604020202020204" pitchFamily="34" charset="0"/>
              </a:rPr>
              <a:t>》《</a:t>
            </a:r>
            <a:r>
              <a:rPr lang="zh-CN" altLang="en-US" sz="3200" b="1">
                <a:latin typeface="Arial" panose="020B0604020202020204" pitchFamily="34" charset="0"/>
              </a:rPr>
              <a:t>最适合的位置</a:t>
            </a:r>
            <a:r>
              <a:rPr lang="en-US" altLang="zh-CN" sz="3200" b="1">
                <a:latin typeface="Arial" panose="020B0604020202020204" pitchFamily="34" charset="0"/>
              </a:rPr>
              <a:t>》</a:t>
            </a:r>
            <a:endParaRPr lang="en-US" altLang="zh-CN" sz="3200"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9748"/>
                                        </p:tgtEl>
                                        <p:attrNameLst>
                                          <p:attrName>style.visibility</p:attrName>
                                        </p:attrNameLst>
                                      </p:cBhvr>
                                      <p:to>
                                        <p:strVal val="visible"/>
                                      </p:to>
                                    </p:set>
                                    <p:anim calcmode="lin" valueType="num">
                                      <p:cBhvr additive="base">
                                        <p:cTn id="7" dur="500" fill="hold"/>
                                        <p:tgtEl>
                                          <p:spTgt spid="159748"/>
                                        </p:tgtEl>
                                        <p:attrNameLst>
                                          <p:attrName>ppt_x</p:attrName>
                                        </p:attrNameLst>
                                      </p:cBhvr>
                                      <p:tavLst>
                                        <p:tav tm="0">
                                          <p:val>
                                            <p:strVal val="0-#ppt_w/2"/>
                                          </p:val>
                                        </p:tav>
                                        <p:tav tm="100000">
                                          <p:val>
                                            <p:strVal val="#ppt_x"/>
                                          </p:val>
                                        </p:tav>
                                      </p:tavLst>
                                    </p:anim>
                                    <p:anim calcmode="lin" valueType="num">
                                      <p:cBhvr additive="base">
                                        <p:cTn id="8" dur="500" fill="hold"/>
                                        <p:tgtEl>
                                          <p:spTgt spid="1597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59749"/>
                                        </p:tgtEl>
                                        <p:attrNameLst>
                                          <p:attrName>style.visibility</p:attrName>
                                        </p:attrNameLst>
                                      </p:cBhvr>
                                      <p:to>
                                        <p:strVal val="visible"/>
                                      </p:to>
                                    </p:set>
                                    <p:animEffect transition="in" filter="checkerboard(across)">
                                      <p:cBhvr>
                                        <p:cTn id="13" dur="500"/>
                                        <p:tgtEl>
                                          <p:spTgt spid="159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70" name="标题 160769"/>
          <p:cNvSpPr>
            <a:spLocks noGrp="1"/>
          </p:cNvSpPr>
          <p:nvPr>
            <p:ph type="title"/>
          </p:nvPr>
        </p:nvSpPr>
        <p:spPr>
          <a:xfrm>
            <a:off x="395288" y="115888"/>
            <a:ext cx="8002587" cy="765175"/>
          </a:xfrm>
          <a:ln w="25400">
            <a:solidFill>
              <a:srgbClr val="800000"/>
            </a:solidFill>
            <a:miter/>
          </a:ln>
        </p:spPr>
        <p:txBody>
          <a:bodyPr anchor="ctr"/>
          <a:p>
            <a:r>
              <a:rPr lang="zh-CN" altLang="en-US" sz="4000" b="1"/>
              <a:t>五、炼中心，树观点，拟题目</a:t>
            </a:r>
            <a:endParaRPr lang="zh-CN" altLang="en-US" sz="4000" b="1"/>
          </a:p>
        </p:txBody>
      </p:sp>
      <p:sp>
        <p:nvSpPr>
          <p:cNvPr id="160771" name="文本占位符 160770"/>
          <p:cNvSpPr>
            <a:spLocks noGrp="1"/>
          </p:cNvSpPr>
          <p:nvPr>
            <p:ph type="body"/>
          </p:nvPr>
        </p:nvSpPr>
        <p:spPr>
          <a:xfrm>
            <a:off x="250825" y="981075"/>
            <a:ext cx="8713788" cy="4249738"/>
          </a:xfrm>
          <a:ln w="25400" cap="rnd">
            <a:solidFill>
              <a:srgbClr val="FF0000"/>
            </a:solidFill>
            <a:prstDash val="sysDot"/>
            <a:miter/>
          </a:ln>
        </p:spPr>
        <p:txBody>
          <a:bodyPr/>
          <a:p>
            <a:pPr>
              <a:lnSpc>
                <a:spcPct val="80000"/>
              </a:lnSpc>
              <a:buNone/>
            </a:pPr>
            <a:r>
              <a:rPr lang="zh-CN" altLang="en-US" sz="2800" b="1">
                <a:solidFill>
                  <a:srgbClr val="000099"/>
                </a:solidFill>
                <a:ea typeface="楷体_GB2312" pitchFamily="49" charset="-122"/>
              </a:rPr>
              <a:t>一片树叶从树上向下跌落。</a:t>
            </a:r>
            <a:endParaRPr lang="zh-CN" altLang="en-US" sz="2800" b="1">
              <a:solidFill>
                <a:srgbClr val="000099"/>
              </a:solidFill>
              <a:ea typeface="楷体_GB2312" pitchFamily="49" charset="-122"/>
            </a:endParaRPr>
          </a:p>
          <a:p>
            <a:pPr>
              <a:lnSpc>
                <a:spcPct val="80000"/>
              </a:lnSpc>
              <a:buNone/>
            </a:pPr>
            <a:r>
              <a:rPr lang="zh-CN" altLang="en-US" sz="2800" b="1">
                <a:solidFill>
                  <a:srgbClr val="000099"/>
                </a:solidFill>
                <a:ea typeface="楷体_GB2312" pitchFamily="49" charset="-122"/>
              </a:rPr>
              <a:t>“我想落到大地上。”树叶说。</a:t>
            </a:r>
            <a:endParaRPr lang="zh-CN" altLang="en-US" sz="2800" b="1">
              <a:solidFill>
                <a:srgbClr val="000099"/>
              </a:solidFill>
              <a:ea typeface="楷体_GB2312" pitchFamily="49" charset="-122"/>
            </a:endParaRPr>
          </a:p>
          <a:p>
            <a:pPr>
              <a:lnSpc>
                <a:spcPct val="80000"/>
              </a:lnSpc>
              <a:buNone/>
            </a:pPr>
            <a:r>
              <a:rPr lang="zh-CN" altLang="en-US" sz="2800" b="1">
                <a:solidFill>
                  <a:srgbClr val="000099"/>
                </a:solidFill>
                <a:ea typeface="楷体_GB2312" pitchFamily="49" charset="-122"/>
              </a:rPr>
              <a:t>西风刮起并改变了树叶的方向，树叶说：“其实我正想向东飞。”</a:t>
            </a:r>
            <a:endParaRPr lang="zh-CN" altLang="en-US" sz="2800" b="1">
              <a:solidFill>
                <a:srgbClr val="000099"/>
              </a:solidFill>
              <a:ea typeface="楷体_GB2312" pitchFamily="49" charset="-122"/>
            </a:endParaRPr>
          </a:p>
          <a:p>
            <a:pPr>
              <a:lnSpc>
                <a:spcPct val="80000"/>
              </a:lnSpc>
              <a:buNone/>
            </a:pPr>
            <a:r>
              <a:rPr lang="zh-CN" altLang="en-US" sz="2800" b="1">
                <a:solidFill>
                  <a:srgbClr val="000099"/>
                </a:solidFill>
                <a:ea typeface="楷体_GB2312" pitchFamily="49" charset="-122"/>
              </a:rPr>
              <a:t>转眼东风刮起并把西风压倒，树叶说：“向西飞其实正好。”</a:t>
            </a:r>
            <a:endParaRPr lang="zh-CN" altLang="en-US" sz="2800" b="1">
              <a:solidFill>
                <a:srgbClr val="000099"/>
              </a:solidFill>
              <a:ea typeface="楷体_GB2312" pitchFamily="49" charset="-122"/>
            </a:endParaRPr>
          </a:p>
          <a:p>
            <a:pPr>
              <a:lnSpc>
                <a:spcPct val="80000"/>
              </a:lnSpc>
              <a:buNone/>
            </a:pPr>
            <a:r>
              <a:rPr lang="zh-CN" altLang="en-US" sz="2800" b="1">
                <a:solidFill>
                  <a:srgbClr val="000099"/>
                </a:solidFill>
                <a:ea typeface="楷体_GB2312" pitchFamily="49" charset="-122"/>
              </a:rPr>
              <a:t>接着势均力敌，西风对抗东风，树叶说：“理智告诉我悬浮在空中。”</a:t>
            </a:r>
            <a:endParaRPr lang="zh-CN" altLang="en-US" sz="2800" b="1">
              <a:solidFill>
                <a:srgbClr val="000099"/>
              </a:solidFill>
              <a:ea typeface="楷体_GB2312" pitchFamily="49" charset="-122"/>
            </a:endParaRPr>
          </a:p>
          <a:p>
            <a:pPr>
              <a:lnSpc>
                <a:spcPct val="80000"/>
              </a:lnSpc>
              <a:buNone/>
            </a:pPr>
            <a:r>
              <a:rPr lang="zh-CN" altLang="en-US" sz="2800" b="1">
                <a:solidFill>
                  <a:srgbClr val="000099"/>
                </a:solidFill>
                <a:ea typeface="楷体_GB2312" pitchFamily="49" charset="-122"/>
              </a:rPr>
              <a:t>东风西风都停了，树叶猝然跌落，树叶说：“我已决定径直飞向地球。”</a:t>
            </a:r>
            <a:endParaRPr lang="zh-CN" altLang="en-US" sz="2800" b="1">
              <a:solidFill>
                <a:srgbClr val="000099"/>
              </a:solidFill>
              <a:ea typeface="楷体_GB2312" pitchFamily="49" charset="-122"/>
            </a:endParaRPr>
          </a:p>
          <a:p>
            <a:pPr>
              <a:lnSpc>
                <a:spcPct val="80000"/>
              </a:lnSpc>
            </a:pPr>
            <a:endParaRPr lang="zh-CN" altLang="en-US" sz="2800">
              <a:solidFill>
                <a:srgbClr val="000099"/>
              </a:solidFill>
            </a:endParaRPr>
          </a:p>
        </p:txBody>
      </p:sp>
      <p:sp>
        <p:nvSpPr>
          <p:cNvPr id="160772" name="文本框 160771"/>
          <p:cNvSpPr txBox="1"/>
          <p:nvPr/>
        </p:nvSpPr>
        <p:spPr>
          <a:xfrm>
            <a:off x="323850" y="5373688"/>
            <a:ext cx="8640763" cy="1368425"/>
          </a:xfrm>
          <a:prstGeom prst="rect">
            <a:avLst/>
          </a:prstGeom>
          <a:noFill/>
          <a:ln w="25400" cap="flat" cmpd="sng">
            <a:solidFill>
              <a:srgbClr val="800000"/>
            </a:solidFill>
            <a:prstDash val="sysDot"/>
            <a:miter/>
            <a:headEnd type="none" w="med" len="med"/>
            <a:tailEnd type="none" w="med" len="med"/>
          </a:ln>
        </p:spPr>
        <p:txBody>
          <a:bodyPr/>
          <a:p>
            <a:pPr marL="342900" indent="-342900">
              <a:lnSpc>
                <a:spcPct val="90000"/>
              </a:lnSpc>
              <a:spcBef>
                <a:spcPct val="20000"/>
              </a:spcBef>
            </a:pPr>
            <a:r>
              <a:rPr lang="zh-CN" altLang="en-US" sz="3200" b="1">
                <a:latin typeface="Arial" panose="020B0604020202020204" pitchFamily="34" charset="0"/>
              </a:rPr>
              <a:t>观点：要顺应潮流，爱我所有，乐观处世，随遇而安；要坚定立场</a:t>
            </a:r>
            <a:r>
              <a:rPr lang="en-US" altLang="zh-CN" sz="3200" b="1">
                <a:latin typeface="Arial" panose="020B0604020202020204" pitchFamily="34" charset="0"/>
              </a:rPr>
              <a:t>,</a:t>
            </a:r>
            <a:r>
              <a:rPr lang="zh-CN" altLang="en-US" sz="3200" b="1">
                <a:latin typeface="Arial" panose="020B0604020202020204" pitchFamily="34" charset="0"/>
              </a:rPr>
              <a:t>逆流而上，选择自主，选择坚强。</a:t>
            </a:r>
            <a:endParaRPr lang="zh-CN" altLang="en-US" sz="3200" b="1">
              <a:latin typeface="Arial" panose="020B0604020202020204" pitchFamily="34" charset="0"/>
            </a:endParaRPr>
          </a:p>
          <a:p>
            <a:pPr marL="342900" indent="-342900">
              <a:lnSpc>
                <a:spcPct val="90000"/>
              </a:lnSpc>
              <a:spcBef>
                <a:spcPct val="20000"/>
              </a:spcBef>
            </a:pPr>
            <a:endParaRPr lang="zh-CN" altLang="en-US" sz="3200">
              <a:latin typeface="Arial" panose="020B0604020202020204" pitchFamily="34" charset="0"/>
            </a:endParaRPr>
          </a:p>
          <a:p>
            <a:pPr marL="342900" indent="-342900">
              <a:lnSpc>
                <a:spcPct val="90000"/>
              </a:lnSpc>
              <a:spcBef>
                <a:spcPct val="50000"/>
              </a:spcBef>
            </a:pPr>
            <a:endParaRPr lang="zh-CN" altLang="en-US" sz="32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60772"/>
                                        </p:tgtEl>
                                        <p:attrNameLst>
                                          <p:attrName>style.visibility</p:attrName>
                                        </p:attrNameLst>
                                      </p:cBhvr>
                                      <p:to>
                                        <p:strVal val="visible"/>
                                      </p:to>
                                    </p:set>
                                    <p:animEffect transition="in" filter="barn(inHorizontal)">
                                      <p:cBhvr>
                                        <p:cTn id="7" dur="500"/>
                                        <p:tgtEl>
                                          <p:spTgt spid="160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4" name="矩形 161793"/>
          <p:cNvSpPr/>
          <p:nvPr/>
        </p:nvSpPr>
        <p:spPr>
          <a:xfrm>
            <a:off x="250825" y="1125538"/>
            <a:ext cx="8642350" cy="5399087"/>
          </a:xfrm>
          <a:prstGeom prst="rect">
            <a:avLst/>
          </a:prstGeom>
          <a:noFill/>
          <a:ln w="25400" cap="flat" cmpd="sng">
            <a:solidFill>
              <a:srgbClr val="FF0000"/>
            </a:solidFill>
            <a:prstDash val="sysDot"/>
            <a:miter/>
            <a:headEnd type="none" w="med" len="med"/>
            <a:tailEnd type="none" w="med" len="med"/>
          </a:ln>
        </p:spPr>
        <p:txBody>
          <a:bodyPr/>
          <a:p>
            <a:pPr marL="342900" indent="-342900">
              <a:lnSpc>
                <a:spcPct val="90000"/>
              </a:lnSpc>
              <a:spcBef>
                <a:spcPct val="20000"/>
              </a:spcBef>
            </a:pPr>
            <a:endParaRPr lang="en-US" altLang="zh-CN" sz="2400" b="1">
              <a:solidFill>
                <a:srgbClr val="000099"/>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6600"/>
                </a:solidFill>
                <a:latin typeface="Arial" panose="020B0604020202020204" pitchFamily="34" charset="0"/>
                <a:ea typeface="楷体_GB2312" pitchFamily="49" charset="-122"/>
              </a:rPr>
              <a:t>《</a:t>
            </a:r>
            <a:r>
              <a:rPr lang="zh-CN" altLang="en-US" b="1">
                <a:solidFill>
                  <a:srgbClr val="006600"/>
                </a:solidFill>
                <a:latin typeface="Arial" panose="020B0604020202020204" pitchFamily="34" charset="0"/>
                <a:ea typeface="楷体_GB2312" pitchFamily="49" charset="-122"/>
              </a:rPr>
              <a:t>掌舵人生</a:t>
            </a:r>
            <a:r>
              <a:rPr lang="en-US" altLang="zh-CN" b="1">
                <a:solidFill>
                  <a:srgbClr val="006600"/>
                </a:solidFill>
                <a:latin typeface="Arial" panose="020B0604020202020204" pitchFamily="34" charset="0"/>
                <a:ea typeface="楷体_GB2312" pitchFamily="49" charset="-122"/>
              </a:rPr>
              <a:t>》 </a:t>
            </a:r>
            <a:endParaRPr lang="en-US" altLang="zh-CN" b="1">
              <a:solidFill>
                <a:srgbClr val="006600"/>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6600"/>
                </a:solidFill>
                <a:latin typeface="Arial" panose="020B0604020202020204" pitchFamily="34" charset="0"/>
                <a:ea typeface="楷体_GB2312" pitchFamily="49" charset="-122"/>
              </a:rPr>
              <a:t>《</a:t>
            </a:r>
            <a:r>
              <a:rPr lang="zh-CN" altLang="en-US" b="1">
                <a:solidFill>
                  <a:srgbClr val="006600"/>
                </a:solidFill>
                <a:latin typeface="Arial" panose="020B0604020202020204" pitchFamily="34" charset="0"/>
                <a:ea typeface="楷体_GB2312" pitchFamily="49" charset="-122"/>
              </a:rPr>
              <a:t>识时务，方成俊杰</a:t>
            </a:r>
            <a:r>
              <a:rPr lang="en-US" altLang="zh-CN" b="1">
                <a:solidFill>
                  <a:srgbClr val="006600"/>
                </a:solidFill>
                <a:latin typeface="Arial" panose="020B0604020202020204" pitchFamily="34" charset="0"/>
                <a:ea typeface="楷体_GB2312" pitchFamily="49" charset="-122"/>
              </a:rPr>
              <a:t>》</a:t>
            </a:r>
            <a:endParaRPr lang="en-US" altLang="zh-CN" b="1">
              <a:solidFill>
                <a:srgbClr val="006600"/>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6600"/>
                </a:solidFill>
                <a:latin typeface="Arial" panose="020B0604020202020204" pitchFamily="34" charset="0"/>
                <a:ea typeface="楷体_GB2312" pitchFamily="49" charset="-122"/>
              </a:rPr>
              <a:t>《</a:t>
            </a:r>
            <a:r>
              <a:rPr lang="zh-CN" altLang="en-US" b="1">
                <a:solidFill>
                  <a:srgbClr val="006600"/>
                </a:solidFill>
                <a:latin typeface="Arial" panose="020B0604020202020204" pitchFamily="34" charset="0"/>
                <a:ea typeface="楷体_GB2312" pitchFamily="49" charset="-122"/>
              </a:rPr>
              <a:t>人，没有飘摇</a:t>
            </a:r>
            <a:r>
              <a:rPr lang="en-US" altLang="zh-CN" b="1">
                <a:solidFill>
                  <a:srgbClr val="006600"/>
                </a:solidFill>
                <a:latin typeface="Arial" panose="020B0604020202020204" pitchFamily="34" charset="0"/>
                <a:ea typeface="楷体_GB2312" pitchFamily="49" charset="-122"/>
              </a:rPr>
              <a:t>》</a:t>
            </a:r>
            <a:endParaRPr lang="en-US" altLang="zh-CN" b="1">
              <a:solidFill>
                <a:srgbClr val="006600"/>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6600"/>
                </a:solidFill>
                <a:latin typeface="Arial" panose="020B0604020202020204" pitchFamily="34" charset="0"/>
                <a:ea typeface="楷体_GB2312" pitchFamily="49" charset="-122"/>
              </a:rPr>
              <a:t>《</a:t>
            </a:r>
            <a:r>
              <a:rPr lang="zh-CN" altLang="en-US" b="1">
                <a:solidFill>
                  <a:srgbClr val="006600"/>
                </a:solidFill>
                <a:latin typeface="Arial" panose="020B0604020202020204" pitchFamily="34" charset="0"/>
                <a:ea typeface="楷体_GB2312" pitchFamily="49" charset="-122"/>
              </a:rPr>
              <a:t>携带生命之重</a:t>
            </a:r>
            <a:r>
              <a:rPr lang="en-US" altLang="zh-CN" b="1">
                <a:solidFill>
                  <a:srgbClr val="006600"/>
                </a:solidFill>
                <a:latin typeface="Arial" panose="020B0604020202020204" pitchFamily="34" charset="0"/>
                <a:ea typeface="楷体_GB2312" pitchFamily="49" charset="-122"/>
              </a:rPr>
              <a:t>》</a:t>
            </a:r>
            <a:endParaRPr lang="en-US" altLang="zh-CN" b="1">
              <a:solidFill>
                <a:srgbClr val="006600"/>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6600"/>
                </a:solidFill>
                <a:latin typeface="Arial" panose="020B0604020202020204" pitchFamily="34" charset="0"/>
                <a:ea typeface="楷体_GB2312" pitchFamily="49" charset="-122"/>
              </a:rPr>
              <a:t>《</a:t>
            </a:r>
            <a:r>
              <a:rPr lang="zh-CN" altLang="en-US" b="1">
                <a:solidFill>
                  <a:srgbClr val="006600"/>
                </a:solidFill>
                <a:latin typeface="Arial" panose="020B0604020202020204" pitchFamily="34" charset="0"/>
                <a:ea typeface="楷体_GB2312" pitchFamily="49" charset="-122"/>
              </a:rPr>
              <a:t>用乐观点亮生命</a:t>
            </a:r>
            <a:r>
              <a:rPr lang="en-US" altLang="zh-CN" b="1">
                <a:solidFill>
                  <a:srgbClr val="006600"/>
                </a:solidFill>
                <a:latin typeface="Arial" panose="020B0604020202020204" pitchFamily="34" charset="0"/>
                <a:ea typeface="楷体_GB2312" pitchFamily="49" charset="-122"/>
              </a:rPr>
              <a:t>》</a:t>
            </a:r>
            <a:endParaRPr lang="en-US" altLang="zh-CN" b="1">
              <a:solidFill>
                <a:srgbClr val="000099"/>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6600"/>
                </a:solidFill>
                <a:latin typeface="Arial" panose="020B0604020202020204" pitchFamily="34" charset="0"/>
                <a:ea typeface="楷体_GB2312" pitchFamily="49" charset="-122"/>
              </a:rPr>
              <a:t>《</a:t>
            </a:r>
            <a:r>
              <a:rPr lang="zh-CN" altLang="en-US" b="1">
                <a:solidFill>
                  <a:srgbClr val="006600"/>
                </a:solidFill>
                <a:latin typeface="Arial" panose="020B0604020202020204" pitchFamily="34" charset="0"/>
                <a:ea typeface="楷体_GB2312" pitchFamily="49" charset="-122"/>
              </a:rPr>
              <a:t>不做自己的奴隶</a:t>
            </a:r>
            <a:r>
              <a:rPr lang="en-US" altLang="zh-CN" b="1">
                <a:solidFill>
                  <a:srgbClr val="006600"/>
                </a:solidFill>
                <a:latin typeface="Arial" panose="020B0604020202020204" pitchFamily="34" charset="0"/>
                <a:ea typeface="楷体_GB2312" pitchFamily="49" charset="-122"/>
              </a:rPr>
              <a:t>》</a:t>
            </a:r>
            <a:endParaRPr lang="en-US" altLang="zh-CN" b="1">
              <a:solidFill>
                <a:srgbClr val="006600"/>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6600"/>
                </a:solidFill>
                <a:latin typeface="Arial" panose="020B0604020202020204" pitchFamily="34" charset="0"/>
                <a:ea typeface="楷体_GB2312" pitchFamily="49" charset="-122"/>
              </a:rPr>
              <a:t>《</a:t>
            </a:r>
            <a:r>
              <a:rPr lang="zh-CN" altLang="en-US" b="1">
                <a:solidFill>
                  <a:srgbClr val="006600"/>
                </a:solidFill>
                <a:latin typeface="Arial" panose="020B0604020202020204" pitchFamily="34" charset="0"/>
                <a:ea typeface="楷体_GB2312" pitchFamily="49" charset="-122"/>
              </a:rPr>
              <a:t>带乐观上路</a:t>
            </a:r>
            <a:r>
              <a:rPr lang="en-US" altLang="zh-CN" b="1">
                <a:solidFill>
                  <a:srgbClr val="006600"/>
                </a:solidFill>
                <a:latin typeface="Arial" panose="020B0604020202020204" pitchFamily="34" charset="0"/>
                <a:ea typeface="楷体_GB2312" pitchFamily="49" charset="-122"/>
              </a:rPr>
              <a:t>》</a:t>
            </a:r>
            <a:endParaRPr lang="en-US" altLang="zh-CN" b="1">
              <a:solidFill>
                <a:srgbClr val="006600"/>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6600"/>
                </a:solidFill>
                <a:latin typeface="Arial" panose="020B0604020202020204" pitchFamily="34" charset="0"/>
                <a:ea typeface="楷体_GB2312" pitchFamily="49" charset="-122"/>
              </a:rPr>
              <a:t>《</a:t>
            </a:r>
            <a:r>
              <a:rPr lang="zh-CN" altLang="en-US" b="1">
                <a:solidFill>
                  <a:srgbClr val="006600"/>
                </a:solidFill>
                <a:latin typeface="Arial" panose="020B0604020202020204" pitchFamily="34" charset="0"/>
                <a:ea typeface="楷体_GB2312" pitchFamily="49" charset="-122"/>
              </a:rPr>
              <a:t>从俗沉浮，与时俯仰</a:t>
            </a:r>
            <a:r>
              <a:rPr lang="en-US" altLang="zh-CN" b="1">
                <a:solidFill>
                  <a:srgbClr val="006600"/>
                </a:solidFill>
                <a:latin typeface="Arial" panose="020B0604020202020204" pitchFamily="34" charset="0"/>
                <a:ea typeface="楷体_GB2312" pitchFamily="49" charset="-122"/>
              </a:rPr>
              <a:t>》</a:t>
            </a:r>
            <a:endParaRPr lang="en-US" altLang="zh-CN" b="1">
              <a:solidFill>
                <a:srgbClr val="006600"/>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6600"/>
                </a:solidFill>
                <a:latin typeface="Arial" panose="020B0604020202020204" pitchFamily="34" charset="0"/>
                <a:ea typeface="楷体_GB2312" pitchFamily="49" charset="-122"/>
              </a:rPr>
              <a:t>《</a:t>
            </a:r>
            <a:r>
              <a:rPr lang="zh-CN" altLang="en-US" b="1">
                <a:solidFill>
                  <a:srgbClr val="006600"/>
                </a:solidFill>
                <a:latin typeface="Arial" panose="020B0604020202020204" pitchFamily="34" charset="0"/>
                <a:ea typeface="楷体_GB2312" pitchFamily="49" charset="-122"/>
              </a:rPr>
              <a:t>做片快乐的树叶</a:t>
            </a:r>
            <a:r>
              <a:rPr lang="en-US" altLang="zh-CN" b="1">
                <a:solidFill>
                  <a:srgbClr val="006600"/>
                </a:solidFill>
                <a:latin typeface="Arial" panose="020B0604020202020204" pitchFamily="34" charset="0"/>
                <a:ea typeface="楷体_GB2312" pitchFamily="49" charset="-122"/>
              </a:rPr>
              <a:t>》</a:t>
            </a:r>
            <a:endParaRPr lang="en-US" altLang="zh-CN" b="1">
              <a:solidFill>
                <a:srgbClr val="006600"/>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6600"/>
                </a:solidFill>
                <a:latin typeface="Arial" panose="020B0604020202020204" pitchFamily="34" charset="0"/>
                <a:ea typeface="楷体_GB2312" pitchFamily="49" charset="-122"/>
              </a:rPr>
              <a:t>《</a:t>
            </a:r>
            <a:r>
              <a:rPr lang="zh-CN" altLang="en-US" b="1">
                <a:solidFill>
                  <a:srgbClr val="006600"/>
                </a:solidFill>
                <a:latin typeface="Arial" panose="020B0604020202020204" pitchFamily="34" charset="0"/>
                <a:ea typeface="楷体_GB2312" pitchFamily="49" charset="-122"/>
              </a:rPr>
              <a:t>面朝大海，春暖花开</a:t>
            </a:r>
            <a:r>
              <a:rPr lang="en-US" altLang="zh-CN" b="1">
                <a:solidFill>
                  <a:srgbClr val="006600"/>
                </a:solidFill>
                <a:latin typeface="Arial" panose="020B0604020202020204" pitchFamily="34" charset="0"/>
                <a:ea typeface="楷体_GB2312" pitchFamily="49" charset="-122"/>
              </a:rPr>
              <a:t>》</a:t>
            </a:r>
            <a:endParaRPr lang="en-US" altLang="zh-CN" b="1">
              <a:solidFill>
                <a:srgbClr val="006600"/>
              </a:solidFill>
              <a:latin typeface="Arial" panose="020B0604020202020204" pitchFamily="34" charset="0"/>
              <a:ea typeface="楷体_GB2312" pitchFamily="49" charset="-122"/>
            </a:endParaRPr>
          </a:p>
          <a:p>
            <a:pPr marL="342900" indent="-342900">
              <a:lnSpc>
                <a:spcPct val="90000"/>
              </a:lnSpc>
              <a:spcBef>
                <a:spcPct val="20000"/>
              </a:spcBef>
            </a:pPr>
            <a:endParaRPr lang="en-US" altLang="zh-CN" b="1">
              <a:solidFill>
                <a:srgbClr val="006600"/>
              </a:solidFill>
              <a:latin typeface="Arial" panose="020B0604020202020204" pitchFamily="34" charset="0"/>
              <a:ea typeface="楷体_GB2312" pitchFamily="49" charset="-122"/>
            </a:endParaRPr>
          </a:p>
          <a:p>
            <a:pPr marL="342900" indent="-342900">
              <a:lnSpc>
                <a:spcPct val="90000"/>
              </a:lnSpc>
              <a:spcBef>
                <a:spcPct val="20000"/>
              </a:spcBef>
            </a:pPr>
            <a:endParaRPr lang="en-US" altLang="zh-CN" b="1">
              <a:solidFill>
                <a:srgbClr val="006600"/>
              </a:solidFill>
              <a:latin typeface="Arial" panose="020B0604020202020204" pitchFamily="34" charset="0"/>
              <a:ea typeface="楷体_GB2312" pitchFamily="49" charset="-122"/>
            </a:endParaRPr>
          </a:p>
          <a:p>
            <a:pPr marL="342900" indent="-342900">
              <a:spcBef>
                <a:spcPct val="50000"/>
              </a:spcBef>
              <a:buClr>
                <a:schemeClr val="hlink"/>
              </a:buClr>
              <a:buFont typeface="Wingdings" panose="05000000000000000000" pitchFamily="2" charset="2"/>
              <a:buChar char="§"/>
            </a:pPr>
            <a:endParaRPr lang="en-US" altLang="zh-CN" sz="2400" b="1">
              <a:solidFill>
                <a:srgbClr val="000099"/>
              </a:solidFill>
              <a:latin typeface="Arial" panose="020B0604020202020204" pitchFamily="34" charset="0"/>
              <a:ea typeface="楷体_GB2312" pitchFamily="49" charset="-122"/>
            </a:endParaRPr>
          </a:p>
        </p:txBody>
      </p:sp>
      <p:sp>
        <p:nvSpPr>
          <p:cNvPr id="161795" name="矩形 161794"/>
          <p:cNvSpPr/>
          <p:nvPr/>
        </p:nvSpPr>
        <p:spPr>
          <a:xfrm>
            <a:off x="4211638" y="1557338"/>
            <a:ext cx="4464050" cy="5175250"/>
          </a:xfrm>
          <a:prstGeom prst="rect">
            <a:avLst/>
          </a:prstGeom>
          <a:noFill/>
          <a:ln w="9525">
            <a:noFill/>
          </a:ln>
        </p:spPr>
        <p:txBody>
          <a:bodyPr>
            <a:spAutoFit/>
          </a:bodyPr>
          <a:p>
            <a:pPr marL="342900" indent="-342900">
              <a:lnSpc>
                <a:spcPct val="90000"/>
              </a:lnSpc>
              <a:spcBef>
                <a:spcPct val="20000"/>
              </a:spcBef>
            </a:pPr>
            <a:r>
              <a:rPr lang="en-US" altLang="zh-CN" b="1">
                <a:solidFill>
                  <a:srgbClr val="000099"/>
                </a:solidFill>
                <a:latin typeface="Arial" panose="020B0604020202020204" pitchFamily="34" charset="0"/>
                <a:ea typeface="楷体_GB2312" pitchFamily="49" charset="-122"/>
              </a:rPr>
              <a:t>《</a:t>
            </a:r>
            <a:r>
              <a:rPr lang="zh-CN" altLang="en-US" b="1">
                <a:solidFill>
                  <a:srgbClr val="000099"/>
                </a:solidFill>
                <a:latin typeface="Arial" panose="020B0604020202020204" pitchFamily="34" charset="0"/>
                <a:ea typeface="楷体_GB2312" pitchFamily="49" charset="-122"/>
              </a:rPr>
              <a:t>路不因风改</a:t>
            </a:r>
            <a:r>
              <a:rPr lang="en-US" altLang="zh-CN" b="1">
                <a:solidFill>
                  <a:srgbClr val="000099"/>
                </a:solidFill>
                <a:latin typeface="Arial" panose="020B0604020202020204" pitchFamily="34" charset="0"/>
                <a:ea typeface="楷体_GB2312" pitchFamily="49" charset="-122"/>
              </a:rPr>
              <a:t>》</a:t>
            </a:r>
            <a:endParaRPr lang="en-US" altLang="zh-CN" b="1">
              <a:solidFill>
                <a:srgbClr val="000099"/>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0099"/>
                </a:solidFill>
                <a:latin typeface="Arial" panose="020B0604020202020204" pitchFamily="34" charset="0"/>
                <a:ea typeface="楷体_GB2312" pitchFamily="49" charset="-122"/>
              </a:rPr>
              <a:t>《</a:t>
            </a:r>
            <a:r>
              <a:rPr lang="zh-CN" altLang="en-US" b="1">
                <a:solidFill>
                  <a:srgbClr val="000099"/>
                </a:solidFill>
                <a:latin typeface="Arial" panose="020B0604020202020204" pitchFamily="34" charset="0"/>
                <a:ea typeface="楷体_GB2312" pitchFamily="49" charset="-122"/>
              </a:rPr>
              <a:t>如果必须放弃</a:t>
            </a:r>
            <a:r>
              <a:rPr lang="en-US" altLang="zh-CN" b="1">
                <a:solidFill>
                  <a:srgbClr val="000099"/>
                </a:solidFill>
                <a:latin typeface="Arial" panose="020B0604020202020204" pitchFamily="34" charset="0"/>
                <a:ea typeface="楷体_GB2312" pitchFamily="49" charset="-122"/>
              </a:rPr>
              <a:t>》</a:t>
            </a:r>
            <a:endParaRPr lang="en-US" altLang="zh-CN" b="1">
              <a:solidFill>
                <a:srgbClr val="000099"/>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0099"/>
                </a:solidFill>
                <a:latin typeface="Arial" panose="020B0604020202020204" pitchFamily="34" charset="0"/>
                <a:ea typeface="楷体_GB2312" pitchFamily="49" charset="-122"/>
              </a:rPr>
              <a:t>《</a:t>
            </a:r>
            <a:r>
              <a:rPr lang="zh-CN" altLang="en-US" b="1">
                <a:solidFill>
                  <a:srgbClr val="000099"/>
                </a:solidFill>
                <a:latin typeface="Arial" panose="020B0604020202020204" pitchFamily="34" charset="0"/>
                <a:ea typeface="楷体_GB2312" pitchFamily="49" charset="-122"/>
              </a:rPr>
              <a:t>活出自己</a:t>
            </a:r>
            <a:r>
              <a:rPr lang="en-US" altLang="zh-CN" b="1">
                <a:solidFill>
                  <a:srgbClr val="000099"/>
                </a:solidFill>
                <a:latin typeface="Arial" panose="020B0604020202020204" pitchFamily="34" charset="0"/>
                <a:ea typeface="楷体_GB2312" pitchFamily="49" charset="-122"/>
              </a:rPr>
              <a:t>》</a:t>
            </a:r>
            <a:endParaRPr lang="en-US" altLang="zh-CN" b="1">
              <a:solidFill>
                <a:srgbClr val="000099"/>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0099"/>
                </a:solidFill>
                <a:latin typeface="Arial" panose="020B0604020202020204" pitchFamily="34" charset="0"/>
                <a:ea typeface="楷体_GB2312" pitchFamily="49" charset="-122"/>
              </a:rPr>
              <a:t>《</a:t>
            </a:r>
            <a:r>
              <a:rPr lang="zh-CN" altLang="en-US" b="1">
                <a:solidFill>
                  <a:srgbClr val="000099"/>
                </a:solidFill>
                <a:latin typeface="Arial" panose="020B0604020202020204" pitchFamily="34" charset="0"/>
                <a:ea typeface="楷体_GB2312" pitchFamily="49" charset="-122"/>
              </a:rPr>
              <a:t>悔不该当初随那风儿飘</a:t>
            </a:r>
            <a:r>
              <a:rPr lang="en-US" altLang="zh-CN" b="1">
                <a:solidFill>
                  <a:srgbClr val="000099"/>
                </a:solidFill>
                <a:latin typeface="Arial" panose="020B0604020202020204" pitchFamily="34" charset="0"/>
                <a:ea typeface="楷体_GB2312" pitchFamily="49" charset="-122"/>
              </a:rPr>
              <a:t>》</a:t>
            </a:r>
            <a:endParaRPr lang="en-US" altLang="zh-CN" b="1">
              <a:solidFill>
                <a:srgbClr val="000099"/>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0099"/>
                </a:solidFill>
                <a:latin typeface="Arial" panose="020B0604020202020204" pitchFamily="34" charset="0"/>
                <a:ea typeface="楷体_GB2312" pitchFamily="49" charset="-122"/>
              </a:rPr>
              <a:t>《</a:t>
            </a:r>
            <a:r>
              <a:rPr lang="zh-CN" altLang="en-US" b="1">
                <a:solidFill>
                  <a:srgbClr val="000099"/>
                </a:solidFill>
                <a:latin typeface="Arial" panose="020B0604020202020204" pitchFamily="34" charset="0"/>
                <a:ea typeface="楷体_GB2312" pitchFamily="49" charset="-122"/>
              </a:rPr>
              <a:t>把握生命的方向</a:t>
            </a:r>
            <a:r>
              <a:rPr lang="en-US" altLang="zh-CN" b="1">
                <a:solidFill>
                  <a:srgbClr val="000099"/>
                </a:solidFill>
                <a:latin typeface="Arial" panose="020B0604020202020204" pitchFamily="34" charset="0"/>
                <a:ea typeface="楷体_GB2312" pitchFamily="49" charset="-122"/>
              </a:rPr>
              <a:t>》</a:t>
            </a:r>
            <a:endParaRPr lang="en-US" altLang="zh-CN" b="1">
              <a:solidFill>
                <a:srgbClr val="000099"/>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0099"/>
                </a:solidFill>
                <a:latin typeface="Arial" panose="020B0604020202020204" pitchFamily="34" charset="0"/>
                <a:ea typeface="楷体_GB2312" pitchFamily="49" charset="-122"/>
              </a:rPr>
              <a:t>《</a:t>
            </a:r>
            <a:r>
              <a:rPr lang="zh-CN" altLang="en-US" b="1">
                <a:solidFill>
                  <a:srgbClr val="000099"/>
                </a:solidFill>
                <a:latin typeface="Arial" panose="020B0604020202020204" pitchFamily="34" charset="0"/>
                <a:ea typeface="楷体_GB2312" pitchFamily="49" charset="-122"/>
              </a:rPr>
              <a:t>不要迷失自己</a:t>
            </a:r>
            <a:r>
              <a:rPr lang="en-US" altLang="zh-CN" b="1">
                <a:solidFill>
                  <a:srgbClr val="000099"/>
                </a:solidFill>
                <a:latin typeface="Arial" panose="020B0604020202020204" pitchFamily="34" charset="0"/>
                <a:ea typeface="楷体_GB2312" pitchFamily="49" charset="-122"/>
              </a:rPr>
              <a:t>》</a:t>
            </a:r>
            <a:endParaRPr lang="en-US" altLang="zh-CN" b="1">
              <a:solidFill>
                <a:srgbClr val="000099"/>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0099"/>
                </a:solidFill>
                <a:latin typeface="Arial" panose="020B0604020202020204" pitchFamily="34" charset="0"/>
                <a:ea typeface="楷体_GB2312" pitchFamily="49" charset="-122"/>
              </a:rPr>
              <a:t>《</a:t>
            </a:r>
            <a:r>
              <a:rPr lang="zh-CN" altLang="en-US" b="1">
                <a:solidFill>
                  <a:srgbClr val="000099"/>
                </a:solidFill>
                <a:latin typeface="Arial" panose="020B0604020202020204" pitchFamily="34" charset="0"/>
                <a:ea typeface="楷体_GB2312" pitchFamily="49" charset="-122"/>
              </a:rPr>
              <a:t>为自己找个快乐的借口</a:t>
            </a:r>
            <a:r>
              <a:rPr lang="en-US" altLang="zh-CN" b="1">
                <a:solidFill>
                  <a:srgbClr val="000099"/>
                </a:solidFill>
                <a:latin typeface="Arial" panose="020B0604020202020204" pitchFamily="34" charset="0"/>
                <a:ea typeface="楷体_GB2312" pitchFamily="49" charset="-122"/>
              </a:rPr>
              <a:t>》</a:t>
            </a:r>
            <a:endParaRPr lang="en-US" altLang="zh-CN" b="1">
              <a:solidFill>
                <a:srgbClr val="000099"/>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0099"/>
                </a:solidFill>
                <a:latin typeface="Arial" panose="020B0604020202020204" pitchFamily="34" charset="0"/>
                <a:ea typeface="楷体_GB2312" pitchFamily="49" charset="-122"/>
              </a:rPr>
              <a:t>《</a:t>
            </a:r>
            <a:r>
              <a:rPr lang="zh-CN" altLang="en-US" b="1">
                <a:solidFill>
                  <a:srgbClr val="000099"/>
                </a:solidFill>
                <a:latin typeface="Arial" panose="020B0604020202020204" pitchFamily="34" charset="0"/>
                <a:ea typeface="楷体_GB2312" pitchFamily="49" charset="-122"/>
              </a:rPr>
              <a:t>心快乐，所以生活快乐</a:t>
            </a:r>
            <a:r>
              <a:rPr lang="en-US" altLang="zh-CN" b="1">
                <a:solidFill>
                  <a:srgbClr val="000099"/>
                </a:solidFill>
                <a:latin typeface="Arial" panose="020B0604020202020204" pitchFamily="34" charset="0"/>
                <a:ea typeface="楷体_GB2312" pitchFamily="49" charset="-122"/>
              </a:rPr>
              <a:t>》</a:t>
            </a:r>
            <a:endParaRPr lang="en-US" altLang="zh-CN" b="1">
              <a:solidFill>
                <a:srgbClr val="000099"/>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0099"/>
                </a:solidFill>
                <a:latin typeface="Arial" panose="020B0604020202020204" pitchFamily="34" charset="0"/>
                <a:ea typeface="楷体_GB2312" pitchFamily="49" charset="-122"/>
              </a:rPr>
              <a:t>《</a:t>
            </a:r>
            <a:r>
              <a:rPr lang="zh-CN" altLang="en-US" b="1">
                <a:solidFill>
                  <a:srgbClr val="000099"/>
                </a:solidFill>
                <a:latin typeface="Arial" panose="020B0604020202020204" pitchFamily="34" charset="0"/>
                <a:ea typeface="楷体_GB2312" pitchFamily="49" charset="-122"/>
              </a:rPr>
              <a:t>顺其自然</a:t>
            </a:r>
            <a:r>
              <a:rPr lang="en-US" altLang="zh-CN" b="1">
                <a:solidFill>
                  <a:srgbClr val="000099"/>
                </a:solidFill>
                <a:latin typeface="Arial" panose="020B0604020202020204" pitchFamily="34" charset="0"/>
                <a:ea typeface="楷体_GB2312" pitchFamily="49" charset="-122"/>
              </a:rPr>
              <a:t>》</a:t>
            </a:r>
            <a:endParaRPr lang="en-US" altLang="zh-CN" b="1">
              <a:solidFill>
                <a:srgbClr val="000099"/>
              </a:solidFill>
              <a:latin typeface="Arial" panose="020B0604020202020204" pitchFamily="34" charset="0"/>
              <a:ea typeface="楷体_GB2312" pitchFamily="49" charset="-122"/>
            </a:endParaRPr>
          </a:p>
          <a:p>
            <a:pPr marL="342900" indent="-342900">
              <a:lnSpc>
                <a:spcPct val="90000"/>
              </a:lnSpc>
              <a:spcBef>
                <a:spcPct val="20000"/>
              </a:spcBef>
            </a:pPr>
            <a:r>
              <a:rPr lang="en-US" altLang="zh-CN" b="1">
                <a:solidFill>
                  <a:srgbClr val="000099"/>
                </a:solidFill>
                <a:latin typeface="Arial" panose="020B0604020202020204" pitchFamily="34" charset="0"/>
                <a:ea typeface="楷体_GB2312" pitchFamily="49" charset="-122"/>
              </a:rPr>
              <a:t>《</a:t>
            </a:r>
            <a:r>
              <a:rPr lang="zh-CN" altLang="en-US" b="1">
                <a:solidFill>
                  <a:srgbClr val="000099"/>
                </a:solidFill>
                <a:latin typeface="Arial" panose="020B0604020202020204" pitchFamily="34" charset="0"/>
                <a:ea typeface="楷体_GB2312" pitchFamily="49" charset="-122"/>
              </a:rPr>
              <a:t>从容面对</a:t>
            </a:r>
            <a:r>
              <a:rPr lang="en-US" altLang="zh-CN" b="1">
                <a:solidFill>
                  <a:srgbClr val="000099"/>
                </a:solidFill>
                <a:latin typeface="Arial" panose="020B0604020202020204" pitchFamily="34" charset="0"/>
                <a:ea typeface="楷体_GB2312" pitchFamily="49" charset="-122"/>
              </a:rPr>
              <a:t>》</a:t>
            </a:r>
            <a:endParaRPr lang="en-US" altLang="zh-CN" b="1">
              <a:solidFill>
                <a:srgbClr val="000099"/>
              </a:solidFill>
              <a:latin typeface="Arial" panose="020B0604020202020204" pitchFamily="34" charset="0"/>
              <a:ea typeface="楷体_GB2312" pitchFamily="49" charset="-122"/>
            </a:endParaRPr>
          </a:p>
          <a:p>
            <a:pPr marL="342900" indent="-342900">
              <a:lnSpc>
                <a:spcPct val="90000"/>
              </a:lnSpc>
              <a:spcBef>
                <a:spcPct val="20000"/>
              </a:spcBef>
            </a:pPr>
            <a:endParaRPr lang="en-US" altLang="zh-CN" b="1">
              <a:solidFill>
                <a:srgbClr val="000099"/>
              </a:solidFill>
              <a:latin typeface="Arial" panose="020B0604020202020204" pitchFamily="34" charset="0"/>
              <a:ea typeface="楷体_GB2312" pitchFamily="49" charset="-122"/>
            </a:endParaRPr>
          </a:p>
        </p:txBody>
      </p:sp>
      <p:sp>
        <p:nvSpPr>
          <p:cNvPr id="161796" name="文本框 161795"/>
          <p:cNvSpPr txBox="1"/>
          <p:nvPr/>
        </p:nvSpPr>
        <p:spPr>
          <a:xfrm>
            <a:off x="2268538" y="260350"/>
            <a:ext cx="3743325" cy="611188"/>
          </a:xfrm>
          <a:prstGeom prst="rect">
            <a:avLst/>
          </a:prstGeom>
          <a:noFill/>
          <a:ln w="25400" cap="flat" cmpd="sng">
            <a:solidFill>
              <a:srgbClr val="800000"/>
            </a:solidFill>
            <a:prstDash val="solid"/>
            <a:miter/>
            <a:headEnd type="none" w="med" len="med"/>
            <a:tailEnd type="none" w="med" len="med"/>
          </a:ln>
        </p:spPr>
        <p:txBody>
          <a:bodyPr>
            <a:spAutoFit/>
          </a:bodyPr>
          <a:p>
            <a:pPr marL="342900" indent="-342900" algn="ctr">
              <a:lnSpc>
                <a:spcPct val="90000"/>
              </a:lnSpc>
              <a:spcBef>
                <a:spcPct val="50000"/>
              </a:spcBef>
            </a:pPr>
            <a:r>
              <a:rPr lang="zh-CN" altLang="en-US" sz="3600" b="1">
                <a:solidFill>
                  <a:schemeClr val="tx2"/>
                </a:solidFill>
                <a:latin typeface="Arial" panose="020B0604020202020204" pitchFamily="34" charset="0"/>
              </a:rPr>
              <a:t>精彩题目</a:t>
            </a:r>
            <a:endParaRPr lang="zh-CN" altLang="en-US" sz="3600" b="1">
              <a:solidFill>
                <a:schemeClr val="tx2"/>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文本框 145409"/>
          <p:cNvSpPr txBox="1"/>
          <p:nvPr/>
        </p:nvSpPr>
        <p:spPr>
          <a:xfrm>
            <a:off x="684213" y="476250"/>
            <a:ext cx="7989887" cy="6067425"/>
          </a:xfrm>
          <a:prstGeom prst="rect">
            <a:avLst/>
          </a:prstGeom>
          <a:noFill/>
          <a:ln w="25400" cap="rnd" cmpd="sng">
            <a:solidFill>
              <a:srgbClr val="FF0000"/>
            </a:solidFill>
            <a:prstDash val="sysDot"/>
            <a:miter/>
            <a:headEnd type="none" w="med" len="med"/>
            <a:tailEnd type="none" w="med" len="med"/>
          </a:ln>
        </p:spPr>
        <p:txBody>
          <a:bodyPr>
            <a:spAutoFit/>
          </a:bodyPr>
          <a:p>
            <a:pPr>
              <a:spcBef>
                <a:spcPct val="50000"/>
              </a:spcBef>
            </a:pPr>
            <a:r>
              <a:rPr lang="zh-CN" altLang="en-US" sz="6600" b="1">
                <a:solidFill>
                  <a:srgbClr val="FF3300"/>
                </a:solidFill>
                <a:latin typeface="宋体" panose="02010600030101010101" pitchFamily="2" charset="-122"/>
              </a:rPr>
              <a:t>学习目标</a:t>
            </a:r>
            <a:endParaRPr lang="zh-CN" altLang="en-US" sz="6600" b="1">
              <a:solidFill>
                <a:srgbClr val="FF3300"/>
              </a:solidFill>
              <a:latin typeface="宋体" panose="02010600030101010101" pitchFamily="2" charset="-122"/>
            </a:endParaRPr>
          </a:p>
          <a:p>
            <a:pPr>
              <a:spcBef>
                <a:spcPct val="50000"/>
              </a:spcBef>
            </a:pPr>
            <a:r>
              <a:rPr lang="en-US" altLang="zh-CN" sz="3600" b="1" dirty="0">
                <a:solidFill>
                  <a:srgbClr val="3333FF"/>
                </a:solidFill>
                <a:latin typeface="楷体_GB2312" pitchFamily="49" charset="-122"/>
                <a:ea typeface="楷体_GB2312" pitchFamily="49" charset="-122"/>
              </a:rPr>
              <a:t>1</a:t>
            </a:r>
            <a:r>
              <a:rPr lang="zh-CN" altLang="en-US" sz="3600" b="1" dirty="0">
                <a:solidFill>
                  <a:srgbClr val="3333FF"/>
                </a:solidFill>
                <a:latin typeface="楷体_GB2312" pitchFamily="49" charset="-122"/>
                <a:ea typeface="楷体_GB2312" pitchFamily="49" charset="-122"/>
              </a:rPr>
              <a:t>、掌握新材料作文审题立意技巧，达到“符合题意，立意深刻”的要求。</a:t>
            </a:r>
            <a:endParaRPr lang="zh-CN" altLang="en-US" sz="3600" b="1" dirty="0">
              <a:solidFill>
                <a:srgbClr val="3333FF"/>
              </a:solidFill>
              <a:latin typeface="楷体_GB2312" pitchFamily="49" charset="-122"/>
              <a:ea typeface="楷体_GB2312" pitchFamily="49" charset="-122"/>
            </a:endParaRPr>
          </a:p>
          <a:p>
            <a:pPr>
              <a:spcBef>
                <a:spcPct val="50000"/>
              </a:spcBef>
            </a:pPr>
            <a:r>
              <a:rPr lang="en-US" altLang="zh-CN" sz="3600" b="1" dirty="0">
                <a:solidFill>
                  <a:srgbClr val="3333FF"/>
                </a:solidFill>
                <a:latin typeface="楷体_GB2312" pitchFamily="49" charset="-122"/>
                <a:ea typeface="楷体_GB2312" pitchFamily="49" charset="-122"/>
              </a:rPr>
              <a:t>2</a:t>
            </a:r>
            <a:r>
              <a:rPr lang="zh-CN" altLang="en-US" sz="3600" b="1" dirty="0">
                <a:solidFill>
                  <a:srgbClr val="3333FF"/>
                </a:solidFill>
                <a:latin typeface="楷体_GB2312" pitchFamily="49" charset="-122"/>
                <a:ea typeface="楷体_GB2312" pitchFamily="49" charset="-122"/>
              </a:rPr>
              <a:t>、掌握新材料作文拟题的基本方法，</a:t>
            </a:r>
            <a:endParaRPr lang="zh-CN" altLang="en-US" sz="3600" b="1">
              <a:solidFill>
                <a:srgbClr val="3333FF"/>
              </a:solidFill>
              <a:latin typeface="楷体_GB2312" pitchFamily="49" charset="-122"/>
              <a:ea typeface="楷体_GB2312" pitchFamily="49" charset="-122"/>
            </a:endParaRPr>
          </a:p>
          <a:p>
            <a:pPr>
              <a:spcBef>
                <a:spcPct val="50000"/>
              </a:spcBef>
            </a:pPr>
            <a:r>
              <a:rPr lang="zh-CN" altLang="en-US" sz="3600" b="1" dirty="0">
                <a:solidFill>
                  <a:srgbClr val="3333FF"/>
                </a:solidFill>
                <a:latin typeface="楷体_GB2312" pitchFamily="49" charset="-122"/>
                <a:ea typeface="楷体_GB2312" pitchFamily="49" charset="-122"/>
              </a:rPr>
              <a:t>能拟出有新意有意蕴的作文题目。</a:t>
            </a:r>
            <a:endParaRPr lang="zh-CN" altLang="en-US" sz="3600" b="1" dirty="0">
              <a:solidFill>
                <a:srgbClr val="3333FF"/>
              </a:solidFill>
              <a:latin typeface="楷体_GB2312" pitchFamily="49" charset="-122"/>
              <a:ea typeface="楷体_GB2312" pitchFamily="49" charset="-122"/>
            </a:endParaRPr>
          </a:p>
          <a:p>
            <a:pPr>
              <a:spcBef>
                <a:spcPct val="50000"/>
              </a:spcBef>
            </a:pPr>
            <a:r>
              <a:rPr lang="en-US" altLang="zh-CN" sz="3600" b="1" dirty="0">
                <a:solidFill>
                  <a:srgbClr val="3333FF"/>
                </a:solidFill>
                <a:latin typeface="楷体_GB2312" pitchFamily="49" charset="-122"/>
                <a:ea typeface="楷体_GB2312" pitchFamily="49" charset="-122"/>
              </a:rPr>
              <a:t>3</a:t>
            </a:r>
            <a:r>
              <a:rPr lang="zh-CN" altLang="en-US" sz="3600" b="1" dirty="0">
                <a:solidFill>
                  <a:srgbClr val="3333FF"/>
                </a:solidFill>
                <a:latin typeface="楷体_GB2312" pitchFamily="49" charset="-122"/>
                <a:ea typeface="楷体_GB2312" pitchFamily="49" charset="-122"/>
              </a:rPr>
              <a:t>、了解新材料作文“凤头、豹尾”的写法及要求，达到“中心突出，结构严谨”的要求。</a:t>
            </a:r>
            <a:endParaRPr lang="zh-CN" altLang="en-US" sz="3600" b="1" dirty="0">
              <a:solidFill>
                <a:srgbClr val="3333FF"/>
              </a:solidFill>
              <a:latin typeface="楷体_GB2312" pitchFamily="49" charset="-122"/>
              <a:ea typeface="楷体_GB2312" pitchFamily="49"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8" name="文本占位符 162817"/>
          <p:cNvSpPr>
            <a:spLocks noGrp="1"/>
          </p:cNvSpPr>
          <p:nvPr>
            <p:ph type="body" idx="1"/>
          </p:nvPr>
        </p:nvSpPr>
        <p:spPr>
          <a:xfrm>
            <a:off x="539750" y="981075"/>
            <a:ext cx="8280400" cy="3240088"/>
          </a:xfrm>
          <a:ln w="25400" cap="rnd">
            <a:solidFill>
              <a:srgbClr val="FF0000"/>
            </a:solidFill>
            <a:prstDash val="sysDot"/>
            <a:miter/>
          </a:ln>
        </p:spPr>
        <p:txBody>
          <a:bodyPr/>
          <a:p>
            <a:pPr>
              <a:lnSpc>
                <a:spcPct val="80000"/>
              </a:lnSpc>
              <a:buNone/>
            </a:pPr>
            <a:r>
              <a:rPr lang="en-US" altLang="zh-CN" sz="2800">
                <a:latin typeface="楷体_GB2312" pitchFamily="49" charset="-122"/>
                <a:ea typeface="楷体_GB2312" pitchFamily="49" charset="-122"/>
              </a:rPr>
              <a:t>   </a:t>
            </a:r>
            <a:r>
              <a:rPr lang="zh-CN" altLang="en-US" sz="2400" b="1">
                <a:solidFill>
                  <a:srgbClr val="000099"/>
                </a:solidFill>
                <a:latin typeface="楷体_GB2312" pitchFamily="49" charset="-122"/>
                <a:ea typeface="楷体_GB2312" pitchFamily="49" charset="-122"/>
              </a:rPr>
              <a:t>根据以下材料，选取一个角度，自拟题目，写一篇不少于</a:t>
            </a:r>
            <a:r>
              <a:rPr lang="en-US" altLang="zh-CN" sz="2400" b="1">
                <a:solidFill>
                  <a:srgbClr val="000099"/>
                </a:solidFill>
                <a:latin typeface="楷体_GB2312" pitchFamily="49" charset="-122"/>
                <a:ea typeface="楷体_GB2312" pitchFamily="49" charset="-122"/>
              </a:rPr>
              <a:t>800</a:t>
            </a:r>
            <a:r>
              <a:rPr lang="zh-CN" altLang="en-US" sz="2400" b="1">
                <a:solidFill>
                  <a:srgbClr val="000099"/>
                </a:solidFill>
                <a:latin typeface="楷体_GB2312" pitchFamily="49" charset="-122"/>
                <a:ea typeface="楷体_GB2312" pitchFamily="49" charset="-122"/>
              </a:rPr>
              <a:t>字的文章</a:t>
            </a:r>
            <a:r>
              <a:rPr lang="en-US" altLang="zh-CN" sz="2400" b="1">
                <a:solidFill>
                  <a:srgbClr val="000099"/>
                </a:solidFill>
                <a:latin typeface="楷体_GB2312" pitchFamily="49" charset="-122"/>
                <a:ea typeface="楷体_GB2312" pitchFamily="49" charset="-122"/>
              </a:rPr>
              <a:t>(</a:t>
            </a:r>
            <a:r>
              <a:rPr lang="zh-CN" altLang="en-US" sz="2400" b="1">
                <a:solidFill>
                  <a:srgbClr val="000099"/>
                </a:solidFill>
                <a:latin typeface="楷体_GB2312" pitchFamily="49" charset="-122"/>
                <a:ea typeface="楷体_GB2312" pitchFamily="49" charset="-122"/>
              </a:rPr>
              <a:t>不要写成诗歌</a:t>
            </a:r>
            <a:r>
              <a:rPr lang="en-US" altLang="zh-CN" sz="2400" b="1">
                <a:solidFill>
                  <a:srgbClr val="000099"/>
                </a:solidFill>
                <a:latin typeface="楷体_GB2312" pitchFamily="49" charset="-122"/>
                <a:ea typeface="楷体_GB2312" pitchFamily="49" charset="-122"/>
              </a:rPr>
              <a:t>)</a:t>
            </a:r>
            <a:r>
              <a:rPr lang="zh-CN" altLang="en-US" sz="2400" b="1">
                <a:solidFill>
                  <a:srgbClr val="000099"/>
                </a:solidFill>
                <a:latin typeface="楷体_GB2312" pitchFamily="49" charset="-122"/>
                <a:ea typeface="楷体_GB2312" pitchFamily="49" charset="-122"/>
              </a:rPr>
              <a:t>。</a:t>
            </a:r>
            <a:endParaRPr lang="zh-CN" altLang="en-US" sz="2400" b="1">
              <a:solidFill>
                <a:srgbClr val="000099"/>
              </a:solidFill>
              <a:latin typeface="楷体_GB2312" pitchFamily="49" charset="-122"/>
              <a:ea typeface="楷体_GB2312" pitchFamily="49" charset="-122"/>
            </a:endParaRPr>
          </a:p>
          <a:p>
            <a:pPr>
              <a:lnSpc>
                <a:spcPct val="80000"/>
              </a:lnSpc>
              <a:buNone/>
            </a:pPr>
            <a:r>
              <a:rPr lang="zh-CN" altLang="en-US" sz="2400" b="1">
                <a:solidFill>
                  <a:srgbClr val="000099"/>
                </a:solidFill>
                <a:latin typeface="楷体_GB2312" pitchFamily="49" charset="-122"/>
                <a:ea typeface="楷体_GB2312" pitchFamily="49" charset="-122"/>
              </a:rPr>
              <a:t>   丹麦人去钓鱼会随身带一把尺子，钓到鱼，常常用尺子量一量，将不够尺寸的小鱼放回河里。他们说：“让小鱼长大不更好吗</a:t>
            </a:r>
            <a:r>
              <a:rPr lang="en-US" altLang="zh-CN" sz="2400" b="1">
                <a:solidFill>
                  <a:srgbClr val="000099"/>
                </a:solidFill>
                <a:latin typeface="楷体_GB2312" pitchFamily="49" charset="-122"/>
                <a:ea typeface="楷体_GB2312" pitchFamily="49" charset="-122"/>
              </a:rPr>
              <a:t>?”</a:t>
            </a:r>
            <a:r>
              <a:rPr lang="zh-CN" altLang="en-US" sz="2400" b="1">
                <a:solidFill>
                  <a:srgbClr val="000099"/>
                </a:solidFill>
                <a:latin typeface="楷体_GB2312" pitchFamily="49" charset="-122"/>
                <a:ea typeface="楷体_GB2312" pitchFamily="49" charset="-122"/>
              </a:rPr>
              <a:t>两千多年前，我国孟子曾说过：“数罟不入洿池，鱼鳖不可胜食也；”意思是，不要用细密的渔网在池塘里捕捞小鱼，这样才会有更多的鱼。</a:t>
            </a:r>
            <a:endParaRPr lang="zh-CN" altLang="en-US" sz="2400" b="1">
              <a:solidFill>
                <a:srgbClr val="000099"/>
              </a:solidFill>
              <a:latin typeface="楷体_GB2312" pitchFamily="49" charset="-122"/>
              <a:ea typeface="楷体_GB2312" pitchFamily="49" charset="-122"/>
            </a:endParaRPr>
          </a:p>
          <a:p>
            <a:pPr>
              <a:lnSpc>
                <a:spcPct val="80000"/>
              </a:lnSpc>
              <a:buNone/>
            </a:pPr>
            <a:r>
              <a:rPr lang="zh-CN" altLang="en-US" sz="2400" b="1">
                <a:solidFill>
                  <a:srgbClr val="000099"/>
                </a:solidFill>
                <a:latin typeface="楷体_GB2312" pitchFamily="49" charset="-122"/>
                <a:ea typeface="楷体_GB2312" pitchFamily="49" charset="-122"/>
              </a:rPr>
              <a:t>   实际上，其中的道理也贯穿在我们现实生活中的许多方面。</a:t>
            </a:r>
            <a:r>
              <a:rPr lang="zh-CN" altLang="en-US" sz="2400">
                <a:solidFill>
                  <a:srgbClr val="000099"/>
                </a:solidFill>
                <a:latin typeface="楷体_GB2312" pitchFamily="49" charset="-122"/>
                <a:ea typeface="楷体_GB2312" pitchFamily="49" charset="-122"/>
              </a:rPr>
              <a:t> </a:t>
            </a:r>
            <a:r>
              <a:rPr lang="zh-CN" altLang="en-US" sz="2400" b="1">
                <a:solidFill>
                  <a:srgbClr val="000099"/>
                </a:solidFill>
                <a:latin typeface="楷体_GB2312" pitchFamily="49" charset="-122"/>
                <a:ea typeface="楷体_GB2312" pitchFamily="49" charset="-122"/>
              </a:rPr>
              <a:t>（</a:t>
            </a:r>
            <a:r>
              <a:rPr lang="en-US" altLang="zh-CN" sz="2400" b="1">
                <a:solidFill>
                  <a:srgbClr val="000099"/>
                </a:solidFill>
                <a:latin typeface="楷体_GB2312" pitchFamily="49" charset="-122"/>
                <a:ea typeface="楷体_GB2312" pitchFamily="49" charset="-122"/>
              </a:rPr>
              <a:t>2010</a:t>
            </a:r>
            <a:r>
              <a:rPr lang="zh-CN" altLang="en-US" sz="2400" b="1">
                <a:solidFill>
                  <a:srgbClr val="000099"/>
                </a:solidFill>
                <a:latin typeface="楷体_GB2312" pitchFamily="49" charset="-122"/>
                <a:ea typeface="楷体_GB2312" pitchFamily="49" charset="-122"/>
              </a:rPr>
              <a:t>年上海秋季卷）</a:t>
            </a:r>
            <a:endParaRPr lang="zh-CN" altLang="en-US" sz="2400" b="1">
              <a:solidFill>
                <a:srgbClr val="000099"/>
              </a:solidFill>
              <a:latin typeface="楷体_GB2312" pitchFamily="49" charset="-122"/>
              <a:ea typeface="楷体_GB2312" pitchFamily="49" charset="-122"/>
            </a:endParaRPr>
          </a:p>
        </p:txBody>
      </p:sp>
      <p:sp>
        <p:nvSpPr>
          <p:cNvPr id="162819" name="标题 162818"/>
          <p:cNvSpPr>
            <a:spLocks noGrp="1"/>
          </p:cNvSpPr>
          <p:nvPr>
            <p:ph type="title"/>
          </p:nvPr>
        </p:nvSpPr>
        <p:spPr>
          <a:xfrm>
            <a:off x="1187450" y="0"/>
            <a:ext cx="5995988" cy="954088"/>
          </a:xfrm>
          <a:ln w="25400">
            <a:solidFill>
              <a:srgbClr val="FF0000"/>
            </a:solidFill>
            <a:miter/>
          </a:ln>
        </p:spPr>
        <p:txBody>
          <a:bodyPr vert="horz" wrap="square" anchor="ctr"/>
          <a:p>
            <a:r>
              <a:rPr lang="zh-CN" altLang="en-US" b="1"/>
              <a:t>走进高考</a:t>
            </a:r>
            <a:endParaRPr lang="zh-CN" altLang="en-US" b="1"/>
          </a:p>
        </p:txBody>
      </p:sp>
      <p:sp>
        <p:nvSpPr>
          <p:cNvPr id="162820" name="文本框 162819"/>
          <p:cNvSpPr txBox="1"/>
          <p:nvPr/>
        </p:nvSpPr>
        <p:spPr>
          <a:xfrm>
            <a:off x="539750" y="5084763"/>
            <a:ext cx="8280400" cy="1654175"/>
          </a:xfrm>
          <a:prstGeom prst="rect">
            <a:avLst/>
          </a:prstGeom>
          <a:noFill/>
          <a:ln w="25400" cap="flat" cmpd="sng">
            <a:solidFill>
              <a:srgbClr val="800000"/>
            </a:solidFill>
            <a:prstDash val="sysDot"/>
            <a:miter/>
            <a:headEnd type="none" w="med" len="med"/>
            <a:tailEnd type="none" w="med" len="med"/>
          </a:ln>
        </p:spPr>
        <p:txBody>
          <a:bodyPr>
            <a:spAutoFit/>
          </a:bodyPr>
          <a:p>
            <a:pPr marL="342900" indent="-342900">
              <a:lnSpc>
                <a:spcPct val="90000"/>
              </a:lnSpc>
              <a:spcBef>
                <a:spcPct val="50000"/>
              </a:spcBef>
            </a:pPr>
            <a:r>
              <a:rPr lang="en-US" altLang="zh-CN" b="1">
                <a:latin typeface="Arial" panose="020B0604020202020204" pitchFamily="34" charset="0"/>
              </a:rPr>
              <a:t>《</a:t>
            </a:r>
            <a:r>
              <a:rPr lang="zh-CN" altLang="en-US" b="1">
                <a:latin typeface="Arial" panose="020B0604020202020204" pitchFamily="34" charset="0"/>
              </a:rPr>
              <a:t>为竭泽而渔者忧</a:t>
            </a:r>
            <a:r>
              <a:rPr lang="en-US" altLang="zh-CN" b="1">
                <a:latin typeface="Arial" panose="020B0604020202020204" pitchFamily="34" charset="0"/>
              </a:rPr>
              <a:t>》《</a:t>
            </a:r>
            <a:r>
              <a:rPr lang="zh-CN" altLang="en-US" b="1">
                <a:latin typeface="Arial" panose="020B0604020202020204" pitchFamily="34" charset="0"/>
              </a:rPr>
              <a:t>竭泽而渔可休矣</a:t>
            </a:r>
            <a:r>
              <a:rPr lang="en-US" altLang="zh-CN" b="1">
                <a:latin typeface="Arial" panose="020B0604020202020204" pitchFamily="34" charset="0"/>
              </a:rPr>
              <a:t>》《</a:t>
            </a:r>
            <a:r>
              <a:rPr lang="zh-CN" altLang="en-US" b="1">
                <a:latin typeface="Arial" panose="020B0604020202020204" pitchFamily="34" charset="0"/>
              </a:rPr>
              <a:t>放宽网眼，让学术成长</a:t>
            </a:r>
            <a:r>
              <a:rPr lang="en-US" altLang="zh-CN" b="1">
                <a:latin typeface="Arial" panose="020B0604020202020204" pitchFamily="34" charset="0"/>
              </a:rPr>
              <a:t>》《</a:t>
            </a:r>
            <a:r>
              <a:rPr lang="zh-CN" altLang="en-US" b="1">
                <a:latin typeface="Arial" panose="020B0604020202020204" pitchFamily="34" charset="0"/>
              </a:rPr>
              <a:t>滋养文化的“活鱼”</a:t>
            </a:r>
            <a:r>
              <a:rPr lang="en-US" altLang="zh-CN" b="1">
                <a:latin typeface="Arial" panose="020B0604020202020204" pitchFamily="34" charset="0"/>
              </a:rPr>
              <a:t>》《</a:t>
            </a:r>
            <a:r>
              <a:rPr lang="zh-CN" altLang="en-US" b="1">
                <a:latin typeface="Arial" panose="020B0604020202020204" pitchFamily="34" charset="0"/>
              </a:rPr>
              <a:t>稚嫩的成年</a:t>
            </a:r>
            <a:r>
              <a:rPr lang="en-US" altLang="zh-CN" b="1">
                <a:latin typeface="Arial" panose="020B0604020202020204" pitchFamily="34" charset="0"/>
              </a:rPr>
              <a:t>》《</a:t>
            </a:r>
            <a:r>
              <a:rPr lang="zh-CN" altLang="en-US" b="1">
                <a:latin typeface="Arial" panose="020B0604020202020204" pitchFamily="34" charset="0"/>
              </a:rPr>
              <a:t>到手的鱼</a:t>
            </a:r>
            <a:r>
              <a:rPr lang="en-US" altLang="zh-CN" b="1">
                <a:latin typeface="Arial" panose="020B0604020202020204" pitchFamily="34" charset="0"/>
              </a:rPr>
              <a:t>》《</a:t>
            </a:r>
            <a:r>
              <a:rPr lang="zh-CN" altLang="en-US" b="1">
                <a:latin typeface="Arial" panose="020B0604020202020204" pitchFamily="34" charset="0"/>
              </a:rPr>
              <a:t>我们自私的“智慧”</a:t>
            </a:r>
            <a:r>
              <a:rPr lang="en-US" altLang="zh-CN" b="1">
                <a:latin typeface="Arial" panose="020B0604020202020204" pitchFamily="34" charset="0"/>
              </a:rPr>
              <a:t>》《</a:t>
            </a:r>
            <a:r>
              <a:rPr lang="zh-CN" altLang="en-US" b="1">
                <a:latin typeface="Arial" panose="020B0604020202020204" pitchFamily="34" charset="0"/>
              </a:rPr>
              <a:t>垂钓者言</a:t>
            </a:r>
            <a:r>
              <a:rPr lang="en-US" altLang="zh-CN" b="1">
                <a:latin typeface="Arial" panose="020B0604020202020204" pitchFamily="34" charset="0"/>
              </a:rPr>
              <a:t>》《</a:t>
            </a:r>
            <a:r>
              <a:rPr lang="zh-CN" altLang="en-US" b="1">
                <a:latin typeface="Arial" panose="020B0604020202020204" pitchFamily="34" charset="0"/>
              </a:rPr>
              <a:t>有感于“丹麦人钓鱼”</a:t>
            </a:r>
            <a:r>
              <a:rPr lang="en-US" altLang="zh-CN" b="1">
                <a:latin typeface="Arial" panose="020B0604020202020204" pitchFamily="34" charset="0"/>
              </a:rPr>
              <a:t>》</a:t>
            </a:r>
            <a:endParaRPr lang="en-US" altLang="zh-CN" b="1">
              <a:latin typeface="Arial" panose="020B0604020202020204" pitchFamily="34" charset="0"/>
            </a:endParaRPr>
          </a:p>
        </p:txBody>
      </p:sp>
      <p:sp>
        <p:nvSpPr>
          <p:cNvPr id="162821" name="文本框 162820"/>
          <p:cNvSpPr txBox="1"/>
          <p:nvPr/>
        </p:nvSpPr>
        <p:spPr>
          <a:xfrm>
            <a:off x="539750" y="4292600"/>
            <a:ext cx="8280400" cy="885825"/>
          </a:xfrm>
          <a:prstGeom prst="rect">
            <a:avLst/>
          </a:prstGeom>
          <a:noFill/>
          <a:ln w="25400" cap="flat" cmpd="sng">
            <a:solidFill>
              <a:srgbClr val="800000"/>
            </a:solidFill>
            <a:prstDash val="sysDot"/>
            <a:miter/>
            <a:headEnd type="none" w="med" len="med"/>
            <a:tailEnd type="none" w="med" len="med"/>
          </a:ln>
        </p:spPr>
        <p:txBody>
          <a:bodyPr>
            <a:spAutoFit/>
          </a:bodyPr>
          <a:p>
            <a:pPr marL="342900" indent="-342900">
              <a:lnSpc>
                <a:spcPct val="90000"/>
              </a:lnSpc>
              <a:spcBef>
                <a:spcPct val="50000"/>
              </a:spcBef>
            </a:pPr>
            <a:r>
              <a:rPr lang="zh-CN" altLang="en-US" b="1" dirty="0">
                <a:solidFill>
                  <a:srgbClr val="FF0000"/>
                </a:solidFill>
                <a:latin typeface="Arial" panose="020B0604020202020204" pitchFamily="34" charset="0"/>
              </a:rPr>
              <a:t>观点：保护生态功在千秋；注重可持续发展；“舍”便是“得”</a:t>
            </a:r>
            <a:endParaRPr lang="zh-CN" altLang="en-US" b="1">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28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6" fill="hold" grpId="0" nodeType="clickEffect">
                                  <p:stCondLst>
                                    <p:cond delay="0"/>
                                  </p:stCondLst>
                                  <p:childTnLst>
                                    <p:set>
                                      <p:cBhvr>
                                        <p:cTn id="10" dur="1" fill="hold">
                                          <p:stCondLst>
                                            <p:cond delay="0"/>
                                          </p:stCondLst>
                                        </p:cTn>
                                        <p:tgtEl>
                                          <p:spTgt spid="162820"/>
                                        </p:tgtEl>
                                        <p:attrNameLst>
                                          <p:attrName>style.visibility</p:attrName>
                                        </p:attrNameLst>
                                      </p:cBhvr>
                                      <p:to>
                                        <p:strVal val="visible"/>
                                      </p:to>
                                    </p:set>
                                    <p:animEffect transition="in" filter="barn(inHorizontal)">
                                      <p:cBhvr>
                                        <p:cTn id="11" dur="500"/>
                                        <p:tgtEl>
                                          <p:spTgt spid="162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animBg="1"/>
      <p:bldP spid="1628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42" name="标题 163841"/>
          <p:cNvSpPr>
            <a:spLocks noGrp="1"/>
          </p:cNvSpPr>
          <p:nvPr>
            <p:ph type="title"/>
          </p:nvPr>
        </p:nvSpPr>
        <p:spPr>
          <a:xfrm>
            <a:off x="457200" y="274638"/>
            <a:ext cx="2386013" cy="777875"/>
          </a:xfrm>
          <a:ln w="25400">
            <a:solidFill>
              <a:srgbClr val="800000"/>
            </a:solidFill>
            <a:miter/>
          </a:ln>
        </p:spPr>
        <p:txBody>
          <a:bodyPr anchor="ctr"/>
          <a:p>
            <a:r>
              <a:rPr lang="zh-CN" altLang="en-US" sz="4000" b="1"/>
              <a:t>小 结</a:t>
            </a:r>
            <a:endParaRPr lang="zh-CN" altLang="en-US" sz="4000" b="1"/>
          </a:p>
        </p:txBody>
      </p:sp>
      <p:sp>
        <p:nvSpPr>
          <p:cNvPr id="163843" name="文本占位符 163842"/>
          <p:cNvSpPr>
            <a:spLocks noGrp="1"/>
          </p:cNvSpPr>
          <p:nvPr>
            <p:ph type="body" idx="1"/>
          </p:nvPr>
        </p:nvSpPr>
        <p:spPr>
          <a:prstGeom prst="rightBrace">
            <a:avLst>
              <a:gd name="adj1" fmla="val 8333"/>
              <a:gd name="adj2" fmla="val 50000"/>
            </a:avLst>
          </a:prstGeom>
          <a:ln/>
        </p:spPr>
        <p:txBody>
          <a:bodyPr/>
          <a:p>
            <a:pPr>
              <a:buNone/>
            </a:pPr>
            <a:endParaRPr lang="en-US" altLang="zh-CN"/>
          </a:p>
          <a:p>
            <a:pPr>
              <a:buNone/>
            </a:pPr>
            <a:r>
              <a:rPr lang="zh-CN" altLang="en-US" b="1">
                <a:solidFill>
                  <a:srgbClr val="FF0000"/>
                </a:solidFill>
              </a:rPr>
              <a:t>引用法</a:t>
            </a:r>
            <a:endParaRPr lang="zh-CN" altLang="en-US" b="1">
              <a:solidFill>
                <a:srgbClr val="FF0000"/>
              </a:solidFill>
            </a:endParaRPr>
          </a:p>
          <a:p>
            <a:pPr>
              <a:buNone/>
            </a:pPr>
            <a:r>
              <a:rPr lang="zh-CN" altLang="en-US" b="1">
                <a:solidFill>
                  <a:srgbClr val="FF0000"/>
                </a:solidFill>
              </a:rPr>
              <a:t>化用法</a:t>
            </a:r>
            <a:endParaRPr lang="zh-CN" altLang="en-US" b="1">
              <a:solidFill>
                <a:srgbClr val="FF0000"/>
              </a:solidFill>
            </a:endParaRPr>
          </a:p>
          <a:p>
            <a:pPr>
              <a:buNone/>
            </a:pPr>
            <a:r>
              <a:rPr lang="zh-CN" altLang="en-US" b="1">
                <a:solidFill>
                  <a:srgbClr val="FF0000"/>
                </a:solidFill>
              </a:rPr>
              <a:t>修辞法</a:t>
            </a:r>
            <a:endParaRPr lang="zh-CN" altLang="en-US" b="1">
              <a:solidFill>
                <a:srgbClr val="FF0000"/>
              </a:solidFill>
            </a:endParaRPr>
          </a:p>
          <a:p>
            <a:pPr>
              <a:buNone/>
            </a:pPr>
            <a:r>
              <a:rPr lang="zh-CN" altLang="en-US" b="1">
                <a:solidFill>
                  <a:srgbClr val="FF0000"/>
                </a:solidFill>
              </a:rPr>
              <a:t>算式法</a:t>
            </a:r>
            <a:endParaRPr lang="zh-CN" altLang="en-US" b="1">
              <a:solidFill>
                <a:srgbClr val="FF0000"/>
              </a:solidFill>
            </a:endParaRPr>
          </a:p>
          <a:p>
            <a:pPr>
              <a:buNone/>
            </a:pPr>
            <a:r>
              <a:rPr lang="zh-CN" altLang="en-US" b="1">
                <a:solidFill>
                  <a:srgbClr val="FF0000"/>
                </a:solidFill>
              </a:rPr>
              <a:t>悬念法</a:t>
            </a:r>
            <a:endParaRPr lang="zh-CN" altLang="en-US" b="1">
              <a:solidFill>
                <a:srgbClr val="FF0000"/>
              </a:solidFill>
            </a:endParaRPr>
          </a:p>
        </p:txBody>
      </p:sp>
      <p:sp>
        <p:nvSpPr>
          <p:cNvPr id="163844" name="右大括号 163843"/>
          <p:cNvSpPr/>
          <p:nvPr/>
        </p:nvSpPr>
        <p:spPr>
          <a:xfrm>
            <a:off x="1835150" y="2492375"/>
            <a:ext cx="215900" cy="2520950"/>
          </a:xfrm>
          <a:prstGeom prst="rightBrace">
            <a:avLst>
              <a:gd name="adj1" fmla="val 97303"/>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63845" name="文本框 163844"/>
          <p:cNvSpPr txBox="1"/>
          <p:nvPr/>
        </p:nvSpPr>
        <p:spPr>
          <a:xfrm>
            <a:off x="2124075" y="3500438"/>
            <a:ext cx="1511300" cy="530225"/>
          </a:xfrm>
          <a:prstGeom prst="rect">
            <a:avLst/>
          </a:prstGeom>
          <a:noFill/>
          <a:ln w="9525">
            <a:noFill/>
          </a:ln>
        </p:spPr>
        <p:txBody>
          <a:bodyPr>
            <a:spAutoFit/>
          </a:bodyPr>
          <a:p>
            <a:pPr marL="342900" indent="-342900">
              <a:lnSpc>
                <a:spcPct val="90000"/>
              </a:lnSpc>
              <a:spcBef>
                <a:spcPct val="50000"/>
              </a:spcBef>
            </a:pPr>
            <a:r>
              <a:rPr lang="zh-CN" altLang="en-US" sz="3200" b="1">
                <a:solidFill>
                  <a:srgbClr val="FF0000"/>
                </a:solidFill>
                <a:latin typeface="Arial" panose="020B0604020202020204" pitchFamily="34" charset="0"/>
              </a:rPr>
              <a:t>创新法</a:t>
            </a:r>
            <a:endParaRPr lang="zh-CN" altLang="en-US" sz="3200" b="1">
              <a:solidFill>
                <a:srgbClr val="FF0000"/>
              </a:solidFill>
              <a:latin typeface="Arial" panose="020B0604020202020204" pitchFamily="34" charset="0"/>
            </a:endParaRPr>
          </a:p>
        </p:txBody>
      </p:sp>
      <p:sp>
        <p:nvSpPr>
          <p:cNvPr id="163846" name="文本框 163845"/>
          <p:cNvSpPr txBox="1"/>
          <p:nvPr/>
        </p:nvSpPr>
        <p:spPr>
          <a:xfrm>
            <a:off x="3635375" y="3500438"/>
            <a:ext cx="1441450" cy="530225"/>
          </a:xfrm>
          <a:prstGeom prst="rect">
            <a:avLst/>
          </a:prstGeom>
          <a:noFill/>
          <a:ln w="9525">
            <a:noFill/>
          </a:ln>
        </p:spPr>
        <p:txBody>
          <a:bodyPr>
            <a:spAutoFit/>
          </a:bodyPr>
          <a:p>
            <a:pPr marL="342900" indent="-342900">
              <a:lnSpc>
                <a:spcPct val="90000"/>
              </a:lnSpc>
              <a:spcBef>
                <a:spcPct val="50000"/>
              </a:spcBef>
            </a:pPr>
            <a:r>
              <a:rPr lang="zh-CN" altLang="en-US" sz="3200" b="1">
                <a:solidFill>
                  <a:srgbClr val="000099"/>
                </a:solidFill>
                <a:latin typeface="Arial" panose="020B0604020202020204" pitchFamily="34" charset="0"/>
                <a:ea typeface="楷体_GB2312" pitchFamily="49" charset="-122"/>
              </a:rPr>
              <a:t>基本法</a:t>
            </a:r>
            <a:endParaRPr lang="zh-CN" altLang="en-US" sz="3200" b="1">
              <a:solidFill>
                <a:srgbClr val="000099"/>
              </a:solidFill>
              <a:latin typeface="Arial" panose="020B0604020202020204" pitchFamily="34" charset="0"/>
              <a:ea typeface="楷体_GB2312" pitchFamily="49" charset="-122"/>
            </a:endParaRPr>
          </a:p>
        </p:txBody>
      </p:sp>
      <p:sp>
        <p:nvSpPr>
          <p:cNvPr id="163847" name="左大括号 163846"/>
          <p:cNvSpPr/>
          <p:nvPr/>
        </p:nvSpPr>
        <p:spPr>
          <a:xfrm>
            <a:off x="5003800" y="1916113"/>
            <a:ext cx="576263" cy="3743325"/>
          </a:xfrm>
          <a:prstGeom prst="leftBrace">
            <a:avLst>
              <a:gd name="adj1" fmla="val 54132"/>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63848" name="文本框 163847"/>
          <p:cNvSpPr txBox="1"/>
          <p:nvPr/>
        </p:nvSpPr>
        <p:spPr>
          <a:xfrm>
            <a:off x="5508625" y="1600200"/>
            <a:ext cx="3313113" cy="5257800"/>
          </a:xfrm>
          <a:prstGeom prst="rect">
            <a:avLst/>
          </a:prstGeom>
          <a:noFill/>
          <a:ln w="9525">
            <a:noFill/>
          </a:ln>
        </p:spPr>
        <p:txBody>
          <a:bodyPr>
            <a:spAutoFit/>
          </a:bodyPr>
          <a:p>
            <a:pPr marL="342900" indent="-342900">
              <a:lnSpc>
                <a:spcPct val="90000"/>
              </a:lnSpc>
              <a:spcBef>
                <a:spcPct val="50000"/>
              </a:spcBef>
            </a:pPr>
            <a:r>
              <a:rPr lang="zh-CN" altLang="en-US" sz="3200" b="1">
                <a:solidFill>
                  <a:srgbClr val="000099"/>
                </a:solidFill>
                <a:latin typeface="Arial" panose="020B0604020202020204" pitchFamily="34" charset="0"/>
                <a:ea typeface="楷体_GB2312" pitchFamily="49" charset="-122"/>
              </a:rPr>
              <a:t>抓关键词拟题目</a:t>
            </a:r>
            <a:endParaRPr lang="zh-CN" altLang="en-US" sz="3200" b="1">
              <a:solidFill>
                <a:srgbClr val="000099"/>
              </a:solidFill>
              <a:latin typeface="Arial" panose="020B0604020202020204" pitchFamily="34" charset="0"/>
              <a:ea typeface="楷体_GB2312" pitchFamily="49" charset="-122"/>
            </a:endParaRPr>
          </a:p>
          <a:p>
            <a:pPr marL="342900" indent="-342900">
              <a:lnSpc>
                <a:spcPct val="90000"/>
              </a:lnSpc>
              <a:spcBef>
                <a:spcPct val="50000"/>
              </a:spcBef>
            </a:pPr>
            <a:r>
              <a:rPr lang="zh-CN" altLang="en-US" sz="3200" b="1">
                <a:solidFill>
                  <a:srgbClr val="000099"/>
                </a:solidFill>
                <a:latin typeface="Arial" panose="020B0604020202020204" pitchFamily="34" charset="0"/>
                <a:ea typeface="楷体_GB2312" pitchFamily="49" charset="-122"/>
              </a:rPr>
              <a:t>抓关键句拟题目</a:t>
            </a:r>
            <a:endParaRPr lang="zh-CN" altLang="en-US" sz="3200" b="1">
              <a:solidFill>
                <a:srgbClr val="000099"/>
              </a:solidFill>
              <a:latin typeface="Arial" panose="020B0604020202020204" pitchFamily="34" charset="0"/>
              <a:ea typeface="楷体_GB2312" pitchFamily="49" charset="-122"/>
            </a:endParaRPr>
          </a:p>
          <a:p>
            <a:pPr marL="342900" indent="-342900">
              <a:lnSpc>
                <a:spcPct val="90000"/>
              </a:lnSpc>
              <a:spcBef>
                <a:spcPct val="50000"/>
              </a:spcBef>
            </a:pPr>
            <a:r>
              <a:rPr lang="zh-CN" altLang="en-US" sz="3200" b="1">
                <a:solidFill>
                  <a:srgbClr val="000099"/>
                </a:solidFill>
                <a:latin typeface="Arial" panose="020B0604020202020204" pitchFamily="34" charset="0"/>
                <a:ea typeface="楷体_GB2312" pitchFamily="49" charset="-122"/>
              </a:rPr>
              <a:t>抓关键词句添加前后缀拟题目</a:t>
            </a:r>
            <a:endParaRPr lang="zh-CN" altLang="en-US" sz="3200" b="1">
              <a:solidFill>
                <a:srgbClr val="000099"/>
              </a:solidFill>
              <a:latin typeface="Arial" panose="020B0604020202020204" pitchFamily="34" charset="0"/>
              <a:ea typeface="楷体_GB2312" pitchFamily="49" charset="-122"/>
            </a:endParaRPr>
          </a:p>
          <a:p>
            <a:pPr marL="342900" indent="-342900">
              <a:lnSpc>
                <a:spcPct val="90000"/>
              </a:lnSpc>
              <a:spcBef>
                <a:spcPct val="50000"/>
              </a:spcBef>
            </a:pPr>
            <a:r>
              <a:rPr lang="zh-CN" altLang="en-US" sz="3200" b="1">
                <a:solidFill>
                  <a:srgbClr val="000099"/>
                </a:solidFill>
                <a:latin typeface="Arial" panose="020B0604020202020204" pitchFamily="34" charset="0"/>
                <a:ea typeface="楷体_GB2312" pitchFamily="49" charset="-122"/>
              </a:rPr>
              <a:t>抓关键词句提炼观点拟题目</a:t>
            </a:r>
            <a:endParaRPr lang="zh-CN" altLang="en-US" sz="3200" b="1">
              <a:solidFill>
                <a:srgbClr val="000099"/>
              </a:solidFill>
              <a:latin typeface="Arial" panose="020B0604020202020204" pitchFamily="34" charset="0"/>
              <a:ea typeface="楷体_GB2312" pitchFamily="49" charset="-122"/>
            </a:endParaRPr>
          </a:p>
          <a:p>
            <a:pPr marL="342900" indent="-342900">
              <a:lnSpc>
                <a:spcPct val="90000"/>
              </a:lnSpc>
              <a:spcBef>
                <a:spcPct val="50000"/>
              </a:spcBef>
            </a:pPr>
            <a:r>
              <a:rPr lang="zh-CN" altLang="en-US" sz="3200" b="1">
                <a:solidFill>
                  <a:srgbClr val="000099"/>
                </a:solidFill>
                <a:latin typeface="Arial" panose="020B0604020202020204" pitchFamily="34" charset="0"/>
                <a:ea typeface="楷体_GB2312" pitchFamily="49" charset="-122"/>
              </a:rPr>
              <a:t>炼中心树观点拟题目</a:t>
            </a:r>
            <a:endParaRPr lang="zh-CN" altLang="en-US" sz="3200" b="1">
              <a:solidFill>
                <a:srgbClr val="000099"/>
              </a:solidFill>
              <a:latin typeface="Arial" panose="020B0604020202020204" pitchFamily="34" charset="0"/>
              <a:ea typeface="楷体_GB2312" pitchFamily="49" charset="-122"/>
            </a:endParaRPr>
          </a:p>
          <a:p>
            <a:pPr marL="342900" indent="-342900">
              <a:lnSpc>
                <a:spcPct val="90000"/>
              </a:lnSpc>
              <a:spcBef>
                <a:spcPct val="50000"/>
              </a:spcBef>
            </a:pPr>
            <a:endParaRPr lang="zh-CN" altLang="en-US" sz="3200" b="1">
              <a:solidFill>
                <a:srgbClr val="000099"/>
              </a:solidFill>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163843">
                                            <p:txEl>
                                              <p:charRg st="1" end="5"/>
                                            </p:txEl>
                                          </p:spTgt>
                                        </p:tgtEl>
                                        <p:attrNameLst>
                                          <p:attrName>style.visibility</p:attrName>
                                        </p:attrNameLst>
                                      </p:cBhvr>
                                      <p:to>
                                        <p:strVal val="visible"/>
                                      </p:to>
                                    </p:set>
                                    <p:anim calcmode="lin" valueType="num">
                                      <p:cBhvr>
                                        <p:cTn id="7" dur="500" fill="hold"/>
                                        <p:tgtEl>
                                          <p:spTgt spid="163843">
                                            <p:txEl>
                                              <p:charRg st="1" end="5"/>
                                            </p:txEl>
                                          </p:spTgt>
                                        </p:tgtEl>
                                        <p:attrNameLst>
                                          <p:attrName>ppt_w</p:attrName>
                                        </p:attrNameLst>
                                      </p:cBhvr>
                                      <p:tavLst>
                                        <p:tav tm="0">
                                          <p:val>
                                            <p:strVal val="#ppt_w*2.5"/>
                                          </p:val>
                                        </p:tav>
                                        <p:tav tm="100000">
                                          <p:val>
                                            <p:strVal val="#ppt_w"/>
                                          </p:val>
                                        </p:tav>
                                      </p:tavLst>
                                    </p:anim>
                                    <p:anim calcmode="lin" valueType="num">
                                      <p:cBhvr>
                                        <p:cTn id="8" dur="500" fill="hold"/>
                                        <p:tgtEl>
                                          <p:spTgt spid="163843">
                                            <p:txEl>
                                              <p:charRg st="1" end="5"/>
                                            </p:txEl>
                                          </p:spTgt>
                                        </p:tgtEl>
                                        <p:attrNameLst>
                                          <p:attrName>ppt_h</p:attrName>
                                        </p:attrNameLst>
                                      </p:cBhvr>
                                      <p:tavLst>
                                        <p:tav tm="0">
                                          <p:val>
                                            <p:strVal val="#ppt_h*0.01"/>
                                          </p:val>
                                        </p:tav>
                                        <p:tav tm="100000">
                                          <p:val>
                                            <p:strVal val="#ppt_h"/>
                                          </p:val>
                                        </p:tav>
                                      </p:tavLst>
                                    </p:anim>
                                    <p:anim calcmode="lin" valueType="num">
                                      <p:cBhvr>
                                        <p:cTn id="9" dur="500" fill="hold"/>
                                        <p:tgtEl>
                                          <p:spTgt spid="163843">
                                            <p:txEl>
                                              <p:charRg st="1" end="5"/>
                                            </p:txEl>
                                          </p:spTgt>
                                        </p:tgtEl>
                                        <p:attrNameLst>
                                          <p:attrName>ppt_x</p:attrName>
                                        </p:attrNameLst>
                                      </p:cBhvr>
                                      <p:tavLst>
                                        <p:tav tm="0">
                                          <p:val>
                                            <p:strVal val="#ppt_x"/>
                                          </p:val>
                                        </p:tav>
                                        <p:tav tm="100000">
                                          <p:val>
                                            <p:strVal val="#ppt_x"/>
                                          </p:val>
                                        </p:tav>
                                      </p:tavLst>
                                    </p:anim>
                                    <p:anim calcmode="lin" valueType="num">
                                      <p:cBhvr>
                                        <p:cTn id="10" dur="500" fill="hold"/>
                                        <p:tgtEl>
                                          <p:spTgt spid="163843">
                                            <p:txEl>
                                              <p:charRg st="1" end="5"/>
                                            </p:txEl>
                                          </p:spTgt>
                                        </p:tgtEl>
                                        <p:attrNameLst>
                                          <p:attrName>ppt_y</p:attrName>
                                        </p:attrNameLst>
                                      </p:cBhvr>
                                      <p:tavLst>
                                        <p:tav tm="0">
                                          <p:val>
                                            <p:strVal val="#ppt_h+1"/>
                                          </p:val>
                                        </p:tav>
                                        <p:tav tm="100000">
                                          <p:val>
                                            <p:strVal val="#ppt_y"/>
                                          </p:val>
                                        </p:tav>
                                      </p:tavLst>
                                    </p:anim>
                                    <p:animEffect transition="in" filter="fade">
                                      <p:cBhvr>
                                        <p:cTn id="11" dur="500"/>
                                        <p:tgtEl>
                                          <p:spTgt spid="163843">
                                            <p:txEl>
                                              <p:charRg st="1" end="5"/>
                                            </p:txEl>
                                          </p:spTgt>
                                        </p:tgtEl>
                                      </p:cBhvr>
                                    </p:animEffect>
                                  </p:childTnLst>
                                </p:cTn>
                              </p:par>
                              <p:par>
                                <p:cTn id="12" presetID="58" presetClass="entr" presetSubtype="0" accel="100000" fill="hold" grpId="0" nodeType="withEffect">
                                  <p:stCondLst>
                                    <p:cond delay="0"/>
                                  </p:stCondLst>
                                  <p:childTnLst>
                                    <p:set>
                                      <p:cBhvr>
                                        <p:cTn id="13" dur="1" fill="hold">
                                          <p:stCondLst>
                                            <p:cond delay="0"/>
                                          </p:stCondLst>
                                        </p:cTn>
                                        <p:tgtEl>
                                          <p:spTgt spid="163843">
                                            <p:txEl>
                                              <p:charRg st="5" end="9"/>
                                            </p:txEl>
                                          </p:spTgt>
                                        </p:tgtEl>
                                        <p:attrNameLst>
                                          <p:attrName>style.visibility</p:attrName>
                                        </p:attrNameLst>
                                      </p:cBhvr>
                                      <p:to>
                                        <p:strVal val="visible"/>
                                      </p:to>
                                    </p:set>
                                    <p:anim calcmode="lin" valueType="num">
                                      <p:cBhvr>
                                        <p:cTn id="14" dur="500" fill="hold"/>
                                        <p:tgtEl>
                                          <p:spTgt spid="163843">
                                            <p:txEl>
                                              <p:charRg st="5" end="9"/>
                                            </p:txEl>
                                          </p:spTgt>
                                        </p:tgtEl>
                                        <p:attrNameLst>
                                          <p:attrName>ppt_w</p:attrName>
                                        </p:attrNameLst>
                                      </p:cBhvr>
                                      <p:tavLst>
                                        <p:tav tm="0">
                                          <p:val>
                                            <p:strVal val="#ppt_w*2.5"/>
                                          </p:val>
                                        </p:tav>
                                        <p:tav tm="100000">
                                          <p:val>
                                            <p:strVal val="#ppt_w"/>
                                          </p:val>
                                        </p:tav>
                                      </p:tavLst>
                                    </p:anim>
                                    <p:anim calcmode="lin" valueType="num">
                                      <p:cBhvr>
                                        <p:cTn id="15" dur="500" fill="hold"/>
                                        <p:tgtEl>
                                          <p:spTgt spid="163843">
                                            <p:txEl>
                                              <p:charRg st="5" end="9"/>
                                            </p:txEl>
                                          </p:spTgt>
                                        </p:tgtEl>
                                        <p:attrNameLst>
                                          <p:attrName>ppt_h</p:attrName>
                                        </p:attrNameLst>
                                      </p:cBhvr>
                                      <p:tavLst>
                                        <p:tav tm="0">
                                          <p:val>
                                            <p:strVal val="#ppt_h*0.01"/>
                                          </p:val>
                                        </p:tav>
                                        <p:tav tm="100000">
                                          <p:val>
                                            <p:strVal val="#ppt_h"/>
                                          </p:val>
                                        </p:tav>
                                      </p:tavLst>
                                    </p:anim>
                                    <p:anim calcmode="lin" valueType="num">
                                      <p:cBhvr>
                                        <p:cTn id="16" dur="500" fill="hold"/>
                                        <p:tgtEl>
                                          <p:spTgt spid="163843">
                                            <p:txEl>
                                              <p:charRg st="5" end="9"/>
                                            </p:txEl>
                                          </p:spTgt>
                                        </p:tgtEl>
                                        <p:attrNameLst>
                                          <p:attrName>ppt_x</p:attrName>
                                        </p:attrNameLst>
                                      </p:cBhvr>
                                      <p:tavLst>
                                        <p:tav tm="0">
                                          <p:val>
                                            <p:strVal val="#ppt_x"/>
                                          </p:val>
                                        </p:tav>
                                        <p:tav tm="100000">
                                          <p:val>
                                            <p:strVal val="#ppt_x"/>
                                          </p:val>
                                        </p:tav>
                                      </p:tavLst>
                                    </p:anim>
                                    <p:anim calcmode="lin" valueType="num">
                                      <p:cBhvr>
                                        <p:cTn id="17" dur="500" fill="hold"/>
                                        <p:tgtEl>
                                          <p:spTgt spid="163843">
                                            <p:txEl>
                                              <p:charRg st="5" end="9"/>
                                            </p:txEl>
                                          </p:spTgt>
                                        </p:tgtEl>
                                        <p:attrNameLst>
                                          <p:attrName>ppt_y</p:attrName>
                                        </p:attrNameLst>
                                      </p:cBhvr>
                                      <p:tavLst>
                                        <p:tav tm="0">
                                          <p:val>
                                            <p:strVal val="#ppt_h+1"/>
                                          </p:val>
                                        </p:tav>
                                        <p:tav tm="100000">
                                          <p:val>
                                            <p:strVal val="#ppt_y"/>
                                          </p:val>
                                        </p:tav>
                                      </p:tavLst>
                                    </p:anim>
                                    <p:animEffect transition="in" filter="fade">
                                      <p:cBhvr>
                                        <p:cTn id="18" dur="500"/>
                                        <p:tgtEl>
                                          <p:spTgt spid="163843">
                                            <p:txEl>
                                              <p:charRg st="5" end="9"/>
                                            </p:txEl>
                                          </p:spTgt>
                                        </p:tgtEl>
                                      </p:cBhvr>
                                    </p:animEffect>
                                  </p:childTnLst>
                                </p:cTn>
                              </p:par>
                              <p:par>
                                <p:cTn id="19" presetID="58" presetClass="entr" presetSubtype="0" accel="100000" fill="hold" grpId="0" nodeType="withEffect">
                                  <p:stCondLst>
                                    <p:cond delay="0"/>
                                  </p:stCondLst>
                                  <p:childTnLst>
                                    <p:set>
                                      <p:cBhvr>
                                        <p:cTn id="20" dur="1" fill="hold">
                                          <p:stCondLst>
                                            <p:cond delay="0"/>
                                          </p:stCondLst>
                                        </p:cTn>
                                        <p:tgtEl>
                                          <p:spTgt spid="163843">
                                            <p:txEl>
                                              <p:charRg st="9" end="13"/>
                                            </p:txEl>
                                          </p:spTgt>
                                        </p:tgtEl>
                                        <p:attrNameLst>
                                          <p:attrName>style.visibility</p:attrName>
                                        </p:attrNameLst>
                                      </p:cBhvr>
                                      <p:to>
                                        <p:strVal val="visible"/>
                                      </p:to>
                                    </p:set>
                                    <p:anim calcmode="lin" valueType="num">
                                      <p:cBhvr>
                                        <p:cTn id="21" dur="500" fill="hold"/>
                                        <p:tgtEl>
                                          <p:spTgt spid="163843">
                                            <p:txEl>
                                              <p:charRg st="9" end="13"/>
                                            </p:txEl>
                                          </p:spTgt>
                                        </p:tgtEl>
                                        <p:attrNameLst>
                                          <p:attrName>ppt_w</p:attrName>
                                        </p:attrNameLst>
                                      </p:cBhvr>
                                      <p:tavLst>
                                        <p:tav tm="0">
                                          <p:val>
                                            <p:strVal val="#ppt_w*2.5"/>
                                          </p:val>
                                        </p:tav>
                                        <p:tav tm="100000">
                                          <p:val>
                                            <p:strVal val="#ppt_w"/>
                                          </p:val>
                                        </p:tav>
                                      </p:tavLst>
                                    </p:anim>
                                    <p:anim calcmode="lin" valueType="num">
                                      <p:cBhvr>
                                        <p:cTn id="22" dur="500" fill="hold"/>
                                        <p:tgtEl>
                                          <p:spTgt spid="163843">
                                            <p:txEl>
                                              <p:charRg st="9" end="13"/>
                                            </p:txEl>
                                          </p:spTgt>
                                        </p:tgtEl>
                                        <p:attrNameLst>
                                          <p:attrName>ppt_h</p:attrName>
                                        </p:attrNameLst>
                                      </p:cBhvr>
                                      <p:tavLst>
                                        <p:tav tm="0">
                                          <p:val>
                                            <p:strVal val="#ppt_h*0.01"/>
                                          </p:val>
                                        </p:tav>
                                        <p:tav tm="100000">
                                          <p:val>
                                            <p:strVal val="#ppt_h"/>
                                          </p:val>
                                        </p:tav>
                                      </p:tavLst>
                                    </p:anim>
                                    <p:anim calcmode="lin" valueType="num">
                                      <p:cBhvr>
                                        <p:cTn id="23" dur="500" fill="hold"/>
                                        <p:tgtEl>
                                          <p:spTgt spid="163843">
                                            <p:txEl>
                                              <p:charRg st="9" end="13"/>
                                            </p:txEl>
                                          </p:spTgt>
                                        </p:tgtEl>
                                        <p:attrNameLst>
                                          <p:attrName>ppt_x</p:attrName>
                                        </p:attrNameLst>
                                      </p:cBhvr>
                                      <p:tavLst>
                                        <p:tav tm="0">
                                          <p:val>
                                            <p:strVal val="#ppt_x"/>
                                          </p:val>
                                        </p:tav>
                                        <p:tav tm="100000">
                                          <p:val>
                                            <p:strVal val="#ppt_x"/>
                                          </p:val>
                                        </p:tav>
                                      </p:tavLst>
                                    </p:anim>
                                    <p:anim calcmode="lin" valueType="num">
                                      <p:cBhvr>
                                        <p:cTn id="24" dur="500" fill="hold"/>
                                        <p:tgtEl>
                                          <p:spTgt spid="163843">
                                            <p:txEl>
                                              <p:charRg st="9" end="13"/>
                                            </p:txEl>
                                          </p:spTgt>
                                        </p:tgtEl>
                                        <p:attrNameLst>
                                          <p:attrName>ppt_y</p:attrName>
                                        </p:attrNameLst>
                                      </p:cBhvr>
                                      <p:tavLst>
                                        <p:tav tm="0">
                                          <p:val>
                                            <p:strVal val="#ppt_h+1"/>
                                          </p:val>
                                        </p:tav>
                                        <p:tav tm="100000">
                                          <p:val>
                                            <p:strVal val="#ppt_y"/>
                                          </p:val>
                                        </p:tav>
                                      </p:tavLst>
                                    </p:anim>
                                    <p:animEffect transition="in" filter="fade">
                                      <p:cBhvr>
                                        <p:cTn id="25" dur="500"/>
                                        <p:tgtEl>
                                          <p:spTgt spid="163843">
                                            <p:txEl>
                                              <p:charRg st="9" end="13"/>
                                            </p:txEl>
                                          </p:spTgt>
                                        </p:tgtEl>
                                      </p:cBhvr>
                                    </p:animEffect>
                                  </p:childTnLst>
                                </p:cTn>
                              </p:par>
                              <p:par>
                                <p:cTn id="26" presetID="58" presetClass="entr" presetSubtype="0" accel="100000" fill="hold" grpId="0" nodeType="withEffect">
                                  <p:stCondLst>
                                    <p:cond delay="0"/>
                                  </p:stCondLst>
                                  <p:childTnLst>
                                    <p:set>
                                      <p:cBhvr>
                                        <p:cTn id="27" dur="1" fill="hold">
                                          <p:stCondLst>
                                            <p:cond delay="0"/>
                                          </p:stCondLst>
                                        </p:cTn>
                                        <p:tgtEl>
                                          <p:spTgt spid="163843">
                                            <p:txEl>
                                              <p:charRg st="13" end="17"/>
                                            </p:txEl>
                                          </p:spTgt>
                                        </p:tgtEl>
                                        <p:attrNameLst>
                                          <p:attrName>style.visibility</p:attrName>
                                        </p:attrNameLst>
                                      </p:cBhvr>
                                      <p:to>
                                        <p:strVal val="visible"/>
                                      </p:to>
                                    </p:set>
                                    <p:anim calcmode="lin" valueType="num">
                                      <p:cBhvr>
                                        <p:cTn id="28" dur="500" fill="hold"/>
                                        <p:tgtEl>
                                          <p:spTgt spid="163843">
                                            <p:txEl>
                                              <p:charRg st="13" end="17"/>
                                            </p:txEl>
                                          </p:spTgt>
                                        </p:tgtEl>
                                        <p:attrNameLst>
                                          <p:attrName>ppt_w</p:attrName>
                                        </p:attrNameLst>
                                      </p:cBhvr>
                                      <p:tavLst>
                                        <p:tav tm="0">
                                          <p:val>
                                            <p:strVal val="#ppt_w*2.5"/>
                                          </p:val>
                                        </p:tav>
                                        <p:tav tm="100000">
                                          <p:val>
                                            <p:strVal val="#ppt_w"/>
                                          </p:val>
                                        </p:tav>
                                      </p:tavLst>
                                    </p:anim>
                                    <p:anim calcmode="lin" valueType="num">
                                      <p:cBhvr>
                                        <p:cTn id="29" dur="500" fill="hold"/>
                                        <p:tgtEl>
                                          <p:spTgt spid="163843">
                                            <p:txEl>
                                              <p:charRg st="13" end="17"/>
                                            </p:txEl>
                                          </p:spTgt>
                                        </p:tgtEl>
                                        <p:attrNameLst>
                                          <p:attrName>ppt_h</p:attrName>
                                        </p:attrNameLst>
                                      </p:cBhvr>
                                      <p:tavLst>
                                        <p:tav tm="0">
                                          <p:val>
                                            <p:strVal val="#ppt_h*0.01"/>
                                          </p:val>
                                        </p:tav>
                                        <p:tav tm="100000">
                                          <p:val>
                                            <p:strVal val="#ppt_h"/>
                                          </p:val>
                                        </p:tav>
                                      </p:tavLst>
                                    </p:anim>
                                    <p:anim calcmode="lin" valueType="num">
                                      <p:cBhvr>
                                        <p:cTn id="30" dur="500" fill="hold"/>
                                        <p:tgtEl>
                                          <p:spTgt spid="163843">
                                            <p:txEl>
                                              <p:charRg st="13" end="17"/>
                                            </p:txEl>
                                          </p:spTgt>
                                        </p:tgtEl>
                                        <p:attrNameLst>
                                          <p:attrName>ppt_x</p:attrName>
                                        </p:attrNameLst>
                                      </p:cBhvr>
                                      <p:tavLst>
                                        <p:tav tm="0">
                                          <p:val>
                                            <p:strVal val="#ppt_x"/>
                                          </p:val>
                                        </p:tav>
                                        <p:tav tm="100000">
                                          <p:val>
                                            <p:strVal val="#ppt_x"/>
                                          </p:val>
                                        </p:tav>
                                      </p:tavLst>
                                    </p:anim>
                                    <p:anim calcmode="lin" valueType="num">
                                      <p:cBhvr>
                                        <p:cTn id="31" dur="500" fill="hold"/>
                                        <p:tgtEl>
                                          <p:spTgt spid="163843">
                                            <p:txEl>
                                              <p:charRg st="13" end="17"/>
                                            </p:txEl>
                                          </p:spTgt>
                                        </p:tgtEl>
                                        <p:attrNameLst>
                                          <p:attrName>ppt_y</p:attrName>
                                        </p:attrNameLst>
                                      </p:cBhvr>
                                      <p:tavLst>
                                        <p:tav tm="0">
                                          <p:val>
                                            <p:strVal val="#ppt_h+1"/>
                                          </p:val>
                                        </p:tav>
                                        <p:tav tm="100000">
                                          <p:val>
                                            <p:strVal val="#ppt_y"/>
                                          </p:val>
                                        </p:tav>
                                      </p:tavLst>
                                    </p:anim>
                                    <p:animEffect transition="in" filter="fade">
                                      <p:cBhvr>
                                        <p:cTn id="32" dur="500"/>
                                        <p:tgtEl>
                                          <p:spTgt spid="163843">
                                            <p:txEl>
                                              <p:charRg st="13" end="17"/>
                                            </p:txEl>
                                          </p:spTgt>
                                        </p:tgtEl>
                                      </p:cBhvr>
                                    </p:animEffect>
                                  </p:childTnLst>
                                </p:cTn>
                              </p:par>
                              <p:par>
                                <p:cTn id="33" presetID="58" presetClass="entr" presetSubtype="0" accel="100000" fill="hold" grpId="0" nodeType="withEffect">
                                  <p:stCondLst>
                                    <p:cond delay="0"/>
                                  </p:stCondLst>
                                  <p:childTnLst>
                                    <p:set>
                                      <p:cBhvr>
                                        <p:cTn id="34" dur="1" fill="hold">
                                          <p:stCondLst>
                                            <p:cond delay="0"/>
                                          </p:stCondLst>
                                        </p:cTn>
                                        <p:tgtEl>
                                          <p:spTgt spid="163843">
                                            <p:txEl>
                                              <p:charRg st="17" end="21"/>
                                            </p:txEl>
                                          </p:spTgt>
                                        </p:tgtEl>
                                        <p:attrNameLst>
                                          <p:attrName>style.visibility</p:attrName>
                                        </p:attrNameLst>
                                      </p:cBhvr>
                                      <p:to>
                                        <p:strVal val="visible"/>
                                      </p:to>
                                    </p:set>
                                    <p:anim calcmode="lin" valueType="num">
                                      <p:cBhvr>
                                        <p:cTn id="35" dur="500" fill="hold"/>
                                        <p:tgtEl>
                                          <p:spTgt spid="163843">
                                            <p:txEl>
                                              <p:charRg st="17" end="21"/>
                                            </p:txEl>
                                          </p:spTgt>
                                        </p:tgtEl>
                                        <p:attrNameLst>
                                          <p:attrName>ppt_w</p:attrName>
                                        </p:attrNameLst>
                                      </p:cBhvr>
                                      <p:tavLst>
                                        <p:tav tm="0">
                                          <p:val>
                                            <p:strVal val="#ppt_w*2.5"/>
                                          </p:val>
                                        </p:tav>
                                        <p:tav tm="100000">
                                          <p:val>
                                            <p:strVal val="#ppt_w"/>
                                          </p:val>
                                        </p:tav>
                                      </p:tavLst>
                                    </p:anim>
                                    <p:anim calcmode="lin" valueType="num">
                                      <p:cBhvr>
                                        <p:cTn id="36" dur="500" fill="hold"/>
                                        <p:tgtEl>
                                          <p:spTgt spid="163843">
                                            <p:txEl>
                                              <p:charRg st="17" end="21"/>
                                            </p:txEl>
                                          </p:spTgt>
                                        </p:tgtEl>
                                        <p:attrNameLst>
                                          <p:attrName>ppt_h</p:attrName>
                                        </p:attrNameLst>
                                      </p:cBhvr>
                                      <p:tavLst>
                                        <p:tav tm="0">
                                          <p:val>
                                            <p:strVal val="#ppt_h*0.01"/>
                                          </p:val>
                                        </p:tav>
                                        <p:tav tm="100000">
                                          <p:val>
                                            <p:strVal val="#ppt_h"/>
                                          </p:val>
                                        </p:tav>
                                      </p:tavLst>
                                    </p:anim>
                                    <p:anim calcmode="lin" valueType="num">
                                      <p:cBhvr>
                                        <p:cTn id="37" dur="500" fill="hold"/>
                                        <p:tgtEl>
                                          <p:spTgt spid="163843">
                                            <p:txEl>
                                              <p:charRg st="17" end="21"/>
                                            </p:txEl>
                                          </p:spTgt>
                                        </p:tgtEl>
                                        <p:attrNameLst>
                                          <p:attrName>ppt_x</p:attrName>
                                        </p:attrNameLst>
                                      </p:cBhvr>
                                      <p:tavLst>
                                        <p:tav tm="0">
                                          <p:val>
                                            <p:strVal val="#ppt_x"/>
                                          </p:val>
                                        </p:tav>
                                        <p:tav tm="100000">
                                          <p:val>
                                            <p:strVal val="#ppt_x"/>
                                          </p:val>
                                        </p:tav>
                                      </p:tavLst>
                                    </p:anim>
                                    <p:anim calcmode="lin" valueType="num">
                                      <p:cBhvr>
                                        <p:cTn id="38" dur="500" fill="hold"/>
                                        <p:tgtEl>
                                          <p:spTgt spid="163843">
                                            <p:txEl>
                                              <p:charRg st="17" end="21"/>
                                            </p:txEl>
                                          </p:spTgt>
                                        </p:tgtEl>
                                        <p:attrNameLst>
                                          <p:attrName>ppt_y</p:attrName>
                                        </p:attrNameLst>
                                      </p:cBhvr>
                                      <p:tavLst>
                                        <p:tav tm="0">
                                          <p:val>
                                            <p:strVal val="#ppt_h+1"/>
                                          </p:val>
                                        </p:tav>
                                        <p:tav tm="100000">
                                          <p:val>
                                            <p:strVal val="#ppt_y"/>
                                          </p:val>
                                        </p:tav>
                                      </p:tavLst>
                                    </p:anim>
                                    <p:animEffect transition="in" filter="fade">
                                      <p:cBhvr>
                                        <p:cTn id="39" dur="500"/>
                                        <p:tgtEl>
                                          <p:spTgt spid="163843">
                                            <p:txEl>
                                              <p:charRg st="17" end="2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6" fill="hold" nodeType="clickEffect">
                                  <p:stCondLst>
                                    <p:cond delay="0"/>
                                  </p:stCondLst>
                                  <p:childTnLst>
                                    <p:set>
                                      <p:cBhvr>
                                        <p:cTn id="43" dur="1" fill="hold">
                                          <p:stCondLst>
                                            <p:cond delay="0"/>
                                          </p:stCondLst>
                                        </p:cTn>
                                        <p:tgtEl>
                                          <p:spTgt spid="163844"/>
                                        </p:tgtEl>
                                        <p:attrNameLst>
                                          <p:attrName>style.visibility</p:attrName>
                                        </p:attrNameLst>
                                      </p:cBhvr>
                                      <p:to>
                                        <p:strVal val="visible"/>
                                      </p:to>
                                    </p:set>
                                    <p:animEffect transition="in" filter="barn(inHorizontal)">
                                      <p:cBhvr>
                                        <p:cTn id="44" dur="500"/>
                                        <p:tgtEl>
                                          <p:spTgt spid="16384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63845"/>
                                        </p:tgtEl>
                                        <p:attrNameLst>
                                          <p:attrName>style.visibility</p:attrName>
                                        </p:attrNameLst>
                                      </p:cBhvr>
                                      <p:to>
                                        <p:strVal val="visible"/>
                                      </p:to>
                                    </p:set>
                                    <p:animEffect transition="in" filter="wipe(down)">
                                      <p:cBhvr>
                                        <p:cTn id="49" dur="500"/>
                                        <p:tgtEl>
                                          <p:spTgt spid="163845"/>
                                        </p:tgtEl>
                                      </p:cBhvr>
                                    </p:animEffect>
                                  </p:childTnLst>
                                </p:cTn>
                              </p:par>
                            </p:childTnLst>
                          </p:cTn>
                        </p:par>
                      </p:childTnLst>
                    </p:cTn>
                  </p:par>
                  <p:par>
                    <p:cTn id="50" fill="hold">
                      <p:stCondLst>
                        <p:cond delay="indefinite"/>
                      </p:stCondLst>
                      <p:childTnLst>
                        <p:par>
                          <p:cTn id="51" fill="hold">
                            <p:stCondLst>
                              <p:cond delay="0"/>
                            </p:stCondLst>
                            <p:childTnLst>
                              <p:par>
                                <p:cTn id="52" presetID="58" presetClass="entr" presetSubtype="0" accel="100000" fill="hold" nodeType="clickEffect">
                                  <p:stCondLst>
                                    <p:cond delay="0"/>
                                  </p:stCondLst>
                                  <p:childTnLst>
                                    <p:set>
                                      <p:cBhvr>
                                        <p:cTn id="53" dur="1" fill="hold">
                                          <p:stCondLst>
                                            <p:cond delay="0"/>
                                          </p:stCondLst>
                                        </p:cTn>
                                        <p:tgtEl>
                                          <p:spTgt spid="163848">
                                            <p:txEl>
                                              <p:charRg st="0" end="8"/>
                                            </p:txEl>
                                          </p:spTgt>
                                        </p:tgtEl>
                                        <p:attrNameLst>
                                          <p:attrName>style.visibility</p:attrName>
                                        </p:attrNameLst>
                                      </p:cBhvr>
                                      <p:to>
                                        <p:strVal val="visible"/>
                                      </p:to>
                                    </p:set>
                                    <p:anim calcmode="lin" valueType="num">
                                      <p:cBhvr>
                                        <p:cTn id="54" dur="500" fill="hold"/>
                                        <p:tgtEl>
                                          <p:spTgt spid="163848">
                                            <p:txEl>
                                              <p:charRg st="0" end="8"/>
                                            </p:txEl>
                                          </p:spTgt>
                                        </p:tgtEl>
                                        <p:attrNameLst>
                                          <p:attrName>ppt_w</p:attrName>
                                        </p:attrNameLst>
                                      </p:cBhvr>
                                      <p:tavLst>
                                        <p:tav tm="0">
                                          <p:val>
                                            <p:strVal val="#ppt_w*2.5"/>
                                          </p:val>
                                        </p:tav>
                                        <p:tav tm="100000">
                                          <p:val>
                                            <p:strVal val="#ppt_w"/>
                                          </p:val>
                                        </p:tav>
                                      </p:tavLst>
                                    </p:anim>
                                    <p:anim calcmode="lin" valueType="num">
                                      <p:cBhvr>
                                        <p:cTn id="55" dur="500" fill="hold"/>
                                        <p:tgtEl>
                                          <p:spTgt spid="163848">
                                            <p:txEl>
                                              <p:charRg st="0" end="8"/>
                                            </p:txEl>
                                          </p:spTgt>
                                        </p:tgtEl>
                                        <p:attrNameLst>
                                          <p:attrName>ppt_h</p:attrName>
                                        </p:attrNameLst>
                                      </p:cBhvr>
                                      <p:tavLst>
                                        <p:tav tm="0">
                                          <p:val>
                                            <p:strVal val="#ppt_h*0.01"/>
                                          </p:val>
                                        </p:tav>
                                        <p:tav tm="100000">
                                          <p:val>
                                            <p:strVal val="#ppt_h"/>
                                          </p:val>
                                        </p:tav>
                                      </p:tavLst>
                                    </p:anim>
                                    <p:anim calcmode="lin" valueType="num">
                                      <p:cBhvr>
                                        <p:cTn id="56" dur="500" fill="hold"/>
                                        <p:tgtEl>
                                          <p:spTgt spid="163848">
                                            <p:txEl>
                                              <p:charRg st="0" end="8"/>
                                            </p:txEl>
                                          </p:spTgt>
                                        </p:tgtEl>
                                        <p:attrNameLst>
                                          <p:attrName>ppt_x</p:attrName>
                                        </p:attrNameLst>
                                      </p:cBhvr>
                                      <p:tavLst>
                                        <p:tav tm="0">
                                          <p:val>
                                            <p:strVal val="#ppt_x"/>
                                          </p:val>
                                        </p:tav>
                                        <p:tav tm="100000">
                                          <p:val>
                                            <p:strVal val="#ppt_x"/>
                                          </p:val>
                                        </p:tav>
                                      </p:tavLst>
                                    </p:anim>
                                    <p:anim calcmode="lin" valueType="num">
                                      <p:cBhvr>
                                        <p:cTn id="57" dur="500" fill="hold"/>
                                        <p:tgtEl>
                                          <p:spTgt spid="163848">
                                            <p:txEl>
                                              <p:charRg st="0" end="8"/>
                                            </p:txEl>
                                          </p:spTgt>
                                        </p:tgtEl>
                                        <p:attrNameLst>
                                          <p:attrName>ppt_y</p:attrName>
                                        </p:attrNameLst>
                                      </p:cBhvr>
                                      <p:tavLst>
                                        <p:tav tm="0">
                                          <p:val>
                                            <p:strVal val="#ppt_h+1"/>
                                          </p:val>
                                        </p:tav>
                                        <p:tav tm="100000">
                                          <p:val>
                                            <p:strVal val="#ppt_y"/>
                                          </p:val>
                                        </p:tav>
                                      </p:tavLst>
                                    </p:anim>
                                    <p:animEffect transition="in" filter="fade">
                                      <p:cBhvr>
                                        <p:cTn id="58" dur="500"/>
                                        <p:tgtEl>
                                          <p:spTgt spid="163848">
                                            <p:txEl>
                                              <p:charRg st="0" end="8"/>
                                            </p:txEl>
                                          </p:spTgt>
                                        </p:tgtEl>
                                      </p:cBhvr>
                                    </p:animEffect>
                                  </p:childTnLst>
                                </p:cTn>
                              </p:par>
                              <p:par>
                                <p:cTn id="59" presetID="58" presetClass="entr" presetSubtype="0" accel="100000" fill="hold" nodeType="withEffect">
                                  <p:stCondLst>
                                    <p:cond delay="0"/>
                                  </p:stCondLst>
                                  <p:childTnLst>
                                    <p:set>
                                      <p:cBhvr>
                                        <p:cTn id="60" dur="1" fill="hold">
                                          <p:stCondLst>
                                            <p:cond delay="0"/>
                                          </p:stCondLst>
                                        </p:cTn>
                                        <p:tgtEl>
                                          <p:spTgt spid="163848">
                                            <p:txEl>
                                              <p:charRg st="8" end="16"/>
                                            </p:txEl>
                                          </p:spTgt>
                                        </p:tgtEl>
                                        <p:attrNameLst>
                                          <p:attrName>style.visibility</p:attrName>
                                        </p:attrNameLst>
                                      </p:cBhvr>
                                      <p:to>
                                        <p:strVal val="visible"/>
                                      </p:to>
                                    </p:set>
                                    <p:anim calcmode="lin" valueType="num">
                                      <p:cBhvr>
                                        <p:cTn id="61" dur="500" fill="hold"/>
                                        <p:tgtEl>
                                          <p:spTgt spid="163848">
                                            <p:txEl>
                                              <p:charRg st="8" end="16"/>
                                            </p:txEl>
                                          </p:spTgt>
                                        </p:tgtEl>
                                        <p:attrNameLst>
                                          <p:attrName>ppt_w</p:attrName>
                                        </p:attrNameLst>
                                      </p:cBhvr>
                                      <p:tavLst>
                                        <p:tav tm="0">
                                          <p:val>
                                            <p:strVal val="#ppt_w*2.5"/>
                                          </p:val>
                                        </p:tav>
                                        <p:tav tm="100000">
                                          <p:val>
                                            <p:strVal val="#ppt_w"/>
                                          </p:val>
                                        </p:tav>
                                      </p:tavLst>
                                    </p:anim>
                                    <p:anim calcmode="lin" valueType="num">
                                      <p:cBhvr>
                                        <p:cTn id="62" dur="500" fill="hold"/>
                                        <p:tgtEl>
                                          <p:spTgt spid="163848">
                                            <p:txEl>
                                              <p:charRg st="8" end="16"/>
                                            </p:txEl>
                                          </p:spTgt>
                                        </p:tgtEl>
                                        <p:attrNameLst>
                                          <p:attrName>ppt_h</p:attrName>
                                        </p:attrNameLst>
                                      </p:cBhvr>
                                      <p:tavLst>
                                        <p:tav tm="0">
                                          <p:val>
                                            <p:strVal val="#ppt_h*0.01"/>
                                          </p:val>
                                        </p:tav>
                                        <p:tav tm="100000">
                                          <p:val>
                                            <p:strVal val="#ppt_h"/>
                                          </p:val>
                                        </p:tav>
                                      </p:tavLst>
                                    </p:anim>
                                    <p:anim calcmode="lin" valueType="num">
                                      <p:cBhvr>
                                        <p:cTn id="63" dur="500" fill="hold"/>
                                        <p:tgtEl>
                                          <p:spTgt spid="163848">
                                            <p:txEl>
                                              <p:charRg st="8" end="16"/>
                                            </p:txEl>
                                          </p:spTgt>
                                        </p:tgtEl>
                                        <p:attrNameLst>
                                          <p:attrName>ppt_x</p:attrName>
                                        </p:attrNameLst>
                                      </p:cBhvr>
                                      <p:tavLst>
                                        <p:tav tm="0">
                                          <p:val>
                                            <p:strVal val="#ppt_x"/>
                                          </p:val>
                                        </p:tav>
                                        <p:tav tm="100000">
                                          <p:val>
                                            <p:strVal val="#ppt_x"/>
                                          </p:val>
                                        </p:tav>
                                      </p:tavLst>
                                    </p:anim>
                                    <p:anim calcmode="lin" valueType="num">
                                      <p:cBhvr>
                                        <p:cTn id="64" dur="500" fill="hold"/>
                                        <p:tgtEl>
                                          <p:spTgt spid="163848">
                                            <p:txEl>
                                              <p:charRg st="8" end="16"/>
                                            </p:txEl>
                                          </p:spTgt>
                                        </p:tgtEl>
                                        <p:attrNameLst>
                                          <p:attrName>ppt_y</p:attrName>
                                        </p:attrNameLst>
                                      </p:cBhvr>
                                      <p:tavLst>
                                        <p:tav tm="0">
                                          <p:val>
                                            <p:strVal val="#ppt_h+1"/>
                                          </p:val>
                                        </p:tav>
                                        <p:tav tm="100000">
                                          <p:val>
                                            <p:strVal val="#ppt_y"/>
                                          </p:val>
                                        </p:tav>
                                      </p:tavLst>
                                    </p:anim>
                                    <p:animEffect transition="in" filter="fade">
                                      <p:cBhvr>
                                        <p:cTn id="65" dur="500"/>
                                        <p:tgtEl>
                                          <p:spTgt spid="163848">
                                            <p:txEl>
                                              <p:charRg st="8" end="16"/>
                                            </p:txEl>
                                          </p:spTgt>
                                        </p:tgtEl>
                                      </p:cBhvr>
                                    </p:animEffect>
                                  </p:childTnLst>
                                </p:cTn>
                              </p:par>
                              <p:par>
                                <p:cTn id="66" presetID="58" presetClass="entr" presetSubtype="0" accel="100000" fill="hold" nodeType="withEffect">
                                  <p:stCondLst>
                                    <p:cond delay="0"/>
                                  </p:stCondLst>
                                  <p:childTnLst>
                                    <p:set>
                                      <p:cBhvr>
                                        <p:cTn id="67" dur="1" fill="hold">
                                          <p:stCondLst>
                                            <p:cond delay="0"/>
                                          </p:stCondLst>
                                        </p:cTn>
                                        <p:tgtEl>
                                          <p:spTgt spid="163848">
                                            <p:txEl>
                                              <p:charRg st="16" end="30"/>
                                            </p:txEl>
                                          </p:spTgt>
                                        </p:tgtEl>
                                        <p:attrNameLst>
                                          <p:attrName>style.visibility</p:attrName>
                                        </p:attrNameLst>
                                      </p:cBhvr>
                                      <p:to>
                                        <p:strVal val="visible"/>
                                      </p:to>
                                    </p:set>
                                    <p:anim calcmode="lin" valueType="num">
                                      <p:cBhvr>
                                        <p:cTn id="68" dur="500" fill="hold"/>
                                        <p:tgtEl>
                                          <p:spTgt spid="163848">
                                            <p:txEl>
                                              <p:charRg st="16" end="30"/>
                                            </p:txEl>
                                          </p:spTgt>
                                        </p:tgtEl>
                                        <p:attrNameLst>
                                          <p:attrName>ppt_w</p:attrName>
                                        </p:attrNameLst>
                                      </p:cBhvr>
                                      <p:tavLst>
                                        <p:tav tm="0">
                                          <p:val>
                                            <p:strVal val="#ppt_w*2.5"/>
                                          </p:val>
                                        </p:tav>
                                        <p:tav tm="100000">
                                          <p:val>
                                            <p:strVal val="#ppt_w"/>
                                          </p:val>
                                        </p:tav>
                                      </p:tavLst>
                                    </p:anim>
                                    <p:anim calcmode="lin" valueType="num">
                                      <p:cBhvr>
                                        <p:cTn id="69" dur="500" fill="hold"/>
                                        <p:tgtEl>
                                          <p:spTgt spid="163848">
                                            <p:txEl>
                                              <p:charRg st="16" end="30"/>
                                            </p:txEl>
                                          </p:spTgt>
                                        </p:tgtEl>
                                        <p:attrNameLst>
                                          <p:attrName>ppt_h</p:attrName>
                                        </p:attrNameLst>
                                      </p:cBhvr>
                                      <p:tavLst>
                                        <p:tav tm="0">
                                          <p:val>
                                            <p:strVal val="#ppt_h*0.01"/>
                                          </p:val>
                                        </p:tav>
                                        <p:tav tm="100000">
                                          <p:val>
                                            <p:strVal val="#ppt_h"/>
                                          </p:val>
                                        </p:tav>
                                      </p:tavLst>
                                    </p:anim>
                                    <p:anim calcmode="lin" valueType="num">
                                      <p:cBhvr>
                                        <p:cTn id="70" dur="500" fill="hold"/>
                                        <p:tgtEl>
                                          <p:spTgt spid="163848">
                                            <p:txEl>
                                              <p:charRg st="16" end="30"/>
                                            </p:txEl>
                                          </p:spTgt>
                                        </p:tgtEl>
                                        <p:attrNameLst>
                                          <p:attrName>ppt_x</p:attrName>
                                        </p:attrNameLst>
                                      </p:cBhvr>
                                      <p:tavLst>
                                        <p:tav tm="0">
                                          <p:val>
                                            <p:strVal val="#ppt_x"/>
                                          </p:val>
                                        </p:tav>
                                        <p:tav tm="100000">
                                          <p:val>
                                            <p:strVal val="#ppt_x"/>
                                          </p:val>
                                        </p:tav>
                                      </p:tavLst>
                                    </p:anim>
                                    <p:anim calcmode="lin" valueType="num">
                                      <p:cBhvr>
                                        <p:cTn id="71" dur="500" fill="hold"/>
                                        <p:tgtEl>
                                          <p:spTgt spid="163848">
                                            <p:txEl>
                                              <p:charRg st="16" end="30"/>
                                            </p:txEl>
                                          </p:spTgt>
                                        </p:tgtEl>
                                        <p:attrNameLst>
                                          <p:attrName>ppt_y</p:attrName>
                                        </p:attrNameLst>
                                      </p:cBhvr>
                                      <p:tavLst>
                                        <p:tav tm="0">
                                          <p:val>
                                            <p:strVal val="#ppt_h+1"/>
                                          </p:val>
                                        </p:tav>
                                        <p:tav tm="100000">
                                          <p:val>
                                            <p:strVal val="#ppt_y"/>
                                          </p:val>
                                        </p:tav>
                                      </p:tavLst>
                                    </p:anim>
                                    <p:animEffect transition="in" filter="fade">
                                      <p:cBhvr>
                                        <p:cTn id="72" dur="500"/>
                                        <p:tgtEl>
                                          <p:spTgt spid="163848">
                                            <p:txEl>
                                              <p:charRg st="16" end="30"/>
                                            </p:txEl>
                                          </p:spTgt>
                                        </p:tgtEl>
                                      </p:cBhvr>
                                    </p:animEffect>
                                  </p:childTnLst>
                                </p:cTn>
                              </p:par>
                              <p:par>
                                <p:cTn id="73" presetID="58" presetClass="entr" presetSubtype="0" accel="100000" fill="hold" nodeType="withEffect">
                                  <p:stCondLst>
                                    <p:cond delay="0"/>
                                  </p:stCondLst>
                                  <p:childTnLst>
                                    <p:set>
                                      <p:cBhvr>
                                        <p:cTn id="74" dur="1" fill="hold">
                                          <p:stCondLst>
                                            <p:cond delay="0"/>
                                          </p:stCondLst>
                                        </p:cTn>
                                        <p:tgtEl>
                                          <p:spTgt spid="163848">
                                            <p:txEl>
                                              <p:charRg st="30" end="43"/>
                                            </p:txEl>
                                          </p:spTgt>
                                        </p:tgtEl>
                                        <p:attrNameLst>
                                          <p:attrName>style.visibility</p:attrName>
                                        </p:attrNameLst>
                                      </p:cBhvr>
                                      <p:to>
                                        <p:strVal val="visible"/>
                                      </p:to>
                                    </p:set>
                                    <p:anim calcmode="lin" valueType="num">
                                      <p:cBhvr>
                                        <p:cTn id="75" dur="500" fill="hold"/>
                                        <p:tgtEl>
                                          <p:spTgt spid="163848">
                                            <p:txEl>
                                              <p:charRg st="30" end="43"/>
                                            </p:txEl>
                                          </p:spTgt>
                                        </p:tgtEl>
                                        <p:attrNameLst>
                                          <p:attrName>ppt_w</p:attrName>
                                        </p:attrNameLst>
                                      </p:cBhvr>
                                      <p:tavLst>
                                        <p:tav tm="0">
                                          <p:val>
                                            <p:strVal val="#ppt_w*2.5"/>
                                          </p:val>
                                        </p:tav>
                                        <p:tav tm="100000">
                                          <p:val>
                                            <p:strVal val="#ppt_w"/>
                                          </p:val>
                                        </p:tav>
                                      </p:tavLst>
                                    </p:anim>
                                    <p:anim calcmode="lin" valueType="num">
                                      <p:cBhvr>
                                        <p:cTn id="76" dur="500" fill="hold"/>
                                        <p:tgtEl>
                                          <p:spTgt spid="163848">
                                            <p:txEl>
                                              <p:charRg st="30" end="43"/>
                                            </p:txEl>
                                          </p:spTgt>
                                        </p:tgtEl>
                                        <p:attrNameLst>
                                          <p:attrName>ppt_h</p:attrName>
                                        </p:attrNameLst>
                                      </p:cBhvr>
                                      <p:tavLst>
                                        <p:tav tm="0">
                                          <p:val>
                                            <p:strVal val="#ppt_h*0.01"/>
                                          </p:val>
                                        </p:tav>
                                        <p:tav tm="100000">
                                          <p:val>
                                            <p:strVal val="#ppt_h"/>
                                          </p:val>
                                        </p:tav>
                                      </p:tavLst>
                                    </p:anim>
                                    <p:anim calcmode="lin" valueType="num">
                                      <p:cBhvr>
                                        <p:cTn id="77" dur="500" fill="hold"/>
                                        <p:tgtEl>
                                          <p:spTgt spid="163848">
                                            <p:txEl>
                                              <p:charRg st="30" end="43"/>
                                            </p:txEl>
                                          </p:spTgt>
                                        </p:tgtEl>
                                        <p:attrNameLst>
                                          <p:attrName>ppt_x</p:attrName>
                                        </p:attrNameLst>
                                      </p:cBhvr>
                                      <p:tavLst>
                                        <p:tav tm="0">
                                          <p:val>
                                            <p:strVal val="#ppt_x"/>
                                          </p:val>
                                        </p:tav>
                                        <p:tav tm="100000">
                                          <p:val>
                                            <p:strVal val="#ppt_x"/>
                                          </p:val>
                                        </p:tav>
                                      </p:tavLst>
                                    </p:anim>
                                    <p:anim calcmode="lin" valueType="num">
                                      <p:cBhvr>
                                        <p:cTn id="78" dur="500" fill="hold"/>
                                        <p:tgtEl>
                                          <p:spTgt spid="163848">
                                            <p:txEl>
                                              <p:charRg st="30" end="43"/>
                                            </p:txEl>
                                          </p:spTgt>
                                        </p:tgtEl>
                                        <p:attrNameLst>
                                          <p:attrName>ppt_y</p:attrName>
                                        </p:attrNameLst>
                                      </p:cBhvr>
                                      <p:tavLst>
                                        <p:tav tm="0">
                                          <p:val>
                                            <p:strVal val="#ppt_h+1"/>
                                          </p:val>
                                        </p:tav>
                                        <p:tav tm="100000">
                                          <p:val>
                                            <p:strVal val="#ppt_y"/>
                                          </p:val>
                                        </p:tav>
                                      </p:tavLst>
                                    </p:anim>
                                    <p:animEffect transition="in" filter="fade">
                                      <p:cBhvr>
                                        <p:cTn id="79" dur="500"/>
                                        <p:tgtEl>
                                          <p:spTgt spid="163848">
                                            <p:txEl>
                                              <p:charRg st="30" end="43"/>
                                            </p:txEl>
                                          </p:spTgt>
                                        </p:tgtEl>
                                      </p:cBhvr>
                                    </p:animEffect>
                                  </p:childTnLst>
                                </p:cTn>
                              </p:par>
                              <p:par>
                                <p:cTn id="80" presetID="58" presetClass="entr" presetSubtype="0" accel="100000" fill="hold" nodeType="withEffect">
                                  <p:stCondLst>
                                    <p:cond delay="0"/>
                                  </p:stCondLst>
                                  <p:childTnLst>
                                    <p:set>
                                      <p:cBhvr>
                                        <p:cTn id="81" dur="1" fill="hold">
                                          <p:stCondLst>
                                            <p:cond delay="0"/>
                                          </p:stCondLst>
                                        </p:cTn>
                                        <p:tgtEl>
                                          <p:spTgt spid="163848">
                                            <p:txEl>
                                              <p:charRg st="43" end="53"/>
                                            </p:txEl>
                                          </p:spTgt>
                                        </p:tgtEl>
                                        <p:attrNameLst>
                                          <p:attrName>style.visibility</p:attrName>
                                        </p:attrNameLst>
                                      </p:cBhvr>
                                      <p:to>
                                        <p:strVal val="visible"/>
                                      </p:to>
                                    </p:set>
                                    <p:anim calcmode="lin" valueType="num">
                                      <p:cBhvr>
                                        <p:cTn id="82" dur="500" fill="hold"/>
                                        <p:tgtEl>
                                          <p:spTgt spid="163848">
                                            <p:txEl>
                                              <p:charRg st="43" end="53"/>
                                            </p:txEl>
                                          </p:spTgt>
                                        </p:tgtEl>
                                        <p:attrNameLst>
                                          <p:attrName>ppt_w</p:attrName>
                                        </p:attrNameLst>
                                      </p:cBhvr>
                                      <p:tavLst>
                                        <p:tav tm="0">
                                          <p:val>
                                            <p:strVal val="#ppt_w*2.5"/>
                                          </p:val>
                                        </p:tav>
                                        <p:tav tm="100000">
                                          <p:val>
                                            <p:strVal val="#ppt_w"/>
                                          </p:val>
                                        </p:tav>
                                      </p:tavLst>
                                    </p:anim>
                                    <p:anim calcmode="lin" valueType="num">
                                      <p:cBhvr>
                                        <p:cTn id="83" dur="500" fill="hold"/>
                                        <p:tgtEl>
                                          <p:spTgt spid="163848">
                                            <p:txEl>
                                              <p:charRg st="43" end="53"/>
                                            </p:txEl>
                                          </p:spTgt>
                                        </p:tgtEl>
                                        <p:attrNameLst>
                                          <p:attrName>ppt_h</p:attrName>
                                        </p:attrNameLst>
                                      </p:cBhvr>
                                      <p:tavLst>
                                        <p:tav tm="0">
                                          <p:val>
                                            <p:strVal val="#ppt_h*0.01"/>
                                          </p:val>
                                        </p:tav>
                                        <p:tav tm="100000">
                                          <p:val>
                                            <p:strVal val="#ppt_h"/>
                                          </p:val>
                                        </p:tav>
                                      </p:tavLst>
                                    </p:anim>
                                    <p:anim calcmode="lin" valueType="num">
                                      <p:cBhvr>
                                        <p:cTn id="84" dur="500" fill="hold"/>
                                        <p:tgtEl>
                                          <p:spTgt spid="163848">
                                            <p:txEl>
                                              <p:charRg st="43" end="53"/>
                                            </p:txEl>
                                          </p:spTgt>
                                        </p:tgtEl>
                                        <p:attrNameLst>
                                          <p:attrName>ppt_x</p:attrName>
                                        </p:attrNameLst>
                                      </p:cBhvr>
                                      <p:tavLst>
                                        <p:tav tm="0">
                                          <p:val>
                                            <p:strVal val="#ppt_x"/>
                                          </p:val>
                                        </p:tav>
                                        <p:tav tm="100000">
                                          <p:val>
                                            <p:strVal val="#ppt_x"/>
                                          </p:val>
                                        </p:tav>
                                      </p:tavLst>
                                    </p:anim>
                                    <p:anim calcmode="lin" valueType="num">
                                      <p:cBhvr>
                                        <p:cTn id="85" dur="500" fill="hold"/>
                                        <p:tgtEl>
                                          <p:spTgt spid="163848">
                                            <p:txEl>
                                              <p:charRg st="43" end="53"/>
                                            </p:txEl>
                                          </p:spTgt>
                                        </p:tgtEl>
                                        <p:attrNameLst>
                                          <p:attrName>ppt_y</p:attrName>
                                        </p:attrNameLst>
                                      </p:cBhvr>
                                      <p:tavLst>
                                        <p:tav tm="0">
                                          <p:val>
                                            <p:strVal val="#ppt_h+1"/>
                                          </p:val>
                                        </p:tav>
                                        <p:tav tm="100000">
                                          <p:val>
                                            <p:strVal val="#ppt_y"/>
                                          </p:val>
                                        </p:tav>
                                      </p:tavLst>
                                    </p:anim>
                                    <p:animEffect transition="in" filter="fade">
                                      <p:cBhvr>
                                        <p:cTn id="86" dur="500"/>
                                        <p:tgtEl>
                                          <p:spTgt spid="163848">
                                            <p:txEl>
                                              <p:charRg st="43" end="53"/>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16" presetClass="entr" presetSubtype="26" fill="hold" nodeType="clickEffect">
                                  <p:stCondLst>
                                    <p:cond delay="0"/>
                                  </p:stCondLst>
                                  <p:childTnLst>
                                    <p:set>
                                      <p:cBhvr>
                                        <p:cTn id="90" dur="1" fill="hold">
                                          <p:stCondLst>
                                            <p:cond delay="0"/>
                                          </p:stCondLst>
                                        </p:cTn>
                                        <p:tgtEl>
                                          <p:spTgt spid="163847"/>
                                        </p:tgtEl>
                                        <p:attrNameLst>
                                          <p:attrName>style.visibility</p:attrName>
                                        </p:attrNameLst>
                                      </p:cBhvr>
                                      <p:to>
                                        <p:strVal val="visible"/>
                                      </p:to>
                                    </p:set>
                                    <p:animEffect transition="in" filter="barn(inHorizontal)">
                                      <p:cBhvr>
                                        <p:cTn id="91" dur="500"/>
                                        <p:tgtEl>
                                          <p:spTgt spid="163847"/>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163846"/>
                                        </p:tgtEl>
                                        <p:attrNameLst>
                                          <p:attrName>style.visibility</p:attrName>
                                        </p:attrNameLst>
                                      </p:cBhvr>
                                      <p:to>
                                        <p:strVal val="visible"/>
                                      </p:to>
                                    </p:set>
                                    <p:animEffect transition="in" filter="wipe(down)">
                                      <p:cBhvr>
                                        <p:cTn id="96" dur="500"/>
                                        <p:tgtEl>
                                          <p:spTgt spid="163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build="p"/>
      <p:bldP spid="163845" grpId="0"/>
      <p:bldP spid="1638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90" name="标题 140289"/>
          <p:cNvSpPr>
            <a:spLocks noGrp="1"/>
          </p:cNvSpPr>
          <p:nvPr>
            <p:ph type="title"/>
          </p:nvPr>
        </p:nvSpPr>
        <p:spPr>
          <a:xfrm>
            <a:off x="323850" y="1628775"/>
            <a:ext cx="8229600" cy="3240088"/>
          </a:xfrm>
          <a:ln/>
        </p:spPr>
        <p:txBody>
          <a:bodyPr anchor="ctr"/>
          <a:p>
            <a:r>
              <a:rPr lang="zh-CN" altLang="en-US" sz="6000" b="1" dirty="0">
                <a:solidFill>
                  <a:srgbClr val="3333FF"/>
                </a:solidFill>
                <a:ea typeface="隶书" panose="02010509060101010101" pitchFamily="49" charset="-122"/>
              </a:rPr>
              <a:t>新材料作文</a:t>
            </a:r>
            <a:br>
              <a:rPr lang="zh-CN" altLang="en-US" sz="6000" b="1" dirty="0">
                <a:solidFill>
                  <a:srgbClr val="FF3300"/>
                </a:solidFill>
              </a:rPr>
            </a:br>
            <a:r>
              <a:rPr lang="zh-CN" altLang="en-US" sz="6600" b="1" dirty="0">
                <a:solidFill>
                  <a:srgbClr val="FF3300"/>
                </a:solidFill>
              </a:rPr>
              <a:t>“凤头、豹尾”</a:t>
            </a:r>
            <a:br>
              <a:rPr lang="zh-CN" altLang="en-US" sz="6600" b="1" dirty="0">
                <a:solidFill>
                  <a:srgbClr val="FF3300"/>
                </a:solidFill>
              </a:rPr>
            </a:br>
            <a:r>
              <a:rPr lang="zh-CN" altLang="en-US" sz="6000" b="1" dirty="0">
                <a:solidFill>
                  <a:srgbClr val="3333FF"/>
                </a:solidFill>
              </a:rPr>
              <a:t>的写法及要求</a:t>
            </a:r>
            <a:endParaRPr lang="zh-CN" altLang="en-US" sz="6000" b="1" dirty="0">
              <a:solidFill>
                <a:srgbClr val="3333FF"/>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8962" name="图片 168961" descr="437"/>
          <p:cNvPicPr>
            <a:picLocks noChangeAspect="1"/>
          </p:cNvPicPr>
          <p:nvPr/>
        </p:nvPicPr>
        <p:blipFill>
          <a:blip r:embed="rId1"/>
          <a:stretch>
            <a:fillRect/>
          </a:stretch>
        </p:blipFill>
        <p:spPr>
          <a:xfrm>
            <a:off x="0" y="-387350"/>
            <a:ext cx="9467850" cy="6858000"/>
          </a:xfrm>
          <a:prstGeom prst="rect">
            <a:avLst/>
          </a:prstGeom>
          <a:noFill/>
          <a:ln w="9525">
            <a:noFill/>
          </a:ln>
        </p:spPr>
      </p:pic>
      <p:sp>
        <p:nvSpPr>
          <p:cNvPr id="168963" name="文本占位符 168962"/>
          <p:cNvSpPr>
            <a:spLocks noGrp="1"/>
          </p:cNvSpPr>
          <p:nvPr>
            <p:ph type="body" idx="1"/>
          </p:nvPr>
        </p:nvSpPr>
        <p:spPr>
          <a:xfrm>
            <a:off x="0" y="1412875"/>
            <a:ext cx="8532813" cy="3600450"/>
          </a:xfrm>
          <a:ln/>
        </p:spPr>
        <p:txBody>
          <a:bodyPr/>
          <a:p>
            <a:pPr>
              <a:buNone/>
            </a:pPr>
            <a:r>
              <a:rPr lang="en-US" altLang="zh-CN" b="1" dirty="0"/>
              <a:t>   1</a:t>
            </a:r>
            <a:r>
              <a:rPr lang="zh-CN" altLang="en-US" b="1" dirty="0"/>
              <a:t>、故弄玄虚，转弯抹角，入题太慢。中心话题“千呼万唤不出来”。</a:t>
            </a:r>
            <a:endParaRPr lang="zh-CN" altLang="en-US" b="1" dirty="0"/>
          </a:p>
          <a:p>
            <a:pPr>
              <a:buNone/>
            </a:pPr>
            <a:r>
              <a:rPr lang="zh-CN" altLang="en-US" b="1" dirty="0"/>
              <a:t>   </a:t>
            </a:r>
            <a:r>
              <a:rPr lang="en-US" altLang="zh-CN" b="1" dirty="0"/>
              <a:t>2</a:t>
            </a:r>
            <a:r>
              <a:rPr lang="zh-CN" altLang="en-US" b="1" dirty="0"/>
              <a:t>、语言粗俗，令人望而生厌。</a:t>
            </a:r>
            <a:endParaRPr lang="zh-CN" altLang="en-US" b="1" dirty="0"/>
          </a:p>
          <a:p>
            <a:pPr>
              <a:buNone/>
            </a:pPr>
            <a:r>
              <a:rPr lang="zh-CN" altLang="en-US" b="1" dirty="0"/>
              <a:t>   </a:t>
            </a:r>
            <a:r>
              <a:rPr lang="en-US" altLang="zh-CN" b="1" dirty="0"/>
              <a:t>3</a:t>
            </a:r>
            <a:r>
              <a:rPr lang="zh-CN" altLang="en-US" b="1" dirty="0"/>
              <a:t>、东扯西谈，不入主题。</a:t>
            </a:r>
            <a:endParaRPr lang="zh-CN" altLang="en-US" b="1" dirty="0"/>
          </a:p>
        </p:txBody>
      </p:sp>
      <p:sp>
        <p:nvSpPr>
          <p:cNvPr id="168964" name="矩形 168963"/>
          <p:cNvSpPr/>
          <p:nvPr/>
        </p:nvSpPr>
        <p:spPr>
          <a:xfrm>
            <a:off x="323850" y="3789363"/>
            <a:ext cx="8316913" cy="1066800"/>
          </a:xfrm>
          <a:prstGeom prst="rect">
            <a:avLst/>
          </a:prstGeom>
          <a:noFill/>
          <a:ln w="9525">
            <a:noFill/>
          </a:ln>
        </p:spPr>
        <p:txBody>
          <a:bodyPr>
            <a:spAutoFit/>
          </a:bodyPr>
          <a:p>
            <a:r>
              <a:rPr lang="en-US" altLang="zh-CN" sz="3200" b="1" dirty="0">
                <a:latin typeface="Arial" panose="020B0604020202020204" pitchFamily="34" charset="0"/>
              </a:rPr>
              <a:t>4</a:t>
            </a:r>
            <a:r>
              <a:rPr lang="zh-CN" altLang="en-US" sz="3200" b="1" dirty="0">
                <a:latin typeface="Arial" panose="020B0604020202020204" pitchFamily="34" charset="0"/>
              </a:rPr>
              <a:t>、面面俱到，罗里罗嗦，照抄原材料或引用复述不简练，懒婆娘的裹脚</a:t>
            </a:r>
            <a:r>
              <a:rPr lang="en-US" altLang="zh-CN" sz="3200" b="1">
                <a:latin typeface="Arial" panose="020B0604020202020204" pitchFamily="34" charset="0"/>
              </a:rPr>
              <a:t>——</a:t>
            </a:r>
            <a:r>
              <a:rPr lang="zh-CN" altLang="en-US" sz="3200" b="1" dirty="0">
                <a:latin typeface="Arial" panose="020B0604020202020204" pitchFamily="34" charset="0"/>
              </a:rPr>
              <a:t>又臭又长。</a:t>
            </a:r>
            <a:endParaRPr lang="zh-CN" altLang="en-US" sz="3200" b="1" dirty="0">
              <a:latin typeface="Arial" panose="020B0604020202020204" pitchFamily="34" charset="0"/>
            </a:endParaRPr>
          </a:p>
        </p:txBody>
      </p:sp>
      <p:sp>
        <p:nvSpPr>
          <p:cNvPr id="168965" name="标题 168964"/>
          <p:cNvSpPr>
            <a:spLocks noGrp="1"/>
          </p:cNvSpPr>
          <p:nvPr>
            <p:ph type="title"/>
          </p:nvPr>
        </p:nvSpPr>
        <p:spPr>
          <a:xfrm>
            <a:off x="1403350" y="0"/>
            <a:ext cx="7343775" cy="1143000"/>
          </a:xfrm>
          <a:ln/>
        </p:spPr>
        <p:txBody>
          <a:bodyPr anchor="ctr"/>
          <a:p>
            <a:r>
              <a:rPr lang="zh-CN" altLang="en-US" b="1" dirty="0">
                <a:solidFill>
                  <a:srgbClr val="990000"/>
                </a:solidFill>
              </a:rPr>
              <a:t>学生作文开头存在的弊病：</a:t>
            </a:r>
            <a:endParaRPr lang="zh-CN" altLang="en-US" dirty="0">
              <a:solidFill>
                <a:srgbClr val="990000"/>
              </a:solidFill>
            </a:endParaRPr>
          </a:p>
        </p:txBody>
      </p:sp>
      <p:pic>
        <p:nvPicPr>
          <p:cNvPr id="168966" name="图片 168965" descr="15034188">
            <a:hlinkClick r:id="rId2"/>
          </p:cNvPr>
          <p:cNvPicPr>
            <a:picLocks noChangeAspect="1"/>
          </p:cNvPicPr>
          <p:nvPr/>
        </p:nvPicPr>
        <p:blipFill>
          <a:blip r:embed="rId3"/>
          <a:stretch>
            <a:fillRect/>
          </a:stretch>
        </p:blipFill>
        <p:spPr>
          <a:xfrm>
            <a:off x="7451725" y="5013325"/>
            <a:ext cx="1223963" cy="12954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8963">
                                            <p:txEl>
                                              <p:charRg st="0" end="35"/>
                                            </p:txEl>
                                          </p:spTgt>
                                        </p:tgtEl>
                                        <p:attrNameLst>
                                          <p:attrName>style.visibility</p:attrName>
                                        </p:attrNameLst>
                                      </p:cBhvr>
                                      <p:to>
                                        <p:strVal val="visible"/>
                                      </p:to>
                                    </p:set>
                                    <p:anim calcmode="lin" valueType="num">
                                      <p:cBhvr additive="base">
                                        <p:cTn id="7" dur="2000" fill="hold"/>
                                        <p:tgtEl>
                                          <p:spTgt spid="168963">
                                            <p:txEl>
                                              <p:charRg st="0" end="35"/>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68963">
                                            <p:txEl>
                                              <p:charRg st="0" end="3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8963">
                                            <p:txEl>
                                              <p:charRg st="35" end="53"/>
                                            </p:txEl>
                                          </p:spTgt>
                                        </p:tgtEl>
                                        <p:attrNameLst>
                                          <p:attrName>style.visibility</p:attrName>
                                        </p:attrNameLst>
                                      </p:cBhvr>
                                      <p:to>
                                        <p:strVal val="visible"/>
                                      </p:to>
                                    </p:set>
                                    <p:anim calcmode="lin" valueType="num">
                                      <p:cBhvr additive="base">
                                        <p:cTn id="13" dur="2000" fill="hold"/>
                                        <p:tgtEl>
                                          <p:spTgt spid="168963">
                                            <p:txEl>
                                              <p:charRg st="35" end="53"/>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68963">
                                            <p:txEl>
                                              <p:charRg st="35" end="5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8963">
                                            <p:txEl>
                                              <p:charRg st="53" end="69"/>
                                            </p:txEl>
                                          </p:spTgt>
                                        </p:tgtEl>
                                        <p:attrNameLst>
                                          <p:attrName>style.visibility</p:attrName>
                                        </p:attrNameLst>
                                      </p:cBhvr>
                                      <p:to>
                                        <p:strVal val="visible"/>
                                      </p:to>
                                    </p:set>
                                    <p:anim calcmode="lin" valueType="num">
                                      <p:cBhvr additive="base">
                                        <p:cTn id="19" dur="2000" fill="hold"/>
                                        <p:tgtEl>
                                          <p:spTgt spid="168963">
                                            <p:txEl>
                                              <p:charRg st="53" end="69"/>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68963">
                                            <p:txEl>
                                              <p:charRg st="53" end="69"/>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168964"/>
                                        </p:tgtEl>
                                        <p:attrNameLst>
                                          <p:attrName>style.visibility</p:attrName>
                                        </p:attrNameLst>
                                      </p:cBhvr>
                                      <p:to>
                                        <p:strVal val="visible"/>
                                      </p:to>
                                    </p:set>
                                    <p:animEffect transition="in" filter="diamond(in)">
                                      <p:cBhvr>
                                        <p:cTn id="25" dur="2000"/>
                                        <p:tgtEl>
                                          <p:spTgt spid="168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build="p"/>
      <p:bldP spid="16896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42" name="文本框 266241"/>
          <p:cNvSpPr txBox="1"/>
          <p:nvPr/>
        </p:nvSpPr>
        <p:spPr>
          <a:xfrm>
            <a:off x="0" y="1989138"/>
            <a:ext cx="2232025" cy="1006475"/>
          </a:xfrm>
          <a:prstGeom prst="rect">
            <a:avLst/>
          </a:prstGeom>
          <a:noFill/>
          <a:ln w="9525">
            <a:noFill/>
          </a:ln>
        </p:spPr>
        <p:txBody>
          <a:bodyPr>
            <a:spAutoFit/>
          </a:bodyPr>
          <a:p>
            <a:pPr algn="ctr">
              <a:spcBef>
                <a:spcPct val="50000"/>
              </a:spcBef>
            </a:pPr>
            <a:r>
              <a:rPr lang="zh-CN" altLang="en-US" sz="6000" b="1" dirty="0">
                <a:latin typeface="Arial" panose="020B0604020202020204" pitchFamily="34" charset="0"/>
                <a:ea typeface="隶书" panose="02010509060101010101" pitchFamily="49" charset="-122"/>
              </a:rPr>
              <a:t>开头</a:t>
            </a:r>
            <a:endParaRPr lang="zh-CN" altLang="en-US" sz="6000" b="1" dirty="0">
              <a:latin typeface="Arial" panose="020B0604020202020204" pitchFamily="34" charset="0"/>
              <a:ea typeface="隶书" panose="02010509060101010101" pitchFamily="49" charset="-122"/>
            </a:endParaRPr>
          </a:p>
        </p:txBody>
      </p:sp>
      <p:sp>
        <p:nvSpPr>
          <p:cNvPr id="266243" name="左大括号 266242"/>
          <p:cNvSpPr/>
          <p:nvPr/>
        </p:nvSpPr>
        <p:spPr>
          <a:xfrm>
            <a:off x="2195513" y="549275"/>
            <a:ext cx="504825" cy="3887788"/>
          </a:xfrm>
          <a:prstGeom prst="leftBrace">
            <a:avLst>
              <a:gd name="adj1" fmla="val 64177"/>
              <a:gd name="adj2" fmla="val 50000"/>
            </a:avLst>
          </a:prstGeom>
          <a:noFill/>
          <a:ln w="38100" cap="flat" cmpd="sng">
            <a:solidFill>
              <a:srgbClr val="000000"/>
            </a:solidFill>
            <a:prstDash val="solid"/>
            <a:headEnd type="none" w="med" len="med"/>
            <a:tailEnd type="none" w="med" len="med"/>
          </a:ln>
        </p:spPr>
        <p:txBody>
          <a:bodyPr/>
          <a:p>
            <a:endParaRPr lang="zh-CN" altLang="en-US"/>
          </a:p>
        </p:txBody>
      </p:sp>
      <p:sp>
        <p:nvSpPr>
          <p:cNvPr id="266244" name="文本框 266243"/>
          <p:cNvSpPr txBox="1"/>
          <p:nvPr/>
        </p:nvSpPr>
        <p:spPr>
          <a:xfrm>
            <a:off x="2700338" y="333375"/>
            <a:ext cx="6300787" cy="1739900"/>
          </a:xfrm>
          <a:prstGeom prst="rect">
            <a:avLst/>
          </a:prstGeom>
          <a:noFill/>
          <a:ln w="9525">
            <a:noFill/>
          </a:ln>
        </p:spPr>
        <p:txBody>
          <a:bodyPr>
            <a:spAutoFit/>
          </a:bodyPr>
          <a:p>
            <a:pPr>
              <a:spcBef>
                <a:spcPct val="50000"/>
              </a:spcBef>
            </a:pPr>
            <a:r>
              <a:rPr lang="en-US" altLang="zh-CN" sz="3600" b="1" dirty="0">
                <a:solidFill>
                  <a:srgbClr val="3333FF"/>
                </a:solidFill>
                <a:latin typeface="Arial" panose="020B0604020202020204" pitchFamily="34" charset="0"/>
              </a:rPr>
              <a:t>1.</a:t>
            </a:r>
            <a:r>
              <a:rPr lang="zh-CN" altLang="en-US" sz="3600" b="1" dirty="0">
                <a:solidFill>
                  <a:srgbClr val="3333FF"/>
                </a:solidFill>
                <a:latin typeface="Arial" panose="020B0604020202020204" pitchFamily="34" charset="0"/>
              </a:rPr>
              <a:t>引用名言（要贴切）</a:t>
            </a:r>
            <a:r>
              <a:rPr lang="en-US" altLang="zh-CN" sz="3600" b="1">
                <a:solidFill>
                  <a:srgbClr val="3333FF"/>
                </a:solidFill>
                <a:latin typeface="Arial" panose="020B0604020202020204" pitchFamily="34" charset="0"/>
              </a:rPr>
              <a:t>+</a:t>
            </a:r>
            <a:r>
              <a:rPr lang="zh-CN" altLang="en-US" sz="3600" b="1" dirty="0">
                <a:solidFill>
                  <a:srgbClr val="FF3300"/>
                </a:solidFill>
                <a:latin typeface="Arial" panose="020B0604020202020204" pitchFamily="34" charset="0"/>
              </a:rPr>
              <a:t>中心论点</a:t>
            </a:r>
            <a:r>
              <a:rPr lang="en-US" altLang="zh-CN" b="1" dirty="0">
                <a:solidFill>
                  <a:srgbClr val="3333FF"/>
                </a:solidFill>
                <a:latin typeface="Arial" panose="020B0604020202020204" pitchFamily="34" charset="0"/>
              </a:rPr>
              <a:t>(</a:t>
            </a:r>
            <a:r>
              <a:rPr lang="zh-CN" altLang="en-US" b="1" dirty="0">
                <a:solidFill>
                  <a:srgbClr val="3333FF"/>
                </a:solidFill>
                <a:latin typeface="Arial" panose="020B0604020202020204" pitchFamily="34" charset="0"/>
              </a:rPr>
              <a:t>第一段）</a:t>
            </a:r>
            <a:r>
              <a:rPr lang="en-US" altLang="zh-CN" sz="3600" b="1">
                <a:solidFill>
                  <a:srgbClr val="3333FF"/>
                </a:solidFill>
                <a:latin typeface="Arial" panose="020B0604020202020204" pitchFamily="34" charset="0"/>
              </a:rPr>
              <a:t>+</a:t>
            </a:r>
            <a:r>
              <a:rPr lang="zh-CN" altLang="en-US" sz="3600" b="1" dirty="0">
                <a:solidFill>
                  <a:srgbClr val="FF3300"/>
                </a:solidFill>
                <a:latin typeface="Arial" panose="020B0604020202020204" pitchFamily="34" charset="0"/>
              </a:rPr>
              <a:t>概括原材料并加以分析</a:t>
            </a:r>
            <a:r>
              <a:rPr lang="en-US" altLang="zh-CN" b="1" dirty="0">
                <a:solidFill>
                  <a:srgbClr val="3333FF"/>
                </a:solidFill>
                <a:latin typeface="Arial" panose="020B0604020202020204" pitchFamily="34" charset="0"/>
              </a:rPr>
              <a:t>(</a:t>
            </a:r>
            <a:r>
              <a:rPr lang="zh-CN" altLang="en-US" b="1" dirty="0">
                <a:solidFill>
                  <a:srgbClr val="3333FF"/>
                </a:solidFill>
                <a:latin typeface="Arial" panose="020B0604020202020204" pitchFamily="34" charset="0"/>
              </a:rPr>
              <a:t>第二段）</a:t>
            </a:r>
            <a:endParaRPr lang="zh-CN" altLang="en-US" b="1" dirty="0">
              <a:solidFill>
                <a:srgbClr val="3333FF"/>
              </a:solidFill>
              <a:latin typeface="Arial" panose="020B0604020202020204" pitchFamily="34" charset="0"/>
            </a:endParaRPr>
          </a:p>
        </p:txBody>
      </p:sp>
      <p:sp>
        <p:nvSpPr>
          <p:cNvPr id="266245" name="文本框 266244"/>
          <p:cNvSpPr txBox="1"/>
          <p:nvPr/>
        </p:nvSpPr>
        <p:spPr>
          <a:xfrm>
            <a:off x="2771775" y="2276475"/>
            <a:ext cx="5905500" cy="1739900"/>
          </a:xfrm>
          <a:prstGeom prst="rect">
            <a:avLst/>
          </a:prstGeom>
          <a:noFill/>
          <a:ln w="9525">
            <a:noFill/>
          </a:ln>
        </p:spPr>
        <p:txBody>
          <a:bodyPr>
            <a:spAutoFit/>
          </a:bodyPr>
          <a:p>
            <a:pPr>
              <a:spcBef>
                <a:spcPct val="50000"/>
              </a:spcBef>
            </a:pPr>
            <a:r>
              <a:rPr lang="en-US" altLang="zh-CN" sz="3600" b="1" dirty="0">
                <a:solidFill>
                  <a:srgbClr val="3333FF"/>
                </a:solidFill>
                <a:latin typeface="Arial" panose="020B0604020202020204" pitchFamily="34" charset="0"/>
              </a:rPr>
              <a:t>2.</a:t>
            </a:r>
            <a:r>
              <a:rPr lang="zh-CN" altLang="en-US" sz="3600" b="1" dirty="0">
                <a:solidFill>
                  <a:srgbClr val="3333FF"/>
                </a:solidFill>
                <a:latin typeface="Arial" panose="020B0604020202020204" pitchFamily="34" charset="0"/>
              </a:rPr>
              <a:t>排比、比喻（由物及人）   </a:t>
            </a:r>
            <a:r>
              <a:rPr lang="en-US" altLang="zh-CN" sz="3600" b="1">
                <a:solidFill>
                  <a:srgbClr val="3333FF"/>
                </a:solidFill>
                <a:latin typeface="Arial" panose="020B0604020202020204" pitchFamily="34" charset="0"/>
              </a:rPr>
              <a:t>+</a:t>
            </a:r>
            <a:r>
              <a:rPr lang="zh-CN" altLang="en-US" sz="3600" b="1" dirty="0">
                <a:solidFill>
                  <a:srgbClr val="FF3300"/>
                </a:solidFill>
                <a:latin typeface="Arial" panose="020B0604020202020204" pitchFamily="34" charset="0"/>
              </a:rPr>
              <a:t>中心论点</a:t>
            </a:r>
            <a:r>
              <a:rPr lang="en-US" altLang="zh-CN" b="1" dirty="0">
                <a:solidFill>
                  <a:srgbClr val="3333FF"/>
                </a:solidFill>
                <a:latin typeface="Arial" panose="020B0604020202020204" pitchFamily="34" charset="0"/>
              </a:rPr>
              <a:t>(</a:t>
            </a:r>
            <a:r>
              <a:rPr lang="zh-CN" altLang="en-US" b="1" dirty="0">
                <a:solidFill>
                  <a:srgbClr val="3333FF"/>
                </a:solidFill>
                <a:latin typeface="Arial" panose="020B0604020202020204" pitchFamily="34" charset="0"/>
              </a:rPr>
              <a:t>第一段）</a:t>
            </a:r>
            <a:r>
              <a:rPr lang="en-US" altLang="zh-CN" b="1">
                <a:solidFill>
                  <a:srgbClr val="3333FF"/>
                </a:solidFill>
                <a:latin typeface="Arial" panose="020B0604020202020204" pitchFamily="34" charset="0"/>
              </a:rPr>
              <a:t>+</a:t>
            </a:r>
            <a:r>
              <a:rPr lang="zh-CN" altLang="en-US" sz="3600" b="1" dirty="0">
                <a:solidFill>
                  <a:srgbClr val="FF3300"/>
                </a:solidFill>
                <a:latin typeface="Arial" panose="020B0604020202020204" pitchFamily="34" charset="0"/>
              </a:rPr>
              <a:t>概括原材料并加以分析</a:t>
            </a:r>
            <a:r>
              <a:rPr lang="en-US" altLang="zh-CN" b="1" dirty="0">
                <a:solidFill>
                  <a:srgbClr val="3333FF"/>
                </a:solidFill>
                <a:latin typeface="Arial" panose="020B0604020202020204" pitchFamily="34" charset="0"/>
              </a:rPr>
              <a:t>(</a:t>
            </a:r>
            <a:r>
              <a:rPr lang="zh-CN" altLang="en-US" b="1" dirty="0">
                <a:solidFill>
                  <a:srgbClr val="3333FF"/>
                </a:solidFill>
                <a:latin typeface="Arial" panose="020B0604020202020204" pitchFamily="34" charset="0"/>
              </a:rPr>
              <a:t>第二段）</a:t>
            </a:r>
            <a:endParaRPr lang="zh-CN" altLang="en-US" b="1" dirty="0">
              <a:solidFill>
                <a:srgbClr val="3333FF"/>
              </a:solidFill>
              <a:latin typeface="Arial" panose="020B0604020202020204" pitchFamily="34" charset="0"/>
            </a:endParaRPr>
          </a:p>
        </p:txBody>
      </p:sp>
      <p:sp>
        <p:nvSpPr>
          <p:cNvPr id="266246" name="文本框 266245"/>
          <p:cNvSpPr txBox="1"/>
          <p:nvPr/>
        </p:nvSpPr>
        <p:spPr>
          <a:xfrm>
            <a:off x="2771775" y="4149725"/>
            <a:ext cx="5832475" cy="1190625"/>
          </a:xfrm>
          <a:prstGeom prst="rect">
            <a:avLst/>
          </a:prstGeom>
          <a:noFill/>
          <a:ln w="9525">
            <a:noFill/>
          </a:ln>
        </p:spPr>
        <p:txBody>
          <a:bodyPr>
            <a:spAutoFit/>
          </a:bodyPr>
          <a:p>
            <a:pPr>
              <a:spcBef>
                <a:spcPct val="50000"/>
              </a:spcBef>
            </a:pPr>
            <a:r>
              <a:rPr lang="en-US" altLang="zh-CN" sz="3600" b="1">
                <a:solidFill>
                  <a:srgbClr val="3333FF"/>
                </a:solidFill>
                <a:latin typeface="Arial" panose="020B0604020202020204" pitchFamily="34" charset="0"/>
              </a:rPr>
              <a:t>3.</a:t>
            </a:r>
            <a:r>
              <a:rPr lang="zh-CN" altLang="en-US" sz="3600" b="1" dirty="0">
                <a:solidFill>
                  <a:srgbClr val="FF3300"/>
                </a:solidFill>
                <a:latin typeface="Arial" panose="020B0604020202020204" pitchFamily="34" charset="0"/>
              </a:rPr>
              <a:t>概括或摘引原材料</a:t>
            </a:r>
            <a:r>
              <a:rPr lang="en-US" altLang="zh-CN" sz="3600" b="1" dirty="0">
                <a:solidFill>
                  <a:srgbClr val="FF3300"/>
                </a:solidFill>
                <a:latin typeface="Arial" panose="020B0604020202020204" pitchFamily="34" charset="0"/>
              </a:rPr>
              <a:t>+</a:t>
            </a:r>
            <a:r>
              <a:rPr lang="zh-CN" altLang="en-US" sz="3600" b="1" dirty="0">
                <a:solidFill>
                  <a:srgbClr val="FF3300"/>
                </a:solidFill>
                <a:latin typeface="Arial" panose="020B0604020202020204" pitchFamily="34" charset="0"/>
              </a:rPr>
              <a:t>中心论点</a:t>
            </a:r>
            <a:endParaRPr lang="zh-CN" altLang="en-US" sz="3600" b="1">
              <a:latin typeface="Arial" panose="020B0604020202020204" pitchFamily="34" charset="0"/>
            </a:endParaRPr>
          </a:p>
        </p:txBody>
      </p:sp>
      <p:sp>
        <p:nvSpPr>
          <p:cNvPr id="266247" name="文本框 266246"/>
          <p:cNvSpPr txBox="1"/>
          <p:nvPr/>
        </p:nvSpPr>
        <p:spPr>
          <a:xfrm>
            <a:off x="250825" y="5300663"/>
            <a:ext cx="2087563" cy="1006475"/>
          </a:xfrm>
          <a:prstGeom prst="rect">
            <a:avLst/>
          </a:prstGeom>
          <a:noFill/>
          <a:ln w="9525">
            <a:noFill/>
          </a:ln>
        </p:spPr>
        <p:txBody>
          <a:bodyPr>
            <a:spAutoFit/>
          </a:bodyPr>
          <a:p>
            <a:pPr>
              <a:spcBef>
                <a:spcPct val="50000"/>
              </a:spcBef>
            </a:pPr>
            <a:r>
              <a:rPr lang="zh-CN" altLang="en-US" sz="6000" b="1" dirty="0">
                <a:latin typeface="Arial" panose="020B0604020202020204" pitchFamily="34" charset="0"/>
                <a:ea typeface="隶书" panose="02010509060101010101" pitchFamily="49" charset="-122"/>
              </a:rPr>
              <a:t>结尾</a:t>
            </a:r>
            <a:endParaRPr lang="zh-CN" altLang="en-US" sz="6000" b="1" dirty="0">
              <a:latin typeface="Arial" panose="020B0604020202020204" pitchFamily="34" charset="0"/>
              <a:ea typeface="隶书" panose="02010509060101010101" pitchFamily="49" charset="-122"/>
            </a:endParaRPr>
          </a:p>
        </p:txBody>
      </p:sp>
      <p:sp>
        <p:nvSpPr>
          <p:cNvPr id="266248" name="文本框 266247"/>
          <p:cNvSpPr txBox="1"/>
          <p:nvPr/>
        </p:nvSpPr>
        <p:spPr>
          <a:xfrm>
            <a:off x="2195513" y="5516563"/>
            <a:ext cx="5832475" cy="1190625"/>
          </a:xfrm>
          <a:prstGeom prst="rect">
            <a:avLst/>
          </a:prstGeom>
          <a:noFill/>
          <a:ln w="9525">
            <a:noFill/>
          </a:ln>
        </p:spPr>
        <p:txBody>
          <a:bodyPr>
            <a:spAutoFit/>
          </a:bodyPr>
          <a:p>
            <a:pPr>
              <a:spcBef>
                <a:spcPct val="50000"/>
              </a:spcBef>
            </a:pPr>
            <a:r>
              <a:rPr lang="zh-CN" altLang="en-US" sz="3600" b="1" dirty="0">
                <a:solidFill>
                  <a:srgbClr val="3333FF"/>
                </a:solidFill>
                <a:latin typeface="Arial" panose="020B0604020202020204" pitchFamily="34" charset="0"/>
              </a:rPr>
              <a:t>排比、呼告</a:t>
            </a:r>
            <a:r>
              <a:rPr lang="en-US" altLang="zh-CN" sz="3600" b="1" dirty="0">
                <a:solidFill>
                  <a:srgbClr val="FF3300"/>
                </a:solidFill>
                <a:latin typeface="Arial" panose="020B0604020202020204" pitchFamily="34" charset="0"/>
              </a:rPr>
              <a:t>+</a:t>
            </a:r>
            <a:r>
              <a:rPr lang="zh-CN" altLang="en-US" sz="3600" b="1" dirty="0">
                <a:solidFill>
                  <a:srgbClr val="FF3300"/>
                </a:solidFill>
                <a:latin typeface="Arial" panose="020B0604020202020204" pitchFamily="34" charset="0"/>
              </a:rPr>
              <a:t>摘引原材料关键词句</a:t>
            </a:r>
            <a:r>
              <a:rPr lang="en-US" altLang="zh-CN" sz="3600" b="1" dirty="0">
                <a:solidFill>
                  <a:srgbClr val="FF3300"/>
                </a:solidFill>
                <a:latin typeface="Arial" panose="020B0604020202020204" pitchFamily="34" charset="0"/>
              </a:rPr>
              <a:t>+</a:t>
            </a:r>
            <a:r>
              <a:rPr lang="zh-CN" altLang="en-US" sz="3600" b="1" dirty="0">
                <a:solidFill>
                  <a:srgbClr val="FF3300"/>
                </a:solidFill>
                <a:latin typeface="Arial" panose="020B0604020202020204" pitchFamily="34" charset="0"/>
              </a:rPr>
              <a:t>中心论点（</a:t>
            </a:r>
            <a:r>
              <a:rPr lang="zh-CN" altLang="en-US" b="1" dirty="0">
                <a:solidFill>
                  <a:srgbClr val="3333FF"/>
                </a:solidFill>
                <a:latin typeface="Arial" panose="020B0604020202020204" pitchFamily="34" charset="0"/>
              </a:rPr>
              <a:t>呼应开头）</a:t>
            </a:r>
            <a:endParaRPr lang="zh-CN" altLang="en-US" b="1">
              <a:solidFill>
                <a:srgbClr val="3333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42"/>
                                        </p:tgtEl>
                                        <p:attrNameLst>
                                          <p:attrName>style.visibility</p:attrName>
                                        </p:attrNameLst>
                                      </p:cBhvr>
                                      <p:to>
                                        <p:strVal val="visible"/>
                                      </p:to>
                                    </p:set>
                                    <p:animEffect transition="in" filter="blinds(horizontal)">
                                      <p:cBhvr>
                                        <p:cTn id="7" dur="500"/>
                                        <p:tgtEl>
                                          <p:spTgt spid="26624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266243"/>
                                        </p:tgtEl>
                                        <p:attrNameLst>
                                          <p:attrName>style.visibility</p:attrName>
                                        </p:attrNameLst>
                                      </p:cBhvr>
                                      <p:to>
                                        <p:strVal val="visible"/>
                                      </p:to>
                                    </p:set>
                                    <p:animEffect transition="in" filter="barn(outHorizontal)">
                                      <p:cBhvr>
                                        <p:cTn id="12" dur="500"/>
                                        <p:tgtEl>
                                          <p:spTgt spid="26624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66244"/>
                                        </p:tgtEl>
                                        <p:attrNameLst>
                                          <p:attrName>style.visibility</p:attrName>
                                        </p:attrNameLst>
                                      </p:cBhvr>
                                      <p:to>
                                        <p:strVal val="visible"/>
                                      </p:to>
                                    </p:set>
                                    <p:anim calcmode="lin" valueType="num">
                                      <p:cBhvr additive="base">
                                        <p:cTn id="17" dur="500" fill="hold"/>
                                        <p:tgtEl>
                                          <p:spTgt spid="266244"/>
                                        </p:tgtEl>
                                        <p:attrNameLst>
                                          <p:attrName>ppt_x</p:attrName>
                                        </p:attrNameLst>
                                      </p:cBhvr>
                                      <p:tavLst>
                                        <p:tav tm="0">
                                          <p:val>
                                            <p:strVal val="#ppt_x"/>
                                          </p:val>
                                        </p:tav>
                                        <p:tav tm="100000">
                                          <p:val>
                                            <p:strVal val="#ppt_x"/>
                                          </p:val>
                                        </p:tav>
                                      </p:tavLst>
                                    </p:anim>
                                    <p:anim calcmode="lin" valueType="num">
                                      <p:cBhvr additive="base">
                                        <p:cTn id="18" dur="500" fill="hold"/>
                                        <p:tgtEl>
                                          <p:spTgt spid="26624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66245"/>
                                        </p:tgtEl>
                                        <p:attrNameLst>
                                          <p:attrName>style.visibility</p:attrName>
                                        </p:attrNameLst>
                                      </p:cBhvr>
                                      <p:to>
                                        <p:strVal val="visible"/>
                                      </p:to>
                                    </p:set>
                                    <p:anim calcmode="lin" valueType="num">
                                      <p:cBhvr additive="base">
                                        <p:cTn id="23" dur="500" fill="hold"/>
                                        <p:tgtEl>
                                          <p:spTgt spid="266245"/>
                                        </p:tgtEl>
                                        <p:attrNameLst>
                                          <p:attrName>ppt_x</p:attrName>
                                        </p:attrNameLst>
                                      </p:cBhvr>
                                      <p:tavLst>
                                        <p:tav tm="0">
                                          <p:val>
                                            <p:strVal val="#ppt_x"/>
                                          </p:val>
                                        </p:tav>
                                        <p:tav tm="100000">
                                          <p:val>
                                            <p:strVal val="#ppt_x"/>
                                          </p:val>
                                        </p:tav>
                                      </p:tavLst>
                                    </p:anim>
                                    <p:anim calcmode="lin" valueType="num">
                                      <p:cBhvr additive="base">
                                        <p:cTn id="24" dur="500" fill="hold"/>
                                        <p:tgtEl>
                                          <p:spTgt spid="26624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66246"/>
                                        </p:tgtEl>
                                        <p:attrNameLst>
                                          <p:attrName>style.visibility</p:attrName>
                                        </p:attrNameLst>
                                      </p:cBhvr>
                                      <p:to>
                                        <p:strVal val="visible"/>
                                      </p:to>
                                    </p:set>
                                    <p:anim calcmode="lin" valueType="num">
                                      <p:cBhvr additive="base">
                                        <p:cTn id="29" dur="500" fill="hold"/>
                                        <p:tgtEl>
                                          <p:spTgt spid="266246"/>
                                        </p:tgtEl>
                                        <p:attrNameLst>
                                          <p:attrName>ppt_x</p:attrName>
                                        </p:attrNameLst>
                                      </p:cBhvr>
                                      <p:tavLst>
                                        <p:tav tm="0">
                                          <p:val>
                                            <p:strVal val="#ppt_x"/>
                                          </p:val>
                                        </p:tav>
                                        <p:tav tm="100000">
                                          <p:val>
                                            <p:strVal val="#ppt_x"/>
                                          </p:val>
                                        </p:tav>
                                      </p:tavLst>
                                    </p:anim>
                                    <p:anim calcmode="lin" valueType="num">
                                      <p:cBhvr additive="base">
                                        <p:cTn id="30" dur="500" fill="hold"/>
                                        <p:tgtEl>
                                          <p:spTgt spid="26624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66247"/>
                                        </p:tgtEl>
                                        <p:attrNameLst>
                                          <p:attrName>style.visibility</p:attrName>
                                        </p:attrNameLst>
                                      </p:cBhvr>
                                      <p:to>
                                        <p:strVal val="visible"/>
                                      </p:to>
                                    </p:set>
                                    <p:animEffect transition="in" filter="blinds(horizontal)">
                                      <p:cBhvr>
                                        <p:cTn id="35" dur="500"/>
                                        <p:tgtEl>
                                          <p:spTgt spid="266247"/>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66248"/>
                                        </p:tgtEl>
                                        <p:attrNameLst>
                                          <p:attrName>style.visibility</p:attrName>
                                        </p:attrNameLst>
                                      </p:cBhvr>
                                      <p:to>
                                        <p:strVal val="visible"/>
                                      </p:to>
                                    </p:set>
                                    <p:anim calcmode="lin" valueType="num">
                                      <p:cBhvr additive="base">
                                        <p:cTn id="40" dur="500" fill="hold"/>
                                        <p:tgtEl>
                                          <p:spTgt spid="266248"/>
                                        </p:tgtEl>
                                        <p:attrNameLst>
                                          <p:attrName>ppt_x</p:attrName>
                                        </p:attrNameLst>
                                      </p:cBhvr>
                                      <p:tavLst>
                                        <p:tav tm="0">
                                          <p:val>
                                            <p:strVal val="#ppt_x"/>
                                          </p:val>
                                        </p:tav>
                                        <p:tav tm="100000">
                                          <p:val>
                                            <p:strVal val="#ppt_x"/>
                                          </p:val>
                                        </p:tav>
                                      </p:tavLst>
                                    </p:anim>
                                    <p:anim calcmode="lin" valueType="num">
                                      <p:cBhvr additive="base">
                                        <p:cTn id="41" dur="500" fill="hold"/>
                                        <p:tgtEl>
                                          <p:spTgt spid="2662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2" grpId="0"/>
      <p:bldP spid="266244" grpId="0"/>
      <p:bldP spid="266245" grpId="0"/>
      <p:bldP spid="266246" grpId="0"/>
      <p:bldP spid="266247" grpId="0"/>
      <p:bldP spid="26624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2994" name="图片 212993" descr="图片12"/>
          <p:cNvPicPr>
            <a:picLocks noChangeAspect="1"/>
          </p:cNvPicPr>
          <p:nvPr/>
        </p:nvPicPr>
        <p:blipFill>
          <a:blip r:embed="rId1"/>
          <a:stretch>
            <a:fillRect/>
          </a:stretch>
        </p:blipFill>
        <p:spPr>
          <a:xfrm>
            <a:off x="0" y="0"/>
            <a:ext cx="3203575" cy="6858000"/>
          </a:xfrm>
          <a:prstGeom prst="rect">
            <a:avLst/>
          </a:prstGeom>
          <a:noFill/>
          <a:ln w="9525">
            <a:noFill/>
          </a:ln>
        </p:spPr>
      </p:pic>
      <p:sp>
        <p:nvSpPr>
          <p:cNvPr id="212995" name="文本框 212994"/>
          <p:cNvSpPr txBox="1"/>
          <p:nvPr/>
        </p:nvSpPr>
        <p:spPr>
          <a:xfrm>
            <a:off x="4716463" y="476250"/>
            <a:ext cx="3168650" cy="2363788"/>
          </a:xfrm>
          <a:prstGeom prst="rect">
            <a:avLst/>
          </a:prstGeom>
          <a:noFill/>
          <a:ln w="76200" cap="sq" cmpd="tri">
            <a:solidFill>
              <a:srgbClr val="0099FF"/>
            </a:solidFill>
            <a:prstDash val="solid"/>
            <a:miter/>
            <a:headEnd type="none" w="sm" len="sm"/>
            <a:tailEnd type="none" w="sm" len="sm"/>
          </a:ln>
        </p:spPr>
        <p:txBody>
          <a:bodyPr>
            <a:spAutoFit/>
          </a:bodyPr>
          <a:p>
            <a:pPr algn="ctr"/>
            <a:r>
              <a:rPr lang="zh-CN" altLang="en-US" sz="4800" b="1" dirty="0">
                <a:solidFill>
                  <a:srgbClr val="FF3399"/>
                </a:solidFill>
                <a:latin typeface="Arial" panose="020B0604020202020204" pitchFamily="34" charset="0"/>
                <a:ea typeface="黑体" panose="02010609060101010101" pitchFamily="2" charset="-122"/>
              </a:rPr>
              <a:t>凤  头</a:t>
            </a:r>
            <a:endParaRPr lang="zh-CN" altLang="en-US" sz="4800" b="1" dirty="0">
              <a:solidFill>
                <a:srgbClr val="FF3399"/>
              </a:solidFill>
              <a:latin typeface="Arial" panose="020B0604020202020204" pitchFamily="34" charset="0"/>
              <a:ea typeface="黑体" panose="02010609060101010101" pitchFamily="2" charset="-122"/>
            </a:endParaRPr>
          </a:p>
          <a:p>
            <a:pPr algn="ctr"/>
            <a:r>
              <a:rPr lang="zh-CN" altLang="en-US" sz="4800" b="1" dirty="0">
                <a:solidFill>
                  <a:srgbClr val="008000"/>
                </a:solidFill>
                <a:latin typeface="Arial" panose="020B0604020202020204" pitchFamily="34" charset="0"/>
                <a:ea typeface="黑体" panose="02010609060101010101" pitchFamily="2" charset="-122"/>
              </a:rPr>
              <a:t>猪  肚</a:t>
            </a:r>
            <a:endParaRPr lang="zh-CN" altLang="en-US" sz="4800" b="1" dirty="0">
              <a:solidFill>
                <a:srgbClr val="008000"/>
              </a:solidFill>
              <a:latin typeface="Arial" panose="020B0604020202020204" pitchFamily="34" charset="0"/>
              <a:ea typeface="黑体" panose="02010609060101010101" pitchFamily="2" charset="-122"/>
            </a:endParaRPr>
          </a:p>
          <a:p>
            <a:pPr algn="ctr"/>
            <a:r>
              <a:rPr lang="zh-CN" altLang="en-US" sz="4800" b="1" dirty="0">
                <a:solidFill>
                  <a:srgbClr val="CC0000"/>
                </a:solidFill>
                <a:latin typeface="Arial" panose="020B0604020202020204" pitchFamily="34" charset="0"/>
                <a:ea typeface="黑体" panose="02010609060101010101" pitchFamily="2" charset="-122"/>
              </a:rPr>
              <a:t>豹  尾</a:t>
            </a:r>
            <a:endParaRPr lang="zh-CN" altLang="en-US" sz="4800" b="1" dirty="0">
              <a:solidFill>
                <a:srgbClr val="CC0000"/>
              </a:solidFill>
              <a:latin typeface="Arial" panose="020B0604020202020204" pitchFamily="34" charset="0"/>
              <a:ea typeface="黑体" panose="02010609060101010101" pitchFamily="2" charset="-122"/>
            </a:endParaRPr>
          </a:p>
        </p:txBody>
      </p:sp>
      <p:sp>
        <p:nvSpPr>
          <p:cNvPr id="212996" name="文本框 212995"/>
          <p:cNvSpPr txBox="1"/>
          <p:nvPr/>
        </p:nvSpPr>
        <p:spPr>
          <a:xfrm>
            <a:off x="3635375" y="3860800"/>
            <a:ext cx="5832475" cy="2289175"/>
          </a:xfrm>
          <a:prstGeom prst="rect">
            <a:avLst/>
          </a:prstGeom>
          <a:noFill/>
          <a:ln w="9525">
            <a:noFill/>
          </a:ln>
        </p:spPr>
        <p:txBody>
          <a:bodyPr>
            <a:spAutoFit/>
          </a:bodyPr>
          <a:p>
            <a:r>
              <a:rPr lang="zh-CN" altLang="en-US" sz="3600" b="1" dirty="0">
                <a:solidFill>
                  <a:srgbClr val="3333FF"/>
                </a:solidFill>
                <a:latin typeface="Times New Roman" panose="02020603050405020304" pitchFamily="18" charset="0"/>
                <a:ea typeface="黑体" panose="02010609060101010101" pitchFamily="2" charset="-122"/>
              </a:rPr>
              <a:t>开头像凤头，小巧精美；</a:t>
            </a:r>
            <a:endParaRPr lang="zh-CN" altLang="en-US" sz="3600" b="1" dirty="0">
              <a:solidFill>
                <a:srgbClr val="3333FF"/>
              </a:solidFill>
              <a:latin typeface="Times New Roman" panose="02020603050405020304" pitchFamily="18" charset="0"/>
              <a:ea typeface="黑体" panose="02010609060101010101" pitchFamily="2" charset="-122"/>
            </a:endParaRPr>
          </a:p>
          <a:p>
            <a:pPr>
              <a:spcBef>
                <a:spcPct val="50000"/>
              </a:spcBef>
            </a:pPr>
            <a:r>
              <a:rPr lang="zh-CN" altLang="en-US" sz="3600" b="1" dirty="0">
                <a:solidFill>
                  <a:srgbClr val="3333FF"/>
                </a:solidFill>
                <a:latin typeface="Times New Roman" panose="02020603050405020304" pitchFamily="18" charset="0"/>
                <a:ea typeface="黑体" panose="02010609060101010101" pitchFamily="2" charset="-122"/>
              </a:rPr>
              <a:t>中间像猪肚，内容充实；</a:t>
            </a:r>
            <a:endParaRPr lang="zh-CN" altLang="en-US" sz="3600" b="1" dirty="0">
              <a:solidFill>
                <a:srgbClr val="3333FF"/>
              </a:solidFill>
              <a:latin typeface="Times New Roman" panose="02020603050405020304" pitchFamily="18" charset="0"/>
              <a:ea typeface="黑体" panose="02010609060101010101" pitchFamily="2" charset="-122"/>
            </a:endParaRPr>
          </a:p>
          <a:p>
            <a:pPr>
              <a:spcBef>
                <a:spcPct val="50000"/>
              </a:spcBef>
            </a:pPr>
            <a:r>
              <a:rPr lang="zh-CN" altLang="en-US" sz="3600" b="1" dirty="0">
                <a:solidFill>
                  <a:srgbClr val="3333FF"/>
                </a:solidFill>
                <a:latin typeface="Times New Roman" panose="02020603050405020304" pitchFamily="18" charset="0"/>
                <a:ea typeface="黑体" panose="02010609060101010101" pitchFamily="2" charset="-122"/>
              </a:rPr>
              <a:t>结尾像豹尾，简洁有力。</a:t>
            </a:r>
            <a:endParaRPr lang="zh-CN" altLang="en-US" sz="3600" b="1" dirty="0">
              <a:solidFill>
                <a:srgbClr val="3333FF"/>
              </a:solidFill>
              <a:latin typeface="Times New Roman" panose="02020603050405020304" pitchFamily="18" charset="0"/>
              <a:ea typeface="黑体" panose="02010609060101010101" pitchFamily="2"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6" name="标题 169985"/>
          <p:cNvSpPr>
            <a:spLocks noGrp="1"/>
          </p:cNvSpPr>
          <p:nvPr>
            <p:ph type="title"/>
          </p:nvPr>
        </p:nvSpPr>
        <p:spPr>
          <a:xfrm>
            <a:off x="468313" y="0"/>
            <a:ext cx="8229600" cy="1143000"/>
          </a:xfrm>
          <a:prstGeom prst="roundRect">
            <a:avLst>
              <a:gd name="adj" fmla="val 21667"/>
            </a:avLst>
          </a:prstGeom>
          <a:ln/>
        </p:spPr>
        <p:txBody>
          <a:bodyPr anchor="b"/>
          <a:p>
            <a:r>
              <a:rPr lang="zh-CN" altLang="en-US" sz="4000" i="1" dirty="0">
                <a:solidFill>
                  <a:srgbClr val="3333FF"/>
                </a:solidFill>
              </a:rPr>
              <a:t>好的议论文开头的要求：</a:t>
            </a:r>
            <a:r>
              <a:rPr lang="zh-CN" altLang="en-US" sz="4000" dirty="0"/>
              <a:t> </a:t>
            </a:r>
            <a:endParaRPr lang="zh-CN" altLang="en-US" sz="4000" dirty="0"/>
          </a:p>
        </p:txBody>
      </p:sp>
      <p:sp>
        <p:nvSpPr>
          <p:cNvPr id="169987" name="平行四边形 169986"/>
          <p:cNvSpPr/>
          <p:nvPr/>
        </p:nvSpPr>
        <p:spPr>
          <a:xfrm>
            <a:off x="323850" y="1844675"/>
            <a:ext cx="6704013" cy="808038"/>
          </a:xfrm>
          <a:prstGeom prst="parallelogram">
            <a:avLst>
              <a:gd name="adj" fmla="val 162664"/>
            </a:avLst>
          </a:prstGeom>
          <a:noFill/>
          <a:ln w="38100" cap="flat" cmpd="dbl">
            <a:solidFill>
              <a:schemeClr val="tx2"/>
            </a:solidFill>
            <a:prstDash val="solid"/>
            <a:miter/>
            <a:headEnd type="none" w="med" len="med"/>
            <a:tailEnd type="none" w="med" len="med"/>
          </a:ln>
        </p:spPr>
        <p:txBody>
          <a:bodyPr wrap="none" lIns="0" tIns="0" rIns="0" bIns="0" anchor="ctr"/>
          <a:p>
            <a:pPr algn="ctr"/>
            <a:r>
              <a:rPr lang="zh-CN" altLang="en-US" sz="4400" b="1" dirty="0">
                <a:solidFill>
                  <a:srgbClr val="FF3300"/>
                </a:solidFill>
                <a:effectLst>
                  <a:outerShdw blurRad="38100" dist="38100" dir="2700000">
                    <a:srgbClr val="C0C0C0"/>
                  </a:outerShdw>
                </a:effectLst>
                <a:latin typeface="楷体_GB2312" pitchFamily="49" charset="-122"/>
                <a:ea typeface="楷体_GB2312" pitchFamily="49" charset="-122"/>
              </a:rPr>
              <a:t>要明确中心论点</a:t>
            </a:r>
            <a:endParaRPr lang="zh-CN" altLang="en-US" sz="4400" b="1">
              <a:solidFill>
                <a:srgbClr val="FF3300"/>
              </a:solidFill>
              <a:effectLst>
                <a:outerShdw blurRad="38100" dist="38100" dir="2700000">
                  <a:srgbClr val="C0C0C0"/>
                </a:outerShdw>
              </a:effectLst>
              <a:latin typeface="楷体_GB2312" pitchFamily="49" charset="-122"/>
              <a:ea typeface="楷体_GB2312" pitchFamily="49" charset="-122"/>
            </a:endParaRPr>
          </a:p>
        </p:txBody>
      </p:sp>
      <p:sp>
        <p:nvSpPr>
          <p:cNvPr id="169988" name="平行四边形 169987"/>
          <p:cNvSpPr/>
          <p:nvPr/>
        </p:nvSpPr>
        <p:spPr>
          <a:xfrm>
            <a:off x="1476375" y="3573463"/>
            <a:ext cx="5638800" cy="793750"/>
          </a:xfrm>
          <a:prstGeom prst="parallelogram">
            <a:avLst>
              <a:gd name="adj" fmla="val 247886"/>
            </a:avLst>
          </a:prstGeom>
          <a:noFill/>
          <a:ln w="38100" cap="flat" cmpd="dbl">
            <a:solidFill>
              <a:schemeClr val="tx2"/>
            </a:solidFill>
            <a:prstDash val="solid"/>
            <a:miter/>
            <a:headEnd type="none" w="med" len="med"/>
            <a:tailEnd type="none" w="med" len="med"/>
          </a:ln>
        </p:spPr>
        <p:txBody>
          <a:bodyPr wrap="none" lIns="0" tIns="0" rIns="0" bIns="0" anchor="ctr"/>
          <a:p>
            <a:pPr algn="ctr"/>
            <a:r>
              <a:rPr lang="zh-CN" altLang="en-US" sz="4400" b="1" dirty="0">
                <a:solidFill>
                  <a:srgbClr val="FF3300"/>
                </a:solidFill>
                <a:effectLst>
                  <a:outerShdw blurRad="38100" dist="38100" dir="2700000">
                    <a:srgbClr val="C0C0C0"/>
                  </a:outerShdw>
                </a:effectLst>
                <a:latin typeface="楷体_GB2312" pitchFamily="49" charset="-122"/>
                <a:ea typeface="楷体_GB2312" pitchFamily="49" charset="-122"/>
              </a:rPr>
              <a:t>要精巧</a:t>
            </a:r>
            <a:endParaRPr lang="zh-CN" altLang="en-US" sz="4400" b="1">
              <a:solidFill>
                <a:srgbClr val="FF3300"/>
              </a:solidFill>
              <a:effectLst>
                <a:outerShdw blurRad="38100" dist="38100" dir="2700000">
                  <a:srgbClr val="C0C0C0"/>
                </a:outerShdw>
              </a:effectLst>
              <a:latin typeface="楷体_GB2312" pitchFamily="49" charset="-122"/>
              <a:ea typeface="楷体_GB2312" pitchFamily="49" charset="-122"/>
            </a:endParaRPr>
          </a:p>
        </p:txBody>
      </p:sp>
      <p:sp>
        <p:nvSpPr>
          <p:cNvPr id="169989" name="平行四边形 169988"/>
          <p:cNvSpPr/>
          <p:nvPr/>
        </p:nvSpPr>
        <p:spPr>
          <a:xfrm>
            <a:off x="2514600" y="5715000"/>
            <a:ext cx="5867400" cy="584200"/>
          </a:xfrm>
          <a:prstGeom prst="parallelogram">
            <a:avLst>
              <a:gd name="adj" fmla="val 251086"/>
            </a:avLst>
          </a:prstGeom>
          <a:noFill/>
          <a:ln w="38100" cap="flat" cmpd="dbl">
            <a:solidFill>
              <a:schemeClr val="tx2"/>
            </a:solidFill>
            <a:prstDash val="solid"/>
            <a:miter/>
            <a:headEnd type="none" w="med" len="med"/>
            <a:tailEnd type="none" w="med" len="med"/>
          </a:ln>
        </p:spPr>
        <p:txBody>
          <a:bodyPr wrap="none" lIns="0" tIns="0" rIns="0" bIns="0" anchor="ctr"/>
          <a:p>
            <a:pPr algn="ctr"/>
            <a:r>
              <a:rPr lang="zh-CN" altLang="en-US" sz="4400" b="1" dirty="0">
                <a:solidFill>
                  <a:srgbClr val="FF3300"/>
                </a:solidFill>
                <a:effectLst>
                  <a:outerShdw blurRad="38100" dist="38100" dir="2700000">
                    <a:srgbClr val="C0C0C0"/>
                  </a:outerShdw>
                </a:effectLst>
                <a:latin typeface="楷体_GB2312" pitchFamily="49" charset="-122"/>
                <a:ea typeface="楷体_GB2312" pitchFamily="49" charset="-122"/>
              </a:rPr>
              <a:t>要有文采</a:t>
            </a:r>
            <a:endParaRPr lang="zh-CN" altLang="en-US" sz="4400" b="1" dirty="0">
              <a:solidFill>
                <a:srgbClr val="FF3300"/>
              </a:solidFill>
              <a:effectLst>
                <a:outerShdw blurRad="38100" dist="38100" dir="2700000">
                  <a:srgbClr val="C0C0C0"/>
                </a:outerShdw>
              </a:effectLst>
              <a:latin typeface="楷体_GB2312" pitchFamily="49" charset="-122"/>
              <a:ea typeface="楷体_GB2312" pitchFamily="49" charset="-122"/>
            </a:endParaRPr>
          </a:p>
        </p:txBody>
      </p:sp>
      <p:pic>
        <p:nvPicPr>
          <p:cNvPr id="169990" name="内容占位符 169989" descr="zw01"/>
          <p:cNvPicPr>
            <a:picLocks noChangeAspect="1"/>
          </p:cNvPicPr>
          <p:nvPr>
            <p:ph idx="1"/>
          </p:nvPr>
        </p:nvPicPr>
        <p:blipFill>
          <a:blip r:embed="rId1"/>
          <a:stretch>
            <a:fillRect/>
          </a:stretch>
        </p:blipFill>
        <p:spPr>
          <a:xfrm>
            <a:off x="8069263" y="260350"/>
            <a:ext cx="1074737" cy="1584325"/>
          </a:xfrm>
          <a:ln/>
        </p:spPr>
      </p:pic>
      <p:pic>
        <p:nvPicPr>
          <p:cNvPr id="169991" name="图片 169990" descr="FIBIN13">
            <a:hlinkClick r:id="" action="ppaction://hlinkshowjump?jump=nextslide"/>
          </p:cNvPr>
          <p:cNvPicPr>
            <a:picLocks noChangeAspect="1"/>
          </p:cNvPicPr>
          <p:nvPr/>
        </p:nvPicPr>
        <p:blipFill>
          <a:blip r:embed="rId2"/>
          <a:stretch>
            <a:fillRect/>
          </a:stretch>
        </p:blipFill>
        <p:spPr>
          <a:xfrm>
            <a:off x="8001000" y="2590800"/>
            <a:ext cx="549275" cy="762000"/>
          </a:xfrm>
          <a:prstGeom prst="rect">
            <a:avLst/>
          </a:prstGeom>
          <a:noFill/>
          <a:ln w="9525">
            <a:noFill/>
          </a:ln>
        </p:spPr>
      </p:pic>
      <p:pic>
        <p:nvPicPr>
          <p:cNvPr id="169992" name="图片 169991" descr="FIBIN13">
            <a:hlinkClick r:id="rId3" action="ppaction://hlinksldjump"/>
          </p:cNvPr>
          <p:cNvPicPr>
            <a:picLocks noChangeAspect="1"/>
          </p:cNvPicPr>
          <p:nvPr/>
        </p:nvPicPr>
        <p:blipFill>
          <a:blip r:embed="rId2"/>
          <a:stretch>
            <a:fillRect/>
          </a:stretch>
        </p:blipFill>
        <p:spPr>
          <a:xfrm>
            <a:off x="8153400" y="3962400"/>
            <a:ext cx="549275" cy="762000"/>
          </a:xfrm>
          <a:prstGeom prst="rect">
            <a:avLst/>
          </a:prstGeom>
          <a:noFill/>
          <a:ln w="9525">
            <a:noFill/>
          </a:ln>
        </p:spPr>
      </p:pic>
      <p:pic>
        <p:nvPicPr>
          <p:cNvPr id="169993" name="图片 169992" descr="FIBIN13">
            <a:hlinkClick r:id="" action="ppaction://noaction"/>
          </p:cNvPr>
          <p:cNvPicPr>
            <a:picLocks noChangeAspect="1"/>
          </p:cNvPicPr>
          <p:nvPr/>
        </p:nvPicPr>
        <p:blipFill>
          <a:blip r:embed="rId2"/>
          <a:stretch>
            <a:fillRect/>
          </a:stretch>
        </p:blipFill>
        <p:spPr>
          <a:xfrm>
            <a:off x="8305800" y="5486400"/>
            <a:ext cx="549275" cy="762000"/>
          </a:xfrm>
          <a:prstGeom prst="rect">
            <a:avLst/>
          </a:prstGeom>
          <a:noFill/>
          <a:ln w="9525">
            <a:noFill/>
          </a:ln>
        </p:spPr>
      </p:pic>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169986"/>
                                        </p:tgtEl>
                                        <p:attrNameLst>
                                          <p:attrName>style.visibility</p:attrName>
                                        </p:attrNameLst>
                                      </p:cBhvr>
                                      <p:to>
                                        <p:strVal val="visible"/>
                                      </p:to>
                                    </p:set>
                                    <p:anim calcmode="lin" valueType="num">
                                      <p:cBhvr>
                                        <p:cTn id="7" dur="2000" fill="hold"/>
                                        <p:tgtEl>
                                          <p:spTgt spid="169986"/>
                                        </p:tgtEl>
                                        <p:attrNameLst>
                                          <p:attrName>ppt_x</p:attrName>
                                        </p:attrNameLst>
                                      </p:cBhvr>
                                      <p:tavLst>
                                        <p:tav tm="0">
                                          <p:val>
                                            <p:strVal val="#ppt_x-#ppt_w/2"/>
                                          </p:val>
                                        </p:tav>
                                        <p:tav tm="100000">
                                          <p:val>
                                            <p:strVal val="#ppt_x"/>
                                          </p:val>
                                        </p:tav>
                                      </p:tavLst>
                                    </p:anim>
                                    <p:anim calcmode="lin" valueType="num">
                                      <p:cBhvr>
                                        <p:cTn id="8" dur="2000" fill="hold"/>
                                        <p:tgtEl>
                                          <p:spTgt spid="169986"/>
                                        </p:tgtEl>
                                        <p:attrNameLst>
                                          <p:attrName>ppt_y</p:attrName>
                                        </p:attrNameLst>
                                      </p:cBhvr>
                                      <p:tavLst>
                                        <p:tav tm="0">
                                          <p:val>
                                            <p:strVal val="#ppt_y"/>
                                          </p:val>
                                        </p:tav>
                                        <p:tav tm="100000">
                                          <p:val>
                                            <p:strVal val="#ppt_y"/>
                                          </p:val>
                                        </p:tav>
                                      </p:tavLst>
                                    </p:anim>
                                    <p:anim calcmode="lin" valueType="num">
                                      <p:cBhvr>
                                        <p:cTn id="9" dur="2000" fill="hold"/>
                                        <p:tgtEl>
                                          <p:spTgt spid="169986"/>
                                        </p:tgtEl>
                                        <p:attrNameLst>
                                          <p:attrName>ppt_w</p:attrName>
                                        </p:attrNameLst>
                                      </p:cBhvr>
                                      <p:tavLst>
                                        <p:tav tm="0">
                                          <p:val>
                                            <p:fltVal val="0.000000"/>
                                          </p:val>
                                        </p:tav>
                                        <p:tav tm="100000">
                                          <p:val>
                                            <p:strVal val="#ppt_w"/>
                                          </p:val>
                                        </p:tav>
                                      </p:tavLst>
                                    </p:anim>
                                    <p:anim calcmode="lin" valueType="num">
                                      <p:cBhvr>
                                        <p:cTn id="10" dur="2000" fill="hold"/>
                                        <p:tgtEl>
                                          <p:spTgt spid="169986"/>
                                        </p:tgtEl>
                                        <p:attrNameLst>
                                          <p:attrName>ppt_h</p:attrName>
                                        </p:attrNameLst>
                                      </p:cBhvr>
                                      <p:tavLst>
                                        <p:tav tm="0">
                                          <p:val>
                                            <p:strVal val="#ppt_h"/>
                                          </p:val>
                                        </p:tav>
                                        <p:tav tm="100000">
                                          <p:val>
                                            <p:strVal val="#ppt_h"/>
                                          </p:val>
                                        </p:tav>
                                      </p:tavLst>
                                    </p:anim>
                                  </p:childTnLst>
                                </p:cTn>
                              </p:par>
                            </p:childTnLst>
                          </p:cTn>
                        </p:par>
                        <p:par>
                          <p:cTn id="11" fill="hold">
                            <p:stCondLst>
                              <p:cond delay="2000"/>
                            </p:stCondLst>
                            <p:childTnLst>
                              <p:par>
                                <p:cTn id="12" presetID="50" presetClass="entr" presetSubtype="0" decel="100000" fill="hold" nodeType="afterEffect">
                                  <p:stCondLst>
                                    <p:cond delay="0"/>
                                  </p:stCondLst>
                                  <p:childTnLst>
                                    <p:set>
                                      <p:cBhvr>
                                        <p:cTn id="13" dur="1" fill="hold">
                                          <p:stCondLst>
                                            <p:cond delay="0"/>
                                          </p:stCondLst>
                                        </p:cTn>
                                        <p:tgtEl>
                                          <p:spTgt spid="169990"/>
                                        </p:tgtEl>
                                        <p:attrNameLst>
                                          <p:attrName>style.visibility</p:attrName>
                                        </p:attrNameLst>
                                      </p:cBhvr>
                                      <p:to>
                                        <p:strVal val="visible"/>
                                      </p:to>
                                    </p:set>
                                    <p:anim calcmode="lin" valueType="num">
                                      <p:cBhvr>
                                        <p:cTn id="14" dur="1000" fill="hold"/>
                                        <p:tgtEl>
                                          <p:spTgt spid="169990"/>
                                        </p:tgtEl>
                                        <p:attrNameLst>
                                          <p:attrName>ppt_w</p:attrName>
                                        </p:attrNameLst>
                                      </p:cBhvr>
                                      <p:tavLst>
                                        <p:tav tm="0">
                                          <p:val>
                                            <p:strVal val="#ppt_w+.3"/>
                                          </p:val>
                                        </p:tav>
                                        <p:tav tm="100000">
                                          <p:val>
                                            <p:strVal val="#ppt_w"/>
                                          </p:val>
                                        </p:tav>
                                      </p:tavLst>
                                    </p:anim>
                                    <p:anim calcmode="lin" valueType="num">
                                      <p:cBhvr>
                                        <p:cTn id="15" dur="1000" fill="hold"/>
                                        <p:tgtEl>
                                          <p:spTgt spid="169990"/>
                                        </p:tgtEl>
                                        <p:attrNameLst>
                                          <p:attrName>ppt_h</p:attrName>
                                        </p:attrNameLst>
                                      </p:cBhvr>
                                      <p:tavLst>
                                        <p:tav tm="0">
                                          <p:val>
                                            <p:strVal val="#ppt_h"/>
                                          </p:val>
                                        </p:tav>
                                        <p:tav tm="100000">
                                          <p:val>
                                            <p:strVal val="#ppt_h"/>
                                          </p:val>
                                        </p:tav>
                                      </p:tavLst>
                                    </p:anim>
                                    <p:animEffect transition="in" filter="fade">
                                      <p:cBhvr>
                                        <p:cTn id="16" dur="1000"/>
                                        <p:tgtEl>
                                          <p:spTgt spid="16999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69987"/>
                                        </p:tgtEl>
                                        <p:attrNameLst>
                                          <p:attrName>style.visibility</p:attrName>
                                        </p:attrNameLst>
                                      </p:cBhvr>
                                      <p:to>
                                        <p:strVal val="visible"/>
                                      </p:to>
                                    </p:set>
                                    <p:anim calcmode="lin" valueType="num">
                                      <p:cBhvr additive="base">
                                        <p:cTn id="21" dur="1000" fill="hold"/>
                                        <p:tgtEl>
                                          <p:spTgt spid="169987"/>
                                        </p:tgtEl>
                                        <p:attrNameLst>
                                          <p:attrName>ppt_x</p:attrName>
                                        </p:attrNameLst>
                                      </p:cBhvr>
                                      <p:tavLst>
                                        <p:tav tm="0">
                                          <p:val>
                                            <p:strVal val="1+#ppt_w/2"/>
                                          </p:val>
                                        </p:tav>
                                        <p:tav tm="100000">
                                          <p:val>
                                            <p:strVal val="#ppt_x"/>
                                          </p:val>
                                        </p:tav>
                                      </p:tavLst>
                                    </p:anim>
                                    <p:anim calcmode="lin" valueType="num">
                                      <p:cBhvr additive="base">
                                        <p:cTn id="22" dur="1000" fill="hold"/>
                                        <p:tgtEl>
                                          <p:spTgt spid="169987"/>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 presetClass="entr" presetSubtype="8" fill="hold" grpId="0" nodeType="afterEffect">
                                  <p:stCondLst>
                                    <p:cond delay="0"/>
                                  </p:stCondLst>
                                  <p:childTnLst>
                                    <p:set>
                                      <p:cBhvr>
                                        <p:cTn id="25" dur="1" fill="hold">
                                          <p:stCondLst>
                                            <p:cond delay="0"/>
                                          </p:stCondLst>
                                        </p:cTn>
                                        <p:tgtEl>
                                          <p:spTgt spid="169988"/>
                                        </p:tgtEl>
                                        <p:attrNameLst>
                                          <p:attrName>style.visibility</p:attrName>
                                        </p:attrNameLst>
                                      </p:cBhvr>
                                      <p:to>
                                        <p:strVal val="visible"/>
                                      </p:to>
                                    </p:set>
                                    <p:anim calcmode="lin" valueType="num">
                                      <p:cBhvr additive="base">
                                        <p:cTn id="26" dur="1000" fill="hold"/>
                                        <p:tgtEl>
                                          <p:spTgt spid="169988"/>
                                        </p:tgtEl>
                                        <p:attrNameLst>
                                          <p:attrName>ppt_x</p:attrName>
                                        </p:attrNameLst>
                                      </p:cBhvr>
                                      <p:tavLst>
                                        <p:tav tm="0">
                                          <p:val>
                                            <p:strVal val="0-#ppt_w/2"/>
                                          </p:val>
                                        </p:tav>
                                        <p:tav tm="100000">
                                          <p:val>
                                            <p:strVal val="#ppt_x"/>
                                          </p:val>
                                        </p:tav>
                                      </p:tavLst>
                                    </p:anim>
                                    <p:anim calcmode="lin" valueType="num">
                                      <p:cBhvr additive="base">
                                        <p:cTn id="27" dur="1000" fill="hold"/>
                                        <p:tgtEl>
                                          <p:spTgt spid="169988"/>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grpId="0" nodeType="afterEffect">
                                  <p:stCondLst>
                                    <p:cond delay="0"/>
                                  </p:stCondLst>
                                  <p:childTnLst>
                                    <p:set>
                                      <p:cBhvr>
                                        <p:cTn id="30" dur="1" fill="hold">
                                          <p:stCondLst>
                                            <p:cond delay="0"/>
                                          </p:stCondLst>
                                        </p:cTn>
                                        <p:tgtEl>
                                          <p:spTgt spid="169989"/>
                                        </p:tgtEl>
                                        <p:attrNameLst>
                                          <p:attrName>style.visibility</p:attrName>
                                        </p:attrNameLst>
                                      </p:cBhvr>
                                      <p:to>
                                        <p:strVal val="visible"/>
                                      </p:to>
                                    </p:set>
                                    <p:anim calcmode="lin" valueType="num">
                                      <p:cBhvr additive="base">
                                        <p:cTn id="31" dur="1000" fill="hold"/>
                                        <p:tgtEl>
                                          <p:spTgt spid="169989"/>
                                        </p:tgtEl>
                                        <p:attrNameLst>
                                          <p:attrName>ppt_x</p:attrName>
                                        </p:attrNameLst>
                                      </p:cBhvr>
                                      <p:tavLst>
                                        <p:tav tm="0">
                                          <p:val>
                                            <p:strVal val="1+#ppt_w/2"/>
                                          </p:val>
                                        </p:tav>
                                        <p:tav tm="100000">
                                          <p:val>
                                            <p:strVal val="#ppt_x"/>
                                          </p:val>
                                        </p:tav>
                                      </p:tavLst>
                                    </p:anim>
                                    <p:anim calcmode="lin" valueType="num">
                                      <p:cBhvr additive="base">
                                        <p:cTn id="32" dur="1000" fill="hold"/>
                                        <p:tgtEl>
                                          <p:spTgt spid="1699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6" grpId="0"/>
      <p:bldP spid="169987" grpId="0" animBg="1"/>
      <p:bldP spid="169988" grpId="0" animBg="1"/>
      <p:bldP spid="16998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1010" name="文本框 171009"/>
          <p:cNvSpPr txBox="1"/>
          <p:nvPr/>
        </p:nvSpPr>
        <p:spPr>
          <a:xfrm>
            <a:off x="323850" y="2060575"/>
            <a:ext cx="8820150" cy="2468563"/>
          </a:xfrm>
          <a:prstGeom prst="rect">
            <a:avLst/>
          </a:prstGeom>
          <a:noFill/>
          <a:ln w="9525">
            <a:noFill/>
          </a:ln>
        </p:spPr>
        <p:txBody>
          <a:bodyPr>
            <a:spAutoFit/>
          </a:bodyPr>
          <a:p>
            <a:r>
              <a:rPr lang="zh-CN" altLang="en-US" sz="3200" b="1" dirty="0">
                <a:latin typeface="Arial" panose="020B0604020202020204" pitchFamily="34" charset="0"/>
              </a:rPr>
              <a:t>梁启超：“文章最要令人一望而知其宗旨之所在，才易动人。”</a:t>
            </a:r>
            <a:r>
              <a:rPr lang="zh-CN" altLang="en-US" sz="3200" b="1" dirty="0">
                <a:solidFill>
                  <a:srgbClr val="FF3300"/>
                </a:solidFill>
                <a:latin typeface="Arial" panose="020B0604020202020204" pitchFamily="34" charset="0"/>
              </a:rPr>
              <a:t>好的开头，要一下子让读者知道你要说什么，也就是让读者了解你的论点或论题。聪明的作者一般会用</a:t>
            </a:r>
            <a:r>
              <a:rPr lang="zh-CN" altLang="en-US" sz="3200" b="1" dirty="0">
                <a:solidFill>
                  <a:srgbClr val="3333FF"/>
                </a:solidFill>
                <a:latin typeface="Arial" panose="020B0604020202020204" pitchFamily="34" charset="0"/>
              </a:rPr>
              <a:t>“</a:t>
            </a:r>
            <a:r>
              <a:rPr lang="zh-CN" altLang="en-US" b="1" dirty="0">
                <a:solidFill>
                  <a:srgbClr val="3333FF"/>
                </a:solidFill>
                <a:latin typeface="Arial" panose="020B0604020202020204" pitchFamily="34" charset="0"/>
              </a:rPr>
              <a:t>因为 ”“因此 ”“其实”“只有才能”“由此可见”“故 ”“我认为：”</a:t>
            </a:r>
            <a:r>
              <a:rPr lang="zh-CN" altLang="en-US" b="1" dirty="0">
                <a:solidFill>
                  <a:srgbClr val="FF3300"/>
                </a:solidFill>
                <a:latin typeface="Arial" panose="020B0604020202020204" pitchFamily="34" charset="0"/>
              </a:rPr>
              <a:t>等词明确突出观点。</a:t>
            </a:r>
            <a:endParaRPr lang="zh-CN" altLang="en-US" b="1" dirty="0">
              <a:solidFill>
                <a:srgbClr val="FF3300"/>
              </a:solidFill>
              <a:latin typeface="Arial" panose="020B0604020202020204" pitchFamily="34" charset="0"/>
            </a:endParaRPr>
          </a:p>
        </p:txBody>
      </p:sp>
      <p:sp>
        <p:nvSpPr>
          <p:cNvPr id="171011" name="平行四边形 171010"/>
          <p:cNvSpPr/>
          <p:nvPr/>
        </p:nvSpPr>
        <p:spPr>
          <a:xfrm>
            <a:off x="179388" y="620713"/>
            <a:ext cx="6704012" cy="808037"/>
          </a:xfrm>
          <a:prstGeom prst="parallelogram">
            <a:avLst>
              <a:gd name="adj" fmla="val 162664"/>
            </a:avLst>
          </a:prstGeom>
          <a:noFill/>
          <a:ln w="38100" cap="flat" cmpd="dbl">
            <a:solidFill>
              <a:schemeClr val="tx2"/>
            </a:solidFill>
            <a:prstDash val="solid"/>
            <a:miter/>
            <a:headEnd type="none" w="med" len="med"/>
            <a:tailEnd type="none" w="med" len="med"/>
          </a:ln>
        </p:spPr>
        <p:txBody>
          <a:bodyPr wrap="none" lIns="0" tIns="0" rIns="0" bIns="0" anchor="ctr"/>
          <a:p>
            <a:pPr algn="ctr"/>
            <a:r>
              <a:rPr lang="zh-CN" altLang="en-US" sz="4400" b="1" dirty="0">
                <a:solidFill>
                  <a:srgbClr val="FF3300"/>
                </a:solidFill>
                <a:effectLst>
                  <a:outerShdw blurRad="38100" dist="38100" dir="2700000">
                    <a:srgbClr val="C0C0C0"/>
                  </a:outerShdw>
                </a:effectLst>
                <a:latin typeface="楷体_GB2312" pitchFamily="49" charset="-122"/>
                <a:ea typeface="楷体_GB2312" pitchFamily="49" charset="-122"/>
              </a:rPr>
              <a:t>要明确中心论点</a:t>
            </a:r>
            <a:endParaRPr lang="zh-CN" altLang="en-US" sz="4400" b="1">
              <a:solidFill>
                <a:srgbClr val="FF3300"/>
              </a:solidFill>
              <a:effectLst>
                <a:outerShdw blurRad="38100" dist="38100" dir="2700000">
                  <a:srgbClr val="C0C0C0"/>
                </a:outerShdw>
              </a:effectLst>
              <a:latin typeface="楷体_GB2312" pitchFamily="49" charset="-122"/>
              <a:ea typeface="楷体_GB2312" pitchFamily="49"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4" name="文本框 172033"/>
          <p:cNvSpPr txBox="1"/>
          <p:nvPr/>
        </p:nvSpPr>
        <p:spPr>
          <a:xfrm>
            <a:off x="179388" y="1273175"/>
            <a:ext cx="8713787" cy="5035550"/>
          </a:xfrm>
          <a:prstGeom prst="rect">
            <a:avLst/>
          </a:prstGeom>
          <a:noFill/>
          <a:ln w="9525">
            <a:noFill/>
          </a:ln>
        </p:spPr>
        <p:txBody>
          <a:bodyPr>
            <a:spAutoFit/>
          </a:bodyPr>
          <a:p>
            <a:r>
              <a:rPr lang="en-US" altLang="zh-CN" sz="3600" b="1" dirty="0">
                <a:latin typeface="Arial" panose="020B0604020202020204" pitchFamily="34" charset="0"/>
              </a:rPr>
              <a:t> </a:t>
            </a:r>
            <a:r>
              <a:rPr lang="zh-CN" altLang="en-US" sz="3600" b="1" dirty="0">
                <a:latin typeface="Arial" panose="020B0604020202020204" pitchFamily="34" charset="0"/>
              </a:rPr>
              <a:t>简洁是明朗的保证。有的考生在写</a:t>
            </a:r>
            <a:r>
              <a:rPr lang="zh-CN" altLang="en-US" sz="3600" b="1" u="sng" dirty="0">
                <a:solidFill>
                  <a:srgbClr val="FF0000"/>
                </a:solidFill>
                <a:latin typeface="Arial" panose="020B0604020202020204" pitchFamily="34" charset="0"/>
              </a:rPr>
              <a:t>给材料</a:t>
            </a:r>
            <a:r>
              <a:rPr lang="zh-CN" altLang="en-US" sz="3600" b="1" u="sng" dirty="0">
                <a:solidFill>
                  <a:srgbClr val="FF0000"/>
                </a:solidFill>
                <a:latin typeface="Arial" panose="020B0604020202020204" pitchFamily="34" charset="0"/>
                <a:hlinkClick r:id="rId1"/>
              </a:rPr>
              <a:t>作文</a:t>
            </a:r>
            <a:r>
              <a:rPr lang="zh-CN" altLang="en-US" sz="3600" b="1" dirty="0">
                <a:latin typeface="Arial" panose="020B0604020202020204" pitchFamily="34" charset="0"/>
              </a:rPr>
              <a:t>时，好把原材料复述一下，这就太罗嗦了。既要从原材料说起，又不能复述原材料，怎么办？办法有两个：一个是对原材料“</a:t>
            </a:r>
            <a:r>
              <a:rPr lang="zh-CN" altLang="en-US" sz="3600" b="1" i="1" dirty="0">
                <a:solidFill>
                  <a:srgbClr val="FF0000"/>
                </a:solidFill>
                <a:latin typeface="Arial" panose="020B0604020202020204" pitchFamily="34" charset="0"/>
              </a:rPr>
              <a:t>一言以蔽之</a:t>
            </a:r>
            <a:r>
              <a:rPr lang="zh-CN" altLang="en-US" sz="3600" b="1" dirty="0">
                <a:latin typeface="Arial" panose="020B0604020202020204" pitchFamily="34" charset="0"/>
              </a:rPr>
              <a:t>”；另一个是选取原材料中</a:t>
            </a:r>
            <a:r>
              <a:rPr lang="zh-CN" altLang="en-US" sz="3600" b="1" dirty="0">
                <a:solidFill>
                  <a:srgbClr val="FF0000"/>
                </a:solidFill>
                <a:latin typeface="Arial" panose="020B0604020202020204" pitchFamily="34" charset="0"/>
              </a:rPr>
              <a:t>一句有代表性的话</a:t>
            </a:r>
            <a:r>
              <a:rPr lang="zh-CN" altLang="en-US" sz="3600" b="1" dirty="0">
                <a:latin typeface="Arial" panose="020B0604020202020204" pitchFamily="34" charset="0"/>
              </a:rPr>
              <a:t>，让读者知道原材料大致是个什么意思就行了，千万不要较多地引述原材料。</a:t>
            </a:r>
            <a:r>
              <a:rPr lang="zh-CN" altLang="en-US" sz="3600" b="1" u="sng" dirty="0">
                <a:solidFill>
                  <a:srgbClr val="FF3300"/>
                </a:solidFill>
                <a:latin typeface="Arial" panose="020B0604020202020204" pitchFamily="34" charset="0"/>
              </a:rPr>
              <a:t>要语言凝练，短小精悍，力争控制在五行以内，超过六行就要分段</a:t>
            </a:r>
            <a:r>
              <a:rPr lang="zh-CN" altLang="en-US" sz="3600" b="1" dirty="0">
                <a:solidFill>
                  <a:srgbClr val="FF3300"/>
                </a:solidFill>
                <a:latin typeface="Arial" panose="020B0604020202020204" pitchFamily="34" charset="0"/>
              </a:rPr>
              <a:t>。 </a:t>
            </a:r>
            <a:endParaRPr lang="zh-CN" altLang="en-US" sz="3600" b="1" dirty="0">
              <a:solidFill>
                <a:srgbClr val="FF3300"/>
              </a:solidFill>
              <a:latin typeface="Arial" panose="020B0604020202020204" pitchFamily="34" charset="0"/>
            </a:endParaRPr>
          </a:p>
        </p:txBody>
      </p:sp>
      <p:sp>
        <p:nvSpPr>
          <p:cNvPr id="172035" name="平行四边形 172034"/>
          <p:cNvSpPr/>
          <p:nvPr/>
        </p:nvSpPr>
        <p:spPr>
          <a:xfrm>
            <a:off x="179388" y="188913"/>
            <a:ext cx="5638800" cy="793750"/>
          </a:xfrm>
          <a:prstGeom prst="parallelogram">
            <a:avLst>
              <a:gd name="adj" fmla="val 247886"/>
            </a:avLst>
          </a:prstGeom>
          <a:noFill/>
          <a:ln w="38100" cap="flat" cmpd="dbl">
            <a:solidFill>
              <a:schemeClr val="tx2"/>
            </a:solidFill>
            <a:prstDash val="solid"/>
            <a:miter/>
            <a:headEnd type="none" w="med" len="med"/>
            <a:tailEnd type="none" w="med" len="med"/>
          </a:ln>
        </p:spPr>
        <p:txBody>
          <a:bodyPr wrap="none" lIns="0" tIns="0" rIns="0" bIns="0" anchor="ctr"/>
          <a:p>
            <a:pPr algn="ctr"/>
            <a:r>
              <a:rPr lang="zh-CN" altLang="en-US" sz="4400" b="1" dirty="0">
                <a:solidFill>
                  <a:srgbClr val="FF3300"/>
                </a:solidFill>
                <a:effectLst>
                  <a:outerShdw blurRad="38100" dist="38100" dir="2700000">
                    <a:srgbClr val="C0C0C0"/>
                  </a:outerShdw>
                </a:effectLst>
                <a:latin typeface="楷体_GB2312" pitchFamily="49" charset="-122"/>
                <a:ea typeface="楷体_GB2312" pitchFamily="49" charset="-122"/>
              </a:rPr>
              <a:t>要精巧</a:t>
            </a:r>
            <a:endParaRPr lang="zh-CN" altLang="en-US" sz="4400" b="1">
              <a:solidFill>
                <a:srgbClr val="FF3300"/>
              </a:solidFill>
              <a:effectLst>
                <a:outerShdw blurRad="38100" dist="38100" dir="2700000">
                  <a:srgbClr val="C0C0C0"/>
                </a:outerShdw>
              </a:effectLst>
              <a:latin typeface="楷体_GB2312" pitchFamily="49" charset="-122"/>
              <a:ea typeface="楷体_GB2312" pitchFamily="49"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8" name="文本框 173057"/>
          <p:cNvSpPr txBox="1"/>
          <p:nvPr/>
        </p:nvSpPr>
        <p:spPr>
          <a:xfrm>
            <a:off x="0" y="1884363"/>
            <a:ext cx="9144000" cy="4973637"/>
          </a:xfrm>
          <a:prstGeom prst="rect">
            <a:avLst/>
          </a:prstGeom>
          <a:noFill/>
          <a:ln w="9525">
            <a:noFill/>
          </a:ln>
        </p:spPr>
        <p:txBody>
          <a:bodyPr>
            <a:spAutoFit/>
          </a:bodyPr>
          <a:p>
            <a:pPr>
              <a:spcBef>
                <a:spcPct val="50000"/>
              </a:spcBef>
            </a:pPr>
            <a:r>
              <a:rPr lang="zh-CN" altLang="en-US" sz="3600" b="1" dirty="0">
                <a:latin typeface="Arial" panose="020B0604020202020204" pitchFamily="34" charset="0"/>
              </a:rPr>
              <a:t>只有美，才能达到吸引读者的目的。文章开头的美，主要指技巧美，如“</a:t>
            </a:r>
            <a:r>
              <a:rPr lang="zh-CN" altLang="en-US" sz="3600" b="1" dirty="0">
                <a:solidFill>
                  <a:srgbClr val="FF0000"/>
                </a:solidFill>
                <a:latin typeface="Arial" panose="020B0604020202020204" pitchFamily="34" charset="0"/>
              </a:rPr>
              <a:t>设悬念</a:t>
            </a:r>
            <a:r>
              <a:rPr lang="zh-CN" altLang="en-US" sz="3600" b="1" dirty="0">
                <a:latin typeface="Arial" panose="020B0604020202020204" pitchFamily="34" charset="0"/>
              </a:rPr>
              <a:t>”、“</a:t>
            </a:r>
            <a:r>
              <a:rPr lang="zh-CN" altLang="en-US" sz="3600" b="1" dirty="0">
                <a:solidFill>
                  <a:srgbClr val="FF0000"/>
                </a:solidFill>
                <a:latin typeface="Arial" panose="020B0604020202020204" pitchFamily="34" charset="0"/>
              </a:rPr>
              <a:t>用典故</a:t>
            </a:r>
            <a:r>
              <a:rPr lang="zh-CN" altLang="en-US" sz="3600" b="1" dirty="0">
                <a:latin typeface="Arial" panose="020B0604020202020204" pitchFamily="34" charset="0"/>
              </a:rPr>
              <a:t>”、“</a:t>
            </a:r>
            <a:r>
              <a:rPr lang="zh-CN" altLang="en-US" sz="3600" b="1" dirty="0">
                <a:solidFill>
                  <a:srgbClr val="FF0000"/>
                </a:solidFill>
                <a:latin typeface="Arial" panose="020B0604020202020204" pitchFamily="34" charset="0"/>
              </a:rPr>
              <a:t>引名言</a:t>
            </a:r>
            <a:r>
              <a:rPr lang="zh-CN" altLang="en-US" sz="3600" b="1" dirty="0">
                <a:latin typeface="Arial" panose="020B0604020202020204" pitchFamily="34" charset="0"/>
              </a:rPr>
              <a:t>”、“</a:t>
            </a:r>
            <a:r>
              <a:rPr lang="zh-CN" altLang="en-US" sz="3600" b="1" dirty="0">
                <a:solidFill>
                  <a:srgbClr val="FF0000"/>
                </a:solidFill>
                <a:latin typeface="Arial" panose="020B0604020202020204" pitchFamily="34" charset="0"/>
              </a:rPr>
              <a:t>摆问题</a:t>
            </a:r>
            <a:r>
              <a:rPr lang="zh-CN" altLang="en-US" sz="3600" b="1" dirty="0">
                <a:latin typeface="Arial" panose="020B0604020202020204" pitchFamily="34" charset="0"/>
              </a:rPr>
              <a:t>”、“</a:t>
            </a:r>
            <a:r>
              <a:rPr lang="zh-CN" altLang="en-US" sz="3600" b="1" dirty="0">
                <a:solidFill>
                  <a:srgbClr val="FF0000"/>
                </a:solidFill>
                <a:latin typeface="Arial" panose="020B0604020202020204" pitchFamily="34" charset="0"/>
              </a:rPr>
              <a:t>亮靶子</a:t>
            </a:r>
            <a:r>
              <a:rPr lang="zh-CN" altLang="en-US" sz="3600" b="1" dirty="0">
                <a:latin typeface="Arial" panose="020B0604020202020204" pitchFamily="34" charset="0"/>
              </a:rPr>
              <a:t>”、“</a:t>
            </a:r>
            <a:r>
              <a:rPr lang="zh-CN" altLang="en-US" sz="3600" b="1" dirty="0">
                <a:solidFill>
                  <a:srgbClr val="FF0000"/>
                </a:solidFill>
                <a:latin typeface="Arial" panose="020B0604020202020204" pitchFamily="34" charset="0"/>
              </a:rPr>
              <a:t>反弹法</a:t>
            </a:r>
            <a:r>
              <a:rPr lang="zh-CN" altLang="en-US" sz="3600" b="1" dirty="0">
                <a:latin typeface="Arial" panose="020B0604020202020204" pitchFamily="34" charset="0"/>
              </a:rPr>
              <a:t>”等等。</a:t>
            </a:r>
            <a:r>
              <a:rPr lang="zh-CN" altLang="en-US" sz="3600" b="1" u="sng" dirty="0">
                <a:latin typeface="Arial" panose="020B0604020202020204" pitchFamily="34" charset="0"/>
              </a:rPr>
              <a:t>形式美是内容美的保证，二者相辅相成。</a:t>
            </a:r>
            <a:r>
              <a:rPr lang="zh-CN" altLang="en-US" sz="3600" b="1" dirty="0">
                <a:latin typeface="Arial" panose="020B0604020202020204" pitchFamily="34" charset="0"/>
              </a:rPr>
              <a:t>切不可低估文章开头形式美、技巧美的作用，有了这种美，才能先声夺人，吸引人看你的文章。在这个意义上说，“好的开头是成功的一半” 。 </a:t>
            </a:r>
            <a:br>
              <a:rPr lang="zh-CN" altLang="en-US" sz="3600" b="1" dirty="0">
                <a:latin typeface="Arial" panose="020B0604020202020204" pitchFamily="34" charset="0"/>
              </a:rPr>
            </a:br>
            <a:endParaRPr lang="zh-CN" altLang="en-US" sz="3200" b="1">
              <a:latin typeface="Arial" panose="020B0604020202020204" pitchFamily="34" charset="0"/>
            </a:endParaRPr>
          </a:p>
        </p:txBody>
      </p:sp>
      <p:sp>
        <p:nvSpPr>
          <p:cNvPr id="173059" name="平行四边形 173058"/>
          <p:cNvSpPr/>
          <p:nvPr/>
        </p:nvSpPr>
        <p:spPr>
          <a:xfrm>
            <a:off x="0" y="260350"/>
            <a:ext cx="7092950" cy="1081088"/>
          </a:xfrm>
          <a:prstGeom prst="parallelogram">
            <a:avLst>
              <a:gd name="adj" fmla="val 164023"/>
            </a:avLst>
          </a:prstGeom>
          <a:noFill/>
          <a:ln w="38100" cap="flat" cmpd="dbl">
            <a:solidFill>
              <a:schemeClr val="tx2"/>
            </a:solidFill>
            <a:prstDash val="solid"/>
            <a:miter/>
            <a:headEnd type="none" w="med" len="med"/>
            <a:tailEnd type="none" w="med" len="med"/>
          </a:ln>
        </p:spPr>
        <p:txBody>
          <a:bodyPr wrap="none" lIns="0" tIns="0" rIns="0" bIns="0" anchor="ctr"/>
          <a:p>
            <a:pPr algn="ctr"/>
            <a:r>
              <a:rPr lang="zh-CN" altLang="en-US" sz="4400" b="1" dirty="0">
                <a:solidFill>
                  <a:srgbClr val="FF3300"/>
                </a:solidFill>
                <a:effectLst>
                  <a:outerShdw blurRad="38100" dist="38100" dir="2700000">
                    <a:srgbClr val="C0C0C0"/>
                  </a:outerShdw>
                </a:effectLst>
                <a:latin typeface="楷体_GB2312" pitchFamily="49" charset="-122"/>
                <a:ea typeface="楷体_GB2312" pitchFamily="49" charset="-122"/>
              </a:rPr>
              <a:t>要有文采</a:t>
            </a:r>
            <a:endParaRPr lang="zh-CN" altLang="en-US" sz="4400" b="1" dirty="0">
              <a:solidFill>
                <a:srgbClr val="FF3300"/>
              </a:solidFill>
              <a:effectLst>
                <a:outerShdw blurRad="38100" dist="38100" dir="2700000">
                  <a:srgbClr val="C0C0C0"/>
                </a:outerShdw>
              </a:effectLst>
              <a:latin typeface="楷体_GB2312" pitchFamily="49" charset="-122"/>
              <a:ea typeface="楷体_GB2312"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标题 96257"/>
          <p:cNvSpPr>
            <a:spLocks noGrp="1"/>
          </p:cNvSpPr>
          <p:nvPr>
            <p:ph type="ctrTitle"/>
          </p:nvPr>
        </p:nvSpPr>
        <p:spPr>
          <a:xfrm>
            <a:off x="0" y="0"/>
            <a:ext cx="9144000" cy="6858000"/>
          </a:xfrm>
          <a:solidFill>
            <a:srgbClr val="0000CC"/>
          </a:solidFill>
          <a:ln/>
        </p:spPr>
        <p:txBody>
          <a:bodyPr anchor="ctr"/>
          <a:p>
            <a:pPr defTabSz="914400">
              <a:buSzPct val="100000"/>
            </a:pPr>
            <a:r>
              <a:rPr lang="zh-CN" altLang="en-US" sz="8800" b="1" kern="1200" baseline="0" dirty="0">
                <a:solidFill>
                  <a:schemeClr val="bg1"/>
                </a:solidFill>
                <a:latin typeface="Arial" panose="020B0604020202020204" pitchFamily="34" charset="0"/>
                <a:ea typeface="仿宋_GB2312" pitchFamily="49" charset="-122"/>
              </a:rPr>
              <a:t>高考</a:t>
            </a:r>
            <a:r>
              <a:rPr lang="" altLang="en-US" sz="8800" b="1" kern="1200" baseline="0" dirty="0">
                <a:solidFill>
                  <a:schemeClr val="bg1"/>
                </a:solidFill>
                <a:latin typeface="Arial" panose="020B0604020202020204" pitchFamily="34" charset="0"/>
                <a:ea typeface="仿宋_GB2312" pitchFamily="49" charset="-122"/>
              </a:rPr>
              <a:t>作文</a:t>
            </a:r>
            <a:br>
              <a:rPr lang="" altLang="zh-CN" sz="8800" b="1" kern="1200" baseline="0" dirty="0">
                <a:solidFill>
                  <a:srgbClr val="FFFF00"/>
                </a:solidFill>
                <a:latin typeface="Arial" panose="020B0604020202020204" pitchFamily="34" charset="0"/>
                <a:ea typeface="仿宋_GB2312" pitchFamily="49" charset="-122"/>
              </a:rPr>
            </a:br>
            <a:r>
              <a:rPr lang="zh-CN" altLang="en-US" sz="14200" b="1" kern="1200" baseline="0" dirty="0">
                <a:solidFill>
                  <a:srgbClr val="FFFF00"/>
                </a:solidFill>
                <a:latin typeface="Arial" panose="020B0604020202020204" pitchFamily="34" charset="0"/>
                <a:ea typeface="仿宋_GB2312" pitchFamily="49" charset="-122"/>
              </a:rPr>
              <a:t>审</a:t>
            </a:r>
            <a:r>
              <a:rPr lang="" altLang="en-US" sz="14200" b="1" kern="1200" baseline="0" dirty="0">
                <a:solidFill>
                  <a:srgbClr val="FFFF00"/>
                </a:solidFill>
                <a:latin typeface="Arial" panose="020B0604020202020204" pitchFamily="34" charset="0"/>
                <a:ea typeface="仿宋_GB2312" pitchFamily="49" charset="-122"/>
              </a:rPr>
              <a:t>题</a:t>
            </a:r>
            <a:r>
              <a:rPr lang="zh-CN" altLang="en-US" sz="14200" b="1" kern="1200" baseline="0" dirty="0">
                <a:solidFill>
                  <a:srgbClr val="FFFF00"/>
                </a:solidFill>
                <a:latin typeface="Arial" panose="020B0604020202020204" pitchFamily="34" charset="0"/>
                <a:ea typeface="仿宋_GB2312" pitchFamily="49" charset="-122"/>
              </a:rPr>
              <a:t>立意</a:t>
            </a:r>
            <a:r>
              <a:rPr lang="" altLang="en-US" sz="14200" b="1" kern="1200" baseline="0" dirty="0">
                <a:solidFill>
                  <a:schemeClr val="bg1"/>
                </a:solidFill>
                <a:latin typeface="Arial" panose="020B0604020202020204" pitchFamily="34" charset="0"/>
                <a:ea typeface="仿宋_GB2312" pitchFamily="49" charset="-122"/>
              </a:rPr>
              <a:t>技巧</a:t>
            </a:r>
            <a:endParaRPr lang="zh-CN" altLang="en-US" sz="14200" b="1" kern="1200" baseline="0" dirty="0">
              <a:solidFill>
                <a:schemeClr val="bg1"/>
              </a:solidFill>
              <a:latin typeface="Arial" panose="020B0604020202020204" pitchFamily="34" charset="0"/>
              <a:ea typeface="仿宋_GB2312"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2" name="文本占位符 174081"/>
          <p:cNvSpPr>
            <a:spLocks noGrp="1"/>
          </p:cNvSpPr>
          <p:nvPr>
            <p:ph type="body" idx="1"/>
          </p:nvPr>
        </p:nvSpPr>
        <p:spPr>
          <a:xfrm>
            <a:off x="0" y="115888"/>
            <a:ext cx="9144000" cy="2233612"/>
          </a:xfrm>
          <a:ln/>
        </p:spPr>
        <p:txBody>
          <a:bodyPr/>
          <a:p>
            <a:pPr>
              <a:buNone/>
            </a:pPr>
            <a:r>
              <a:rPr lang="zh-CN" altLang="en-US" sz="4000" b="1" dirty="0"/>
              <a:t>例：小鸟要飞翔在蓝天，需要有一对</a:t>
            </a:r>
            <a:r>
              <a:rPr lang="zh-CN" altLang="en-US" sz="4000" b="1" dirty="0">
                <a:solidFill>
                  <a:srgbClr val="000000"/>
                </a:solidFill>
              </a:rPr>
              <a:t>翅膀</a:t>
            </a:r>
            <a:r>
              <a:rPr lang="zh-CN" altLang="en-US" sz="4000" b="1" dirty="0"/>
              <a:t>；</a:t>
            </a:r>
            <a:r>
              <a:rPr lang="zh-CN" altLang="en-US" sz="4000" b="1" dirty="0">
                <a:solidFill>
                  <a:srgbClr val="000000"/>
                </a:solidFill>
              </a:rPr>
              <a:t>实践</a:t>
            </a:r>
            <a:r>
              <a:rPr lang="zh-CN" altLang="en-US" sz="4000" b="1" dirty="0"/>
              <a:t>要发挥它的作用，需要</a:t>
            </a:r>
            <a:r>
              <a:rPr lang="zh-CN" altLang="en-US" sz="4000" b="1" dirty="0">
                <a:solidFill>
                  <a:srgbClr val="000000"/>
                </a:solidFill>
              </a:rPr>
              <a:t>理论</a:t>
            </a:r>
            <a:r>
              <a:rPr lang="zh-CN" altLang="en-US" sz="4000" b="1" dirty="0"/>
              <a:t>的指导。</a:t>
            </a:r>
            <a:r>
              <a:rPr lang="zh-CN" altLang="en-US" sz="4000" b="1" dirty="0">
                <a:solidFill>
                  <a:srgbClr val="FF3300"/>
                </a:solidFill>
              </a:rPr>
              <a:t>理论就是实践的翅膀。 </a:t>
            </a:r>
            <a:endParaRPr lang="zh-CN" altLang="en-US" sz="4000" b="1" dirty="0">
              <a:solidFill>
                <a:srgbClr val="FF3300"/>
              </a:solidFill>
            </a:endParaRPr>
          </a:p>
        </p:txBody>
      </p:sp>
      <p:pic>
        <p:nvPicPr>
          <p:cNvPr id="174083" name="图片 174082" descr="BJ_42">
            <a:hlinkClick r:id="" action="ppaction://hlinkshowjump?jump=previousslide"/>
          </p:cNvPr>
          <p:cNvPicPr>
            <a:picLocks noChangeAspect="1"/>
          </p:cNvPicPr>
          <p:nvPr/>
        </p:nvPicPr>
        <p:blipFill>
          <a:blip r:embed="rId1"/>
          <a:stretch>
            <a:fillRect/>
          </a:stretch>
        </p:blipFill>
        <p:spPr>
          <a:xfrm>
            <a:off x="6516688" y="5084763"/>
            <a:ext cx="2771775" cy="1773237"/>
          </a:xfrm>
          <a:prstGeom prst="rect">
            <a:avLst/>
          </a:prstGeom>
          <a:noFill/>
          <a:ln w="9525">
            <a:noFill/>
          </a:ln>
        </p:spPr>
      </p:pic>
      <p:sp>
        <p:nvSpPr>
          <p:cNvPr id="174084" name="矩形 174083"/>
          <p:cNvSpPr/>
          <p:nvPr/>
        </p:nvSpPr>
        <p:spPr>
          <a:xfrm>
            <a:off x="323850" y="2349500"/>
            <a:ext cx="8496300" cy="3509963"/>
          </a:xfrm>
          <a:prstGeom prst="rect">
            <a:avLst/>
          </a:prstGeom>
          <a:noFill/>
          <a:ln w="9525">
            <a:noFill/>
          </a:ln>
        </p:spPr>
        <p:txBody>
          <a:bodyPr>
            <a:spAutoFit/>
          </a:bodyPr>
          <a:p>
            <a:pPr>
              <a:lnSpc>
                <a:spcPct val="90000"/>
              </a:lnSpc>
              <a:spcBef>
                <a:spcPct val="20000"/>
              </a:spcBef>
            </a:pPr>
            <a:r>
              <a:rPr lang="zh-CN" altLang="en-US" sz="4000" b="1" dirty="0">
                <a:solidFill>
                  <a:srgbClr val="000000"/>
                </a:solidFill>
                <a:latin typeface="Arial" panose="020B0604020202020204" pitchFamily="34" charset="0"/>
              </a:rPr>
              <a:t>例：如果赐予我</a:t>
            </a:r>
            <a:r>
              <a:rPr lang="zh-CN" altLang="en-US" sz="4000" b="1" dirty="0">
                <a:solidFill>
                  <a:srgbClr val="FF3300"/>
                </a:solidFill>
                <a:latin typeface="Arial" panose="020B0604020202020204" pitchFamily="34" charset="0"/>
              </a:rPr>
              <a:t>广阔</a:t>
            </a:r>
            <a:r>
              <a:rPr lang="zh-CN" altLang="en-US" sz="4000" b="1" dirty="0">
                <a:solidFill>
                  <a:srgbClr val="000000"/>
                </a:solidFill>
                <a:latin typeface="Arial" panose="020B0604020202020204" pitchFamily="34" charset="0"/>
              </a:rPr>
              <a:t>的蓝天，我会在</a:t>
            </a:r>
            <a:r>
              <a:rPr lang="zh-CN" altLang="en-US" sz="4000" b="1" dirty="0">
                <a:solidFill>
                  <a:srgbClr val="FF3300"/>
                </a:solidFill>
                <a:latin typeface="Arial" panose="020B0604020202020204" pitchFamily="34" charset="0"/>
              </a:rPr>
              <a:t>遥远</a:t>
            </a:r>
            <a:r>
              <a:rPr lang="zh-CN" altLang="en-US" sz="4000" b="1" dirty="0">
                <a:solidFill>
                  <a:srgbClr val="000000"/>
                </a:solidFill>
                <a:latin typeface="Arial" panose="020B0604020202020204" pitchFamily="34" charset="0"/>
              </a:rPr>
              <a:t>的天际</a:t>
            </a:r>
            <a:r>
              <a:rPr lang="zh-CN" altLang="en-US" sz="4000" b="1" dirty="0">
                <a:solidFill>
                  <a:srgbClr val="33CC33"/>
                </a:solidFill>
                <a:latin typeface="Arial" panose="020B0604020202020204" pitchFamily="34" charset="0"/>
              </a:rPr>
              <a:t>翱翔</a:t>
            </a:r>
            <a:r>
              <a:rPr lang="zh-CN" altLang="en-US" sz="4000" b="1" dirty="0">
                <a:solidFill>
                  <a:srgbClr val="000000"/>
                </a:solidFill>
                <a:latin typeface="Arial" panose="020B0604020202020204" pitchFamily="34" charset="0"/>
              </a:rPr>
              <a:t>；如果给予我</a:t>
            </a:r>
            <a:r>
              <a:rPr lang="zh-CN" altLang="en-US" sz="4000" b="1" dirty="0">
                <a:solidFill>
                  <a:srgbClr val="FF3300"/>
                </a:solidFill>
                <a:latin typeface="Arial" panose="020B0604020202020204" pitchFamily="34" charset="0"/>
              </a:rPr>
              <a:t>清澈</a:t>
            </a:r>
            <a:r>
              <a:rPr lang="zh-CN" altLang="en-US" sz="4000" b="1" dirty="0">
                <a:solidFill>
                  <a:srgbClr val="000000"/>
                </a:solidFill>
                <a:latin typeface="Arial" panose="020B0604020202020204" pitchFamily="34" charset="0"/>
              </a:rPr>
              <a:t>的碧水，我会在</a:t>
            </a:r>
            <a:r>
              <a:rPr lang="zh-CN" altLang="en-US" sz="4000" b="1" dirty="0">
                <a:solidFill>
                  <a:srgbClr val="FF3300"/>
                </a:solidFill>
                <a:latin typeface="Arial" panose="020B0604020202020204" pitchFamily="34" charset="0"/>
              </a:rPr>
              <a:t>深沉</a:t>
            </a:r>
            <a:r>
              <a:rPr lang="zh-CN" altLang="en-US" sz="4000" b="1" dirty="0">
                <a:solidFill>
                  <a:srgbClr val="000000"/>
                </a:solidFill>
                <a:latin typeface="Arial" panose="020B0604020202020204" pitchFamily="34" charset="0"/>
              </a:rPr>
              <a:t>的海底</a:t>
            </a:r>
            <a:r>
              <a:rPr lang="zh-CN" altLang="en-US" sz="4000" b="1" dirty="0">
                <a:solidFill>
                  <a:srgbClr val="33CC33"/>
                </a:solidFill>
                <a:latin typeface="Arial" panose="020B0604020202020204" pitchFamily="34" charset="0"/>
              </a:rPr>
              <a:t>漫游</a:t>
            </a:r>
            <a:r>
              <a:rPr lang="zh-CN" altLang="en-US" sz="4000" b="1" dirty="0">
                <a:solidFill>
                  <a:srgbClr val="000000"/>
                </a:solidFill>
                <a:latin typeface="Arial" panose="020B0604020202020204" pitchFamily="34" charset="0"/>
              </a:rPr>
              <a:t>；如果赠送我</a:t>
            </a:r>
            <a:r>
              <a:rPr lang="zh-CN" altLang="en-US" sz="4000" b="1" dirty="0">
                <a:solidFill>
                  <a:srgbClr val="FF3300"/>
                </a:solidFill>
                <a:latin typeface="Arial" panose="020B0604020202020204" pitchFamily="34" charset="0"/>
              </a:rPr>
              <a:t>巍峨</a:t>
            </a:r>
            <a:r>
              <a:rPr lang="zh-CN" altLang="en-US" sz="4000" b="1" dirty="0">
                <a:solidFill>
                  <a:srgbClr val="000000"/>
                </a:solidFill>
                <a:latin typeface="Arial" panose="020B0604020202020204" pitchFamily="34" charset="0"/>
              </a:rPr>
              <a:t>的高山，我会在</a:t>
            </a:r>
            <a:r>
              <a:rPr lang="zh-CN" altLang="en-US" sz="4000" b="1" dirty="0">
                <a:solidFill>
                  <a:srgbClr val="FF3300"/>
                </a:solidFill>
                <a:latin typeface="Arial" panose="020B0604020202020204" pitchFamily="34" charset="0"/>
              </a:rPr>
              <a:t>险阻</a:t>
            </a:r>
            <a:r>
              <a:rPr lang="zh-CN" altLang="en-US" sz="4000" b="1" dirty="0">
                <a:solidFill>
                  <a:srgbClr val="000000"/>
                </a:solidFill>
                <a:latin typeface="Arial" panose="020B0604020202020204" pitchFamily="34" charset="0"/>
              </a:rPr>
              <a:t>的峭壁上</a:t>
            </a:r>
            <a:r>
              <a:rPr lang="zh-CN" altLang="en-US" sz="4000" b="1" dirty="0">
                <a:solidFill>
                  <a:srgbClr val="33CC33"/>
                </a:solidFill>
                <a:latin typeface="Arial" panose="020B0604020202020204" pitchFamily="34" charset="0"/>
              </a:rPr>
              <a:t>攀登</a:t>
            </a:r>
            <a:r>
              <a:rPr lang="zh-CN" altLang="en-US" sz="4000" b="1" dirty="0">
                <a:solidFill>
                  <a:srgbClr val="000000"/>
                </a:solidFill>
                <a:latin typeface="Arial" panose="020B0604020202020204" pitchFamily="34" charset="0"/>
              </a:rPr>
              <a:t>。                                                                                                                                                 </a:t>
            </a:r>
            <a:endParaRPr lang="zh-CN" altLang="en-US" sz="4000" b="1" dirty="0">
              <a:solidFill>
                <a:srgbClr val="000000"/>
              </a:solidFill>
              <a:latin typeface="Arial" panose="020B0604020202020204" pitchFamily="34" charset="0"/>
            </a:endParaRPr>
          </a:p>
          <a:p>
            <a:pPr>
              <a:lnSpc>
                <a:spcPct val="90000"/>
              </a:lnSpc>
              <a:spcBef>
                <a:spcPct val="20000"/>
              </a:spcBef>
            </a:pPr>
            <a:r>
              <a:rPr lang="zh-CN" altLang="en-US" sz="4000" b="1" dirty="0">
                <a:solidFill>
                  <a:srgbClr val="000000"/>
                </a:solidFill>
                <a:latin typeface="Arial" panose="020B0604020202020204" pitchFamily="34" charset="0"/>
              </a:rPr>
              <a:t>           （</a:t>
            </a:r>
            <a:r>
              <a:rPr lang="en-US" altLang="zh-CN" sz="4000" b="1" dirty="0">
                <a:solidFill>
                  <a:srgbClr val="000000"/>
                </a:solidFill>
                <a:latin typeface="Arial" panose="020B0604020202020204" pitchFamily="34" charset="0"/>
              </a:rPr>
              <a:t>《</a:t>
            </a:r>
            <a:r>
              <a:rPr lang="zh-CN" altLang="en-US" sz="4000" b="1" dirty="0">
                <a:solidFill>
                  <a:srgbClr val="000000"/>
                </a:solidFill>
                <a:latin typeface="Arial" panose="020B0604020202020204" pitchFamily="34" charset="0"/>
              </a:rPr>
              <a:t>征服生命，我欲攀登</a:t>
            </a:r>
            <a:r>
              <a:rPr lang="en-US" altLang="zh-CN" sz="4000" b="1" dirty="0">
                <a:solidFill>
                  <a:srgbClr val="000000"/>
                </a:solidFill>
                <a:latin typeface="Arial" panose="020B0604020202020204" pitchFamily="34" charset="0"/>
              </a:rPr>
              <a:t>》</a:t>
            </a:r>
            <a:r>
              <a:rPr lang="zh-CN" altLang="en-US" sz="4000" b="1" dirty="0">
                <a:solidFill>
                  <a:srgbClr val="000000"/>
                </a:solidFill>
                <a:latin typeface="Arial" panose="020B0604020202020204" pitchFamily="34" charset="0"/>
              </a:rPr>
              <a:t>）</a:t>
            </a:r>
            <a:endParaRPr lang="zh-CN" altLang="en-US" sz="4000" b="1" dirty="0">
              <a:solidFill>
                <a:srgbClr val="000000"/>
              </a:solidFill>
              <a:latin typeface="Arial" panose="020B0604020202020204" pitchFamily="34" charset="0"/>
            </a:endParaRPr>
          </a:p>
        </p:txBody>
      </p:sp>
    </p:spTree>
  </p:cSld>
  <p:clrMapOvr>
    <a:masterClrMapping/>
  </p:clrMapOvr>
  <p:transition spd="slow">
    <p:circl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文本占位符 175105"/>
          <p:cNvSpPr>
            <a:spLocks noGrp="1"/>
          </p:cNvSpPr>
          <p:nvPr>
            <p:ph type="body" idx="1"/>
          </p:nvPr>
        </p:nvSpPr>
        <p:spPr>
          <a:xfrm>
            <a:off x="179388" y="188913"/>
            <a:ext cx="8540750" cy="3886200"/>
          </a:xfrm>
          <a:ln/>
        </p:spPr>
        <p:txBody>
          <a:bodyPr/>
          <a:p>
            <a:pPr>
              <a:buNone/>
            </a:pPr>
            <a:r>
              <a:rPr lang="zh-CN" altLang="en-US" sz="3600" b="1" dirty="0"/>
              <a:t>例：有一种包容，源于勇敢。                                            </a:t>
            </a:r>
            <a:endParaRPr lang="zh-CN" altLang="en-US" sz="3600" b="1" dirty="0"/>
          </a:p>
          <a:p>
            <a:pPr>
              <a:buNone/>
            </a:pPr>
            <a:r>
              <a:rPr lang="zh-CN" altLang="en-US" sz="3600" b="1" dirty="0"/>
              <a:t>                                 （北京卷</a:t>
            </a:r>
            <a:r>
              <a:rPr lang="en-US" altLang="zh-CN" sz="3600" b="1" dirty="0"/>
              <a:t>《</a:t>
            </a:r>
            <a:r>
              <a:rPr lang="zh-CN" altLang="en-US" sz="3600" b="1" dirty="0"/>
              <a:t>包容</a:t>
            </a:r>
            <a:r>
              <a:rPr lang="en-US" altLang="zh-CN" sz="3600" b="1" dirty="0"/>
              <a:t>》</a:t>
            </a:r>
            <a:r>
              <a:rPr lang="zh-CN" altLang="en-US" sz="3600" b="1" dirty="0"/>
              <a:t>）</a:t>
            </a:r>
            <a:endParaRPr lang="zh-CN" altLang="en-US" sz="3600" b="1" dirty="0"/>
          </a:p>
          <a:p>
            <a:pPr>
              <a:buNone/>
            </a:pPr>
            <a:r>
              <a:rPr lang="zh-CN" altLang="en-US" sz="3600" b="1" dirty="0"/>
              <a:t>例：人生弯弯曲曲水，世事重重叠叠山。热情去奔跑，去超越，然后才能拾掇失意后的坦然、挫折后的不屈、困苦艰难后的从容。</a:t>
            </a:r>
            <a:r>
              <a:rPr lang="en-US" altLang="zh-CN" sz="3600" b="1" dirty="0"/>
              <a:t>《</a:t>
            </a:r>
            <a:r>
              <a:rPr lang="zh-CN" altLang="en-US" sz="3600" b="1" dirty="0"/>
              <a:t>勇敢奔跑，勇敢超越</a:t>
            </a:r>
            <a:r>
              <a:rPr lang="en-US" altLang="zh-CN" sz="3600" b="1" dirty="0"/>
              <a:t>》</a:t>
            </a:r>
            <a:r>
              <a:rPr lang="zh-CN" altLang="en-US" sz="3600" b="1" dirty="0"/>
              <a:t>）</a:t>
            </a:r>
            <a:endParaRPr lang="zh-CN" altLang="en-US" sz="3600" b="1" dirty="0"/>
          </a:p>
        </p:txBody>
      </p:sp>
      <p:pic>
        <p:nvPicPr>
          <p:cNvPr id="175107" name="图片 175106" descr="BJ_41">
            <a:hlinkClick r:id="rId1" action="ppaction://hlinksldjump"/>
          </p:cNvPr>
          <p:cNvPicPr>
            <a:picLocks noChangeAspect="1"/>
          </p:cNvPicPr>
          <p:nvPr/>
        </p:nvPicPr>
        <p:blipFill>
          <a:blip r:embed="rId2"/>
          <a:stretch>
            <a:fillRect/>
          </a:stretch>
        </p:blipFill>
        <p:spPr>
          <a:xfrm>
            <a:off x="381000" y="5121275"/>
            <a:ext cx="2895600" cy="1736725"/>
          </a:xfrm>
          <a:prstGeom prst="rect">
            <a:avLst/>
          </a:prstGeom>
          <a:noFill/>
          <a:ln w="9525">
            <a:noFill/>
          </a:ln>
        </p:spPr>
      </p:pic>
      <p:sp>
        <p:nvSpPr>
          <p:cNvPr id="175108" name="矩形 175107"/>
          <p:cNvSpPr/>
          <p:nvPr/>
        </p:nvSpPr>
        <p:spPr>
          <a:xfrm>
            <a:off x="0" y="4076700"/>
            <a:ext cx="9144000" cy="26162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90000"/>
              </a:lnSpc>
              <a:buNone/>
            </a:pPr>
            <a:r>
              <a:rPr lang="zh-CN" altLang="en-US" sz="3600" b="1" dirty="0">
                <a:solidFill>
                  <a:srgbClr val="000000"/>
                </a:solidFill>
                <a:latin typeface="楷体_GB2312" pitchFamily="49" charset="-122"/>
                <a:ea typeface="楷体_GB2312" pitchFamily="49" charset="-122"/>
              </a:rPr>
              <a:t>例：我们总是感慨自己看不清命运的脸，</a:t>
            </a:r>
            <a:r>
              <a:rPr lang="zh-CN" altLang="en-US" sz="3600" b="1" dirty="0">
                <a:solidFill>
                  <a:srgbClr val="0000FF"/>
                </a:solidFill>
                <a:latin typeface="楷体_GB2312" pitchFamily="49" charset="-122"/>
                <a:ea typeface="楷体_GB2312" pitchFamily="49" charset="-122"/>
              </a:rPr>
              <a:t>彷徨</a:t>
            </a:r>
            <a:r>
              <a:rPr lang="zh-CN" altLang="en-US" sz="3600" b="1" dirty="0">
                <a:solidFill>
                  <a:srgbClr val="000000"/>
                </a:solidFill>
                <a:latin typeface="楷体_GB2312" pitchFamily="49" charset="-122"/>
                <a:ea typeface="楷体_GB2312" pitchFamily="49" charset="-122"/>
              </a:rPr>
              <a:t>在</a:t>
            </a:r>
            <a:r>
              <a:rPr lang="zh-CN" altLang="en-US" sz="3600" b="1" dirty="0">
                <a:solidFill>
                  <a:srgbClr val="0000FF"/>
                </a:solidFill>
                <a:latin typeface="楷体_GB2312" pitchFamily="49" charset="-122"/>
                <a:ea typeface="楷体_GB2312" pitchFamily="49" charset="-122"/>
              </a:rPr>
              <a:t>熙熙攘攘的乖舛</a:t>
            </a:r>
            <a:r>
              <a:rPr lang="zh-CN" altLang="en-US" sz="3600" b="1" dirty="0">
                <a:solidFill>
                  <a:srgbClr val="000000"/>
                </a:solidFill>
                <a:latin typeface="楷体_GB2312" pitchFamily="49" charset="-122"/>
                <a:ea typeface="楷体_GB2312" pitchFamily="49" charset="-122"/>
              </a:rPr>
              <a:t>间，</a:t>
            </a:r>
            <a:r>
              <a:rPr lang="zh-CN" altLang="en-US" sz="3600" b="1" dirty="0">
                <a:solidFill>
                  <a:srgbClr val="0000FF"/>
                </a:solidFill>
                <a:latin typeface="楷体_GB2312" pitchFamily="49" charset="-122"/>
                <a:ea typeface="楷体_GB2312" pitchFamily="49" charset="-122"/>
              </a:rPr>
              <a:t>俯瞰</a:t>
            </a:r>
            <a:r>
              <a:rPr lang="zh-CN" altLang="en-US" sz="3600" b="1" dirty="0">
                <a:solidFill>
                  <a:srgbClr val="000000"/>
                </a:solidFill>
                <a:latin typeface="楷体_GB2312" pitchFamily="49" charset="-122"/>
                <a:ea typeface="楷体_GB2312" pitchFamily="49" charset="-122"/>
              </a:rPr>
              <a:t>七彩的桥面，心中早已</a:t>
            </a:r>
            <a:r>
              <a:rPr lang="zh-CN" altLang="en-US" sz="3600" b="1" dirty="0">
                <a:solidFill>
                  <a:srgbClr val="0000FF"/>
                </a:solidFill>
                <a:latin typeface="楷体_GB2312" pitchFamily="49" charset="-122"/>
                <a:ea typeface="楷体_GB2312" pitchFamily="49" charset="-122"/>
              </a:rPr>
              <a:t>怅然</a:t>
            </a:r>
            <a:r>
              <a:rPr lang="zh-CN" altLang="en-US" sz="3600" b="1" dirty="0">
                <a:solidFill>
                  <a:srgbClr val="000000"/>
                </a:solidFill>
                <a:latin typeface="楷体_GB2312" pitchFamily="49" charset="-122"/>
                <a:ea typeface="楷体_GB2312" pitchFamily="49" charset="-122"/>
              </a:rPr>
              <a:t>不已。朋友，莫让浮云遮望眼。（</a:t>
            </a:r>
            <a:r>
              <a:rPr lang="en-US" altLang="zh-CN" sz="3600" b="1" dirty="0">
                <a:solidFill>
                  <a:srgbClr val="000000"/>
                </a:solidFill>
                <a:latin typeface="楷体_GB2312" pitchFamily="49" charset="-122"/>
                <a:ea typeface="楷体_GB2312" pitchFamily="49" charset="-122"/>
              </a:rPr>
              <a:t>06</a:t>
            </a:r>
            <a:r>
              <a:rPr lang="zh-CN" altLang="en-US" sz="3600" b="1" dirty="0">
                <a:solidFill>
                  <a:srgbClr val="000000"/>
                </a:solidFill>
                <a:latin typeface="楷体_GB2312" pitchFamily="49" charset="-122"/>
                <a:ea typeface="楷体_GB2312" pitchFamily="49" charset="-122"/>
              </a:rPr>
              <a:t>年浙江卷</a:t>
            </a:r>
            <a:r>
              <a:rPr lang="en-US" altLang="zh-CN" sz="3600" b="1" dirty="0">
                <a:solidFill>
                  <a:srgbClr val="000000"/>
                </a:solidFill>
                <a:latin typeface="楷体_GB2312" pitchFamily="49" charset="-122"/>
                <a:ea typeface="楷体_GB2312" pitchFamily="49" charset="-122"/>
              </a:rPr>
              <a:t>《</a:t>
            </a:r>
            <a:r>
              <a:rPr lang="zh-CN" altLang="en-US" sz="3600" b="1" dirty="0">
                <a:solidFill>
                  <a:srgbClr val="000000"/>
                </a:solidFill>
                <a:latin typeface="楷体_GB2312" pitchFamily="49" charset="-122"/>
                <a:ea typeface="楷体_GB2312" pitchFamily="49" charset="-122"/>
              </a:rPr>
              <a:t>莫让浮云遮望眼</a:t>
            </a:r>
            <a:r>
              <a:rPr lang="en-US" altLang="zh-CN" sz="3600" b="1" dirty="0">
                <a:solidFill>
                  <a:srgbClr val="000000"/>
                </a:solidFill>
                <a:latin typeface="楷体_GB2312" pitchFamily="49" charset="-122"/>
                <a:ea typeface="楷体_GB2312" pitchFamily="49" charset="-122"/>
              </a:rPr>
              <a:t>》</a:t>
            </a:r>
            <a:r>
              <a:rPr lang="zh-CN" altLang="en-US" sz="3600" b="1" dirty="0">
                <a:solidFill>
                  <a:srgbClr val="000000"/>
                </a:solidFill>
                <a:latin typeface="楷体_GB2312" pitchFamily="49" charset="-122"/>
                <a:ea typeface="楷体_GB2312" pitchFamily="49" charset="-122"/>
              </a:rPr>
              <a:t>）</a:t>
            </a:r>
            <a:endParaRPr lang="zh-CN" altLang="en-US" sz="3600" b="1" dirty="0">
              <a:solidFill>
                <a:srgbClr val="000000"/>
              </a:solidFill>
              <a:latin typeface="楷体_GB2312" pitchFamily="49" charset="-122"/>
              <a:ea typeface="楷体_GB2312" pitchFamily="49" charset="-122"/>
            </a:endParaRPr>
          </a:p>
          <a:p>
            <a:pPr lvl="0">
              <a:lnSpc>
                <a:spcPct val="90000"/>
              </a:lnSpc>
            </a:pPr>
            <a:endParaRPr lang="zh-CN" altLang="en-US" sz="3600" b="1" dirty="0">
              <a:solidFill>
                <a:srgbClr val="000000"/>
              </a:solidFill>
              <a:latin typeface="楷体_GB2312" pitchFamily="49" charset="-122"/>
              <a:ea typeface="楷体_GB2312" pitchFamily="49" charset="-122"/>
            </a:endParaRPr>
          </a:p>
        </p:txBody>
      </p:sp>
    </p:spTree>
  </p:cSld>
  <p:clrMapOvr>
    <a:masterClrMapping/>
  </p:clrMapOvr>
  <p:transition spd="slow">
    <p:wedg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138" name="文本框 219137"/>
          <p:cNvSpPr txBox="1"/>
          <p:nvPr/>
        </p:nvSpPr>
        <p:spPr>
          <a:xfrm>
            <a:off x="323850" y="260350"/>
            <a:ext cx="8640763" cy="6121400"/>
          </a:xfrm>
          <a:prstGeom prst="rect">
            <a:avLst/>
          </a:prstGeom>
          <a:noFill/>
          <a:ln w="9525">
            <a:noFill/>
          </a:ln>
        </p:spPr>
        <p:txBody>
          <a:bodyPr>
            <a:spAutoFit/>
          </a:bodyPr>
          <a:p>
            <a:r>
              <a:rPr lang="zh-CN" altLang="en-US" sz="4400" b="1" dirty="0">
                <a:solidFill>
                  <a:srgbClr val="FF0000"/>
                </a:solidFill>
                <a:latin typeface="黑体" panose="02010609060101010101" pitchFamily="2" charset="-122"/>
                <a:ea typeface="黑体" panose="02010609060101010101" pitchFamily="2" charset="-122"/>
              </a:rPr>
              <a:t>一、名言引入  令人注目</a:t>
            </a:r>
            <a:endParaRPr lang="zh-CN" altLang="en-US" sz="4400" b="1" dirty="0">
              <a:solidFill>
                <a:srgbClr val="FF0000"/>
              </a:solidFill>
              <a:latin typeface="黑体" panose="02010609060101010101" pitchFamily="2" charset="-122"/>
              <a:ea typeface="黑体" panose="02010609060101010101" pitchFamily="2" charset="-122"/>
            </a:endParaRPr>
          </a:p>
          <a:p>
            <a:r>
              <a:rPr lang="zh-CN" altLang="en-US" sz="4400" b="1" dirty="0">
                <a:latin typeface="黑体" panose="02010609060101010101" pitchFamily="2" charset="-122"/>
                <a:ea typeface="黑体" panose="02010609060101010101" pitchFamily="2" charset="-122"/>
              </a:rPr>
              <a:t>    警句开头法就是在文章的开头引用名言警句，以此引出文章的论点或论题，不仅吸引读者，又因为名言警句凝练、平易、深刻、精辟，蕴含哲理，说服力也强。</a:t>
            </a:r>
            <a:r>
              <a:rPr lang="en-US" altLang="zh-CN" sz="4400" b="1" dirty="0">
                <a:latin typeface="黑体" panose="02010609060101010101" pitchFamily="2" charset="-122"/>
                <a:ea typeface="黑体" panose="02010609060101010101" pitchFamily="2" charset="-122"/>
              </a:rPr>
              <a:t>  </a:t>
            </a:r>
            <a:r>
              <a:rPr lang="zh-CN" altLang="en-US" sz="4400" b="1" dirty="0">
                <a:latin typeface="黑体" panose="02010609060101010101" pitchFamily="2" charset="-122"/>
                <a:ea typeface="黑体" panose="02010609060101010101" pitchFamily="2" charset="-122"/>
              </a:rPr>
              <a:t>同时加强论述的权威性，先声夺人。这里的名言包括名人名言、格言、谚语、诗句等。 </a:t>
            </a:r>
            <a:endParaRPr lang="zh-CN" altLang="en-US" sz="4400" b="1" dirty="0">
              <a:latin typeface="黑体" panose="02010609060101010101" pitchFamily="2" charset="-122"/>
              <a:ea typeface="黑体" panose="0201060906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162" name="标题 220161"/>
          <p:cNvSpPr>
            <a:spLocks noGrp="1"/>
          </p:cNvSpPr>
          <p:nvPr>
            <p:ph type="title"/>
          </p:nvPr>
        </p:nvSpPr>
        <p:spPr>
          <a:xfrm>
            <a:off x="323850" y="765175"/>
            <a:ext cx="8229600" cy="1143000"/>
          </a:xfrm>
          <a:ln/>
        </p:spPr>
        <p:txBody>
          <a:bodyPr anchor="ctr"/>
          <a:p>
            <a:r>
              <a:rPr lang="zh-CN" altLang="en-US" sz="4000" b="1" dirty="0">
                <a:solidFill>
                  <a:srgbClr val="0000FF"/>
                </a:solidFill>
                <a:ea typeface="黑体" panose="02010609060101010101" pitchFamily="2" charset="-122"/>
              </a:rPr>
              <a:t>说忧患</a:t>
            </a:r>
            <a:br>
              <a:rPr lang="zh-CN" altLang="en-US" sz="4000" b="1" dirty="0">
                <a:solidFill>
                  <a:srgbClr val="0000FF"/>
                </a:solidFill>
                <a:ea typeface="黑体" panose="02010609060101010101" pitchFamily="2" charset="-122"/>
              </a:rPr>
            </a:br>
            <a:endParaRPr lang="zh-CN" altLang="en-US" sz="4000" b="1" dirty="0">
              <a:solidFill>
                <a:srgbClr val="0000FF"/>
              </a:solidFill>
              <a:ea typeface="黑体" panose="02010609060101010101" pitchFamily="2" charset="-122"/>
            </a:endParaRPr>
          </a:p>
        </p:txBody>
      </p:sp>
      <p:sp>
        <p:nvSpPr>
          <p:cNvPr id="220163" name="文本占位符 220162"/>
          <p:cNvSpPr>
            <a:spLocks noGrp="1"/>
          </p:cNvSpPr>
          <p:nvPr>
            <p:ph type="body" idx="1"/>
          </p:nvPr>
        </p:nvSpPr>
        <p:spPr>
          <a:ln/>
        </p:spPr>
        <p:txBody>
          <a:bodyPr/>
          <a:p>
            <a:r>
              <a:rPr lang="en-US" altLang="zh-CN" sz="3600" b="1" dirty="0">
                <a:latin typeface="黑体" panose="02010609060101010101" pitchFamily="2" charset="-122"/>
                <a:ea typeface="黑体" panose="02010609060101010101" pitchFamily="2" charset="-122"/>
              </a:rPr>
              <a:t>    </a:t>
            </a:r>
            <a:r>
              <a:rPr lang="zh-CN" altLang="en-US" sz="3600" b="1" dirty="0">
                <a:latin typeface="黑体" panose="02010609060101010101" pitchFamily="2" charset="-122"/>
                <a:ea typeface="黑体" panose="02010609060101010101" pitchFamily="2" charset="-122"/>
              </a:rPr>
              <a:t>俗话说“人无远虑，必有近忧”。这句话简约明了的告诉我们，生活之中处处存在“忧患”，总会有或大或小的事情令你忧虑。正因为有值得“忧虑”的事情存在，才使得我们更加优秀，更加懂得让自己变得更优秀。所以，我们应该具备忧患意思。</a:t>
            </a:r>
            <a:endParaRPr lang="zh-CN" altLang="en-US" sz="3600" b="1" dirty="0">
              <a:latin typeface="黑体" panose="02010609060101010101" pitchFamily="2" charset="-122"/>
              <a:ea typeface="黑体" panose="02010609060101010101" pitchFamily="2" charset="-122"/>
            </a:endParaRPr>
          </a:p>
          <a:p>
            <a:r>
              <a:rPr lang="zh-CN" altLang="en-US" sz="3600" b="1" dirty="0">
                <a:solidFill>
                  <a:srgbClr val="FF0000"/>
                </a:solidFill>
                <a:latin typeface="黑体" panose="02010609060101010101" pitchFamily="2" charset="-122"/>
                <a:ea typeface="黑体" panose="02010609060101010101" pitchFamily="2" charset="-122"/>
              </a:rPr>
              <a:t>   （引用</a:t>
            </a:r>
            <a:r>
              <a:rPr lang="en-US" altLang="zh-CN" sz="3600" b="1">
                <a:solidFill>
                  <a:srgbClr val="FF0000"/>
                </a:solidFill>
                <a:latin typeface="Arial" panose="020B0604020202020204" pitchFamily="34" charset="0"/>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解释</a:t>
            </a:r>
            <a:r>
              <a:rPr lang="en-US" altLang="zh-CN" sz="3600" b="1">
                <a:solidFill>
                  <a:srgbClr val="FF0000"/>
                </a:solidFill>
                <a:latin typeface="Arial" panose="020B0604020202020204" pitchFamily="34" charset="0"/>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观点）</a:t>
            </a:r>
            <a:endParaRPr lang="zh-CN" altLang="en-US" sz="3600" b="1" dirty="0">
              <a:solidFill>
                <a:srgbClr val="FF0000"/>
              </a:solidFill>
              <a:latin typeface="黑体" panose="02010609060101010101" pitchFamily="2" charset="-122"/>
              <a:ea typeface="黑体" panose="02010609060101010101" pitchFamily="2" charset="-122"/>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1186" name="文本占位符 221185"/>
          <p:cNvSpPr>
            <a:spLocks noGrp="1"/>
          </p:cNvSpPr>
          <p:nvPr>
            <p:ph type="body" idx="1"/>
          </p:nvPr>
        </p:nvSpPr>
        <p:spPr>
          <a:xfrm>
            <a:off x="250825" y="188913"/>
            <a:ext cx="8497888" cy="6858000"/>
          </a:xfrm>
          <a:ln/>
        </p:spPr>
        <p:txBody>
          <a:bodyPr/>
          <a:p>
            <a:pPr>
              <a:lnSpc>
                <a:spcPct val="90000"/>
              </a:lnSpc>
            </a:pPr>
            <a:r>
              <a:rPr lang="zh-CN" altLang="en-US" sz="3600" b="1" dirty="0">
                <a:solidFill>
                  <a:srgbClr val="D60093"/>
                </a:solidFill>
                <a:latin typeface="黑体" panose="02010609060101010101" pitchFamily="2" charset="-122"/>
                <a:ea typeface="黑体" panose="02010609060101010101" pitchFamily="2" charset="-122"/>
              </a:rPr>
              <a:t>引名句，扣住中心。</a:t>
            </a:r>
            <a:endParaRPr lang="zh-CN" altLang="en-US" sz="3600" b="1" dirty="0">
              <a:solidFill>
                <a:srgbClr val="D60093"/>
              </a:solidFill>
              <a:latin typeface="黑体" panose="02010609060101010101" pitchFamily="2" charset="-122"/>
              <a:ea typeface="黑体" panose="02010609060101010101" pitchFamily="2" charset="-122"/>
            </a:endParaRPr>
          </a:p>
          <a:p>
            <a:pPr>
              <a:lnSpc>
                <a:spcPct val="90000"/>
              </a:lnSpc>
            </a:pPr>
            <a:r>
              <a:rPr lang="en-US" altLang="zh-CN" sz="3600" b="1" dirty="0">
                <a:latin typeface="黑体" panose="02010609060101010101" pitchFamily="2" charset="-122"/>
                <a:ea typeface="黑体" panose="02010609060101010101" pitchFamily="2" charset="-122"/>
              </a:rPr>
              <a:t>1</a:t>
            </a:r>
            <a:r>
              <a:rPr lang="zh-CN" altLang="en-US" sz="3600" b="1" dirty="0">
                <a:latin typeface="黑体" panose="02010609060101010101" pitchFamily="2" charset="-122"/>
                <a:ea typeface="黑体" panose="02010609060101010101" pitchFamily="2" charset="-122"/>
              </a:rPr>
              <a:t>、 </a:t>
            </a:r>
            <a:r>
              <a:rPr lang="zh-CN" altLang="en-US" sz="3600" b="1" dirty="0">
                <a:solidFill>
                  <a:srgbClr val="3333FF"/>
                </a:solidFill>
                <a:latin typeface="黑体" panose="02010609060101010101" pitchFamily="2" charset="-122"/>
                <a:ea typeface="黑体" panose="02010609060101010101" pitchFamily="2" charset="-122"/>
              </a:rPr>
              <a:t>“千里之行，始于足下。”</a:t>
            </a:r>
            <a:r>
              <a:rPr lang="zh-CN" altLang="en-US" sz="3600" b="1" dirty="0">
                <a:solidFill>
                  <a:srgbClr val="FF0000"/>
                </a:solidFill>
                <a:latin typeface="黑体" panose="02010609060101010101" pitchFamily="2" charset="-122"/>
                <a:ea typeface="黑体" panose="02010609060101010101" pitchFamily="2" charset="-122"/>
              </a:rPr>
              <a:t>我们迈出的每一步对我们的一生都会有重大影响。</a:t>
            </a:r>
            <a:r>
              <a:rPr lang="en-US" altLang="zh-CN" sz="2800" b="1" dirty="0">
                <a:solidFill>
                  <a:srgbClr val="009900"/>
                </a:solidFill>
                <a:latin typeface="黑体" panose="02010609060101010101" pitchFamily="2" charset="-122"/>
                <a:ea typeface="黑体" panose="02010609060101010101" pitchFamily="2" charset="-122"/>
              </a:rPr>
              <a:t>《</a:t>
            </a:r>
            <a:r>
              <a:rPr lang="zh-CN" altLang="en-US" sz="2800" b="1" dirty="0">
                <a:solidFill>
                  <a:srgbClr val="009900"/>
                </a:solidFill>
                <a:latin typeface="黑体" panose="02010609060101010101" pitchFamily="2" charset="-122"/>
                <a:ea typeface="黑体" panose="02010609060101010101" pitchFamily="2" charset="-122"/>
              </a:rPr>
              <a:t>一步与一生</a:t>
            </a:r>
            <a:r>
              <a:rPr lang="en-US" altLang="zh-CN" sz="2800" b="1" dirty="0">
                <a:solidFill>
                  <a:srgbClr val="009900"/>
                </a:solidFill>
                <a:latin typeface="黑体" panose="02010609060101010101" pitchFamily="2" charset="-122"/>
                <a:ea typeface="黑体" panose="02010609060101010101" pitchFamily="2" charset="-122"/>
              </a:rPr>
              <a:t>》</a:t>
            </a:r>
            <a:r>
              <a:rPr lang="zh-CN" altLang="en-US" sz="2800" b="1" dirty="0">
                <a:solidFill>
                  <a:srgbClr val="009900"/>
                </a:solidFill>
                <a:latin typeface="黑体" panose="02010609060101010101" pitchFamily="2" charset="-122"/>
                <a:ea typeface="黑体" panose="02010609060101010101" pitchFamily="2" charset="-122"/>
              </a:rPr>
              <a:t>（</a:t>
            </a:r>
            <a:r>
              <a:rPr lang="en-US" altLang="zh-CN" sz="2800" b="1" dirty="0">
                <a:solidFill>
                  <a:srgbClr val="009900"/>
                </a:solidFill>
                <a:latin typeface="黑体" panose="02010609060101010101" pitchFamily="2" charset="-122"/>
                <a:ea typeface="黑体" panose="02010609060101010101" pitchFamily="2" charset="-122"/>
              </a:rPr>
              <a:t>2007</a:t>
            </a:r>
            <a:r>
              <a:rPr lang="zh-CN" altLang="en-US" sz="2800" b="1" dirty="0">
                <a:solidFill>
                  <a:srgbClr val="009900"/>
                </a:solidFill>
                <a:latin typeface="黑体" panose="02010609060101010101" pitchFamily="2" charset="-122"/>
                <a:ea typeface="黑体" panose="02010609060101010101" pitchFamily="2" charset="-122"/>
              </a:rPr>
              <a:t>年四川高考满分作文）</a:t>
            </a:r>
            <a:endParaRPr lang="zh-CN" altLang="en-US" sz="2800" b="1" dirty="0">
              <a:solidFill>
                <a:srgbClr val="009900"/>
              </a:solidFill>
              <a:latin typeface="黑体" panose="02010609060101010101" pitchFamily="2" charset="-122"/>
              <a:ea typeface="黑体" panose="02010609060101010101" pitchFamily="2" charset="-122"/>
            </a:endParaRPr>
          </a:p>
          <a:p>
            <a:pPr>
              <a:lnSpc>
                <a:spcPct val="90000"/>
              </a:lnSpc>
            </a:pPr>
            <a:r>
              <a:rPr lang="en-US" altLang="zh-CN" sz="3600" b="1" dirty="0">
                <a:latin typeface="黑体" panose="02010609060101010101" pitchFamily="2" charset="-122"/>
                <a:ea typeface="黑体" panose="02010609060101010101" pitchFamily="2" charset="-122"/>
              </a:rPr>
              <a:t>2</a:t>
            </a:r>
            <a:r>
              <a:rPr lang="zh-CN" altLang="en-US" sz="3600" b="1" dirty="0">
                <a:latin typeface="黑体" panose="02010609060101010101" pitchFamily="2" charset="-122"/>
                <a:ea typeface="黑体" panose="02010609060101010101" pitchFamily="2" charset="-122"/>
              </a:rPr>
              <a:t>、 </a:t>
            </a:r>
            <a:r>
              <a:rPr lang="zh-CN" altLang="en-US" sz="3600" b="1" dirty="0">
                <a:solidFill>
                  <a:srgbClr val="3333FF"/>
                </a:solidFill>
                <a:latin typeface="黑体" panose="02010609060101010101" pitchFamily="2" charset="-122"/>
                <a:ea typeface="黑体" panose="02010609060101010101" pitchFamily="2" charset="-122"/>
              </a:rPr>
              <a:t>“人生最大的聪明是有自知之明”，此话很有道理。</a:t>
            </a:r>
            <a:r>
              <a:rPr lang="zh-CN" altLang="en-US" sz="3600" b="1" dirty="0">
                <a:solidFill>
                  <a:srgbClr val="FF0000"/>
                </a:solidFill>
                <a:latin typeface="黑体" panose="02010609060101010101" pitchFamily="2" charset="-122"/>
                <a:ea typeface="黑体" panose="02010609060101010101" pitchFamily="2" charset="-122"/>
              </a:rPr>
              <a:t>自知之明是一个人成才的必要条件，人贵有自知之明。</a:t>
            </a:r>
            <a:endParaRPr lang="zh-CN" altLang="en-US" sz="3600" b="1" dirty="0">
              <a:solidFill>
                <a:srgbClr val="FF0000"/>
              </a:solidFill>
              <a:latin typeface="黑体" panose="02010609060101010101" pitchFamily="2" charset="-122"/>
              <a:ea typeface="黑体" panose="02010609060101010101" pitchFamily="2" charset="-122"/>
            </a:endParaRPr>
          </a:p>
          <a:p>
            <a:pPr>
              <a:lnSpc>
                <a:spcPct val="90000"/>
              </a:lnSpc>
            </a:pPr>
            <a:r>
              <a:rPr lang="en-US" altLang="zh-CN" sz="3600" b="1" dirty="0">
                <a:solidFill>
                  <a:schemeClr val="tx2"/>
                </a:solidFill>
                <a:latin typeface="黑体" panose="02010609060101010101" pitchFamily="2" charset="-122"/>
                <a:ea typeface="黑体" panose="02010609060101010101" pitchFamily="2" charset="-122"/>
              </a:rPr>
              <a:t>3</a:t>
            </a:r>
            <a:r>
              <a:rPr lang="zh-CN" altLang="en-US" sz="3600" b="1" dirty="0">
                <a:solidFill>
                  <a:schemeClr val="tx2"/>
                </a:solidFill>
                <a:latin typeface="黑体" panose="02010609060101010101" pitchFamily="2" charset="-122"/>
                <a:ea typeface="黑体" panose="02010609060101010101" pitchFamily="2" charset="-122"/>
              </a:rPr>
              <a:t>、</a:t>
            </a:r>
            <a:r>
              <a:rPr lang="zh-CN" altLang="en-US" sz="3600" b="1" dirty="0">
                <a:solidFill>
                  <a:srgbClr val="3333FF"/>
                </a:solidFill>
                <a:latin typeface="黑体" panose="02010609060101010101" pitchFamily="2" charset="-122"/>
                <a:ea typeface="黑体" panose="02010609060101010101" pitchFamily="2" charset="-122"/>
              </a:rPr>
              <a:t>“书山有路勤为径，学海无涯苦作舟。” 知识犹如浩瀚无垠的大海，哪有水源穷尽的一天？</a:t>
            </a:r>
            <a:r>
              <a:rPr lang="zh-CN" altLang="en-US" sz="3600" b="1" dirty="0">
                <a:solidFill>
                  <a:srgbClr val="FF0000"/>
                </a:solidFill>
                <a:latin typeface="黑体" panose="02010609060101010101" pitchFamily="2" charset="-122"/>
                <a:ea typeface="黑体" panose="02010609060101010101" pitchFamily="2" charset="-122"/>
              </a:rPr>
              <a:t>惟有以百折不回的毅力，勇往直前，方能采撷到知识果实。</a:t>
            </a:r>
            <a:r>
              <a:rPr lang="zh-CN" altLang="en-US" sz="3600" b="1" dirty="0">
                <a:solidFill>
                  <a:srgbClr val="3333FF"/>
                </a:solidFill>
                <a:latin typeface="黑体" panose="02010609060101010101" pitchFamily="2" charset="-122"/>
                <a:ea typeface="黑体" panose="02010609060101010101" pitchFamily="2" charset="-122"/>
              </a:rPr>
              <a:t> </a:t>
            </a:r>
            <a:r>
              <a:rPr lang="en-US" altLang="zh-CN" sz="3600" b="1" dirty="0">
                <a:solidFill>
                  <a:srgbClr val="009900"/>
                </a:solidFill>
                <a:latin typeface="黑体" panose="02010609060101010101" pitchFamily="2" charset="-122"/>
                <a:ea typeface="黑体" panose="02010609060101010101" pitchFamily="2" charset="-122"/>
              </a:rPr>
              <a:t>《</a:t>
            </a:r>
            <a:r>
              <a:rPr lang="zh-CN" altLang="en-US" sz="3600" b="1" dirty="0">
                <a:solidFill>
                  <a:srgbClr val="009900"/>
                </a:solidFill>
                <a:latin typeface="黑体" panose="02010609060101010101" pitchFamily="2" charset="-122"/>
                <a:ea typeface="黑体" panose="02010609060101010101" pitchFamily="2" charset="-122"/>
              </a:rPr>
              <a:t>学无止境</a:t>
            </a:r>
            <a:r>
              <a:rPr lang="en-US" altLang="zh-CN" sz="3600" b="1">
                <a:solidFill>
                  <a:srgbClr val="009900"/>
                </a:solidFill>
                <a:latin typeface="黑体" panose="02010609060101010101" pitchFamily="2" charset="-122"/>
                <a:ea typeface="黑体" panose="02010609060101010101" pitchFamily="2" charset="-122"/>
              </a:rPr>
              <a:t>》</a:t>
            </a:r>
            <a:endParaRPr lang="en-US" altLang="zh-CN" sz="3600" b="1">
              <a:solidFill>
                <a:srgbClr val="009900"/>
              </a:solidFill>
              <a:latin typeface="黑体" panose="02010609060101010101" pitchFamily="2" charset="-122"/>
              <a:ea typeface="黑体" panose="0201060906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2210" name="文本框 222209"/>
          <p:cNvSpPr txBox="1"/>
          <p:nvPr/>
        </p:nvSpPr>
        <p:spPr>
          <a:xfrm>
            <a:off x="179388" y="476250"/>
            <a:ext cx="8964612" cy="1920875"/>
          </a:xfrm>
          <a:prstGeom prst="rect">
            <a:avLst/>
          </a:prstGeom>
          <a:noFill/>
          <a:ln w="9525">
            <a:noFill/>
          </a:ln>
        </p:spPr>
        <p:txBody>
          <a:bodyPr>
            <a:spAutoFit/>
          </a:bodyPr>
          <a:p>
            <a:pPr>
              <a:spcBef>
                <a:spcPct val="50000"/>
              </a:spcBef>
            </a:pPr>
            <a:r>
              <a:rPr lang="en-US" altLang="zh-CN" sz="4000" b="1" dirty="0">
                <a:latin typeface="黑体" panose="02010609060101010101" pitchFamily="2" charset="-122"/>
                <a:ea typeface="黑体" panose="02010609060101010101" pitchFamily="2" charset="-122"/>
              </a:rPr>
              <a:t> 4</a:t>
            </a:r>
            <a:r>
              <a:rPr lang="zh-CN" altLang="en-US" sz="4000" b="1" dirty="0">
                <a:latin typeface="黑体" panose="02010609060101010101" pitchFamily="2" charset="-122"/>
                <a:ea typeface="黑体" panose="02010609060101010101" pitchFamily="2" charset="-122"/>
              </a:rPr>
              <a:t>、</a:t>
            </a:r>
            <a:r>
              <a:rPr lang="en-US" altLang="zh-CN" sz="4000" b="1" dirty="0">
                <a:latin typeface="黑体" panose="02010609060101010101" pitchFamily="2" charset="-122"/>
                <a:ea typeface="黑体" panose="02010609060101010101" pitchFamily="2" charset="-122"/>
              </a:rPr>
              <a:t> </a:t>
            </a:r>
            <a:r>
              <a:rPr lang="zh-CN" altLang="en-US" sz="4000" b="1" dirty="0">
                <a:latin typeface="黑体" panose="02010609060101010101" pitchFamily="2" charset="-122"/>
                <a:ea typeface="黑体" panose="02010609060101010101" pitchFamily="2" charset="-122"/>
              </a:rPr>
              <a:t>南非总统曼德拉说过：“张弛有度是一种积极向上的人生态度。”</a:t>
            </a:r>
            <a:r>
              <a:rPr lang="zh-CN" altLang="en-US" sz="4000" b="1" dirty="0">
                <a:solidFill>
                  <a:srgbClr val="FF0000"/>
                </a:solidFill>
                <a:latin typeface="黑体" panose="02010609060101010101" pitchFamily="2" charset="-122"/>
                <a:ea typeface="黑体" panose="02010609060101010101" pitchFamily="2" charset="-122"/>
              </a:rPr>
              <a:t>我欣赏这样有弹性的人生态度</a:t>
            </a:r>
            <a:r>
              <a:rPr lang="zh-CN" altLang="en-US" sz="4000" b="1" dirty="0">
                <a:latin typeface="黑体" panose="02010609060101010101" pitchFamily="2" charset="-122"/>
                <a:ea typeface="黑体" panose="02010609060101010101" pitchFamily="2" charset="-122"/>
              </a:rPr>
              <a:t>。</a:t>
            </a:r>
            <a:r>
              <a:rPr lang="en-US" altLang="zh-CN" sz="4000" b="1" dirty="0">
                <a:solidFill>
                  <a:srgbClr val="009900"/>
                </a:solidFill>
                <a:latin typeface="黑体" panose="02010609060101010101" pitchFamily="2" charset="-122"/>
                <a:ea typeface="黑体" panose="02010609060101010101" pitchFamily="2" charset="-122"/>
              </a:rPr>
              <a:t>《</a:t>
            </a:r>
            <a:r>
              <a:rPr lang="zh-CN" altLang="en-US" sz="4000" b="1" dirty="0">
                <a:solidFill>
                  <a:srgbClr val="009900"/>
                </a:solidFill>
                <a:latin typeface="黑体" panose="02010609060101010101" pitchFamily="2" charset="-122"/>
                <a:ea typeface="黑体" panose="02010609060101010101" pitchFamily="2" charset="-122"/>
              </a:rPr>
              <a:t>张弛有度</a:t>
            </a:r>
            <a:r>
              <a:rPr lang="en-US" altLang="zh-CN" sz="4000" b="1">
                <a:solidFill>
                  <a:srgbClr val="009900"/>
                </a:solidFill>
                <a:latin typeface="黑体" panose="02010609060101010101" pitchFamily="2" charset="-122"/>
                <a:ea typeface="黑体" panose="02010609060101010101" pitchFamily="2" charset="-122"/>
              </a:rPr>
              <a:t>》</a:t>
            </a:r>
            <a:endParaRPr lang="en-US" altLang="zh-CN" sz="4000" b="1">
              <a:solidFill>
                <a:srgbClr val="009900"/>
              </a:solidFill>
              <a:latin typeface="黑体" panose="02010609060101010101" pitchFamily="2" charset="-122"/>
              <a:ea typeface="黑体" panose="02010609060101010101" pitchFamily="2" charset="-122"/>
            </a:endParaRPr>
          </a:p>
        </p:txBody>
      </p:sp>
      <p:sp>
        <p:nvSpPr>
          <p:cNvPr id="222211" name="文本框 222210"/>
          <p:cNvSpPr txBox="1"/>
          <p:nvPr/>
        </p:nvSpPr>
        <p:spPr>
          <a:xfrm>
            <a:off x="179388" y="2498725"/>
            <a:ext cx="8496300" cy="4359275"/>
          </a:xfrm>
          <a:prstGeom prst="rect">
            <a:avLst/>
          </a:prstGeom>
          <a:noFill/>
          <a:ln w="9525">
            <a:noFill/>
          </a:ln>
        </p:spPr>
        <p:txBody>
          <a:bodyPr>
            <a:spAutoFit/>
          </a:bodyPr>
          <a:p>
            <a:pPr>
              <a:spcBef>
                <a:spcPct val="50000"/>
              </a:spcBef>
            </a:pPr>
            <a:r>
              <a:rPr lang="en-US" altLang="zh-CN" sz="4000" b="1" dirty="0">
                <a:latin typeface="黑体" panose="02010609060101010101" pitchFamily="2" charset="-122"/>
                <a:ea typeface="黑体" panose="02010609060101010101" pitchFamily="2" charset="-122"/>
              </a:rPr>
              <a:t>5</a:t>
            </a:r>
            <a:r>
              <a:rPr lang="zh-CN" altLang="en-US" sz="4000" b="1" dirty="0">
                <a:latin typeface="黑体" panose="02010609060101010101" pitchFamily="2" charset="-122"/>
                <a:ea typeface="黑体" panose="02010609060101010101" pitchFamily="2" charset="-122"/>
              </a:rPr>
              <a:t>、“每一条走过的路都有不得不这样跋涉的理由，每一条要走下去的路都有不得不这样选择的方向。”席慕容如是说。冥冥之中，“不得这样”透出些许的无奈，</a:t>
            </a:r>
            <a:r>
              <a:rPr lang="zh-CN" altLang="en-US" sz="4000" b="1" dirty="0">
                <a:solidFill>
                  <a:srgbClr val="FF0000"/>
                </a:solidFill>
                <a:latin typeface="黑体" panose="02010609060101010101" pitchFamily="2" charset="-122"/>
                <a:ea typeface="黑体" panose="02010609060101010101" pitchFamily="2" charset="-122"/>
              </a:rPr>
              <a:t>但我读出来的更多的是理性的光辉和安心。</a:t>
            </a:r>
            <a:r>
              <a:rPr lang="zh-CN" altLang="en-US" sz="4000" b="1" dirty="0">
                <a:solidFill>
                  <a:srgbClr val="009900"/>
                </a:solidFill>
                <a:latin typeface="黑体" panose="02010609060101010101" pitchFamily="2" charset="-122"/>
                <a:ea typeface="黑体" panose="02010609060101010101" pitchFamily="2" charset="-122"/>
              </a:rPr>
              <a:t>（</a:t>
            </a:r>
            <a:r>
              <a:rPr lang="en-US" altLang="zh-CN" sz="4000" b="1" dirty="0">
                <a:solidFill>
                  <a:srgbClr val="009900"/>
                </a:solidFill>
                <a:latin typeface="黑体" panose="02010609060101010101" pitchFamily="2" charset="-122"/>
                <a:ea typeface="黑体" panose="02010609060101010101" pitchFamily="2" charset="-122"/>
              </a:rPr>
              <a:t>2005</a:t>
            </a:r>
            <a:r>
              <a:rPr lang="zh-CN" altLang="en-US" sz="4000" b="1" dirty="0">
                <a:solidFill>
                  <a:srgbClr val="009900"/>
                </a:solidFill>
                <a:latin typeface="黑体" panose="02010609060101010101" pitchFamily="2" charset="-122"/>
                <a:ea typeface="黑体" panose="02010609060101010101" pitchFamily="2" charset="-122"/>
              </a:rPr>
              <a:t>年北京佳作</a:t>
            </a:r>
            <a:r>
              <a:rPr lang="en-US" altLang="zh-CN" sz="4000" b="1" dirty="0">
                <a:solidFill>
                  <a:srgbClr val="009900"/>
                </a:solidFill>
                <a:latin typeface="黑体" panose="02010609060101010101" pitchFamily="2" charset="-122"/>
                <a:ea typeface="黑体" panose="02010609060101010101" pitchFamily="2" charset="-122"/>
              </a:rPr>
              <a:t>《</a:t>
            </a:r>
            <a:r>
              <a:rPr lang="zh-CN" altLang="en-US" sz="4000" b="1" dirty="0">
                <a:solidFill>
                  <a:srgbClr val="009900"/>
                </a:solidFill>
                <a:latin typeface="黑体" panose="02010609060101010101" pitchFamily="2" charset="-122"/>
                <a:ea typeface="黑体" panose="02010609060101010101" pitchFamily="2" charset="-122"/>
              </a:rPr>
              <a:t>安于心</a:t>
            </a:r>
            <a:r>
              <a:rPr lang="en-US" altLang="zh-CN" sz="4000" b="1" dirty="0">
                <a:solidFill>
                  <a:srgbClr val="009900"/>
                </a:solidFill>
                <a:latin typeface="黑体" panose="02010609060101010101" pitchFamily="2" charset="-122"/>
                <a:ea typeface="黑体" panose="02010609060101010101" pitchFamily="2" charset="-122"/>
              </a:rPr>
              <a:t>》</a:t>
            </a:r>
            <a:r>
              <a:rPr lang="zh-CN" altLang="en-US" sz="4000" b="1" dirty="0">
                <a:solidFill>
                  <a:srgbClr val="009900"/>
                </a:solidFill>
                <a:latin typeface="黑体" panose="02010609060101010101" pitchFamily="2" charset="-122"/>
                <a:ea typeface="黑体" panose="02010609060101010101" pitchFamily="2" charset="-122"/>
              </a:rPr>
              <a:t>）</a:t>
            </a:r>
            <a:endParaRPr lang="zh-CN" altLang="en-US" sz="4000" b="1" dirty="0">
              <a:solidFill>
                <a:srgbClr val="009900"/>
              </a:solidFill>
              <a:latin typeface="黑体" panose="02010609060101010101" pitchFamily="2" charset="-122"/>
              <a:ea typeface="黑体" panose="0201060906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1490" name="文本占位符 191489"/>
          <p:cNvSpPr>
            <a:spLocks noGrp="1"/>
          </p:cNvSpPr>
          <p:nvPr>
            <p:ph type="body" idx="1"/>
          </p:nvPr>
        </p:nvSpPr>
        <p:spPr>
          <a:xfrm>
            <a:off x="0" y="228600"/>
            <a:ext cx="9144000" cy="6629400"/>
          </a:xfrm>
          <a:ln/>
        </p:spPr>
        <p:txBody>
          <a:bodyPr/>
          <a:p>
            <a:r>
              <a:rPr lang="en-US" altLang="zh-CN" b="1" dirty="0">
                <a:solidFill>
                  <a:srgbClr val="000000"/>
                </a:solidFill>
                <a:latin typeface="楷体_GB2312" pitchFamily="49" charset="-122"/>
                <a:ea typeface="楷体_GB2312" pitchFamily="49" charset="-122"/>
              </a:rPr>
              <a:t>6</a:t>
            </a:r>
            <a:r>
              <a:rPr lang="zh-CN" altLang="en-US" b="1" dirty="0">
                <a:solidFill>
                  <a:srgbClr val="000000"/>
                </a:solidFill>
                <a:latin typeface="楷体_GB2312" pitchFamily="49" charset="-122"/>
                <a:ea typeface="楷体_GB2312" pitchFamily="49" charset="-122"/>
              </a:rPr>
              <a:t>：席慕蓉说：“生命是一条奔流不息的河，我们都是那个过河的人。”</a:t>
            </a:r>
            <a:r>
              <a:rPr lang="zh-CN" altLang="en-US" sz="3600" b="1" dirty="0">
                <a:solidFill>
                  <a:srgbClr val="0000FF"/>
                </a:solidFill>
                <a:latin typeface="隶书" panose="02010509060101010101" pitchFamily="49" charset="-122"/>
                <a:ea typeface="隶书" panose="02010509060101010101" pitchFamily="49" charset="-122"/>
              </a:rPr>
              <a:t>在生命之河的左岸是忘记，在生命之河的右岸是铭记</a:t>
            </a:r>
            <a:r>
              <a:rPr lang="zh-CN" altLang="en-US" b="1" dirty="0">
                <a:solidFill>
                  <a:srgbClr val="000000"/>
                </a:solidFill>
                <a:latin typeface="楷体_GB2312" pitchFamily="49" charset="-122"/>
                <a:ea typeface="楷体_GB2312" pitchFamily="49" charset="-122"/>
              </a:rPr>
              <a:t>。我们乘坐各自独有的船在左岸与右岸穿梭，才知道</a:t>
            </a:r>
            <a:r>
              <a:rPr lang="en-US" altLang="zh-CN" b="1">
                <a:solidFill>
                  <a:srgbClr val="000000"/>
                </a:solidFill>
                <a:latin typeface="Arial" panose="020B0604020202020204" pitchFamily="34" charset="0"/>
                <a:ea typeface="楷体_GB2312" pitchFamily="49" charset="-122"/>
              </a:rPr>
              <a:t>———</a:t>
            </a:r>
            <a:r>
              <a:rPr lang="zh-CN" altLang="en-US" b="1" dirty="0">
                <a:solidFill>
                  <a:srgbClr val="CC0000"/>
                </a:solidFill>
                <a:latin typeface="楷体_GB2312" pitchFamily="49" charset="-122"/>
                <a:ea typeface="楷体_GB2312" pitchFamily="49" charset="-122"/>
              </a:rPr>
              <a:t>忘记该忘记的，铭记该铭记的。</a:t>
            </a:r>
            <a:r>
              <a:rPr lang="zh-CN" altLang="en-US" b="1" dirty="0">
                <a:solidFill>
                  <a:srgbClr val="000000"/>
                </a:solidFill>
                <a:latin typeface="楷体_GB2312" pitchFamily="49" charset="-122"/>
                <a:ea typeface="楷体_GB2312" pitchFamily="49" charset="-122"/>
              </a:rPr>
              <a:t>（</a:t>
            </a:r>
            <a:r>
              <a:rPr lang="en-US" altLang="zh-CN" b="1" dirty="0">
                <a:solidFill>
                  <a:srgbClr val="000000"/>
                </a:solidFill>
                <a:latin typeface="楷体_GB2312" pitchFamily="49" charset="-122"/>
                <a:ea typeface="楷体_GB2312" pitchFamily="49" charset="-122"/>
              </a:rPr>
              <a:t>05</a:t>
            </a:r>
            <a:r>
              <a:rPr lang="zh-CN" altLang="en-US" b="1" dirty="0">
                <a:solidFill>
                  <a:srgbClr val="000000"/>
                </a:solidFill>
                <a:latin typeface="楷体_GB2312" pitchFamily="49" charset="-122"/>
                <a:ea typeface="楷体_GB2312" pitchFamily="49" charset="-122"/>
              </a:rPr>
              <a:t>年四川卷</a:t>
            </a:r>
            <a:r>
              <a:rPr lang="en-US" altLang="zh-CN" b="1" dirty="0">
                <a:solidFill>
                  <a:srgbClr val="000000"/>
                </a:solidFill>
                <a:latin typeface="楷体_GB2312" pitchFamily="49" charset="-122"/>
                <a:ea typeface="楷体_GB2312" pitchFamily="49" charset="-122"/>
              </a:rPr>
              <a:t>《</a:t>
            </a:r>
            <a:r>
              <a:rPr lang="zh-CN" altLang="en-US" b="1" dirty="0">
                <a:solidFill>
                  <a:srgbClr val="000000"/>
                </a:solidFill>
                <a:latin typeface="楷体_GB2312" pitchFamily="49" charset="-122"/>
                <a:ea typeface="楷体_GB2312" pitchFamily="49" charset="-122"/>
              </a:rPr>
              <a:t>在忘记与铭记的两岸</a:t>
            </a:r>
            <a:r>
              <a:rPr lang="en-US" altLang="zh-CN" b="1" dirty="0">
                <a:solidFill>
                  <a:srgbClr val="000000"/>
                </a:solidFill>
                <a:latin typeface="楷体_GB2312" pitchFamily="49" charset="-122"/>
                <a:ea typeface="楷体_GB2312" pitchFamily="49" charset="-122"/>
              </a:rPr>
              <a:t>》</a:t>
            </a:r>
            <a:r>
              <a:rPr lang="zh-CN" altLang="en-US" b="1" dirty="0">
                <a:solidFill>
                  <a:srgbClr val="000000"/>
                </a:solidFill>
                <a:latin typeface="楷体_GB2312" pitchFamily="49" charset="-122"/>
                <a:ea typeface="楷体_GB2312" pitchFamily="49" charset="-122"/>
              </a:rPr>
              <a:t>）</a:t>
            </a:r>
            <a:endParaRPr lang="zh-CN" altLang="en-US" b="1" dirty="0">
              <a:solidFill>
                <a:srgbClr val="000000"/>
              </a:solidFill>
              <a:latin typeface="楷体_GB2312" pitchFamily="49" charset="-122"/>
              <a:ea typeface="楷体_GB2312" pitchFamily="49" charset="-122"/>
            </a:endParaRPr>
          </a:p>
          <a:p>
            <a:endParaRPr lang="zh-CN" altLang="en-US" b="1" dirty="0">
              <a:solidFill>
                <a:srgbClr val="000000"/>
              </a:solidFill>
              <a:latin typeface="楷体_GB2312" pitchFamily="49" charset="-122"/>
              <a:ea typeface="楷体_GB2312" pitchFamily="49" charset="-122"/>
            </a:endParaRPr>
          </a:p>
          <a:p>
            <a:r>
              <a:rPr lang="en-US" altLang="zh-CN" b="1" dirty="0">
                <a:solidFill>
                  <a:srgbClr val="000000"/>
                </a:solidFill>
                <a:latin typeface="楷体_GB2312" pitchFamily="49" charset="-122"/>
                <a:ea typeface="楷体_GB2312" pitchFamily="49" charset="-122"/>
              </a:rPr>
              <a:t>7</a:t>
            </a:r>
            <a:r>
              <a:rPr lang="zh-CN" altLang="en-US" b="1" dirty="0">
                <a:solidFill>
                  <a:srgbClr val="000000"/>
                </a:solidFill>
                <a:latin typeface="楷体_GB2312" pitchFamily="49" charset="-122"/>
                <a:ea typeface="楷体_GB2312" pitchFamily="49" charset="-122"/>
              </a:rPr>
              <a:t>：</a:t>
            </a:r>
            <a:r>
              <a:rPr lang="en-US" altLang="zh-CN" b="1" dirty="0">
                <a:solidFill>
                  <a:srgbClr val="000000"/>
                </a:solidFill>
                <a:latin typeface="楷体_GB2312" pitchFamily="49" charset="-122"/>
                <a:ea typeface="楷体_GB2312" pitchFamily="49" charset="-122"/>
              </a:rPr>
              <a:t>《</a:t>
            </a:r>
            <a:r>
              <a:rPr lang="zh-CN" altLang="en-US" b="1" dirty="0">
                <a:solidFill>
                  <a:srgbClr val="000000"/>
                </a:solidFill>
                <a:latin typeface="楷体_GB2312" pitchFamily="49" charset="-122"/>
                <a:ea typeface="楷体_GB2312" pitchFamily="49" charset="-122"/>
              </a:rPr>
              <a:t>出师表</a:t>
            </a:r>
            <a:r>
              <a:rPr lang="en-US" altLang="zh-CN" b="1" dirty="0">
                <a:solidFill>
                  <a:srgbClr val="000000"/>
                </a:solidFill>
                <a:latin typeface="楷体_GB2312" pitchFamily="49" charset="-122"/>
                <a:ea typeface="楷体_GB2312" pitchFamily="49" charset="-122"/>
              </a:rPr>
              <a:t>》</a:t>
            </a:r>
            <a:r>
              <a:rPr lang="zh-CN" altLang="en-US" b="1" dirty="0">
                <a:solidFill>
                  <a:srgbClr val="000000"/>
                </a:solidFill>
                <a:latin typeface="楷体_GB2312" pitchFamily="49" charset="-122"/>
                <a:ea typeface="楷体_GB2312" pitchFamily="49" charset="-122"/>
              </a:rPr>
              <a:t>有言：“亲贤臣，远小人，此先汉所以兴隆也；亲小人，远贤臣，此后汉所以倾颓也。”这一亲一疏，导致“成败异变，功业相反”，这又是什么原因呢？</a:t>
            </a:r>
            <a:r>
              <a:rPr lang="zh-CN" altLang="en-US" b="1" dirty="0">
                <a:solidFill>
                  <a:srgbClr val="CC0000"/>
                </a:solidFill>
                <a:latin typeface="楷体_GB2312" pitchFamily="49" charset="-122"/>
                <a:ea typeface="楷体_GB2312" pitchFamily="49" charset="-122"/>
              </a:rPr>
              <a:t>在我看来，勿以亲疏论是非。</a:t>
            </a:r>
            <a:r>
              <a:rPr lang="zh-CN" altLang="en-US" b="1" dirty="0">
                <a:solidFill>
                  <a:srgbClr val="000000"/>
                </a:solidFill>
                <a:latin typeface="楷体_GB2312" pitchFamily="49" charset="-122"/>
                <a:ea typeface="楷体_GB2312" pitchFamily="49" charset="-122"/>
              </a:rPr>
              <a:t>  （</a:t>
            </a:r>
            <a:r>
              <a:rPr lang="en-US" altLang="zh-CN" b="1" dirty="0">
                <a:solidFill>
                  <a:srgbClr val="000000"/>
                </a:solidFill>
                <a:latin typeface="楷体_GB2312" pitchFamily="49" charset="-122"/>
                <a:ea typeface="楷体_GB2312" pitchFamily="49" charset="-122"/>
              </a:rPr>
              <a:t>03</a:t>
            </a:r>
            <a:r>
              <a:rPr lang="zh-CN" altLang="en-US" b="1" dirty="0">
                <a:solidFill>
                  <a:srgbClr val="000000"/>
                </a:solidFill>
                <a:latin typeface="楷体_GB2312" pitchFamily="49" charset="-122"/>
                <a:ea typeface="楷体_GB2312" pitchFamily="49" charset="-122"/>
              </a:rPr>
              <a:t>年湖南卷</a:t>
            </a:r>
            <a:r>
              <a:rPr lang="en-US" altLang="zh-CN" b="1" dirty="0">
                <a:solidFill>
                  <a:srgbClr val="000000"/>
                </a:solidFill>
                <a:latin typeface="楷体_GB2312" pitchFamily="49" charset="-122"/>
                <a:ea typeface="楷体_GB2312" pitchFamily="49" charset="-122"/>
              </a:rPr>
              <a:t>《</a:t>
            </a:r>
            <a:r>
              <a:rPr lang="zh-CN" altLang="en-US" b="1" dirty="0">
                <a:solidFill>
                  <a:srgbClr val="000000"/>
                </a:solidFill>
                <a:latin typeface="楷体_GB2312" pitchFamily="49" charset="-122"/>
                <a:ea typeface="楷体_GB2312" pitchFamily="49" charset="-122"/>
              </a:rPr>
              <a:t>勿以亲疏论是非</a:t>
            </a:r>
            <a:r>
              <a:rPr lang="en-US" altLang="zh-CN" b="1" dirty="0">
                <a:solidFill>
                  <a:srgbClr val="000000"/>
                </a:solidFill>
                <a:latin typeface="楷体_GB2312" pitchFamily="49" charset="-122"/>
                <a:ea typeface="楷体_GB2312" pitchFamily="49" charset="-122"/>
              </a:rPr>
              <a:t>》</a:t>
            </a:r>
            <a:r>
              <a:rPr lang="zh-CN" altLang="en-US" b="1" dirty="0">
                <a:solidFill>
                  <a:srgbClr val="000000"/>
                </a:solidFill>
                <a:latin typeface="楷体_GB2312" pitchFamily="49" charset="-122"/>
                <a:ea typeface="楷体_GB2312" pitchFamily="49" charset="-122"/>
              </a:rPr>
              <a:t>）</a:t>
            </a:r>
            <a:endParaRPr lang="zh-CN" altLang="en-US" b="1" dirty="0">
              <a:solidFill>
                <a:srgbClr val="000000"/>
              </a:solidFill>
              <a:latin typeface="楷体_GB2312" pitchFamily="49" charset="-122"/>
              <a:ea typeface="楷体_GB2312" pitchFamily="49" charset="-122"/>
            </a:endParaRPr>
          </a:p>
        </p:txBody>
      </p:sp>
    </p:spTree>
  </p:cSld>
  <p:clrMapOvr>
    <a:masterClrMapping/>
  </p:clrMapOvr>
  <p:transition spd="slow">
    <p:newsflash/>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7330" name="文本框 227329"/>
          <p:cNvSpPr txBox="1"/>
          <p:nvPr/>
        </p:nvSpPr>
        <p:spPr>
          <a:xfrm>
            <a:off x="0" y="0"/>
            <a:ext cx="8713788" cy="3019425"/>
          </a:xfrm>
          <a:prstGeom prst="rect">
            <a:avLst/>
          </a:prstGeom>
          <a:noFill/>
          <a:ln w="9525">
            <a:noFill/>
          </a:ln>
        </p:spPr>
        <p:txBody>
          <a:bodyPr>
            <a:spAutoFit/>
          </a:bodyPr>
          <a:p>
            <a:r>
              <a:rPr lang="zh-CN" altLang="en-US" sz="4000" b="1" dirty="0">
                <a:solidFill>
                  <a:srgbClr val="FF0000"/>
                </a:solidFill>
                <a:latin typeface="黑体" panose="02010609060101010101" pitchFamily="2" charset="-122"/>
                <a:ea typeface="黑体" panose="02010609060101010101" pitchFamily="2" charset="-122"/>
              </a:rPr>
              <a:t>二、排比开头 引出观点</a:t>
            </a:r>
            <a:endParaRPr lang="zh-CN" altLang="en-US" sz="4000" b="1" dirty="0">
              <a:solidFill>
                <a:srgbClr val="FF0000"/>
              </a:solidFill>
              <a:latin typeface="黑体" panose="02010609060101010101" pitchFamily="2" charset="-122"/>
              <a:ea typeface="黑体" panose="02010609060101010101" pitchFamily="2" charset="-122"/>
            </a:endParaRPr>
          </a:p>
          <a:p>
            <a:r>
              <a:rPr lang="zh-CN" altLang="en-US" sz="4000" b="1" dirty="0">
                <a:latin typeface="黑体" panose="02010609060101010101" pitchFamily="2" charset="-122"/>
                <a:ea typeface="黑体" panose="02010609060101010101" pitchFamily="2" charset="-122"/>
              </a:rPr>
              <a:t>    </a:t>
            </a:r>
            <a:r>
              <a:rPr lang="zh-CN" altLang="en-US" b="1" dirty="0">
                <a:latin typeface="黑体" panose="02010609060101010101" pitchFamily="2" charset="-122"/>
                <a:ea typeface="黑体" panose="02010609060101010101" pitchFamily="2" charset="-122"/>
              </a:rPr>
              <a:t>排比往往给人以一气呵成之感，节奏感强，增强语言气势，加强表达效果，多用于说理或抒情。用排比说理，可以把论点阐述得更严密，更透彻；用排比抒情可以把情感抒发的淋漓尽致。（人物排比、事例排比、抒情排比、比喻排比）</a:t>
            </a:r>
            <a:endParaRPr lang="zh-CN" altLang="en-US" b="1" dirty="0">
              <a:latin typeface="黑体" panose="02010609060101010101" pitchFamily="2" charset="-122"/>
              <a:ea typeface="黑体" panose="02010609060101010101" pitchFamily="2" charset="-122"/>
            </a:endParaRPr>
          </a:p>
        </p:txBody>
      </p:sp>
      <p:sp>
        <p:nvSpPr>
          <p:cNvPr id="227332" name="矩形 227331"/>
          <p:cNvSpPr>
            <a:spLocks noRot="1"/>
          </p:cNvSpPr>
          <p:nvPr/>
        </p:nvSpPr>
        <p:spPr>
          <a:xfrm>
            <a:off x="323850" y="2997200"/>
            <a:ext cx="7850188" cy="1223963"/>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zh-CN" altLang="en-US" b="1" dirty="0">
                <a:solidFill>
                  <a:srgbClr val="FF3300"/>
                </a:solidFill>
              </a:rPr>
              <a:t>操作提示：（</a:t>
            </a:r>
            <a:r>
              <a:rPr lang="en-US" altLang="zh-CN" b="1" dirty="0">
                <a:solidFill>
                  <a:srgbClr val="FF3300"/>
                </a:solidFill>
              </a:rPr>
              <a:t>1</a:t>
            </a:r>
            <a:r>
              <a:rPr lang="zh-CN" altLang="en-US" b="1" dirty="0">
                <a:solidFill>
                  <a:srgbClr val="FF3300"/>
                </a:solidFill>
              </a:rPr>
              <a:t>） 紧扣题旨</a:t>
            </a:r>
            <a:r>
              <a:rPr lang="zh-CN" altLang="en-US" b="1" u="sng" dirty="0">
                <a:solidFill>
                  <a:srgbClr val="FF3300"/>
                </a:solidFill>
              </a:rPr>
              <a:t> </a:t>
            </a:r>
            <a:endParaRPr lang="zh-CN" altLang="en-US" b="1" dirty="0">
              <a:solidFill>
                <a:srgbClr val="FF3300"/>
              </a:solidFill>
            </a:endParaRPr>
          </a:p>
          <a:p>
            <a:pPr lvl="0">
              <a:buNone/>
            </a:pPr>
            <a:r>
              <a:rPr lang="zh-CN" altLang="en-US" b="1" dirty="0">
                <a:solidFill>
                  <a:srgbClr val="FF3300"/>
                </a:solidFill>
              </a:rPr>
              <a:t>		             （</a:t>
            </a:r>
            <a:r>
              <a:rPr lang="en-US" altLang="zh-CN" b="1" dirty="0">
                <a:solidFill>
                  <a:srgbClr val="FF3300"/>
                </a:solidFill>
              </a:rPr>
              <a:t>2</a:t>
            </a:r>
            <a:r>
              <a:rPr lang="zh-CN" altLang="en-US" b="1" dirty="0">
                <a:solidFill>
                  <a:srgbClr val="FF3300"/>
                </a:solidFill>
              </a:rPr>
              <a:t>）注意分句间的逻辑层次</a:t>
            </a:r>
            <a:endParaRPr lang="zh-CN" altLang="en-US" b="1" dirty="0">
              <a:solidFill>
                <a:srgbClr val="FF3300"/>
              </a:solidFill>
            </a:endParaRPr>
          </a:p>
        </p:txBody>
      </p:sp>
      <p:sp>
        <p:nvSpPr>
          <p:cNvPr id="227333" name="文本框 227332"/>
          <p:cNvSpPr txBox="1"/>
          <p:nvPr/>
        </p:nvSpPr>
        <p:spPr>
          <a:xfrm>
            <a:off x="250825" y="4365625"/>
            <a:ext cx="8642350" cy="2041525"/>
          </a:xfrm>
          <a:prstGeom prst="rect">
            <a:avLst/>
          </a:prstGeom>
          <a:noFill/>
          <a:ln w="9525">
            <a:noFill/>
          </a:ln>
        </p:spPr>
        <p:txBody>
          <a:bodyPr>
            <a:spAutoFit/>
          </a:bodyPr>
          <a:p>
            <a:pPr>
              <a:spcBef>
                <a:spcPct val="50000"/>
              </a:spcBef>
            </a:pPr>
            <a:r>
              <a:rPr lang="en-US" altLang="zh-CN" sz="3200" b="1" dirty="0">
                <a:solidFill>
                  <a:srgbClr val="9900FF"/>
                </a:solidFill>
                <a:latin typeface="Arial" panose="020B0604020202020204" pitchFamily="34" charset="0"/>
              </a:rPr>
              <a:t>[</a:t>
            </a:r>
            <a:r>
              <a:rPr lang="zh-CN" altLang="en-US" sz="3200" b="1" dirty="0">
                <a:solidFill>
                  <a:srgbClr val="9900FF"/>
                </a:solidFill>
                <a:latin typeface="Arial" panose="020B0604020202020204" pitchFamily="34" charset="0"/>
              </a:rPr>
              <a:t>例</a:t>
            </a:r>
            <a:r>
              <a:rPr lang="en-US" altLang="zh-CN" sz="3200" b="1">
                <a:solidFill>
                  <a:srgbClr val="9900FF"/>
                </a:solidFill>
                <a:latin typeface="Arial" panose="020B0604020202020204" pitchFamily="34" charset="0"/>
              </a:rPr>
              <a:t>1]</a:t>
            </a:r>
            <a:r>
              <a:rPr lang="zh-CN" altLang="en-US" sz="3200" b="1" dirty="0">
                <a:latin typeface="Arial" panose="020B0604020202020204" pitchFamily="34" charset="0"/>
                <a:ea typeface="黑体" panose="02010609060101010101" pitchFamily="2" charset="-122"/>
              </a:rPr>
              <a:t>盈盈月光，我掬一杯最清的；落落余辉，我拥一缕最暖的；灼灼红叶，我拾一片最热的；萋萋芳草，我摘一束最灿的；</a:t>
            </a:r>
            <a:r>
              <a:rPr lang="zh-CN" altLang="en-US" sz="3200" b="1" dirty="0">
                <a:solidFill>
                  <a:srgbClr val="FF0000"/>
                </a:solidFill>
                <a:latin typeface="Arial" panose="020B0604020202020204" pitchFamily="34" charset="0"/>
                <a:ea typeface="黑体" panose="02010609060101010101" pitchFamily="2" charset="-122"/>
              </a:rPr>
              <a:t>漫漫人生，我要采撷世间最重的</a:t>
            </a:r>
            <a:r>
              <a:rPr lang="en-US" altLang="zh-CN" sz="3200" b="1">
                <a:solidFill>
                  <a:srgbClr val="FF0000"/>
                </a:solidFill>
                <a:latin typeface="Arial" panose="020B0604020202020204" pitchFamily="34" charset="0"/>
                <a:ea typeface="黑体" panose="02010609060101010101" pitchFamily="2" charset="-122"/>
              </a:rPr>
              <a:t>———</a:t>
            </a:r>
            <a:r>
              <a:rPr lang="zh-CN" altLang="en-US" sz="3200" b="1" dirty="0">
                <a:solidFill>
                  <a:srgbClr val="FF0000"/>
                </a:solidFill>
                <a:latin typeface="Arial" panose="020B0604020202020204" pitchFamily="34" charset="0"/>
                <a:ea typeface="黑体" panose="02010609060101010101" pitchFamily="2" charset="-122"/>
              </a:rPr>
              <a:t>毅力。</a:t>
            </a:r>
            <a:endParaRPr lang="zh-CN" altLang="en-US" sz="3200" b="1" dirty="0">
              <a:solidFill>
                <a:srgbClr val="FF0000"/>
              </a:solidFill>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73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27332">
                                            <p:txEl>
                                              <p:charRg st="0" end="15"/>
                                            </p:txEl>
                                          </p:spTgt>
                                        </p:tgtEl>
                                        <p:attrNameLst>
                                          <p:attrName>style.visibility</p:attrName>
                                        </p:attrNameLst>
                                      </p:cBhvr>
                                      <p:to>
                                        <p:strVal val="visible"/>
                                      </p:to>
                                    </p:set>
                                    <p:anim calcmode="lin" valueType="num">
                                      <p:cBhvr additive="base">
                                        <p:cTn id="11" dur="500" fill="hold"/>
                                        <p:tgtEl>
                                          <p:spTgt spid="227332">
                                            <p:txEl>
                                              <p:charRg st="0" end="1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7332">
                                            <p:txEl>
                                              <p:charRg st="0" end="1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27332">
                                            <p:txEl>
                                              <p:charRg st="15" end="44"/>
                                            </p:txEl>
                                          </p:spTgt>
                                        </p:tgtEl>
                                        <p:attrNameLst>
                                          <p:attrName>style.visibility</p:attrName>
                                        </p:attrNameLst>
                                      </p:cBhvr>
                                      <p:to>
                                        <p:strVal val="visible"/>
                                      </p:to>
                                    </p:set>
                                    <p:anim calcmode="lin" valueType="num">
                                      <p:cBhvr additive="base">
                                        <p:cTn id="17" dur="500" fill="hold"/>
                                        <p:tgtEl>
                                          <p:spTgt spid="227332">
                                            <p:txEl>
                                              <p:charRg st="15" end="4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27332">
                                            <p:txEl>
                                              <p:charRg st="15" end="4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73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p:bldP spid="227332" grpId="0" build="p"/>
      <p:bldP spid="22733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4" name="文本占位符 228353"/>
          <p:cNvSpPr>
            <a:spLocks noGrp="1"/>
          </p:cNvSpPr>
          <p:nvPr>
            <p:ph type="body" idx="1"/>
          </p:nvPr>
        </p:nvSpPr>
        <p:spPr>
          <a:xfrm>
            <a:off x="395288" y="333375"/>
            <a:ext cx="8229600" cy="6524625"/>
          </a:xfrm>
          <a:ln/>
        </p:spPr>
        <p:txBody>
          <a:bodyPr/>
          <a:p>
            <a:pPr>
              <a:buNone/>
            </a:pPr>
            <a:r>
              <a:rPr lang="en-US" altLang="zh-CN" sz="3600" b="1" dirty="0">
                <a:solidFill>
                  <a:srgbClr val="FF0066"/>
                </a:solidFill>
                <a:latin typeface="黑体" panose="02010609060101010101" pitchFamily="2" charset="-122"/>
                <a:ea typeface="黑体" panose="02010609060101010101" pitchFamily="2" charset="-122"/>
              </a:rPr>
              <a:t> </a:t>
            </a:r>
            <a:r>
              <a:rPr lang="zh-CN" altLang="en-US" sz="3600" b="1" dirty="0">
                <a:solidFill>
                  <a:srgbClr val="FF0066"/>
                </a:solidFill>
                <a:latin typeface="黑体" panose="02010609060101010101" pitchFamily="2" charset="-122"/>
                <a:ea typeface="黑体" panose="02010609060101010101" pitchFamily="2" charset="-122"/>
              </a:rPr>
              <a:t>运用排比，诠释题目，彰显文采。</a:t>
            </a:r>
            <a:endParaRPr lang="zh-CN" altLang="en-US" sz="3600" b="1" dirty="0">
              <a:solidFill>
                <a:srgbClr val="FF0066"/>
              </a:solidFill>
              <a:latin typeface="黑体" panose="02010609060101010101" pitchFamily="2" charset="-122"/>
              <a:ea typeface="黑体" panose="02010609060101010101" pitchFamily="2" charset="-122"/>
            </a:endParaRPr>
          </a:p>
          <a:p>
            <a:pPr>
              <a:buNone/>
            </a:pPr>
            <a:r>
              <a:rPr lang="en-US" altLang="zh-CN" sz="3600" b="1" dirty="0">
                <a:solidFill>
                  <a:srgbClr val="9900FF"/>
                </a:solidFill>
                <a:latin typeface="黑体" panose="02010609060101010101" pitchFamily="2" charset="-122"/>
                <a:ea typeface="黑体" panose="02010609060101010101" pitchFamily="2" charset="-122"/>
              </a:rPr>
              <a:t>[</a:t>
            </a:r>
            <a:r>
              <a:rPr lang="zh-CN" altLang="en-US" sz="3600" b="1" dirty="0">
                <a:solidFill>
                  <a:srgbClr val="9900FF"/>
                </a:solidFill>
                <a:latin typeface="黑体" panose="02010609060101010101" pitchFamily="2" charset="-122"/>
                <a:ea typeface="黑体" panose="02010609060101010101" pitchFamily="2" charset="-122"/>
              </a:rPr>
              <a:t>例</a:t>
            </a:r>
            <a:r>
              <a:rPr lang="en-US" altLang="zh-CN" sz="3600" b="1">
                <a:solidFill>
                  <a:srgbClr val="9900FF"/>
                </a:solidFill>
                <a:latin typeface="黑体" panose="02010609060101010101" pitchFamily="2" charset="-122"/>
                <a:ea typeface="黑体" panose="02010609060101010101" pitchFamily="2" charset="-122"/>
              </a:rPr>
              <a:t>2]</a:t>
            </a:r>
            <a:r>
              <a:rPr lang="zh-CN" altLang="en-US" sz="3600" b="1" dirty="0">
                <a:latin typeface="黑体" panose="02010609060101010101" pitchFamily="2" charset="-122"/>
                <a:ea typeface="黑体" panose="02010609060101010101" pitchFamily="2" charset="-122"/>
              </a:rPr>
              <a:t>时间如海，记忆如沙滩，海水将一枚枚贝壳送到沙滩上，又收回她那浩渺的胸怀。 </a:t>
            </a:r>
            <a:endParaRPr lang="zh-CN" altLang="en-US" sz="3600" b="1" dirty="0">
              <a:latin typeface="黑体" panose="02010609060101010101" pitchFamily="2" charset="-122"/>
              <a:ea typeface="黑体" panose="02010609060101010101" pitchFamily="2" charset="-122"/>
            </a:endParaRPr>
          </a:p>
          <a:p>
            <a:pPr>
              <a:buNone/>
            </a:pPr>
            <a:r>
              <a:rPr lang="zh-CN" altLang="en-US" sz="3600" b="1" dirty="0">
                <a:latin typeface="黑体" panose="02010609060101010101" pitchFamily="2" charset="-122"/>
                <a:ea typeface="黑体" panose="02010609060101010101" pitchFamily="2" charset="-122"/>
              </a:rPr>
              <a:t>     时间如风，记忆如巨岩，风将巨岩刻划得千疮百孔，又用多情的手把那些痕迹抚平。 </a:t>
            </a:r>
            <a:endParaRPr lang="zh-CN" altLang="en-US" sz="3600" b="1" dirty="0">
              <a:latin typeface="黑体" panose="02010609060101010101" pitchFamily="2" charset="-122"/>
              <a:ea typeface="黑体" panose="02010609060101010101" pitchFamily="2" charset="-122"/>
            </a:endParaRPr>
          </a:p>
          <a:p>
            <a:pPr>
              <a:buNone/>
            </a:pPr>
            <a:r>
              <a:rPr lang="zh-CN" altLang="en-US" sz="3600" b="1" dirty="0">
                <a:latin typeface="黑体" panose="02010609060101010101" pitchFamily="2" charset="-122"/>
                <a:ea typeface="黑体" panose="02010609060101010101" pitchFamily="2" charset="-122"/>
              </a:rPr>
              <a:t>     然而，总有几枚贝壳，在亘古的海滩上鸣响着历史的悲风，总有几笔划痕，在诉说着记忆的不朽。 </a:t>
            </a:r>
            <a:endParaRPr lang="zh-CN" altLang="en-US" sz="3600" b="1" dirty="0">
              <a:latin typeface="黑体" panose="02010609060101010101" pitchFamily="2" charset="-122"/>
              <a:ea typeface="黑体" panose="02010609060101010101" pitchFamily="2" charset="-122"/>
            </a:endParaRPr>
          </a:p>
          <a:p>
            <a:pPr>
              <a:buNone/>
            </a:pPr>
            <a:r>
              <a:rPr lang="en-US" altLang="zh-CN" sz="2800" b="1" dirty="0">
                <a:solidFill>
                  <a:srgbClr val="009900"/>
                </a:solidFill>
                <a:latin typeface="黑体" panose="02010609060101010101" pitchFamily="2" charset="-122"/>
                <a:ea typeface="黑体" panose="02010609060101010101" pitchFamily="2" charset="-122"/>
              </a:rPr>
              <a:t>《</a:t>
            </a:r>
            <a:r>
              <a:rPr lang="zh-CN" altLang="en-US" sz="2800" b="1" dirty="0">
                <a:solidFill>
                  <a:srgbClr val="009900"/>
                </a:solidFill>
                <a:latin typeface="黑体" panose="02010609060101010101" pitchFamily="2" charset="-122"/>
                <a:ea typeface="黑体" panose="02010609060101010101" pitchFamily="2" charset="-122"/>
              </a:rPr>
              <a:t>贝壳 划痕 记忆 </a:t>
            </a:r>
            <a:r>
              <a:rPr lang="en-US" altLang="zh-CN" sz="2800" b="1" dirty="0">
                <a:solidFill>
                  <a:srgbClr val="009900"/>
                </a:solidFill>
                <a:latin typeface="黑体" panose="02010609060101010101" pitchFamily="2" charset="-122"/>
                <a:ea typeface="黑体" panose="02010609060101010101" pitchFamily="2" charset="-122"/>
              </a:rPr>
              <a:t>》</a:t>
            </a:r>
            <a:r>
              <a:rPr lang="zh-CN" altLang="en-US" sz="2800" b="1" dirty="0">
                <a:solidFill>
                  <a:srgbClr val="009900"/>
                </a:solidFill>
                <a:latin typeface="黑体" panose="02010609060101010101" pitchFamily="2" charset="-122"/>
                <a:ea typeface="黑体" panose="02010609060101010101" pitchFamily="2" charset="-122"/>
              </a:rPr>
              <a:t>（</a:t>
            </a:r>
            <a:r>
              <a:rPr lang="en-US" altLang="zh-CN" sz="2800" b="1" dirty="0">
                <a:solidFill>
                  <a:srgbClr val="009900"/>
                </a:solidFill>
                <a:latin typeface="黑体" panose="02010609060101010101" pitchFamily="2" charset="-122"/>
                <a:ea typeface="黑体" panose="02010609060101010101" pitchFamily="2" charset="-122"/>
              </a:rPr>
              <a:t>2007</a:t>
            </a:r>
            <a:r>
              <a:rPr lang="zh-CN" altLang="en-US" sz="2800" b="1" dirty="0">
                <a:solidFill>
                  <a:srgbClr val="009900"/>
                </a:solidFill>
                <a:latin typeface="黑体" panose="02010609060101010101" pitchFamily="2" charset="-122"/>
                <a:ea typeface="黑体" panose="02010609060101010101" pitchFamily="2" charset="-122"/>
              </a:rPr>
              <a:t>年山东高考满分作文）</a:t>
            </a:r>
            <a:endParaRPr lang="zh-CN" altLang="en-US" sz="2800" b="1">
              <a:solidFill>
                <a:srgbClr val="009900"/>
              </a:solidFill>
              <a:latin typeface="黑体" panose="02010609060101010101" pitchFamily="2" charset="-122"/>
              <a:ea typeface="黑体" panose="0201060906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78" name="文本框 229377"/>
          <p:cNvSpPr txBox="1"/>
          <p:nvPr/>
        </p:nvSpPr>
        <p:spPr>
          <a:xfrm>
            <a:off x="250825" y="115888"/>
            <a:ext cx="8713788" cy="3625850"/>
          </a:xfrm>
          <a:prstGeom prst="rect">
            <a:avLst/>
          </a:prstGeom>
          <a:noFill/>
          <a:ln w="9525">
            <a:noFill/>
          </a:ln>
        </p:spPr>
        <p:txBody>
          <a:bodyPr>
            <a:spAutoFit/>
          </a:bodyPr>
          <a:p>
            <a:pPr>
              <a:spcBef>
                <a:spcPct val="50000"/>
              </a:spcBef>
            </a:pPr>
            <a:r>
              <a:rPr lang="en-US" altLang="zh-CN" sz="4000" b="1">
                <a:solidFill>
                  <a:srgbClr val="9900FF"/>
                </a:solidFill>
                <a:latin typeface="Arial" panose="020B0604020202020204" pitchFamily="34" charset="0"/>
              </a:rPr>
              <a:t> </a:t>
            </a:r>
            <a:r>
              <a:rPr lang="en-US" altLang="zh-CN" sz="3200" b="1" dirty="0">
                <a:solidFill>
                  <a:srgbClr val="9900FF"/>
                </a:solidFill>
                <a:latin typeface="Arial" panose="020B0604020202020204" pitchFamily="34" charset="0"/>
              </a:rPr>
              <a:t>[</a:t>
            </a:r>
            <a:r>
              <a:rPr lang="zh-CN" altLang="en-US" sz="3200" b="1" dirty="0">
                <a:solidFill>
                  <a:srgbClr val="9900FF"/>
                </a:solidFill>
                <a:latin typeface="Arial" panose="020B0604020202020204" pitchFamily="34" charset="0"/>
              </a:rPr>
              <a:t>例</a:t>
            </a:r>
            <a:r>
              <a:rPr lang="en-US" altLang="zh-CN" sz="3200" b="1">
                <a:solidFill>
                  <a:srgbClr val="9900FF"/>
                </a:solidFill>
                <a:latin typeface="Arial" panose="020B0604020202020204" pitchFamily="34" charset="0"/>
              </a:rPr>
              <a:t>3]</a:t>
            </a:r>
            <a:r>
              <a:rPr lang="zh-CN" altLang="en-US" sz="3200" b="1" dirty="0">
                <a:latin typeface="Arial" panose="020B0604020202020204" pitchFamily="34" charset="0"/>
                <a:ea typeface="黑体" panose="02010609060101010101" pitchFamily="2" charset="-122"/>
              </a:rPr>
              <a:t>荆棘鸟用荆棘刺破自己的瞬间，造就了一种永恒</a:t>
            </a:r>
            <a:r>
              <a:rPr lang="en-US" altLang="zh-CN" sz="3200" b="1">
                <a:latin typeface="Arial" panose="020B0604020202020204" pitchFamily="34" charset="0"/>
                <a:ea typeface="黑体" panose="02010609060101010101" pitchFamily="2" charset="-122"/>
              </a:rPr>
              <a:t>——</a:t>
            </a:r>
            <a:r>
              <a:rPr lang="zh-CN" altLang="en-US" sz="3200" b="1" dirty="0">
                <a:latin typeface="Arial" panose="020B0604020202020204" pitchFamily="34" charset="0"/>
                <a:ea typeface="黑体" panose="02010609060101010101" pitchFamily="2" charset="-122"/>
              </a:rPr>
              <a:t>无比动听的歌声，一种永恒的美；飞蛾扑向火光燃烧自己的瞬间，也造就了一种永恒</a:t>
            </a:r>
            <a:r>
              <a:rPr lang="en-US" altLang="zh-CN" sz="3200" b="1">
                <a:latin typeface="Arial" panose="020B0604020202020204" pitchFamily="34" charset="0"/>
                <a:ea typeface="黑体" panose="02010609060101010101" pitchFamily="2" charset="-122"/>
              </a:rPr>
              <a:t>——</a:t>
            </a:r>
            <a:r>
              <a:rPr lang="zh-CN" altLang="en-US" sz="3200" b="1" dirty="0">
                <a:latin typeface="Arial" panose="020B0604020202020204" pitchFamily="34" charset="0"/>
                <a:ea typeface="黑体" panose="02010609060101010101" pitchFamily="2" charset="-122"/>
              </a:rPr>
              <a:t>对光明的追求，一种永恒的精神；流星划过天空的那一瞬间，也造就了一种永恒</a:t>
            </a:r>
            <a:r>
              <a:rPr lang="en-US" altLang="zh-CN" sz="3200" b="1">
                <a:latin typeface="Arial" panose="020B0604020202020204" pitchFamily="34" charset="0"/>
                <a:ea typeface="黑体" panose="02010609060101010101" pitchFamily="2" charset="-122"/>
              </a:rPr>
              <a:t>——</a:t>
            </a:r>
            <a:r>
              <a:rPr lang="zh-CN" altLang="en-US" sz="3200" b="1" dirty="0">
                <a:latin typeface="Arial" panose="020B0604020202020204" pitchFamily="34" charset="0"/>
                <a:ea typeface="黑体" panose="02010609060101010101" pitchFamily="2" charset="-122"/>
              </a:rPr>
              <a:t>不屈于黑暗的行为，一种永恒的气概</a:t>
            </a:r>
            <a:r>
              <a:rPr lang="en-US" altLang="zh-CN" sz="3200" b="1">
                <a:latin typeface="Arial" panose="020B0604020202020204" pitchFamily="34" charset="0"/>
                <a:ea typeface="黑体" panose="02010609060101010101" pitchFamily="2" charset="-122"/>
              </a:rPr>
              <a:t>……</a:t>
            </a:r>
            <a:r>
              <a:rPr lang="zh-CN" altLang="en-US" sz="3200" b="1" dirty="0">
                <a:latin typeface="Arial" panose="020B0604020202020204" pitchFamily="34" charset="0"/>
                <a:ea typeface="黑体" panose="02010609060101010101" pitchFamily="2" charset="-122"/>
              </a:rPr>
              <a:t>这些事实告诉我们：</a:t>
            </a:r>
            <a:r>
              <a:rPr lang="zh-CN" altLang="en-US" sz="3200" b="1" dirty="0">
                <a:solidFill>
                  <a:srgbClr val="FF0000"/>
                </a:solidFill>
                <a:latin typeface="Arial" panose="020B0604020202020204" pitchFamily="34" charset="0"/>
                <a:ea typeface="黑体" panose="02010609060101010101" pitchFamily="2" charset="-122"/>
              </a:rPr>
              <a:t>瞬间可以造就了永恒。</a:t>
            </a:r>
            <a:endParaRPr lang="zh-CN" altLang="en-US" sz="3200" b="1" dirty="0">
              <a:solidFill>
                <a:srgbClr val="FF0000"/>
              </a:solidFill>
              <a:latin typeface="Arial" panose="020B0604020202020204" pitchFamily="34" charset="0"/>
              <a:ea typeface="黑体" panose="02010609060101010101" pitchFamily="2" charset="-122"/>
            </a:endParaRPr>
          </a:p>
        </p:txBody>
      </p:sp>
      <p:sp>
        <p:nvSpPr>
          <p:cNvPr id="229379" name="文本框 229378"/>
          <p:cNvSpPr txBox="1"/>
          <p:nvPr/>
        </p:nvSpPr>
        <p:spPr>
          <a:xfrm>
            <a:off x="0" y="4005263"/>
            <a:ext cx="9074150" cy="2651125"/>
          </a:xfrm>
          <a:prstGeom prst="rect">
            <a:avLst/>
          </a:prstGeom>
          <a:noFill/>
          <a:ln w="9525">
            <a:noFill/>
          </a:ln>
        </p:spPr>
        <p:txBody>
          <a:bodyPr>
            <a:spAutoFit/>
          </a:bodyPr>
          <a:p>
            <a:pPr>
              <a:spcBef>
                <a:spcPct val="50000"/>
              </a:spcBef>
            </a:pPr>
            <a:r>
              <a:rPr lang="en-US" altLang="zh-CN" sz="4000" b="1">
                <a:solidFill>
                  <a:srgbClr val="9900FF"/>
                </a:solidFill>
                <a:latin typeface="Arial" panose="020B0604020202020204" pitchFamily="34" charset="0"/>
              </a:rPr>
              <a:t>    </a:t>
            </a:r>
            <a:r>
              <a:rPr lang="en-US" altLang="zh-CN" sz="3200" b="1" dirty="0">
                <a:solidFill>
                  <a:srgbClr val="9900FF"/>
                </a:solidFill>
                <a:latin typeface="Arial" panose="020B0604020202020204" pitchFamily="34" charset="0"/>
              </a:rPr>
              <a:t>[</a:t>
            </a:r>
            <a:r>
              <a:rPr lang="zh-CN" altLang="en-US" sz="3200" b="1" dirty="0">
                <a:solidFill>
                  <a:srgbClr val="9900FF"/>
                </a:solidFill>
                <a:latin typeface="Arial" panose="020B0604020202020204" pitchFamily="34" charset="0"/>
              </a:rPr>
              <a:t>例</a:t>
            </a:r>
            <a:r>
              <a:rPr lang="en-US" altLang="zh-CN" sz="3200" b="1">
                <a:solidFill>
                  <a:srgbClr val="9900FF"/>
                </a:solidFill>
                <a:latin typeface="Arial" panose="020B0604020202020204" pitchFamily="34" charset="0"/>
              </a:rPr>
              <a:t>4]</a:t>
            </a:r>
            <a:r>
              <a:rPr lang="zh-CN" altLang="en-US" sz="3200" b="1" dirty="0">
                <a:latin typeface="Arial" panose="020B0604020202020204" pitchFamily="34" charset="0"/>
                <a:ea typeface="黑体" panose="02010609060101010101" pitchFamily="2" charset="-122"/>
              </a:rPr>
              <a:t>苍鹰的理想是翱翔于广阔无边的天空；鱼儿的理想是游荡在烟波浩淼的大海；花儿的理想是绽放在和煦温暖的春天。正因为它们都有自己的理想，所以在最后它们都活出了属于自己的精彩。</a:t>
            </a:r>
            <a:r>
              <a:rPr lang="zh-CN" altLang="en-US" sz="3200" b="1" dirty="0">
                <a:solidFill>
                  <a:srgbClr val="FF0000"/>
                </a:solidFill>
                <a:latin typeface="Arial" panose="020B0604020202020204" pitchFamily="34" charset="0"/>
                <a:ea typeface="黑体" panose="02010609060101010101" pitchFamily="2" charset="-122"/>
              </a:rPr>
              <a:t>每个人也都应该如此，拥有自己的理想。</a:t>
            </a:r>
            <a:endParaRPr lang="zh-CN" altLang="en-US" sz="3200" b="1" dirty="0">
              <a:solidFill>
                <a:srgbClr val="FF0000"/>
              </a:solidFill>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93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93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78" grpId="0"/>
      <p:bldP spid="22937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5" name="文本占位符 136194"/>
          <p:cNvSpPr>
            <a:spLocks noGrp="1"/>
          </p:cNvSpPr>
          <p:nvPr>
            <p:ph type="body" idx="1"/>
          </p:nvPr>
        </p:nvSpPr>
        <p:spPr>
          <a:xfrm>
            <a:off x="0" y="304800"/>
            <a:ext cx="9144000" cy="6553200"/>
          </a:xfrm>
          <a:ln/>
        </p:spPr>
        <p:txBody>
          <a:bodyPr/>
          <a:p>
            <a:pPr>
              <a:lnSpc>
                <a:spcPct val="90000"/>
              </a:lnSpc>
              <a:buNone/>
            </a:pPr>
            <a:r>
              <a:rPr lang="en-US" altLang="zh-CN" b="1" dirty="0"/>
              <a:t> </a:t>
            </a:r>
            <a:r>
              <a:rPr lang="en-US" altLang="zh-CN" sz="2800" b="1" dirty="0"/>
              <a:t>24.</a:t>
            </a:r>
            <a:r>
              <a:rPr lang="zh-CN" altLang="en-US" sz="2800" b="1" dirty="0"/>
              <a:t>阅读下面的文字，根据要求作文。</a:t>
            </a:r>
            <a:r>
              <a:rPr lang="en-US" altLang="zh-CN" sz="2800" b="1" dirty="0"/>
              <a:t> </a:t>
            </a:r>
            <a:endParaRPr lang="en-US" altLang="zh-CN" sz="2800" b="1" dirty="0"/>
          </a:p>
          <a:p>
            <a:pPr>
              <a:lnSpc>
                <a:spcPct val="90000"/>
              </a:lnSpc>
              <a:buNone/>
            </a:pPr>
            <a:r>
              <a:rPr lang="en-US" altLang="zh-CN" b="1" dirty="0"/>
              <a:t>          </a:t>
            </a:r>
            <a:r>
              <a:rPr lang="zh-CN" altLang="en-US" b="1" dirty="0">
                <a:solidFill>
                  <a:srgbClr val="3333FF"/>
                </a:solidFill>
              </a:rPr>
              <a:t>有一个人白手起家，成了富翁。他为人慷慨，热心于慈善事业。</a:t>
            </a:r>
            <a:r>
              <a:rPr lang="en-US" altLang="zh-CN" b="1" dirty="0">
                <a:solidFill>
                  <a:srgbClr val="3333FF"/>
                </a:solidFill>
              </a:rPr>
              <a:t> </a:t>
            </a:r>
            <a:endParaRPr lang="en-US" altLang="zh-CN" b="1" dirty="0">
              <a:solidFill>
                <a:srgbClr val="3333FF"/>
              </a:solidFill>
            </a:endParaRPr>
          </a:p>
          <a:p>
            <a:pPr>
              <a:lnSpc>
                <a:spcPct val="90000"/>
              </a:lnSpc>
              <a:buNone/>
            </a:pPr>
            <a:r>
              <a:rPr lang="en-US" altLang="zh-CN" b="1" dirty="0">
                <a:solidFill>
                  <a:srgbClr val="3333FF"/>
                </a:solidFill>
              </a:rPr>
              <a:t>          </a:t>
            </a:r>
            <a:r>
              <a:rPr lang="zh-CN" altLang="en-US" b="1" dirty="0">
                <a:solidFill>
                  <a:srgbClr val="3333FF"/>
                </a:solidFill>
              </a:rPr>
              <a:t>一天，他了解到有三个贫困家庭，生活难以为继。他同情这几个家庭的处境，决定向他们提供捐助。</a:t>
            </a:r>
            <a:r>
              <a:rPr lang="en-US" altLang="zh-CN" b="1" dirty="0">
                <a:solidFill>
                  <a:srgbClr val="3333FF"/>
                </a:solidFill>
              </a:rPr>
              <a:t> </a:t>
            </a:r>
            <a:endParaRPr lang="en-US" altLang="zh-CN" b="1" dirty="0">
              <a:solidFill>
                <a:srgbClr val="3333FF"/>
              </a:solidFill>
            </a:endParaRPr>
          </a:p>
          <a:p>
            <a:pPr>
              <a:lnSpc>
                <a:spcPct val="90000"/>
              </a:lnSpc>
              <a:buNone/>
            </a:pPr>
            <a:r>
              <a:rPr lang="en-US" altLang="zh-CN" b="1" dirty="0">
                <a:solidFill>
                  <a:srgbClr val="3333FF"/>
                </a:solidFill>
              </a:rPr>
              <a:t>        </a:t>
            </a:r>
            <a:r>
              <a:rPr lang="zh-CN" altLang="en-US" b="1" dirty="0">
                <a:solidFill>
                  <a:srgbClr val="3333FF"/>
                </a:solidFill>
              </a:rPr>
              <a:t>一家十分感激，高兴地接受了他的帮助。</a:t>
            </a:r>
            <a:r>
              <a:rPr lang="en-US" altLang="zh-CN" b="1" dirty="0">
                <a:solidFill>
                  <a:srgbClr val="3333FF"/>
                </a:solidFill>
              </a:rPr>
              <a:t>  </a:t>
            </a:r>
            <a:endParaRPr lang="en-US" altLang="zh-CN" b="1" dirty="0">
              <a:solidFill>
                <a:srgbClr val="3333FF"/>
              </a:solidFill>
            </a:endParaRPr>
          </a:p>
          <a:p>
            <a:pPr>
              <a:lnSpc>
                <a:spcPct val="90000"/>
              </a:lnSpc>
              <a:buNone/>
            </a:pPr>
            <a:r>
              <a:rPr lang="en-US" altLang="zh-CN" b="1" dirty="0">
                <a:solidFill>
                  <a:srgbClr val="3333FF"/>
                </a:solidFill>
              </a:rPr>
              <a:t> </a:t>
            </a:r>
            <a:r>
              <a:rPr lang="zh-CN" altLang="en-US" b="1" dirty="0">
                <a:solidFill>
                  <a:srgbClr val="3333FF"/>
                </a:solidFill>
              </a:rPr>
              <a:t>一家犹豫着接受了，但声明一定会偿还。</a:t>
            </a:r>
            <a:r>
              <a:rPr lang="en-US" altLang="zh-CN" b="1" dirty="0">
                <a:solidFill>
                  <a:srgbClr val="3333FF"/>
                </a:solidFill>
              </a:rPr>
              <a:t> </a:t>
            </a:r>
            <a:endParaRPr lang="en-US" altLang="zh-CN" b="1" dirty="0">
              <a:solidFill>
                <a:srgbClr val="3333FF"/>
              </a:solidFill>
            </a:endParaRPr>
          </a:p>
          <a:p>
            <a:pPr>
              <a:lnSpc>
                <a:spcPct val="90000"/>
              </a:lnSpc>
              <a:buNone/>
            </a:pPr>
            <a:r>
              <a:rPr lang="en-US" altLang="zh-CN" b="1" dirty="0">
                <a:solidFill>
                  <a:srgbClr val="3333FF"/>
                </a:solidFill>
              </a:rPr>
              <a:t>        </a:t>
            </a:r>
            <a:r>
              <a:rPr lang="zh-CN" altLang="en-US" b="1" dirty="0">
                <a:solidFill>
                  <a:srgbClr val="3333FF"/>
                </a:solidFill>
              </a:rPr>
              <a:t>一家谢谢他的好意，但认为这是一种施舍，</a:t>
            </a:r>
            <a:endParaRPr lang="zh-CN" altLang="en-US" b="1" dirty="0">
              <a:solidFill>
                <a:srgbClr val="3333FF"/>
              </a:solidFill>
            </a:endParaRPr>
          </a:p>
          <a:p>
            <a:pPr>
              <a:lnSpc>
                <a:spcPct val="90000"/>
              </a:lnSpc>
              <a:buNone/>
            </a:pPr>
            <a:r>
              <a:rPr lang="zh-CN" altLang="en-US" b="1" dirty="0">
                <a:solidFill>
                  <a:srgbClr val="3333FF"/>
                </a:solidFill>
              </a:rPr>
              <a:t>拒绝了。</a:t>
            </a:r>
            <a:r>
              <a:rPr lang="en-US" altLang="zh-CN" b="1" dirty="0">
                <a:solidFill>
                  <a:srgbClr val="3333FF"/>
                </a:solidFill>
              </a:rPr>
              <a:t>  </a:t>
            </a:r>
            <a:endParaRPr lang="en-US" altLang="zh-CN" b="1" dirty="0">
              <a:solidFill>
                <a:srgbClr val="3333FF"/>
              </a:solidFill>
            </a:endParaRPr>
          </a:p>
          <a:p>
            <a:pPr>
              <a:lnSpc>
                <a:spcPct val="90000"/>
              </a:lnSpc>
              <a:buNone/>
            </a:pPr>
            <a:r>
              <a:rPr lang="en-US" altLang="zh-CN" b="1" dirty="0"/>
              <a:t> </a:t>
            </a:r>
            <a:r>
              <a:rPr lang="zh-CN" altLang="en-US" sz="2800" b="1" dirty="0"/>
              <a:t>要求：</a:t>
            </a:r>
            <a:r>
              <a:rPr lang="en-US" altLang="zh-CN" sz="2800" b="1" dirty="0"/>
              <a:t> ①</a:t>
            </a:r>
            <a:r>
              <a:rPr lang="zh-CN" altLang="en-US" sz="2800" b="1" dirty="0"/>
              <a:t>自选角度，确定立意，自拟标题，文体不限。</a:t>
            </a:r>
            <a:r>
              <a:rPr lang="en-US" altLang="zh-CN" sz="2800" b="1" dirty="0"/>
              <a:t>   ②</a:t>
            </a:r>
            <a:r>
              <a:rPr lang="zh-CN" altLang="en-US" sz="2800" b="1" dirty="0"/>
              <a:t>不要脱离材料内容及含意的范围。</a:t>
            </a:r>
            <a:r>
              <a:rPr lang="en-US" altLang="zh-CN" sz="2800" b="1" dirty="0"/>
              <a:t>   ③</a:t>
            </a:r>
            <a:r>
              <a:rPr lang="zh-CN" altLang="en-US" sz="2800" b="1" dirty="0"/>
              <a:t>不少于</a:t>
            </a:r>
            <a:r>
              <a:rPr lang="en-US" altLang="zh-CN" sz="2800" b="1" dirty="0"/>
              <a:t>800</a:t>
            </a:r>
            <a:r>
              <a:rPr lang="zh-CN" altLang="en-US" sz="2800" b="1" dirty="0"/>
              <a:t>字。</a:t>
            </a:r>
            <a:r>
              <a:rPr lang="en-US" altLang="zh-CN" sz="2800" b="1" dirty="0"/>
              <a:t> ④</a:t>
            </a:r>
            <a:r>
              <a:rPr lang="zh-CN" altLang="en-US" sz="2800" b="1" dirty="0"/>
              <a:t>不得套作，不得抄袭。</a:t>
            </a:r>
            <a:r>
              <a:rPr lang="en-US" altLang="zh-CN" sz="2800" b="1" dirty="0"/>
              <a:t>  </a:t>
            </a:r>
            <a:endParaRPr lang="en-US" altLang="zh-CN" sz="2800" b="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71" name="文本框 237570"/>
          <p:cNvSpPr txBox="1"/>
          <p:nvPr/>
        </p:nvSpPr>
        <p:spPr>
          <a:xfrm>
            <a:off x="395288" y="692150"/>
            <a:ext cx="8459787" cy="2409825"/>
          </a:xfrm>
          <a:prstGeom prst="rect">
            <a:avLst/>
          </a:prstGeom>
          <a:noFill/>
          <a:ln w="9525">
            <a:noFill/>
          </a:ln>
        </p:spPr>
        <p:txBody>
          <a:bodyPr>
            <a:spAutoFit/>
          </a:bodyPr>
          <a:p>
            <a:pPr>
              <a:spcBef>
                <a:spcPct val="50000"/>
              </a:spcBef>
            </a:pPr>
            <a:r>
              <a:rPr lang="en-US" altLang="zh-CN" sz="4000" b="1" dirty="0">
                <a:solidFill>
                  <a:srgbClr val="008000"/>
                </a:solidFill>
                <a:latin typeface="黑体" panose="02010609060101010101" pitchFamily="2" charset="-122"/>
                <a:ea typeface="黑体" panose="02010609060101010101" pitchFamily="2" charset="-122"/>
              </a:rPr>
              <a:t> </a:t>
            </a:r>
            <a:r>
              <a:rPr lang="en-US" altLang="zh-CN" b="1" dirty="0">
                <a:solidFill>
                  <a:srgbClr val="9900FF"/>
                </a:solidFill>
                <a:latin typeface="Arial" panose="020B0604020202020204" pitchFamily="34" charset="0"/>
              </a:rPr>
              <a:t>[</a:t>
            </a:r>
            <a:r>
              <a:rPr lang="zh-CN" altLang="en-US" b="1" dirty="0">
                <a:solidFill>
                  <a:srgbClr val="9900FF"/>
                </a:solidFill>
                <a:latin typeface="Arial" panose="020B0604020202020204" pitchFamily="34" charset="0"/>
              </a:rPr>
              <a:t>例</a:t>
            </a:r>
            <a:r>
              <a:rPr lang="en-US" altLang="zh-CN" b="1">
                <a:solidFill>
                  <a:srgbClr val="9900FF"/>
                </a:solidFill>
                <a:latin typeface="Arial" panose="020B0604020202020204" pitchFamily="34" charset="0"/>
              </a:rPr>
              <a:t>3]</a:t>
            </a:r>
            <a:r>
              <a:rPr lang="en-US" altLang="zh-CN" sz="4000" b="1">
                <a:solidFill>
                  <a:srgbClr val="008000"/>
                </a:solidFill>
                <a:latin typeface="黑体" panose="02010609060101010101" pitchFamily="2" charset="-122"/>
                <a:ea typeface="黑体" panose="02010609060101010101" pitchFamily="2" charset="-122"/>
              </a:rPr>
              <a:t> </a:t>
            </a:r>
            <a:r>
              <a:rPr lang="zh-CN" altLang="en-US" b="1" dirty="0">
                <a:solidFill>
                  <a:srgbClr val="008000"/>
                </a:solidFill>
                <a:latin typeface="黑体" panose="02010609060101010101" pitchFamily="2" charset="-122"/>
                <a:ea typeface="黑体" panose="02010609060101010101" pitchFamily="2" charset="-122"/>
              </a:rPr>
              <a:t>信念是巍巍大厦的栋梁，没有它，就只是一堆散乱的砖瓦；信念是滔滔大江的河床，没有它，就只有一片泛滥的波浪；信念是熊熊烈火的引星，没有它，就只有一把冰冷的柴把；信念是远洋巨轮的主机，没有它，就只剩下瘫痪的巨架。</a:t>
            </a:r>
            <a:endParaRPr lang="zh-CN" altLang="en-US" b="1" dirty="0">
              <a:solidFill>
                <a:srgbClr val="008000"/>
              </a:solidFill>
              <a:latin typeface="黑体" panose="02010609060101010101" pitchFamily="2" charset="-122"/>
              <a:ea typeface="黑体" panose="02010609060101010101" pitchFamily="2" charset="-122"/>
            </a:endParaRPr>
          </a:p>
        </p:txBody>
      </p:sp>
      <p:sp>
        <p:nvSpPr>
          <p:cNvPr id="237572" name="文本框 237571"/>
          <p:cNvSpPr txBox="1"/>
          <p:nvPr/>
        </p:nvSpPr>
        <p:spPr>
          <a:xfrm>
            <a:off x="611188" y="3141663"/>
            <a:ext cx="8280400" cy="3211512"/>
          </a:xfrm>
          <a:prstGeom prst="rect">
            <a:avLst/>
          </a:prstGeom>
          <a:noFill/>
          <a:ln w="9525">
            <a:noFill/>
          </a:ln>
        </p:spPr>
        <p:txBody>
          <a:bodyPr>
            <a:spAutoFit/>
          </a:bodyPr>
          <a:p>
            <a:pPr>
              <a:spcBef>
                <a:spcPct val="50000"/>
              </a:spcBef>
            </a:pPr>
            <a:r>
              <a:rPr lang="en-US" altLang="zh-CN" sz="4000" b="1" dirty="0">
                <a:solidFill>
                  <a:srgbClr val="9900FF"/>
                </a:solidFill>
                <a:latin typeface="黑体" panose="02010609060101010101" pitchFamily="2" charset="-122"/>
                <a:ea typeface="黑体" panose="02010609060101010101" pitchFamily="2" charset="-122"/>
              </a:rPr>
              <a:t> </a:t>
            </a:r>
            <a:r>
              <a:rPr lang="en-US" altLang="zh-CN" b="1" dirty="0">
                <a:solidFill>
                  <a:srgbClr val="9900FF"/>
                </a:solidFill>
                <a:latin typeface="Arial" panose="020B0604020202020204" pitchFamily="34" charset="0"/>
              </a:rPr>
              <a:t>[</a:t>
            </a:r>
            <a:r>
              <a:rPr lang="zh-CN" altLang="en-US" b="1" dirty="0">
                <a:solidFill>
                  <a:srgbClr val="9900FF"/>
                </a:solidFill>
                <a:latin typeface="Arial" panose="020B0604020202020204" pitchFamily="34" charset="0"/>
              </a:rPr>
              <a:t>例</a:t>
            </a:r>
            <a:r>
              <a:rPr lang="en-US" altLang="zh-CN" b="1">
                <a:solidFill>
                  <a:srgbClr val="9900FF"/>
                </a:solidFill>
                <a:latin typeface="Arial" panose="020B0604020202020204" pitchFamily="34" charset="0"/>
              </a:rPr>
              <a:t>4]</a:t>
            </a:r>
            <a:r>
              <a:rPr lang="zh-CN" altLang="en-US" sz="3200" b="1" dirty="0">
                <a:solidFill>
                  <a:srgbClr val="0000FF"/>
                </a:solidFill>
                <a:latin typeface="黑体" panose="02010609060101010101" pitchFamily="2" charset="-122"/>
                <a:ea typeface="黑体" panose="02010609060101010101" pitchFamily="2" charset="-122"/>
              </a:rPr>
              <a:t>爱，有的时候不需要山盟海誓的承诺，但她一定需要细致入微的关怀与问候；</a:t>
            </a:r>
            <a:endParaRPr lang="zh-CN" altLang="en-US" sz="3200" b="1" dirty="0">
              <a:solidFill>
                <a:srgbClr val="0000FF"/>
              </a:solidFill>
              <a:latin typeface="黑体" panose="02010609060101010101" pitchFamily="2" charset="-122"/>
              <a:ea typeface="黑体" panose="02010609060101010101" pitchFamily="2" charset="-122"/>
            </a:endParaRPr>
          </a:p>
          <a:p>
            <a:pPr>
              <a:spcBef>
                <a:spcPct val="5000"/>
              </a:spcBef>
            </a:pPr>
            <a:r>
              <a:rPr lang="zh-CN" altLang="en-US" sz="3200" b="1" dirty="0">
                <a:solidFill>
                  <a:srgbClr val="0000FF"/>
                </a:solidFill>
                <a:latin typeface="黑体" panose="02010609060101010101" pitchFamily="2" charset="-122"/>
                <a:ea typeface="黑体" panose="02010609060101010101" pitchFamily="2" charset="-122"/>
              </a:rPr>
              <a:t>    爱，有的时候不需要梁祝化蝶的悲壮，但她一定需要心有灵犀的默契与投合；</a:t>
            </a:r>
            <a:endParaRPr lang="zh-CN" altLang="en-US" sz="3200" b="1" dirty="0">
              <a:solidFill>
                <a:srgbClr val="0000FF"/>
              </a:solidFill>
              <a:latin typeface="黑体" panose="02010609060101010101" pitchFamily="2" charset="-122"/>
              <a:ea typeface="黑体" panose="02010609060101010101" pitchFamily="2" charset="-122"/>
            </a:endParaRPr>
          </a:p>
          <a:p>
            <a:pPr>
              <a:spcBef>
                <a:spcPct val="10000"/>
              </a:spcBef>
            </a:pPr>
            <a:r>
              <a:rPr lang="zh-CN" altLang="en-US" sz="3200" b="1" dirty="0">
                <a:solidFill>
                  <a:srgbClr val="0000FF"/>
                </a:solidFill>
                <a:latin typeface="黑体" panose="02010609060101010101" pitchFamily="2" charset="-122"/>
                <a:ea typeface="黑体" panose="02010609060101010101" pitchFamily="2" charset="-122"/>
              </a:rPr>
              <a:t>    爱，有的时候不需要雄飞雌从的追随，但她一定需要相濡以沫的支持与理解。</a:t>
            </a:r>
            <a:endParaRPr lang="zh-CN" altLang="en-US" sz="3200" b="1" dirty="0">
              <a:solidFill>
                <a:srgbClr val="0000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75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75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1" grpId="0"/>
      <p:bldP spid="23757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9618" name="文本框 239617"/>
          <p:cNvSpPr txBox="1"/>
          <p:nvPr/>
        </p:nvSpPr>
        <p:spPr>
          <a:xfrm>
            <a:off x="107950" y="0"/>
            <a:ext cx="8497888" cy="3508375"/>
          </a:xfrm>
          <a:prstGeom prst="rect">
            <a:avLst/>
          </a:prstGeom>
          <a:noFill/>
          <a:ln w="9525">
            <a:noFill/>
          </a:ln>
        </p:spPr>
        <p:txBody>
          <a:bodyPr>
            <a:spAutoFit/>
          </a:bodyPr>
          <a:p>
            <a:pPr>
              <a:spcBef>
                <a:spcPct val="50000"/>
              </a:spcBef>
            </a:pPr>
            <a:r>
              <a:rPr lang="en-US" altLang="zh-CN" sz="4400" b="1" dirty="0">
                <a:latin typeface="黑体" panose="02010609060101010101" pitchFamily="2" charset="-122"/>
                <a:ea typeface="黑体" panose="02010609060101010101" pitchFamily="2" charset="-122"/>
              </a:rPr>
              <a:t> </a:t>
            </a:r>
            <a:r>
              <a:rPr lang="en-US" altLang="zh-CN" b="1" dirty="0">
                <a:solidFill>
                  <a:srgbClr val="9900FF"/>
                </a:solidFill>
                <a:latin typeface="Arial" panose="020B0604020202020204" pitchFamily="34" charset="0"/>
              </a:rPr>
              <a:t>[</a:t>
            </a:r>
            <a:r>
              <a:rPr lang="zh-CN" altLang="en-US" b="1" dirty="0">
                <a:solidFill>
                  <a:srgbClr val="9900FF"/>
                </a:solidFill>
                <a:latin typeface="Arial" panose="020B0604020202020204" pitchFamily="34" charset="0"/>
              </a:rPr>
              <a:t>例</a:t>
            </a:r>
            <a:r>
              <a:rPr lang="en-US" altLang="zh-CN" b="1">
                <a:solidFill>
                  <a:srgbClr val="9900FF"/>
                </a:solidFill>
                <a:latin typeface="Arial" panose="020B0604020202020204" pitchFamily="34" charset="0"/>
              </a:rPr>
              <a:t>5]</a:t>
            </a:r>
            <a:r>
              <a:rPr lang="zh-CN" altLang="en-US" sz="3600" b="1" dirty="0">
                <a:solidFill>
                  <a:srgbClr val="FF0000"/>
                </a:solidFill>
                <a:latin typeface="黑体" panose="02010609060101010101" pitchFamily="2" charset="-122"/>
                <a:ea typeface="黑体" panose="02010609060101010101" pitchFamily="2" charset="-122"/>
              </a:rPr>
              <a:t>爱心</a:t>
            </a:r>
            <a:r>
              <a:rPr lang="zh-CN" altLang="en-US" sz="3600" b="1" dirty="0">
                <a:latin typeface="黑体" panose="02010609060101010101" pitchFamily="2" charset="-122"/>
                <a:ea typeface="黑体" panose="02010609060101010101" pitchFamily="2" charset="-122"/>
              </a:rPr>
              <a:t>是一片照射在冬日的阳光，使贫病交迫的人感到人间的温暖；爱心是一泓出现在沙漠里的泉水，使濒临绝境的人重新看到生活的希望；爱心是一首飘荡在夜空的歌谣，使孤苦无依的人获得心灵的慰藉。 </a:t>
            </a:r>
            <a:endParaRPr lang="zh-CN" altLang="en-US" sz="3600" b="1" dirty="0">
              <a:latin typeface="黑体" panose="02010609060101010101" pitchFamily="2" charset="-122"/>
              <a:ea typeface="黑体" panose="02010609060101010101" pitchFamily="2" charset="-122"/>
            </a:endParaRPr>
          </a:p>
        </p:txBody>
      </p:sp>
      <p:sp>
        <p:nvSpPr>
          <p:cNvPr id="239619" name="文本框 239618"/>
          <p:cNvSpPr txBox="1"/>
          <p:nvPr/>
        </p:nvSpPr>
        <p:spPr>
          <a:xfrm>
            <a:off x="0" y="3287713"/>
            <a:ext cx="8642350" cy="3570287"/>
          </a:xfrm>
          <a:prstGeom prst="rect">
            <a:avLst/>
          </a:prstGeom>
          <a:noFill/>
          <a:ln w="9525">
            <a:noFill/>
          </a:ln>
        </p:spPr>
        <p:txBody>
          <a:bodyPr>
            <a:spAutoFit/>
          </a:bodyPr>
          <a:p>
            <a:pPr>
              <a:spcBef>
                <a:spcPct val="50000"/>
              </a:spcBef>
            </a:pPr>
            <a:r>
              <a:rPr lang="en-US" altLang="zh-CN" sz="4800" b="1" dirty="0">
                <a:latin typeface="黑体" panose="02010609060101010101" pitchFamily="2" charset="-122"/>
                <a:ea typeface="黑体" panose="02010609060101010101" pitchFamily="2" charset="-122"/>
              </a:rPr>
              <a:t> </a:t>
            </a:r>
            <a:r>
              <a:rPr lang="en-US" altLang="zh-CN" b="1" dirty="0">
                <a:solidFill>
                  <a:srgbClr val="9900FF"/>
                </a:solidFill>
                <a:latin typeface="Arial" panose="020B0604020202020204" pitchFamily="34" charset="0"/>
              </a:rPr>
              <a:t>[</a:t>
            </a:r>
            <a:r>
              <a:rPr lang="zh-CN" altLang="en-US" b="1" dirty="0">
                <a:solidFill>
                  <a:srgbClr val="9900FF"/>
                </a:solidFill>
                <a:latin typeface="Arial" panose="020B0604020202020204" pitchFamily="34" charset="0"/>
              </a:rPr>
              <a:t>例</a:t>
            </a:r>
            <a:r>
              <a:rPr lang="en-US" altLang="zh-CN" b="1">
                <a:solidFill>
                  <a:srgbClr val="9900FF"/>
                </a:solidFill>
                <a:latin typeface="Arial" panose="020B0604020202020204" pitchFamily="34" charset="0"/>
              </a:rPr>
              <a:t>6]</a:t>
            </a:r>
            <a:r>
              <a:rPr lang="zh-CN" altLang="en-US" sz="3600" b="1" dirty="0">
                <a:solidFill>
                  <a:srgbClr val="FF0000"/>
                </a:solidFill>
                <a:latin typeface="黑体" panose="02010609060101010101" pitchFamily="2" charset="-122"/>
                <a:ea typeface="黑体" panose="02010609060101010101" pitchFamily="2" charset="-122"/>
              </a:rPr>
              <a:t>成熟</a:t>
            </a:r>
            <a:r>
              <a:rPr lang="zh-CN" altLang="en-US" sz="3600" b="1" dirty="0">
                <a:latin typeface="黑体" panose="02010609060101010101" pitchFamily="2" charset="-122"/>
                <a:ea typeface="黑体" panose="02010609060101010101" pitchFamily="2" charset="-122"/>
              </a:rPr>
              <a:t>是一种明亮而不刺眼的光辉，一种圆润而不腻耳的音响，一种不需要对别人察颜观色的从容，一种终于停止了向周围申诉求告的大气，一种不理会哄闹的微笑，一种洗刷了偏激的淡漠，一种无须声张的厚实。</a:t>
            </a:r>
            <a:endParaRPr lang="zh-CN" altLang="en-US" sz="3600" b="1"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96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96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18" grpId="0"/>
      <p:bldP spid="23961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2450" name="文本框 232449"/>
          <p:cNvSpPr txBox="1"/>
          <p:nvPr/>
        </p:nvSpPr>
        <p:spPr>
          <a:xfrm>
            <a:off x="468313" y="333375"/>
            <a:ext cx="8137525" cy="1922463"/>
          </a:xfrm>
          <a:prstGeom prst="rect">
            <a:avLst/>
          </a:prstGeom>
          <a:noFill/>
          <a:ln w="9525">
            <a:noFill/>
          </a:ln>
        </p:spPr>
        <p:txBody>
          <a:bodyPr>
            <a:spAutoFit/>
          </a:bodyPr>
          <a:p>
            <a:pPr>
              <a:spcBef>
                <a:spcPct val="50000"/>
              </a:spcBef>
            </a:pPr>
            <a:r>
              <a:rPr lang="zh-CN" altLang="en-US" sz="4800" b="1" dirty="0">
                <a:solidFill>
                  <a:srgbClr val="FF0000"/>
                </a:solidFill>
                <a:latin typeface="黑体" panose="02010609060101010101" pitchFamily="2" charset="-122"/>
                <a:ea typeface="黑体" panose="02010609060101010101" pitchFamily="2" charset="-122"/>
              </a:rPr>
              <a:t>三、运用比喻  生动活泼</a:t>
            </a:r>
            <a:endParaRPr lang="zh-CN" altLang="en-US" sz="4800" b="1" dirty="0">
              <a:solidFill>
                <a:srgbClr val="FF0000"/>
              </a:solidFill>
              <a:latin typeface="黑体" panose="02010609060101010101" pitchFamily="2" charset="-122"/>
              <a:ea typeface="黑体" panose="02010609060101010101" pitchFamily="2" charset="-122"/>
            </a:endParaRPr>
          </a:p>
          <a:p>
            <a:pPr>
              <a:spcBef>
                <a:spcPct val="50000"/>
              </a:spcBef>
            </a:pPr>
            <a:r>
              <a:rPr lang="zh-CN" altLang="en-US" sz="4800" b="1" dirty="0">
                <a:latin typeface="黑体" panose="02010609060101010101" pitchFamily="2" charset="-122"/>
                <a:ea typeface="黑体" panose="02010609060101010101" pitchFamily="2" charset="-122"/>
              </a:rPr>
              <a:t>    </a:t>
            </a:r>
            <a:endParaRPr lang="zh-CN" altLang="en-US" sz="4800" b="1" dirty="0">
              <a:latin typeface="黑体" panose="02010609060101010101" pitchFamily="2" charset="-122"/>
              <a:ea typeface="黑体" panose="02010609060101010101" pitchFamily="2" charset="-122"/>
            </a:endParaRPr>
          </a:p>
        </p:txBody>
      </p:sp>
      <p:sp>
        <p:nvSpPr>
          <p:cNvPr id="232451" name="文本占位符 232450"/>
          <p:cNvSpPr>
            <a:spLocks noGrp="1"/>
          </p:cNvSpPr>
          <p:nvPr>
            <p:ph type="body" idx="1"/>
          </p:nvPr>
        </p:nvSpPr>
        <p:spPr>
          <a:ln/>
        </p:spPr>
        <p:txBody>
          <a:bodyPr/>
          <a:p>
            <a:r>
              <a:rPr lang="zh-CN" altLang="en-US" sz="3600" b="1" dirty="0"/>
              <a:t>效果：化平淡为生动，化抽象为具体</a:t>
            </a:r>
            <a:endParaRPr lang="zh-CN" altLang="en-US" sz="3600" b="1" dirty="0"/>
          </a:p>
          <a:p>
            <a:endParaRPr lang="zh-CN" altLang="en-US" sz="3600" b="1" dirty="0"/>
          </a:p>
          <a:p>
            <a:r>
              <a:rPr lang="zh-CN" altLang="en-US" sz="3600" b="1" dirty="0"/>
              <a:t>注意：</a:t>
            </a:r>
            <a:r>
              <a:rPr lang="en-US" altLang="zh-CN" sz="3600" b="1" dirty="0"/>
              <a:t>1</a:t>
            </a:r>
            <a:r>
              <a:rPr lang="zh-CN" altLang="en-US" sz="3600" b="1" dirty="0"/>
              <a:t>、有相似点。</a:t>
            </a:r>
            <a:endParaRPr lang="zh-CN" altLang="en-US" sz="3600" b="1" dirty="0"/>
          </a:p>
          <a:p>
            <a:endParaRPr lang="zh-CN" altLang="en-US" sz="3600" b="1" dirty="0"/>
          </a:p>
          <a:p>
            <a:r>
              <a:rPr lang="zh-CN" altLang="en-US" sz="3600" b="1" dirty="0"/>
              <a:t>       </a:t>
            </a:r>
            <a:r>
              <a:rPr lang="en-US" altLang="zh-CN" sz="3600" b="1" dirty="0"/>
              <a:t>2</a:t>
            </a:r>
            <a:r>
              <a:rPr lang="zh-CN" altLang="en-US" sz="3600" b="1" dirty="0"/>
              <a:t>、用作比喻的浅显常见的事物常来自      于寄寓某种哲理的生活现象或自然现象。</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2451">
                                            <p:txEl>
                                              <p:charRg st="0" end="17"/>
                                            </p:txEl>
                                          </p:spTgt>
                                        </p:tgtEl>
                                        <p:attrNameLst>
                                          <p:attrName>style.visibility</p:attrName>
                                        </p:attrNameLst>
                                      </p:cBhvr>
                                      <p:to>
                                        <p:strVal val="visible"/>
                                      </p:to>
                                    </p:set>
                                    <p:anim calcmode="lin" valueType="num">
                                      <p:cBhvr>
                                        <p:cTn id="7" dur="500" fill="hold"/>
                                        <p:tgtEl>
                                          <p:spTgt spid="232451">
                                            <p:txEl>
                                              <p:charRg st="0" end="17"/>
                                            </p:txEl>
                                          </p:spTgt>
                                        </p:tgtEl>
                                        <p:attrNameLst>
                                          <p:attrName>ppt_w</p:attrName>
                                        </p:attrNameLst>
                                      </p:cBhvr>
                                      <p:tavLst>
                                        <p:tav tm="0">
                                          <p:val>
                                            <p:fltVal val="0.000000"/>
                                          </p:val>
                                        </p:tav>
                                        <p:tav tm="100000">
                                          <p:val>
                                            <p:strVal val="#ppt_w"/>
                                          </p:val>
                                        </p:tav>
                                      </p:tavLst>
                                    </p:anim>
                                    <p:anim calcmode="lin" valueType="num">
                                      <p:cBhvr>
                                        <p:cTn id="8" dur="500" fill="hold"/>
                                        <p:tgtEl>
                                          <p:spTgt spid="232451">
                                            <p:txEl>
                                              <p:charRg st="0" end="17"/>
                                            </p:txEl>
                                          </p:spTgt>
                                        </p:tgtEl>
                                        <p:attrNameLst>
                                          <p:attrName>ppt_h</p:attrName>
                                        </p:attrNameLst>
                                      </p:cBhvr>
                                      <p:tavLst>
                                        <p:tav tm="0">
                                          <p:val>
                                            <p:fltVal val="0.000000"/>
                                          </p:val>
                                        </p:tav>
                                        <p:tav tm="100000">
                                          <p:val>
                                            <p:strVal val="#ppt_h"/>
                                          </p:val>
                                        </p:tav>
                                      </p:tavLst>
                                    </p:anim>
                                    <p:animEffect transition="in" filter="fade">
                                      <p:cBhvr>
                                        <p:cTn id="9" dur="500"/>
                                        <p:tgtEl>
                                          <p:spTgt spid="232451">
                                            <p:txEl>
                                              <p:charRg st="0" end="17"/>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32451">
                                            <p:txEl>
                                              <p:charRg st="18" end="29"/>
                                            </p:txEl>
                                          </p:spTgt>
                                        </p:tgtEl>
                                        <p:attrNameLst>
                                          <p:attrName>style.visibility</p:attrName>
                                        </p:attrNameLst>
                                      </p:cBhvr>
                                      <p:to>
                                        <p:strVal val="visible"/>
                                      </p:to>
                                    </p:set>
                                    <p:anim calcmode="lin" valueType="num">
                                      <p:cBhvr>
                                        <p:cTn id="14" dur="500" fill="hold"/>
                                        <p:tgtEl>
                                          <p:spTgt spid="232451">
                                            <p:txEl>
                                              <p:charRg st="18" end="29"/>
                                            </p:txEl>
                                          </p:spTgt>
                                        </p:tgtEl>
                                        <p:attrNameLst>
                                          <p:attrName>ppt_w</p:attrName>
                                        </p:attrNameLst>
                                      </p:cBhvr>
                                      <p:tavLst>
                                        <p:tav tm="0">
                                          <p:val>
                                            <p:fltVal val="0.000000"/>
                                          </p:val>
                                        </p:tav>
                                        <p:tav tm="100000">
                                          <p:val>
                                            <p:strVal val="#ppt_w"/>
                                          </p:val>
                                        </p:tav>
                                      </p:tavLst>
                                    </p:anim>
                                    <p:anim calcmode="lin" valueType="num">
                                      <p:cBhvr>
                                        <p:cTn id="15" dur="500" fill="hold"/>
                                        <p:tgtEl>
                                          <p:spTgt spid="232451">
                                            <p:txEl>
                                              <p:charRg st="18" end="29"/>
                                            </p:txEl>
                                          </p:spTgt>
                                        </p:tgtEl>
                                        <p:attrNameLst>
                                          <p:attrName>ppt_h</p:attrName>
                                        </p:attrNameLst>
                                      </p:cBhvr>
                                      <p:tavLst>
                                        <p:tav tm="0">
                                          <p:val>
                                            <p:fltVal val="0.000000"/>
                                          </p:val>
                                        </p:tav>
                                        <p:tav tm="100000">
                                          <p:val>
                                            <p:strVal val="#ppt_h"/>
                                          </p:val>
                                        </p:tav>
                                      </p:tavLst>
                                    </p:anim>
                                    <p:animEffect transition="in" filter="fade">
                                      <p:cBhvr>
                                        <p:cTn id="16" dur="500"/>
                                        <p:tgtEl>
                                          <p:spTgt spid="232451">
                                            <p:txEl>
                                              <p:charRg st="18" end="29"/>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32451">
                                            <p:txEl>
                                              <p:charRg st="30" end="79"/>
                                            </p:txEl>
                                          </p:spTgt>
                                        </p:tgtEl>
                                        <p:attrNameLst>
                                          <p:attrName>style.visibility</p:attrName>
                                        </p:attrNameLst>
                                      </p:cBhvr>
                                      <p:to>
                                        <p:strVal val="visible"/>
                                      </p:to>
                                    </p:set>
                                    <p:anim calcmode="lin" valueType="num">
                                      <p:cBhvr>
                                        <p:cTn id="21" dur="500" fill="hold"/>
                                        <p:tgtEl>
                                          <p:spTgt spid="232451">
                                            <p:txEl>
                                              <p:charRg st="30" end="79"/>
                                            </p:txEl>
                                          </p:spTgt>
                                        </p:tgtEl>
                                        <p:attrNameLst>
                                          <p:attrName>ppt_w</p:attrName>
                                        </p:attrNameLst>
                                      </p:cBhvr>
                                      <p:tavLst>
                                        <p:tav tm="0">
                                          <p:val>
                                            <p:fltVal val="0.000000"/>
                                          </p:val>
                                        </p:tav>
                                        <p:tav tm="100000">
                                          <p:val>
                                            <p:strVal val="#ppt_w"/>
                                          </p:val>
                                        </p:tav>
                                      </p:tavLst>
                                    </p:anim>
                                    <p:anim calcmode="lin" valueType="num">
                                      <p:cBhvr>
                                        <p:cTn id="22" dur="500" fill="hold"/>
                                        <p:tgtEl>
                                          <p:spTgt spid="232451">
                                            <p:txEl>
                                              <p:charRg st="30" end="79"/>
                                            </p:txEl>
                                          </p:spTgt>
                                        </p:tgtEl>
                                        <p:attrNameLst>
                                          <p:attrName>ppt_h</p:attrName>
                                        </p:attrNameLst>
                                      </p:cBhvr>
                                      <p:tavLst>
                                        <p:tav tm="0">
                                          <p:val>
                                            <p:fltVal val="0.000000"/>
                                          </p:val>
                                        </p:tav>
                                        <p:tav tm="100000">
                                          <p:val>
                                            <p:strVal val="#ppt_h"/>
                                          </p:val>
                                        </p:tav>
                                      </p:tavLst>
                                    </p:anim>
                                    <p:animEffect transition="in" filter="fade">
                                      <p:cBhvr>
                                        <p:cTn id="23" dur="500"/>
                                        <p:tgtEl>
                                          <p:spTgt spid="232451">
                                            <p:txEl>
                                              <p:charRg st="30" end="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1"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22" name="文本占位符 184321"/>
          <p:cNvSpPr>
            <a:spLocks noGrp="1"/>
          </p:cNvSpPr>
          <p:nvPr>
            <p:ph type="body" idx="1"/>
          </p:nvPr>
        </p:nvSpPr>
        <p:spPr>
          <a:xfrm>
            <a:off x="304800" y="228600"/>
            <a:ext cx="8540750" cy="6248400"/>
          </a:xfrm>
          <a:ln/>
        </p:spPr>
        <p:txBody>
          <a:bodyPr/>
          <a:p>
            <a:r>
              <a:rPr lang="zh-CN" altLang="en-US" b="1" dirty="0">
                <a:solidFill>
                  <a:srgbClr val="000000"/>
                </a:solidFill>
                <a:latin typeface="楷体_GB2312" pitchFamily="49" charset="-122"/>
                <a:ea typeface="楷体_GB2312" pitchFamily="49" charset="-122"/>
              </a:rPr>
              <a:t>例</a:t>
            </a:r>
            <a:r>
              <a:rPr lang="en-US" altLang="zh-CN" b="1" dirty="0">
                <a:solidFill>
                  <a:srgbClr val="000000"/>
                </a:solidFill>
                <a:latin typeface="楷体_GB2312" pitchFamily="49" charset="-122"/>
                <a:ea typeface="楷体_GB2312" pitchFamily="49" charset="-122"/>
              </a:rPr>
              <a:t>1</a:t>
            </a:r>
            <a:r>
              <a:rPr lang="zh-CN" altLang="en-US" b="1" dirty="0">
                <a:solidFill>
                  <a:srgbClr val="000000"/>
                </a:solidFill>
                <a:latin typeface="楷体_GB2312" pitchFamily="49" charset="-122"/>
                <a:ea typeface="楷体_GB2312" pitchFamily="49" charset="-122"/>
              </a:rPr>
              <a:t>、自负，像一个</a:t>
            </a:r>
            <a:r>
              <a:rPr lang="zh-CN" altLang="en-US" sz="3600" b="1" dirty="0">
                <a:solidFill>
                  <a:srgbClr val="0000FF"/>
                </a:solidFill>
                <a:latin typeface="隶书" panose="02010509060101010101" pitchFamily="49" charset="-122"/>
                <a:ea typeface="隶书" panose="02010509060101010101" pitchFamily="49" charset="-122"/>
              </a:rPr>
              <a:t>泥潭</a:t>
            </a:r>
            <a:r>
              <a:rPr lang="zh-CN" altLang="en-US" b="1" dirty="0">
                <a:solidFill>
                  <a:srgbClr val="000000"/>
                </a:solidFill>
                <a:latin typeface="楷体_GB2312" pitchFamily="49" charset="-122"/>
                <a:ea typeface="楷体_GB2312" pitchFamily="49" charset="-122"/>
              </a:rPr>
              <a:t>，陷进去就难以自拔；自卑，像一根</a:t>
            </a:r>
            <a:r>
              <a:rPr lang="zh-CN" altLang="en-US" sz="3600" b="1" dirty="0">
                <a:solidFill>
                  <a:srgbClr val="0000FF"/>
                </a:solidFill>
                <a:latin typeface="隶书" panose="02010509060101010101" pitchFamily="49" charset="-122"/>
                <a:ea typeface="隶书" panose="02010509060101010101" pitchFamily="49" charset="-122"/>
              </a:rPr>
              <a:t>受了潮的火柴</a:t>
            </a:r>
            <a:r>
              <a:rPr lang="zh-CN" altLang="en-US" sz="3600" b="1" dirty="0">
                <a:solidFill>
                  <a:srgbClr val="000000"/>
                </a:solidFill>
                <a:latin typeface="楷体_GB2312" pitchFamily="49" charset="-122"/>
                <a:ea typeface="楷体_GB2312" pitchFamily="49" charset="-122"/>
              </a:rPr>
              <a:t>，</a:t>
            </a:r>
            <a:r>
              <a:rPr lang="zh-CN" altLang="en-US" b="1" dirty="0">
                <a:solidFill>
                  <a:srgbClr val="000000"/>
                </a:solidFill>
                <a:latin typeface="楷体_GB2312" pitchFamily="49" charset="-122"/>
                <a:ea typeface="楷体_GB2312" pitchFamily="49" charset="-122"/>
              </a:rPr>
              <a:t>难以把希望之火点燃。所以，我们既不能自负，也不能自卑。（</a:t>
            </a:r>
            <a:r>
              <a:rPr lang="en-US" altLang="zh-CN" b="1" dirty="0">
                <a:solidFill>
                  <a:srgbClr val="000000"/>
                </a:solidFill>
                <a:latin typeface="楷体_GB2312" pitchFamily="49" charset="-122"/>
                <a:ea typeface="楷体_GB2312" pitchFamily="49" charset="-122"/>
              </a:rPr>
              <a:t>《</a:t>
            </a:r>
            <a:r>
              <a:rPr lang="zh-CN" altLang="en-US" b="1" dirty="0">
                <a:solidFill>
                  <a:srgbClr val="000000"/>
                </a:solidFill>
                <a:latin typeface="楷体_GB2312" pitchFamily="49" charset="-122"/>
                <a:ea typeface="楷体_GB2312" pitchFamily="49" charset="-122"/>
              </a:rPr>
              <a:t>自负与自卑</a:t>
            </a:r>
            <a:r>
              <a:rPr lang="en-US" altLang="zh-CN" b="1" dirty="0">
                <a:solidFill>
                  <a:srgbClr val="000000"/>
                </a:solidFill>
                <a:latin typeface="楷体_GB2312" pitchFamily="49" charset="-122"/>
                <a:ea typeface="楷体_GB2312" pitchFamily="49" charset="-122"/>
              </a:rPr>
              <a:t>》</a:t>
            </a:r>
            <a:r>
              <a:rPr lang="zh-CN" altLang="en-US" b="1" dirty="0">
                <a:solidFill>
                  <a:srgbClr val="000000"/>
                </a:solidFill>
                <a:latin typeface="楷体_GB2312" pitchFamily="49" charset="-122"/>
                <a:ea typeface="楷体_GB2312" pitchFamily="49" charset="-122"/>
              </a:rPr>
              <a:t>）</a:t>
            </a:r>
            <a:endParaRPr lang="zh-CN" altLang="en-US" b="1" dirty="0">
              <a:solidFill>
                <a:srgbClr val="000000"/>
              </a:solidFill>
              <a:latin typeface="楷体_GB2312" pitchFamily="49" charset="-122"/>
              <a:ea typeface="楷体_GB2312" pitchFamily="49" charset="-122"/>
            </a:endParaRPr>
          </a:p>
          <a:p>
            <a:pPr>
              <a:buNone/>
            </a:pPr>
            <a:endParaRPr lang="zh-CN" altLang="en-US" b="1" dirty="0">
              <a:solidFill>
                <a:srgbClr val="000000"/>
              </a:solidFill>
              <a:latin typeface="楷体_GB2312" pitchFamily="49" charset="-122"/>
              <a:ea typeface="楷体_GB2312" pitchFamily="49" charset="-122"/>
            </a:endParaRPr>
          </a:p>
          <a:p>
            <a:pPr>
              <a:buNone/>
            </a:pPr>
            <a:endParaRPr lang="zh-CN" altLang="en-US" b="1" dirty="0">
              <a:solidFill>
                <a:srgbClr val="000000"/>
              </a:solidFill>
              <a:latin typeface="楷体_GB2312" pitchFamily="49" charset="-122"/>
              <a:ea typeface="楷体_GB2312" pitchFamily="49" charset="-122"/>
            </a:endParaRPr>
          </a:p>
          <a:p>
            <a:pPr>
              <a:buNone/>
            </a:pPr>
            <a:endParaRPr lang="zh-CN" altLang="en-US" b="1" dirty="0">
              <a:solidFill>
                <a:srgbClr val="000000"/>
              </a:solidFill>
              <a:latin typeface="楷体_GB2312" pitchFamily="49" charset="-122"/>
              <a:ea typeface="楷体_GB2312" pitchFamily="49" charset="-122"/>
            </a:endParaRPr>
          </a:p>
          <a:p>
            <a:r>
              <a:rPr lang="zh-CN" altLang="en-US" b="1" dirty="0">
                <a:solidFill>
                  <a:srgbClr val="000000"/>
                </a:solidFill>
                <a:latin typeface="楷体_GB2312" pitchFamily="49" charset="-122"/>
                <a:ea typeface="楷体_GB2312" pitchFamily="49" charset="-122"/>
              </a:rPr>
              <a:t>例</a:t>
            </a:r>
            <a:r>
              <a:rPr lang="en-US" altLang="zh-CN" b="1" dirty="0">
                <a:solidFill>
                  <a:srgbClr val="000000"/>
                </a:solidFill>
                <a:latin typeface="楷体_GB2312" pitchFamily="49" charset="-122"/>
                <a:ea typeface="楷体_GB2312" pitchFamily="49" charset="-122"/>
              </a:rPr>
              <a:t>2</a:t>
            </a:r>
            <a:r>
              <a:rPr lang="zh-CN" altLang="en-US" b="1" dirty="0">
                <a:solidFill>
                  <a:srgbClr val="000000"/>
                </a:solidFill>
                <a:latin typeface="楷体_GB2312" pitchFamily="49" charset="-122"/>
                <a:ea typeface="楷体_GB2312" pitchFamily="49" charset="-122"/>
              </a:rPr>
              <a:t>、爱心如三月的</a:t>
            </a:r>
            <a:r>
              <a:rPr lang="zh-CN" altLang="en-US" sz="3600" b="1" dirty="0">
                <a:solidFill>
                  <a:srgbClr val="0000FF"/>
                </a:solidFill>
                <a:latin typeface="隶书" panose="02010509060101010101" pitchFamily="49" charset="-122"/>
                <a:ea typeface="隶书" panose="02010509060101010101" pitchFamily="49" charset="-122"/>
              </a:rPr>
              <a:t>春风</a:t>
            </a:r>
            <a:r>
              <a:rPr lang="zh-CN" altLang="en-US" b="1" dirty="0">
                <a:solidFill>
                  <a:srgbClr val="000000"/>
                </a:solidFill>
                <a:latin typeface="楷体_GB2312" pitchFamily="49" charset="-122"/>
                <a:ea typeface="楷体_GB2312" pitchFamily="49" charset="-122"/>
              </a:rPr>
              <a:t>，能唤醒沉睡的生命；爱心如久旱后的</a:t>
            </a:r>
            <a:r>
              <a:rPr lang="zh-CN" altLang="en-US" sz="3600" b="1" dirty="0">
                <a:solidFill>
                  <a:srgbClr val="0000FF"/>
                </a:solidFill>
                <a:latin typeface="隶书" panose="02010509060101010101" pitchFamily="49" charset="-122"/>
                <a:ea typeface="隶书" panose="02010509060101010101" pitchFamily="49" charset="-122"/>
              </a:rPr>
              <a:t>甘霖</a:t>
            </a:r>
            <a:r>
              <a:rPr lang="zh-CN" altLang="en-US" b="1" dirty="0">
                <a:solidFill>
                  <a:srgbClr val="0000FF"/>
                </a:solidFill>
                <a:latin typeface="楷体_GB2312" pitchFamily="49" charset="-122"/>
                <a:ea typeface="楷体_GB2312" pitchFamily="49" charset="-122"/>
              </a:rPr>
              <a:t>，</a:t>
            </a:r>
            <a:r>
              <a:rPr lang="zh-CN" altLang="en-US" b="1" dirty="0">
                <a:solidFill>
                  <a:srgbClr val="000000"/>
                </a:solidFill>
                <a:latin typeface="楷体_GB2312" pitchFamily="49" charset="-122"/>
                <a:ea typeface="楷体_GB2312" pitchFamily="49" charset="-122"/>
              </a:rPr>
              <a:t>能滋润龟裂的心田。请把你的爱心留下，请把你的爱心带给他人。（学生习作</a:t>
            </a:r>
            <a:r>
              <a:rPr lang="en-US" altLang="zh-CN" b="1" dirty="0">
                <a:solidFill>
                  <a:srgbClr val="000000"/>
                </a:solidFill>
                <a:latin typeface="楷体_GB2312" pitchFamily="49" charset="-122"/>
                <a:ea typeface="楷体_GB2312" pitchFamily="49" charset="-122"/>
              </a:rPr>
              <a:t>《</a:t>
            </a:r>
            <a:r>
              <a:rPr lang="zh-CN" altLang="en-US" b="1" dirty="0">
                <a:solidFill>
                  <a:srgbClr val="000000"/>
                </a:solidFill>
                <a:latin typeface="楷体_GB2312" pitchFamily="49" charset="-122"/>
                <a:ea typeface="楷体_GB2312" pitchFamily="49" charset="-122"/>
              </a:rPr>
              <a:t>把爱带给他人</a:t>
            </a:r>
            <a:r>
              <a:rPr lang="en-US" altLang="zh-CN" b="1" dirty="0">
                <a:solidFill>
                  <a:srgbClr val="000000"/>
                </a:solidFill>
                <a:latin typeface="楷体_GB2312" pitchFamily="49" charset="-122"/>
                <a:ea typeface="楷体_GB2312" pitchFamily="49" charset="-122"/>
              </a:rPr>
              <a:t>》</a:t>
            </a:r>
            <a:r>
              <a:rPr lang="zh-CN" altLang="en-US" b="1" dirty="0">
                <a:solidFill>
                  <a:srgbClr val="000000"/>
                </a:solidFill>
                <a:latin typeface="楷体_GB2312" pitchFamily="49" charset="-122"/>
                <a:ea typeface="楷体_GB2312" pitchFamily="49" charset="-122"/>
              </a:rPr>
              <a:t>）</a:t>
            </a:r>
            <a:endParaRPr lang="zh-CN" altLang="en-US" b="1" dirty="0">
              <a:solidFill>
                <a:srgbClr val="000000"/>
              </a:solidFill>
              <a:latin typeface="楷体_GB2312" pitchFamily="49" charset="-122"/>
              <a:ea typeface="楷体_GB2312" pitchFamily="49" charset="-122"/>
            </a:endParaRPr>
          </a:p>
        </p:txBody>
      </p:sp>
      <p:sp>
        <p:nvSpPr>
          <p:cNvPr id="184323" name="文本框 184322"/>
          <p:cNvSpPr txBox="1"/>
          <p:nvPr/>
        </p:nvSpPr>
        <p:spPr>
          <a:xfrm>
            <a:off x="685800" y="457200"/>
            <a:ext cx="2362200" cy="366713"/>
          </a:xfrm>
          <a:prstGeom prst="rect">
            <a:avLst/>
          </a:prstGeom>
          <a:noFill/>
          <a:ln w="9525">
            <a:noFill/>
          </a:ln>
        </p:spPr>
        <p:txBody>
          <a:bodyPr>
            <a:spAutoFit/>
          </a:bodyPr>
          <a:p>
            <a:pPr>
              <a:spcBef>
                <a:spcPct val="50000"/>
              </a:spcBef>
            </a:pPr>
            <a:endParaRPr sz="1800" dirty="0">
              <a:latin typeface="Arial" panose="020B0604020202020204" pitchFamily="34" charset="0"/>
            </a:endParaRPr>
          </a:p>
        </p:txBody>
      </p:sp>
      <p:sp>
        <p:nvSpPr>
          <p:cNvPr id="184324" name="下弧形箭头 184323"/>
          <p:cNvSpPr/>
          <p:nvPr/>
        </p:nvSpPr>
        <p:spPr>
          <a:xfrm rot="14452287">
            <a:off x="4113213" y="3716338"/>
            <a:ext cx="1014412" cy="381000"/>
          </a:xfrm>
          <a:prstGeom prst="curvedUpArrow">
            <a:avLst>
              <a:gd name="adj1" fmla="val 53249"/>
              <a:gd name="adj2" fmla="val 106499"/>
              <a:gd name="adj3" fmla="val 33333"/>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84325" name="下弧形箭头 184324"/>
          <p:cNvSpPr/>
          <p:nvPr/>
        </p:nvSpPr>
        <p:spPr>
          <a:xfrm rot="24994025">
            <a:off x="6088063" y="1752600"/>
            <a:ext cx="1384300" cy="381000"/>
          </a:xfrm>
          <a:prstGeom prst="curvedUpArrow">
            <a:avLst>
              <a:gd name="adj1" fmla="val 72666"/>
              <a:gd name="adj2" fmla="val 145333"/>
              <a:gd name="adj3" fmla="val 33333"/>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84326" name="文本框 184325"/>
          <p:cNvSpPr txBox="1"/>
          <p:nvPr/>
        </p:nvSpPr>
        <p:spPr>
          <a:xfrm>
            <a:off x="7315200" y="2133600"/>
            <a:ext cx="1219200" cy="1190625"/>
          </a:xfrm>
          <a:prstGeom prst="rect">
            <a:avLst/>
          </a:prstGeom>
          <a:solidFill>
            <a:srgbClr val="FF0000"/>
          </a:solidFill>
          <a:ln w="9525">
            <a:noFill/>
          </a:ln>
        </p:spPr>
        <p:txBody>
          <a:bodyPr>
            <a:spAutoFit/>
          </a:bodyPr>
          <a:p>
            <a:pPr>
              <a:spcBef>
                <a:spcPct val="50000"/>
              </a:spcBef>
            </a:pPr>
            <a:r>
              <a:rPr lang="zh-CN" altLang="en-US" sz="3600" b="1" dirty="0">
                <a:solidFill>
                  <a:schemeClr val="bg1"/>
                </a:solidFill>
                <a:latin typeface="Arial" panose="020B0604020202020204" pitchFamily="34" charset="0"/>
                <a:ea typeface="华文行楷" panose="02010800040101010101" pitchFamily="2" charset="-122"/>
              </a:rPr>
              <a:t>生活现象</a:t>
            </a:r>
            <a:endParaRPr lang="zh-CN" altLang="en-US" sz="3600" b="1">
              <a:solidFill>
                <a:schemeClr val="bg1"/>
              </a:solidFill>
              <a:latin typeface="Arial" panose="020B0604020202020204" pitchFamily="34" charset="0"/>
              <a:ea typeface="华文行楷" panose="02010800040101010101" pitchFamily="2" charset="-122"/>
            </a:endParaRPr>
          </a:p>
        </p:txBody>
      </p:sp>
      <p:sp>
        <p:nvSpPr>
          <p:cNvPr id="184327" name="文本框 184326"/>
          <p:cNvSpPr txBox="1"/>
          <p:nvPr/>
        </p:nvSpPr>
        <p:spPr>
          <a:xfrm>
            <a:off x="2667000" y="3124200"/>
            <a:ext cx="1447800" cy="1190625"/>
          </a:xfrm>
          <a:prstGeom prst="rect">
            <a:avLst/>
          </a:prstGeom>
          <a:solidFill>
            <a:srgbClr val="FF0000"/>
          </a:solidFill>
          <a:ln w="9525">
            <a:noFill/>
          </a:ln>
        </p:spPr>
        <p:txBody>
          <a:bodyPr>
            <a:spAutoFit/>
          </a:bodyPr>
          <a:p>
            <a:pPr>
              <a:spcBef>
                <a:spcPct val="50000"/>
              </a:spcBef>
            </a:pPr>
            <a:r>
              <a:rPr lang="zh-CN" altLang="en-US" sz="3600" b="1" dirty="0">
                <a:solidFill>
                  <a:schemeClr val="bg1"/>
                </a:solidFill>
                <a:latin typeface="Arial" panose="020B0604020202020204" pitchFamily="34" charset="0"/>
                <a:ea typeface="华文行楷" panose="02010800040101010101" pitchFamily="2" charset="-122"/>
              </a:rPr>
              <a:t>自然现象</a:t>
            </a:r>
            <a:endParaRPr lang="zh-CN" altLang="en-US" sz="3600" b="1">
              <a:solidFill>
                <a:schemeClr val="bg1"/>
              </a:solidFill>
              <a:latin typeface="Arial" panose="020B0604020202020204" pitchFamily="34" charset="0"/>
              <a:ea typeface="华文行楷" panose="02010800040101010101" pitchFamily="2" charset="-122"/>
            </a:endParaRPr>
          </a:p>
        </p:txBody>
      </p:sp>
      <p:sp>
        <p:nvSpPr>
          <p:cNvPr id="184328" name="plant">
            <a:hlinkClick r:id="" action="ppaction://noaction"/>
          </p:cNvPr>
          <p:cNvSpPr>
            <a:spLocks noEditPoints="1"/>
          </p:cNvSpPr>
          <p:nvPr/>
        </p:nvSpPr>
        <p:spPr>
          <a:xfrm>
            <a:off x="533400" y="2895600"/>
            <a:ext cx="1066800" cy="838200"/>
          </a:xfrm>
          <a:custGeom>
            <a:avLst/>
            <a:gdLst>
              <a:gd name="txL" fmla="*/ 7100 w 21600"/>
              <a:gd name="txT" fmla="*/ 10092 h 21600"/>
              <a:gd name="txR" fmla="*/ 14545 w 21600"/>
              <a:gd name="txB" fmla="*/ 13573 h 21600"/>
            </a:gdLst>
            <a:ahLst/>
            <a:cxnLst>
              <a:cxn ang="0">
                <a:pos x="0" y="0"/>
              </a:cxn>
              <a:cxn ang="0">
                <a:pos x="10800" y="0"/>
              </a:cxn>
              <a:cxn ang="0">
                <a:pos x="21600" y="0"/>
              </a:cxn>
              <a:cxn ang="0">
                <a:pos x="21600" y="10800"/>
              </a:cxn>
              <a:cxn ang="0">
                <a:pos x="21600" y="21600"/>
              </a:cxn>
              <a:cxn ang="0">
                <a:pos x="10800" y="21600"/>
              </a:cxn>
              <a:cxn ang="0">
                <a:pos x="0" y="21600"/>
              </a:cxn>
              <a:cxn ang="0">
                <a:pos x="0" y="10800"/>
              </a:cxn>
            </a:cxnLst>
            <a:rect l="txL" t="txT" r="txR" b="txB"/>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cap="flat" cmpd="sng">
            <a:solidFill>
              <a:srgbClr val="000000"/>
            </a:solidFill>
            <a:prstDash val="solid"/>
            <a:miter/>
            <a:headEnd type="none" w="med" len="med"/>
            <a:tailEnd type="none" w="med" len="med"/>
          </a:ln>
          <a:effectLst>
            <a:outerShdw dist="107763" dir="2699999" algn="ctr" rotWithShape="0">
              <a:srgbClr val="808080"/>
            </a:outerShdw>
          </a:effectLst>
        </p:spPr>
        <p:txBody>
          <a:bodyPr/>
          <a:p>
            <a:endParaRPr lang="zh-CN" altLang="en-US"/>
          </a:p>
        </p:txBody>
      </p:sp>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25"/>
                                        </p:tgtEl>
                                        <p:attrNameLst>
                                          <p:attrName>style.visibility</p:attrName>
                                        </p:attrNameLst>
                                      </p:cBhvr>
                                      <p:to>
                                        <p:strVal val="visible"/>
                                      </p:to>
                                    </p:set>
                                    <p:anim calcmode="lin" valueType="num">
                                      <p:cBhvr additive="base">
                                        <p:cTn id="7" dur="500" fill="hold"/>
                                        <p:tgtEl>
                                          <p:spTgt spid="184325"/>
                                        </p:tgtEl>
                                        <p:attrNameLst>
                                          <p:attrName>ppt_x</p:attrName>
                                        </p:attrNameLst>
                                      </p:cBhvr>
                                      <p:tavLst>
                                        <p:tav tm="0">
                                          <p:val>
                                            <p:strVal val="#ppt_x"/>
                                          </p:val>
                                        </p:tav>
                                        <p:tav tm="100000">
                                          <p:val>
                                            <p:strVal val="#ppt_x"/>
                                          </p:val>
                                        </p:tav>
                                      </p:tavLst>
                                    </p:anim>
                                    <p:anim calcmode="lin" valueType="num">
                                      <p:cBhvr additive="base">
                                        <p:cTn id="8" dur="500" fill="hold"/>
                                        <p:tgtEl>
                                          <p:spTgt spid="184325"/>
                                        </p:tgtEl>
                                        <p:attrNameLst>
                                          <p:attrName>ppt_y</p:attrName>
                                        </p:attrNameLst>
                                      </p:cBhvr>
                                      <p:tavLst>
                                        <p:tav tm="0">
                                          <p:val>
                                            <p:strVal val="1+#ppt_h/2"/>
                                          </p:val>
                                        </p:tav>
                                        <p:tav tm="100000">
                                          <p:val>
                                            <p:strVal val="#ppt_y"/>
                                          </p:val>
                                        </p:tav>
                                      </p:tavLst>
                                    </p:anim>
                                  </p:childTnLst>
                                </p:cTn>
                              </p:par>
                              <p:par>
                                <p:cTn id="9" presetID="24" presetClass="entr" presetSubtype="0" fill="hold" grpId="0" nodeType="withEffect">
                                  <p:stCondLst>
                                    <p:cond delay="0"/>
                                  </p:stCondLst>
                                  <p:childTnLst>
                                    <p:set>
                                      <p:cBhvr>
                                        <p:cTn id="10" dur="1" fill="hold">
                                          <p:stCondLst>
                                            <p:cond delay="0"/>
                                          </p:stCondLst>
                                        </p:cTn>
                                        <p:tgtEl>
                                          <p:spTgt spid="184326"/>
                                        </p:tgtEl>
                                        <p:attrNameLst>
                                          <p:attrName>style.visibility</p:attrName>
                                        </p:attrNameLst>
                                      </p:cBhvr>
                                      <p:to>
                                        <p:strVal val="visible"/>
                                      </p:to>
                                    </p:set>
                                    <p:anim calcmode="lin" valueType="num">
                                      <p:cBhvr>
                                        <p:cTn id="11" dur="1" fill="hold"/>
                                        <p:tgtEl>
                                          <p:spTgt spid="184326"/>
                                        </p:tgtEl>
                                      </p:cBhvr>
                                    </p:anim>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184324"/>
                                        </p:tgtEl>
                                        <p:attrNameLst>
                                          <p:attrName>style.visibility</p:attrName>
                                        </p:attrNameLst>
                                      </p:cBhvr>
                                      <p:to>
                                        <p:strVal val="visible"/>
                                      </p:to>
                                    </p:set>
                                    <p:animEffect transition="in" filter="slide(fromBottom)">
                                      <p:cBhvr>
                                        <p:cTn id="16" dur="500"/>
                                        <p:tgtEl>
                                          <p:spTgt spid="184324"/>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84327"/>
                                        </p:tgtEl>
                                        <p:attrNameLst>
                                          <p:attrName>style.visibility</p:attrName>
                                        </p:attrNameLst>
                                      </p:cBhvr>
                                      <p:to>
                                        <p:strVal val="visible"/>
                                      </p:to>
                                    </p:set>
                                    <p:animEffect transition="in" filter="slide(fromBottom)">
                                      <p:cBhvr>
                                        <p:cTn id="19" dur="500"/>
                                        <p:tgtEl>
                                          <p:spTgt spid="184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6" grpId="0" animBg="1"/>
      <p:bldP spid="18432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4498" name="文本框 234497"/>
          <p:cNvSpPr txBox="1"/>
          <p:nvPr/>
        </p:nvSpPr>
        <p:spPr>
          <a:xfrm>
            <a:off x="107950" y="0"/>
            <a:ext cx="8713788" cy="3387725"/>
          </a:xfrm>
          <a:prstGeom prst="rect">
            <a:avLst/>
          </a:prstGeom>
          <a:noFill/>
          <a:ln w="9525">
            <a:noFill/>
          </a:ln>
        </p:spPr>
        <p:txBody>
          <a:bodyPr>
            <a:spAutoFit/>
          </a:bodyPr>
          <a:p>
            <a:pPr>
              <a:spcBef>
                <a:spcPct val="50000"/>
              </a:spcBef>
            </a:pPr>
            <a:r>
              <a:rPr lang="en-US" altLang="zh-CN" sz="3600" b="1" dirty="0">
                <a:latin typeface="黑体" panose="02010609060101010101" pitchFamily="2" charset="-122"/>
                <a:ea typeface="黑体" panose="02010609060101010101" pitchFamily="2" charset="-122"/>
              </a:rPr>
              <a:t>3</a:t>
            </a:r>
            <a:r>
              <a:rPr lang="zh-CN" altLang="en-US" sz="3600" b="1" dirty="0">
                <a:latin typeface="黑体" panose="02010609060101010101" pitchFamily="2" charset="-122"/>
                <a:ea typeface="黑体" panose="02010609060101010101" pitchFamily="2" charset="-122"/>
              </a:rPr>
              <a:t>、爱心是一片照射在冬日的阳光，使贫病交迫的人感到人间的温暖；爱心是一泓出现在沙漠里的泉水，使濒临绝境的人重新看到生活的希望；爱心是一首飘荡在夜空的歌谣，使孤苦无依的人获得心灵的慰藉。</a:t>
            </a:r>
            <a:r>
              <a:rPr lang="zh-CN" altLang="en-US" sz="3600" b="1" dirty="0">
                <a:solidFill>
                  <a:srgbClr val="FF0000"/>
                </a:solidFill>
                <a:latin typeface="黑体" panose="02010609060101010101" pitchFamily="2" charset="-122"/>
                <a:ea typeface="黑体" panose="02010609060101010101" pitchFamily="2" charset="-122"/>
              </a:rPr>
              <a:t>人生需要爱心。</a:t>
            </a:r>
            <a:endParaRPr lang="zh-CN" altLang="en-US" sz="3600" b="1" dirty="0">
              <a:solidFill>
                <a:srgbClr val="FF0000"/>
              </a:solidFill>
              <a:latin typeface="黑体" panose="02010609060101010101" pitchFamily="2" charset="-122"/>
              <a:ea typeface="黑体" panose="02010609060101010101" pitchFamily="2" charset="-122"/>
            </a:endParaRPr>
          </a:p>
        </p:txBody>
      </p:sp>
      <p:sp>
        <p:nvSpPr>
          <p:cNvPr id="234499" name="文本框 234498"/>
          <p:cNvSpPr txBox="1"/>
          <p:nvPr/>
        </p:nvSpPr>
        <p:spPr>
          <a:xfrm>
            <a:off x="179388" y="3716338"/>
            <a:ext cx="8713787" cy="2959100"/>
          </a:xfrm>
          <a:prstGeom prst="rect">
            <a:avLst/>
          </a:prstGeom>
          <a:noFill/>
          <a:ln w="9525">
            <a:noFill/>
          </a:ln>
        </p:spPr>
        <p:txBody>
          <a:bodyPr>
            <a:spAutoFit/>
          </a:bodyPr>
          <a:p>
            <a:pPr>
              <a:spcBef>
                <a:spcPct val="50000"/>
              </a:spcBef>
            </a:pPr>
            <a:r>
              <a:rPr lang="en-US" altLang="zh-CN" sz="3600" b="1" dirty="0">
                <a:latin typeface="黑体" panose="02010609060101010101" pitchFamily="2" charset="-122"/>
                <a:ea typeface="黑体" panose="02010609060101010101" pitchFamily="2" charset="-122"/>
              </a:rPr>
              <a:t>4</a:t>
            </a:r>
            <a:r>
              <a:rPr lang="zh-CN" altLang="en-US" sz="3600" b="1" dirty="0">
                <a:latin typeface="黑体" panose="02010609060101010101" pitchFamily="2" charset="-122"/>
                <a:ea typeface="黑体" panose="02010609060101010101" pitchFamily="2" charset="-122"/>
              </a:rPr>
              <a:t>、一滴水是小的，一块石是硬的。但一滴滴的水不断地滴在石头的同一地方，天长日久，水滴竟可穿石，同样一个人一次努力的作用是渺小的，</a:t>
            </a:r>
            <a:r>
              <a:rPr lang="zh-CN" altLang="en-US" sz="3600" b="1" dirty="0">
                <a:solidFill>
                  <a:srgbClr val="FF0000"/>
                </a:solidFill>
                <a:latin typeface="黑体" panose="02010609060101010101" pitchFamily="2" charset="-122"/>
                <a:ea typeface="黑体" panose="02010609060101010101" pitchFamily="2" charset="-122"/>
              </a:rPr>
              <a:t>但是坚持不懈，不断努力，日后就会成功</a:t>
            </a:r>
            <a:r>
              <a:rPr lang="zh-CN" altLang="en-US" sz="3600" b="1" dirty="0">
                <a:latin typeface="黑体" panose="02010609060101010101" pitchFamily="2" charset="-122"/>
                <a:ea typeface="黑体" panose="02010609060101010101" pitchFamily="2" charset="-122"/>
              </a:rPr>
              <a:t>。</a:t>
            </a:r>
            <a:r>
              <a:rPr lang="en-US" altLang="zh-CN" sz="3600" b="1">
                <a:solidFill>
                  <a:schemeClr val="folHlink"/>
                </a:solidFill>
                <a:latin typeface="Arial" panose="020B0604020202020204" pitchFamily="34" charset="0"/>
                <a:ea typeface="黑体" panose="02010609060101010101" pitchFamily="2" charset="-122"/>
              </a:rPr>
              <a:t>——</a:t>
            </a:r>
            <a:r>
              <a:rPr lang="en-US" altLang="zh-CN" sz="3600" b="1" dirty="0">
                <a:solidFill>
                  <a:schemeClr val="folHlink"/>
                </a:solidFill>
                <a:latin typeface="黑体" panose="02010609060101010101" pitchFamily="2" charset="-122"/>
                <a:ea typeface="黑体" panose="02010609060101010101" pitchFamily="2" charset="-122"/>
              </a:rPr>
              <a:t>《</a:t>
            </a:r>
            <a:r>
              <a:rPr lang="zh-CN" altLang="en-US" sz="3600" b="1" dirty="0">
                <a:solidFill>
                  <a:schemeClr val="folHlink"/>
                </a:solidFill>
                <a:latin typeface="黑体" panose="02010609060101010101" pitchFamily="2" charset="-122"/>
                <a:ea typeface="黑体" panose="02010609060101010101" pitchFamily="2" charset="-122"/>
              </a:rPr>
              <a:t>贵在坚持</a:t>
            </a:r>
            <a:r>
              <a:rPr lang="en-US" altLang="zh-CN" sz="3600" b="1">
                <a:solidFill>
                  <a:schemeClr val="folHlink"/>
                </a:solidFill>
                <a:latin typeface="黑体" panose="02010609060101010101" pitchFamily="2" charset="-122"/>
                <a:ea typeface="黑体" panose="02010609060101010101" pitchFamily="2" charset="-122"/>
              </a:rPr>
              <a:t>》</a:t>
            </a:r>
            <a:r>
              <a:rPr lang="en-US" altLang="zh-CN" sz="4400" b="1">
                <a:latin typeface="黑体" panose="02010609060101010101" pitchFamily="2" charset="-122"/>
                <a:ea typeface="黑体" panose="02010609060101010101" pitchFamily="2" charset="-122"/>
              </a:rPr>
              <a:t> </a:t>
            </a:r>
            <a:endParaRPr lang="en-US" altLang="zh-CN" sz="4400"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44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44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p:bldP spid="23449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4" name="文本占位符 233473"/>
          <p:cNvSpPr>
            <a:spLocks noGrp="1"/>
          </p:cNvSpPr>
          <p:nvPr>
            <p:ph type="body" idx="1"/>
          </p:nvPr>
        </p:nvSpPr>
        <p:spPr>
          <a:xfrm>
            <a:off x="468313" y="333375"/>
            <a:ext cx="8229600" cy="5975350"/>
          </a:xfrm>
          <a:ln/>
        </p:spPr>
        <p:txBody>
          <a:bodyPr/>
          <a:p>
            <a:endParaRPr lang="en-US" altLang="zh-CN" sz="4000" b="1" dirty="0">
              <a:solidFill>
                <a:srgbClr val="D60093"/>
              </a:solidFill>
              <a:latin typeface="黑体" panose="02010609060101010101" pitchFamily="2" charset="-122"/>
              <a:ea typeface="黑体" panose="02010609060101010101" pitchFamily="2" charset="-122"/>
            </a:endParaRPr>
          </a:p>
          <a:p>
            <a:pPr>
              <a:buNone/>
            </a:pPr>
            <a:r>
              <a:rPr lang="en-US" altLang="zh-CN" sz="3600" b="1" dirty="0">
                <a:solidFill>
                  <a:srgbClr val="3333FF"/>
                </a:solidFill>
                <a:latin typeface="黑体" panose="02010609060101010101" pitchFamily="2" charset="-122"/>
                <a:ea typeface="黑体" panose="02010609060101010101" pitchFamily="2" charset="-122"/>
              </a:rPr>
              <a:t>5</a:t>
            </a:r>
            <a:r>
              <a:rPr lang="zh-CN" altLang="en-US" sz="3600" b="1" dirty="0">
                <a:solidFill>
                  <a:srgbClr val="3333FF"/>
                </a:solidFill>
                <a:latin typeface="黑体" panose="02010609060101010101" pitchFamily="2" charset="-122"/>
                <a:ea typeface="黑体" panose="02010609060101010101" pitchFamily="2" charset="-122"/>
              </a:rPr>
              <a:t>、在暗礁四伏的海上航行，需要灯塔指点迷津；在岔道口上迷路，需要路标指引方向。否则就要触礁，迷路。在</a:t>
            </a:r>
            <a:r>
              <a:rPr lang="zh-CN" altLang="en-US" sz="3600" b="1" dirty="0">
                <a:solidFill>
                  <a:srgbClr val="FF0000"/>
                </a:solidFill>
                <a:latin typeface="黑体" panose="02010609060101010101" pitchFamily="2" charset="-122"/>
                <a:ea typeface="黑体" panose="02010609060101010101" pitchFamily="2" charset="-122"/>
              </a:rPr>
              <a:t>人生</a:t>
            </a:r>
            <a:r>
              <a:rPr lang="zh-CN" altLang="en-US" sz="3600" b="1" dirty="0">
                <a:solidFill>
                  <a:srgbClr val="3333FF"/>
                </a:solidFill>
                <a:latin typeface="黑体" panose="02010609060101010101" pitchFamily="2" charset="-122"/>
                <a:ea typeface="黑体" panose="02010609060101010101" pitchFamily="2" charset="-122"/>
              </a:rPr>
              <a:t>路途中，我们需要科学理论的指导。 </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灯塔</a:t>
            </a:r>
            <a:r>
              <a:rPr lang="en-US" altLang="zh-CN" sz="3600" b="1">
                <a:latin typeface="Arial" panose="020B0604020202020204" pitchFamily="34" charset="0"/>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路标</a:t>
            </a:r>
            <a:r>
              <a:rPr lang="en-US" altLang="zh-CN" sz="3600" b="1">
                <a:latin typeface="Arial" panose="020B0604020202020204" pitchFamily="34" charset="0"/>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理论</a:t>
            </a:r>
            <a:r>
              <a:rPr lang="en-US" altLang="zh-CN" sz="3600" b="1">
                <a:latin typeface="黑体" panose="02010609060101010101" pitchFamily="2" charset="-122"/>
                <a:ea typeface="黑体" panose="02010609060101010101" pitchFamily="2" charset="-122"/>
              </a:rPr>
              <a:t>》</a:t>
            </a:r>
            <a:endParaRPr lang="en-US" altLang="zh-CN" sz="3600" b="1">
              <a:latin typeface="黑体" panose="02010609060101010101" pitchFamily="2" charset="-122"/>
              <a:ea typeface="黑体" panose="02010609060101010101" pitchFamily="2" charset="-122"/>
            </a:endParaRPr>
          </a:p>
        </p:txBody>
      </p:sp>
      <p:sp>
        <p:nvSpPr>
          <p:cNvPr id="233475" name="矩形 233474"/>
          <p:cNvSpPr/>
          <p:nvPr/>
        </p:nvSpPr>
        <p:spPr>
          <a:xfrm>
            <a:off x="395288" y="3284538"/>
            <a:ext cx="8229600" cy="3735387"/>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endParaRPr lang="en-US" altLang="zh-CN" sz="3600" b="1" dirty="0">
              <a:solidFill>
                <a:srgbClr val="009900"/>
              </a:solidFill>
              <a:latin typeface="黑体" panose="02010609060101010101" pitchFamily="2" charset="-122"/>
              <a:ea typeface="黑体" panose="02010609060101010101" pitchFamily="2" charset="-122"/>
            </a:endParaRPr>
          </a:p>
          <a:p>
            <a:pPr lvl="0">
              <a:buNone/>
            </a:pPr>
            <a:r>
              <a:rPr lang="en-US" altLang="zh-CN" sz="3600" b="1" dirty="0">
                <a:solidFill>
                  <a:srgbClr val="9900CC"/>
                </a:solidFill>
                <a:latin typeface="黑体" panose="02010609060101010101" pitchFamily="2" charset="-122"/>
                <a:ea typeface="黑体" panose="02010609060101010101" pitchFamily="2" charset="-122"/>
              </a:rPr>
              <a:t>6</a:t>
            </a:r>
            <a:r>
              <a:rPr lang="zh-CN" altLang="en-US" sz="3600" b="1" dirty="0">
                <a:solidFill>
                  <a:srgbClr val="9900CC"/>
                </a:solidFill>
                <a:latin typeface="黑体" panose="02010609060101010101" pitchFamily="2" charset="-122"/>
                <a:ea typeface="黑体" panose="02010609060101010101" pitchFamily="2" charset="-122"/>
              </a:rPr>
              <a:t>、像微风拂过竹叶，像碧波轻吻着海岸，像明星装饰着天幕，像冷雨滋润着土地。你的出现仿佛一道闪电划破了凝固的空气。</a:t>
            </a:r>
            <a:r>
              <a:rPr lang="en-US" altLang="zh-CN" sz="3600" b="1" dirty="0">
                <a:solidFill>
                  <a:srgbClr val="009900"/>
                </a:solidFill>
                <a:latin typeface="黑体" panose="02010609060101010101" pitchFamily="2" charset="-122"/>
                <a:ea typeface="黑体" panose="02010609060101010101" pitchFamily="2" charset="-122"/>
              </a:rPr>
              <a:t>《</a:t>
            </a:r>
            <a:r>
              <a:rPr lang="zh-CN" altLang="en-US" sz="3600" b="1" dirty="0">
                <a:solidFill>
                  <a:srgbClr val="009900"/>
                </a:solidFill>
                <a:latin typeface="黑体" panose="02010609060101010101" pitchFamily="2" charset="-122"/>
                <a:ea typeface="黑体" panose="02010609060101010101" pitchFamily="2" charset="-122"/>
              </a:rPr>
              <a:t>一丝甘醇沁心田</a:t>
            </a:r>
            <a:r>
              <a:rPr lang="en-US" altLang="zh-CN" sz="3600" b="1">
                <a:solidFill>
                  <a:srgbClr val="009900"/>
                </a:solidFill>
                <a:latin typeface="黑体" panose="02010609060101010101" pitchFamily="2" charset="-122"/>
                <a:ea typeface="黑体" panose="02010609060101010101" pitchFamily="2" charset="-122"/>
              </a:rPr>
              <a:t>》</a:t>
            </a:r>
            <a:endParaRPr lang="en-US" altLang="zh-CN" sz="3600" b="1">
              <a:solidFill>
                <a:srgbClr val="9900CC"/>
              </a:solidFill>
              <a:latin typeface="黑体" panose="02010609060101010101" pitchFamily="2" charset="-122"/>
              <a:ea typeface="黑体" panose="02010609060101010101" pitchFamily="2" charset="-122"/>
            </a:endParaRPr>
          </a:p>
          <a:p>
            <a:pPr lvl="0"/>
            <a:endParaRPr lang="en-US" altLang="zh-CN" sz="3600" b="1" dirty="0">
              <a:solidFill>
                <a:srgbClr val="9900CC"/>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3474">
                                            <p:txEl>
                                              <p:charRg st="1" end="8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34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build="p"/>
      <p:bldP spid="23347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0098" name="标题 260097"/>
          <p:cNvSpPr>
            <a:spLocks noGrp="1"/>
          </p:cNvSpPr>
          <p:nvPr>
            <p:ph type="title"/>
          </p:nvPr>
        </p:nvSpPr>
        <p:spPr>
          <a:xfrm>
            <a:off x="0" y="0"/>
            <a:ext cx="9144000" cy="1400175"/>
          </a:xfrm>
          <a:ln/>
        </p:spPr>
        <p:txBody>
          <a:bodyPr anchor="ctr"/>
          <a:p>
            <a:r>
              <a:rPr lang="zh-CN" altLang="en-US" sz="3200" b="1" dirty="0">
                <a:solidFill>
                  <a:srgbClr val="FF0000"/>
                </a:solidFill>
                <a:latin typeface="微软雅黑" panose="020B0503020204020204" pitchFamily="34" charset="-122"/>
                <a:ea typeface="微软雅黑" panose="020B0503020204020204" pitchFamily="34" charset="-122"/>
              </a:rPr>
              <a:t>四．开门见山，揭示中心。作文一开头就把话题或中心直截了当地告诉读者。</a:t>
            </a:r>
            <a:r>
              <a:rPr lang="zh-CN" altLang="en-US" dirty="0">
                <a:solidFill>
                  <a:srgbClr val="FF0000"/>
                </a:solidFill>
              </a:rPr>
              <a:t> </a:t>
            </a:r>
            <a:endParaRPr lang="zh-CN" altLang="en-US" dirty="0">
              <a:solidFill>
                <a:srgbClr val="FF0000"/>
              </a:solidFill>
            </a:endParaRPr>
          </a:p>
        </p:txBody>
      </p:sp>
      <p:sp>
        <p:nvSpPr>
          <p:cNvPr id="260099" name="文本占位符 260098"/>
          <p:cNvSpPr>
            <a:spLocks noGrp="1"/>
          </p:cNvSpPr>
          <p:nvPr>
            <p:ph type="body" idx="1"/>
          </p:nvPr>
        </p:nvSpPr>
        <p:spPr>
          <a:xfrm>
            <a:off x="-323850" y="1341438"/>
            <a:ext cx="9720263" cy="5373687"/>
          </a:xfrm>
          <a:ln/>
        </p:spPr>
        <p:txBody>
          <a:bodyPr/>
          <a:p>
            <a:pPr>
              <a:lnSpc>
                <a:spcPct val="90000"/>
              </a:lnSpc>
              <a:buNone/>
            </a:pPr>
            <a:r>
              <a:rPr lang="en-US" altLang="zh-CN" b="1" dirty="0"/>
              <a:t>        </a:t>
            </a:r>
            <a:r>
              <a:rPr lang="zh-CN" altLang="en-US" b="1" dirty="0"/>
              <a:t>例文</a:t>
            </a:r>
            <a:r>
              <a:rPr lang="en-US" altLang="zh-CN" b="1"/>
              <a:t>1           </a:t>
            </a:r>
            <a:r>
              <a:rPr lang="zh-CN" altLang="en-US" b="1" dirty="0">
                <a:solidFill>
                  <a:schemeClr val="tx2"/>
                </a:solidFill>
              </a:rPr>
              <a:t>我的财富 </a:t>
            </a:r>
            <a:br>
              <a:rPr lang="zh-CN" altLang="en-US" b="1" dirty="0">
                <a:solidFill>
                  <a:schemeClr val="tx2"/>
                </a:solidFill>
              </a:rPr>
            </a:br>
            <a:r>
              <a:rPr lang="zh-CN" altLang="en-US" b="1" dirty="0"/>
              <a:t>    每当我盘坐在地板上，总觉得自己俨然是一个帝王。</a:t>
            </a:r>
            <a:r>
              <a:rPr lang="zh-CN" altLang="en-US" b="1" dirty="0">
                <a:solidFill>
                  <a:srgbClr val="CC0000"/>
                </a:solidFill>
              </a:rPr>
              <a:t>因为我有最无价的财富陪伴在左右</a:t>
            </a:r>
            <a:r>
              <a:rPr lang="en-US" altLang="zh-CN" b="1">
                <a:solidFill>
                  <a:srgbClr val="CC0000"/>
                </a:solidFill>
                <a:latin typeface="Arial" panose="020B0604020202020204" pitchFamily="34" charset="0"/>
              </a:rPr>
              <a:t>——</a:t>
            </a:r>
            <a:r>
              <a:rPr lang="zh-CN" altLang="en-US" b="1" dirty="0">
                <a:solidFill>
                  <a:srgbClr val="CC0000"/>
                </a:solidFill>
              </a:rPr>
              <a:t>我所有心爱的书籍。</a:t>
            </a:r>
            <a:r>
              <a:rPr lang="zh-CN" altLang="en-US" b="1" dirty="0"/>
              <a:t> </a:t>
            </a:r>
            <a:br>
              <a:rPr lang="zh-CN" altLang="en-US" b="1" dirty="0"/>
            </a:br>
            <a:r>
              <a:rPr lang="zh-CN" altLang="en-US" b="1" dirty="0"/>
              <a:t>    书给我带来最大的快慰，调剂着我的情绪，是最无价的精神财富。当你的眼光在黑字白纸的书页上驰骋，人却随着小说中人物的命运跌宕起伏，那是多么大的快慰啊！或者你在读着一本令人费解的哲学著作，每有会意处，你难道不会乐而忘忧吗？你会为丑小鸭变为白天鹅而惊喜万分；为堂吉诃德大战风车而捧腹大笑；</a:t>
            </a:r>
            <a:r>
              <a:rPr lang="en-US" altLang="zh-CN" b="1">
                <a:latin typeface="Arial" panose="020B0604020202020204" pitchFamily="34" charset="0"/>
              </a:rPr>
              <a:t>——</a:t>
            </a:r>
            <a:r>
              <a:rPr lang="zh-CN" altLang="en-US" b="1" dirty="0"/>
              <a:t>有这么多快乐，这不是一笔巨大的财富吗？</a:t>
            </a:r>
            <a:r>
              <a:rPr lang="en-US" altLang="zh-CN" b="1">
                <a:latin typeface="Arial" panose="020B0604020202020204" pitchFamily="34" charset="0"/>
              </a:rPr>
              <a:t>……</a:t>
            </a:r>
            <a:r>
              <a:rPr lang="en-US" altLang="zh-CN" b="1"/>
              <a:t>. </a:t>
            </a:r>
            <a:endParaRPr lang="en-US" altLang="zh-CN"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0099">
                                            <p:txEl>
                                              <p:charRg st="0" end="253"/>
                                            </p:txEl>
                                          </p:spTgt>
                                        </p:tgtEl>
                                        <p:attrNameLst>
                                          <p:attrName>style.visibility</p:attrName>
                                        </p:attrNameLst>
                                      </p:cBhvr>
                                      <p:to>
                                        <p:strVal val="visible"/>
                                      </p:to>
                                    </p:set>
                                    <p:animEffect transition="in" filter="blinds(horizontal)">
                                      <p:cBhvr>
                                        <p:cTn id="7" dur="500"/>
                                        <p:tgtEl>
                                          <p:spTgt spid="260099">
                                            <p:txEl>
                                              <p:charRg st="0" end="2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099"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1122" name="文本占位符 261121"/>
          <p:cNvSpPr txBox="1"/>
          <p:nvPr>
            <p:ph type="body" idx="1"/>
          </p:nvPr>
        </p:nvSpPr>
        <p:spPr>
          <a:xfrm>
            <a:off x="323850" y="549275"/>
            <a:ext cx="8439150" cy="4830763"/>
          </a:xfrm>
          <a:ln/>
        </p:spPr>
        <p:txBody>
          <a:bodyPr vert="horz" wrap="square" lIns="91440" tIns="45720" rIns="91440" bIns="45720" anchor="t"/>
          <a:p>
            <a:pPr>
              <a:spcBef>
                <a:spcPct val="50000"/>
              </a:spcBef>
              <a:buNone/>
            </a:pPr>
            <a:r>
              <a:rPr lang="en-US" altLang="zh-CN" sz="3600" b="1" dirty="0">
                <a:solidFill>
                  <a:srgbClr val="CC0000"/>
                </a:solidFill>
              </a:rPr>
              <a:t>  </a:t>
            </a:r>
            <a:r>
              <a:rPr lang="zh-CN" altLang="en-US" sz="3600" b="1" dirty="0">
                <a:solidFill>
                  <a:srgbClr val="CC0000"/>
                </a:solidFill>
              </a:rPr>
              <a:t>解析：</a:t>
            </a:r>
            <a:r>
              <a:rPr lang="zh-CN" altLang="en-US" sz="3600" b="1" dirty="0"/>
              <a:t>本文开头能够紧扣题目，抓住中心，开门见山指出“我”拥有“最无价的财富”</a:t>
            </a:r>
            <a:r>
              <a:rPr lang="en-US" altLang="zh-CN" sz="3600" b="1">
                <a:latin typeface="Arial" panose="020B0604020202020204" pitchFamily="34" charset="0"/>
              </a:rPr>
              <a:t>——</a:t>
            </a:r>
            <a:r>
              <a:rPr lang="en-US" altLang="zh-CN" sz="3600" b="1" dirty="0"/>
              <a:t>“</a:t>
            </a:r>
            <a:r>
              <a:rPr lang="zh-CN" altLang="en-US" sz="3600" b="1" dirty="0"/>
              <a:t>所有心爱的书籍”。作者称自己“俨然是一个帝王”，可以想见考生如何在自己的书的“王国”里统辖着自己的“臣民”。这个开头机灵而又不失踏实，它稳稳地统摄了全文，为下文展开作了充分的准备。 </a:t>
            </a:r>
            <a:br>
              <a:rPr lang="zh-CN" altLang="en-US" sz="3600" b="1" dirty="0"/>
            </a:br>
            <a:br>
              <a:rPr lang="zh-CN" altLang="en-US" sz="3600" b="1" dirty="0"/>
            </a:br>
            <a:endParaRPr lang="zh-CN" altLang="en-US" sz="3600" b="1" dirty="0"/>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019" name="文本框 214018"/>
          <p:cNvSpPr txBox="1"/>
          <p:nvPr/>
        </p:nvSpPr>
        <p:spPr>
          <a:xfrm>
            <a:off x="646113" y="1341438"/>
            <a:ext cx="8497887" cy="1066800"/>
          </a:xfrm>
          <a:prstGeom prst="rect">
            <a:avLst/>
          </a:prstGeom>
          <a:noFill/>
          <a:ln w="9525">
            <a:noFill/>
          </a:ln>
        </p:spPr>
        <p:txBody>
          <a:bodyPr>
            <a:spAutoFit/>
          </a:bodyPr>
          <a:p>
            <a:pPr>
              <a:spcBef>
                <a:spcPct val="50000"/>
              </a:spcBef>
            </a:pPr>
            <a:r>
              <a:rPr lang="en-US" altLang="zh-CN" sz="3200" b="1" dirty="0">
                <a:latin typeface="黑体" panose="02010609060101010101" pitchFamily="2" charset="-122"/>
                <a:ea typeface="黑体" panose="02010609060101010101" pitchFamily="2" charset="-122"/>
              </a:rPr>
              <a:t>2</a:t>
            </a:r>
            <a:r>
              <a:rPr lang="zh-CN" altLang="en-US" sz="3200" b="1" dirty="0">
                <a:latin typeface="黑体" panose="02010609060101010101" pitchFamily="2" charset="-122"/>
                <a:ea typeface="黑体" panose="02010609060101010101" pitchFamily="2" charset="-122"/>
              </a:rPr>
              <a:t>、现代社会充满了各种诱惑，</a:t>
            </a:r>
            <a:r>
              <a:rPr lang="zh-CN" altLang="en-US" sz="3200" b="1" dirty="0">
                <a:solidFill>
                  <a:srgbClr val="FF0000"/>
                </a:solidFill>
                <a:latin typeface="黑体" panose="02010609060101010101" pitchFamily="2" charset="-122"/>
                <a:ea typeface="黑体" panose="02010609060101010101" pitchFamily="2" charset="-122"/>
              </a:rPr>
              <a:t>这就需要我们在选择中善于舍弃</a:t>
            </a:r>
            <a:r>
              <a:rPr lang="zh-CN" altLang="en-US" sz="3200" b="1" dirty="0">
                <a:latin typeface="黑体" panose="02010609060101010101" pitchFamily="2" charset="-122"/>
                <a:ea typeface="黑体" panose="02010609060101010101" pitchFamily="2" charset="-122"/>
              </a:rPr>
              <a:t>。</a:t>
            </a:r>
            <a:r>
              <a:rPr lang="zh-CN" altLang="en-US" sz="3200" b="1">
                <a:latin typeface="黑体" panose="02010609060101010101" pitchFamily="2" charset="-122"/>
                <a:ea typeface="黑体" panose="02010609060101010101" pitchFamily="2" charset="-122"/>
              </a:rPr>
              <a:t> </a:t>
            </a:r>
            <a:r>
              <a:rPr lang="en-US" altLang="zh-CN" sz="3200" b="1">
                <a:solidFill>
                  <a:schemeClr val="folHlink"/>
                </a:solidFill>
                <a:latin typeface="Arial" panose="020B0604020202020204" pitchFamily="34" charset="0"/>
                <a:ea typeface="黑体" panose="02010609060101010101" pitchFamily="2" charset="-122"/>
              </a:rPr>
              <a:t>——</a:t>
            </a:r>
            <a:r>
              <a:rPr lang="en-US" altLang="zh-CN" sz="3200" b="1" dirty="0">
                <a:solidFill>
                  <a:schemeClr val="folHlink"/>
                </a:solidFill>
                <a:latin typeface="黑体" panose="02010609060101010101" pitchFamily="2" charset="-122"/>
                <a:ea typeface="黑体" panose="02010609060101010101" pitchFamily="2" charset="-122"/>
              </a:rPr>
              <a:t>《</a:t>
            </a:r>
            <a:r>
              <a:rPr lang="zh-CN" altLang="en-US" sz="3200" b="1" dirty="0">
                <a:solidFill>
                  <a:schemeClr val="folHlink"/>
                </a:solidFill>
                <a:latin typeface="黑体" panose="02010609060101010101" pitchFamily="2" charset="-122"/>
                <a:ea typeface="黑体" panose="02010609060101010101" pitchFamily="2" charset="-122"/>
              </a:rPr>
              <a:t>善于舍弃</a:t>
            </a:r>
            <a:r>
              <a:rPr lang="en-US" altLang="zh-CN" sz="3200" b="1">
                <a:solidFill>
                  <a:schemeClr val="folHlink"/>
                </a:solidFill>
                <a:latin typeface="黑体" panose="02010609060101010101" pitchFamily="2" charset="-122"/>
                <a:ea typeface="黑体" panose="02010609060101010101" pitchFamily="2" charset="-122"/>
              </a:rPr>
              <a:t>》</a:t>
            </a:r>
            <a:endParaRPr lang="en-US" altLang="zh-CN" sz="3200" b="1">
              <a:solidFill>
                <a:schemeClr val="folHlink"/>
              </a:solidFill>
              <a:latin typeface="黑体" panose="02010609060101010101" pitchFamily="2" charset="-122"/>
              <a:ea typeface="黑体" panose="02010609060101010101" pitchFamily="2" charset="-122"/>
            </a:endParaRPr>
          </a:p>
        </p:txBody>
      </p:sp>
      <p:sp>
        <p:nvSpPr>
          <p:cNvPr id="214020" name="文本框 214019"/>
          <p:cNvSpPr txBox="1"/>
          <p:nvPr/>
        </p:nvSpPr>
        <p:spPr>
          <a:xfrm>
            <a:off x="755650" y="2852738"/>
            <a:ext cx="8135938" cy="2041525"/>
          </a:xfrm>
          <a:prstGeom prst="rect">
            <a:avLst/>
          </a:prstGeom>
          <a:noFill/>
          <a:ln w="9525">
            <a:noFill/>
          </a:ln>
        </p:spPr>
        <p:txBody>
          <a:bodyPr>
            <a:spAutoFit/>
          </a:bodyPr>
          <a:p>
            <a:pPr>
              <a:spcBef>
                <a:spcPct val="50000"/>
              </a:spcBef>
            </a:pPr>
            <a:r>
              <a:rPr lang="en-US" altLang="zh-CN" sz="3200" b="1" dirty="0">
                <a:latin typeface="黑体" panose="02010609060101010101" pitchFamily="2" charset="-122"/>
                <a:ea typeface="黑体" panose="02010609060101010101" pitchFamily="2" charset="-122"/>
              </a:rPr>
              <a:t>3</a:t>
            </a:r>
            <a:r>
              <a:rPr lang="zh-CN" altLang="en-US" sz="3200" b="1" dirty="0">
                <a:latin typeface="黑体" panose="02010609060101010101" pitchFamily="2" charset="-122"/>
                <a:ea typeface="黑体" panose="02010609060101010101" pitchFamily="2" charset="-122"/>
              </a:rPr>
              <a:t>、不经过挫折，怎知道生活之艰难；不经过创伤，怎知道命运之真谛；只有当生命与苦难结缘，才知道，</a:t>
            </a:r>
            <a:r>
              <a:rPr lang="zh-CN" altLang="en-US" sz="3200" b="1" dirty="0">
                <a:solidFill>
                  <a:srgbClr val="FF0000"/>
                </a:solidFill>
                <a:latin typeface="黑体" panose="02010609060101010101" pitchFamily="2" charset="-122"/>
                <a:ea typeface="黑体" panose="02010609060101010101" pitchFamily="2" charset="-122"/>
              </a:rPr>
              <a:t>苦难其实也是一笔丰厚的财富。</a:t>
            </a:r>
            <a:endParaRPr lang="zh-CN" altLang="en-US" sz="3200" b="1" dirty="0">
              <a:solidFill>
                <a:srgbClr val="FF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40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40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9" grpId="0"/>
      <p:bldP spid="21402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文本框 215041"/>
          <p:cNvSpPr txBox="1"/>
          <p:nvPr/>
        </p:nvSpPr>
        <p:spPr>
          <a:xfrm>
            <a:off x="539750" y="1052513"/>
            <a:ext cx="8029575" cy="3751262"/>
          </a:xfrm>
          <a:prstGeom prst="rect">
            <a:avLst/>
          </a:prstGeom>
          <a:noFill/>
          <a:ln w="9525">
            <a:noFill/>
          </a:ln>
        </p:spPr>
        <p:txBody>
          <a:bodyPr>
            <a:spAutoFit/>
          </a:bodyPr>
          <a:p>
            <a:r>
              <a:rPr lang="zh-CN" altLang="en-US" sz="4800" b="1" dirty="0">
                <a:solidFill>
                  <a:srgbClr val="FF0000"/>
                </a:solidFill>
                <a:latin typeface="黑体" panose="02010609060101010101" pitchFamily="2" charset="-122"/>
                <a:ea typeface="黑体" panose="02010609060101010101" pitchFamily="2" charset="-122"/>
              </a:rPr>
              <a:t>五、 释题入篇 明确论点 </a:t>
            </a:r>
            <a:endParaRPr lang="zh-CN" altLang="en-US" sz="4800" b="1" dirty="0">
              <a:solidFill>
                <a:srgbClr val="FF0000"/>
              </a:solidFill>
              <a:latin typeface="黑体" panose="02010609060101010101" pitchFamily="2" charset="-122"/>
              <a:ea typeface="黑体" panose="02010609060101010101" pitchFamily="2" charset="-122"/>
            </a:endParaRPr>
          </a:p>
          <a:p>
            <a:endParaRPr lang="zh-CN" altLang="en-US" sz="4800" b="1" dirty="0">
              <a:solidFill>
                <a:srgbClr val="FF0000"/>
              </a:solidFill>
              <a:latin typeface="黑体" panose="02010609060101010101" pitchFamily="2" charset="-122"/>
              <a:ea typeface="黑体" panose="02010609060101010101" pitchFamily="2" charset="-122"/>
            </a:endParaRPr>
          </a:p>
          <a:p>
            <a:r>
              <a:rPr lang="zh-CN" altLang="en-US" sz="4800" b="1" dirty="0">
                <a:latin typeface="黑体" panose="02010609060101010101" pitchFamily="2" charset="-122"/>
                <a:ea typeface="黑体" panose="02010609060101010101" pitchFamily="2" charset="-122"/>
              </a:rPr>
              <a:t>于文章开头，就将标题或相关概念的含义解释一下，从而明确全文的中心论点。 </a:t>
            </a:r>
            <a:endParaRPr lang="zh-CN" altLang="en-US" sz="4800" b="1" dirty="0">
              <a:latin typeface="黑体" panose="02010609060101010101" pitchFamily="2" charset="-122"/>
              <a:ea typeface="黑体" panose="0201060906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9" name="文本占位符 137218"/>
          <p:cNvSpPr>
            <a:spLocks noGrp="1"/>
          </p:cNvSpPr>
          <p:nvPr>
            <p:ph type="body" idx="1"/>
          </p:nvPr>
        </p:nvSpPr>
        <p:spPr>
          <a:xfrm>
            <a:off x="179388" y="981075"/>
            <a:ext cx="8748712" cy="6092825"/>
          </a:xfrm>
          <a:ln/>
        </p:spPr>
        <p:txBody>
          <a:bodyPr/>
          <a:p>
            <a:pPr>
              <a:lnSpc>
                <a:spcPct val="80000"/>
              </a:lnSpc>
            </a:pPr>
            <a:r>
              <a:rPr lang="en-US" altLang="zh-CN" sz="2000" b="1" dirty="0"/>
              <a:t>      </a:t>
            </a:r>
            <a:r>
              <a:rPr lang="zh-CN" altLang="en-US" sz="2800" b="1" dirty="0"/>
              <a:t>本题可有四种立意角度：富翁角度，三种家庭三个角度。只要立意积极正面，不违背道德，能自圆其说，理由充分即可。</a:t>
            </a:r>
            <a:endParaRPr lang="zh-CN" altLang="en-US" sz="2800" b="1" dirty="0"/>
          </a:p>
          <a:p>
            <a:pPr>
              <a:lnSpc>
                <a:spcPct val="80000"/>
              </a:lnSpc>
            </a:pPr>
            <a:r>
              <a:rPr lang="zh-CN" altLang="en-US" sz="2800" b="1" dirty="0"/>
              <a:t>     </a:t>
            </a:r>
            <a:r>
              <a:rPr lang="zh-CN" altLang="en-US" sz="2800" b="1" dirty="0">
                <a:solidFill>
                  <a:srgbClr val="3333FF"/>
                </a:solidFill>
              </a:rPr>
              <a:t>“富翁白手起家，他为人慷慨，热心于慈善事业，回报社会。用实际行动决定捐助三个贫困家庭”。</a:t>
            </a:r>
            <a:r>
              <a:rPr lang="zh-CN" altLang="en-US" sz="2800" b="1" dirty="0">
                <a:solidFill>
                  <a:srgbClr val="FF3300"/>
                </a:solidFill>
              </a:rPr>
              <a:t>行善之举体现中华民族的优良传统</a:t>
            </a:r>
            <a:r>
              <a:rPr lang="zh-CN" altLang="en-US" sz="2800" b="1" dirty="0"/>
              <a:t> ；</a:t>
            </a:r>
            <a:r>
              <a:rPr lang="zh-CN" altLang="en-US" sz="2800" b="1" dirty="0">
                <a:solidFill>
                  <a:srgbClr val="FF3300"/>
                </a:solidFill>
              </a:rPr>
              <a:t>一个人在自己富起来后，具有同情心，乐于助人，或者任何一个人（团体），应该积极回报社会 。</a:t>
            </a:r>
            <a:endParaRPr lang="zh-CN" altLang="en-US" sz="2800" b="1" dirty="0">
              <a:solidFill>
                <a:srgbClr val="FF3300"/>
              </a:solidFill>
            </a:endParaRPr>
          </a:p>
          <a:p>
            <a:pPr>
              <a:lnSpc>
                <a:spcPct val="80000"/>
              </a:lnSpc>
            </a:pPr>
            <a:r>
              <a:rPr lang="zh-CN" altLang="en-US" sz="2800" b="1" dirty="0"/>
              <a:t>      </a:t>
            </a:r>
            <a:r>
              <a:rPr lang="zh-CN" altLang="en-US" sz="2800" b="1" dirty="0">
                <a:solidFill>
                  <a:srgbClr val="3333FF"/>
                </a:solidFill>
              </a:rPr>
              <a:t>“一家十分感激，高兴地接受了他的帮助 。 ”</a:t>
            </a:r>
            <a:r>
              <a:rPr lang="zh-CN" altLang="en-US" sz="2800" b="1" dirty="0">
                <a:solidFill>
                  <a:srgbClr val="FF3300"/>
                </a:solidFill>
              </a:rPr>
              <a:t>接受他助，渡过难关，明智之举。</a:t>
            </a:r>
            <a:r>
              <a:rPr lang="zh-CN" altLang="en-US" sz="2800" b="1" dirty="0"/>
              <a:t>虽说个人的勤奋和实力对取得成功举足轻重，但同时我们应该承认，在困难的时候，接受别人的帮助对我们的人生历程也很重要。诗人沃兹沃斯说得好：“自助与受助，个人的独立性和依赖性，看似相互矛盾，但也必然是相辅相成的。”从童稚年少到花甲垂暮，每个人都会因被养育和受教诲而或多或少地受人恩泽：真正优秀的人和强者往往是最乐于承认和接受这种帮助的。</a:t>
            </a:r>
            <a:endParaRPr lang="zh-CN" altLang="en-US" sz="2800" b="1" dirty="0"/>
          </a:p>
        </p:txBody>
      </p:sp>
      <p:sp>
        <p:nvSpPr>
          <p:cNvPr id="137220" name="矩形 137219"/>
          <p:cNvSpPr/>
          <p:nvPr/>
        </p:nvSpPr>
        <p:spPr>
          <a:xfrm>
            <a:off x="4140200" y="115888"/>
            <a:ext cx="1655763" cy="641350"/>
          </a:xfrm>
          <a:prstGeom prst="rect">
            <a:avLst/>
          </a:prstGeom>
          <a:noFill/>
          <a:ln w="9525">
            <a:noFill/>
          </a:ln>
        </p:spPr>
        <p:txBody>
          <a:bodyPr>
            <a:spAutoFit/>
          </a:bodyPr>
          <a:p>
            <a:r>
              <a:rPr lang="zh-CN" altLang="en-US" sz="3600" b="1" dirty="0">
                <a:solidFill>
                  <a:srgbClr val="FF3300"/>
                </a:solidFill>
                <a:latin typeface="Arial" panose="020B0604020202020204" pitchFamily="34" charset="0"/>
              </a:rPr>
              <a:t>审题</a:t>
            </a:r>
            <a:endParaRPr lang="zh-CN" altLang="en-US" sz="3600" b="1" dirty="0">
              <a:solidFill>
                <a:srgbClr val="FF3300"/>
              </a:solidFill>
              <a:latin typeface="Arial" panose="020B060402020202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6066" name="文本框 216065"/>
          <p:cNvSpPr txBox="1"/>
          <p:nvPr/>
        </p:nvSpPr>
        <p:spPr>
          <a:xfrm>
            <a:off x="250825" y="188913"/>
            <a:ext cx="8497888" cy="3503612"/>
          </a:xfrm>
          <a:prstGeom prst="rect">
            <a:avLst/>
          </a:prstGeom>
          <a:noFill/>
          <a:ln w="9525">
            <a:noFill/>
          </a:ln>
        </p:spPr>
        <p:txBody>
          <a:bodyPr>
            <a:spAutoFit/>
          </a:bodyPr>
          <a:p>
            <a:pPr>
              <a:spcBef>
                <a:spcPct val="50000"/>
              </a:spcBef>
            </a:pPr>
            <a:r>
              <a:rPr lang="zh-CN" altLang="en-US" sz="3200" b="1" dirty="0">
                <a:latin typeface="Arial" panose="020B0604020202020204" pitchFamily="34" charset="0"/>
                <a:ea typeface="黑体" panose="02010609060101010101" pitchFamily="2" charset="-122"/>
              </a:rPr>
              <a:t>１、</a:t>
            </a:r>
            <a:r>
              <a:rPr lang="en-US" altLang="zh-CN" sz="3200" b="1" dirty="0">
                <a:solidFill>
                  <a:srgbClr val="9900FF"/>
                </a:solidFill>
                <a:latin typeface="Arial" panose="020B0604020202020204" pitchFamily="34" charset="0"/>
                <a:ea typeface="黑体" panose="02010609060101010101" pitchFamily="2" charset="-122"/>
              </a:rPr>
              <a:t>《</a:t>
            </a:r>
            <a:r>
              <a:rPr lang="zh-CN" altLang="en-US" sz="3200" b="1" dirty="0">
                <a:solidFill>
                  <a:srgbClr val="9900FF"/>
                </a:solidFill>
                <a:latin typeface="Arial" panose="020B0604020202020204" pitchFamily="34" charset="0"/>
                <a:ea typeface="黑体" panose="02010609060101010101" pitchFamily="2" charset="-122"/>
              </a:rPr>
              <a:t>谈韧</a:t>
            </a:r>
            <a:r>
              <a:rPr lang="en-US" altLang="zh-CN" sz="3200" b="1" dirty="0">
                <a:solidFill>
                  <a:srgbClr val="9900FF"/>
                </a:solidFill>
                <a:latin typeface="Arial" panose="020B0604020202020204" pitchFamily="34" charset="0"/>
                <a:ea typeface="黑体" panose="02010609060101010101" pitchFamily="2" charset="-122"/>
              </a:rPr>
              <a:t>》</a:t>
            </a:r>
            <a:r>
              <a:rPr lang="zh-CN" altLang="en-US" sz="3200" b="1" dirty="0">
                <a:solidFill>
                  <a:srgbClr val="9900FF"/>
                </a:solidFill>
                <a:latin typeface="Arial" panose="020B0604020202020204" pitchFamily="34" charset="0"/>
                <a:ea typeface="黑体" panose="02010609060101010101" pitchFamily="2" charset="-122"/>
              </a:rPr>
              <a:t>：</a:t>
            </a:r>
            <a:r>
              <a:rPr lang="zh-CN" altLang="en-US" sz="3200" b="1" dirty="0">
                <a:latin typeface="Arial" panose="020B0604020202020204" pitchFamily="34" charset="0"/>
                <a:ea typeface="黑体" panose="02010609060101010101" pitchFamily="2" charset="-122"/>
              </a:rPr>
              <a:t>汉语中，表示“坚实”这样性质的字也不少，表示“柔软”的词也很多。可是既表示“坚实”又表示“柔软”，把这两种对立的性质统一在一起的字就不多了。“韧”就是这样的一个字。</a:t>
            </a:r>
            <a:r>
              <a:rPr lang="zh-CN" altLang="en-US" sz="3200" b="1" dirty="0">
                <a:solidFill>
                  <a:srgbClr val="339933"/>
                </a:solidFill>
                <a:latin typeface="Arial" panose="020B0604020202020204" pitchFamily="34" charset="0"/>
                <a:ea typeface="黑体" panose="02010609060101010101" pitchFamily="2" charset="-122"/>
              </a:rPr>
              <a:t>【这篇文章开头先解释了“韧”的含义，又说它耐人深思。开头准确解释概念，给人印象清晰明确</a:t>
            </a:r>
            <a:r>
              <a:rPr lang="zh-CN" altLang="en-US" sz="3200" b="1">
                <a:solidFill>
                  <a:srgbClr val="339933"/>
                </a:solidFill>
                <a:latin typeface="Arial" panose="020B0604020202020204" pitchFamily="34" charset="0"/>
                <a:ea typeface="黑体" panose="02010609060101010101" pitchFamily="2" charset="-122"/>
              </a:rPr>
              <a:t>】</a:t>
            </a:r>
            <a:endParaRPr lang="zh-CN" altLang="en-US" sz="3200" b="1">
              <a:solidFill>
                <a:srgbClr val="339933"/>
              </a:solidFill>
              <a:latin typeface="Arial" panose="020B0604020202020204" pitchFamily="34" charset="0"/>
              <a:ea typeface="黑体" panose="02010609060101010101" pitchFamily="2" charset="-122"/>
            </a:endParaRPr>
          </a:p>
        </p:txBody>
      </p:sp>
      <p:sp>
        <p:nvSpPr>
          <p:cNvPr id="216067" name="文本框 216066"/>
          <p:cNvSpPr txBox="1"/>
          <p:nvPr/>
        </p:nvSpPr>
        <p:spPr>
          <a:xfrm>
            <a:off x="179388" y="3597275"/>
            <a:ext cx="8569325" cy="3260725"/>
          </a:xfrm>
          <a:prstGeom prst="rect">
            <a:avLst/>
          </a:prstGeom>
          <a:noFill/>
          <a:ln w="9525">
            <a:noFill/>
          </a:ln>
        </p:spPr>
        <p:txBody>
          <a:bodyPr>
            <a:spAutoFit/>
          </a:bodyPr>
          <a:p>
            <a:pPr>
              <a:spcBef>
                <a:spcPct val="50000"/>
              </a:spcBef>
            </a:pPr>
            <a:r>
              <a:rPr lang="zh-CN" altLang="en-US" sz="3200" b="1" dirty="0">
                <a:latin typeface="黑体" panose="02010609060101010101" pitchFamily="2" charset="-122"/>
                <a:ea typeface="黑体" panose="02010609060101010101" pitchFamily="2" charset="-122"/>
              </a:rPr>
              <a:t>２、</a:t>
            </a:r>
            <a:r>
              <a:rPr lang="en-US" altLang="zh-CN" sz="3200" b="1" dirty="0">
                <a:solidFill>
                  <a:srgbClr val="9900FF"/>
                </a:solidFill>
                <a:latin typeface="黑体" panose="02010609060101010101" pitchFamily="2" charset="-122"/>
                <a:ea typeface="黑体" panose="02010609060101010101" pitchFamily="2" charset="-122"/>
              </a:rPr>
              <a:t>《</a:t>
            </a:r>
            <a:r>
              <a:rPr lang="zh-CN" altLang="en-US" sz="3200" b="1" dirty="0">
                <a:solidFill>
                  <a:srgbClr val="9900FF"/>
                </a:solidFill>
                <a:latin typeface="黑体" panose="02010609060101010101" pitchFamily="2" charset="-122"/>
                <a:ea typeface="黑体" panose="02010609060101010101" pitchFamily="2" charset="-122"/>
              </a:rPr>
              <a:t>自强</a:t>
            </a:r>
            <a:r>
              <a:rPr lang="en-US" altLang="zh-CN" sz="3200" b="1" dirty="0">
                <a:solidFill>
                  <a:srgbClr val="9900FF"/>
                </a:solidFill>
                <a:latin typeface="黑体" panose="02010609060101010101" pitchFamily="2" charset="-122"/>
                <a:ea typeface="黑体" panose="02010609060101010101" pitchFamily="2" charset="-122"/>
              </a:rPr>
              <a:t>.</a:t>
            </a:r>
            <a:r>
              <a:rPr lang="zh-CN" altLang="en-US" sz="3200" b="1" dirty="0">
                <a:solidFill>
                  <a:srgbClr val="9900FF"/>
                </a:solidFill>
                <a:latin typeface="黑体" panose="02010609060101010101" pitchFamily="2" charset="-122"/>
                <a:ea typeface="黑体" panose="02010609060101010101" pitchFamily="2" charset="-122"/>
              </a:rPr>
              <a:t>自负</a:t>
            </a:r>
            <a:r>
              <a:rPr lang="en-US" altLang="zh-CN" sz="3200" b="1" dirty="0">
                <a:solidFill>
                  <a:srgbClr val="9900FF"/>
                </a:solidFill>
                <a:latin typeface="黑体" panose="02010609060101010101" pitchFamily="2" charset="-122"/>
                <a:ea typeface="黑体" panose="02010609060101010101" pitchFamily="2" charset="-122"/>
              </a:rPr>
              <a:t>.</a:t>
            </a:r>
            <a:r>
              <a:rPr lang="zh-CN" altLang="en-US" sz="3200" b="1" dirty="0">
                <a:solidFill>
                  <a:srgbClr val="9900FF"/>
                </a:solidFill>
                <a:latin typeface="黑体" panose="02010609060101010101" pitchFamily="2" charset="-122"/>
                <a:ea typeface="黑体" panose="02010609060101010101" pitchFamily="2" charset="-122"/>
              </a:rPr>
              <a:t>自卑</a:t>
            </a:r>
            <a:r>
              <a:rPr lang="en-US" altLang="zh-CN" sz="3200" b="1" dirty="0">
                <a:solidFill>
                  <a:srgbClr val="9900FF"/>
                </a:solidFill>
                <a:latin typeface="黑体" panose="02010609060101010101" pitchFamily="2" charset="-122"/>
                <a:ea typeface="黑体" panose="02010609060101010101" pitchFamily="2" charset="-122"/>
              </a:rPr>
              <a:t>》</a:t>
            </a:r>
            <a:r>
              <a:rPr lang="zh-CN" altLang="en-US" sz="3200" b="1" dirty="0">
                <a:solidFill>
                  <a:srgbClr val="9900FF"/>
                </a:solidFill>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我国字很早以前就有“自强”一词了。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易经</a:t>
            </a:r>
            <a:r>
              <a:rPr lang="en-US" altLang="en-US" sz="3200" b="1">
                <a:latin typeface="Arial" panose="020B0604020202020204" pitchFamily="34" charset="0"/>
              </a:rPr>
              <a:t>·</a:t>
            </a:r>
            <a:r>
              <a:rPr lang="zh-CN" altLang="en-US" sz="3200" b="1" dirty="0">
                <a:latin typeface="黑体" panose="02010609060101010101" pitchFamily="2" charset="-122"/>
                <a:ea typeface="黑体" panose="02010609060101010101" pitchFamily="2" charset="-122"/>
              </a:rPr>
              <a:t>上乾</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说：“君子以自强不息。”自强，就是自己努力向上。一个人要有所作为，应具备的品质是：既不要自卑，也不要自负，而要自强。”</a:t>
            </a:r>
            <a:r>
              <a:rPr lang="zh-CN" altLang="en-US" sz="3200" b="1">
                <a:solidFill>
                  <a:schemeClr val="folHlink"/>
                </a:solidFill>
                <a:latin typeface="黑体" panose="02010609060101010101" pitchFamily="2" charset="-122"/>
                <a:ea typeface="黑体" panose="02010609060101010101" pitchFamily="2" charset="-122"/>
              </a:rPr>
              <a:t> </a:t>
            </a:r>
            <a:endParaRPr lang="zh-CN" altLang="en-US" sz="3200" b="1">
              <a:solidFill>
                <a:schemeClr val="folHlink"/>
              </a:solidFill>
              <a:latin typeface="黑体" panose="02010609060101010101" pitchFamily="2" charset="-122"/>
              <a:ea typeface="黑体" panose="02010609060101010101" pitchFamily="2" charset="-122"/>
            </a:endParaRPr>
          </a:p>
          <a:p>
            <a:pPr>
              <a:spcBef>
                <a:spcPct val="50000"/>
              </a:spcBef>
            </a:pPr>
            <a:r>
              <a:rPr lang="zh-CN" altLang="en-US" sz="3200" b="1" dirty="0">
                <a:solidFill>
                  <a:srgbClr val="339933"/>
                </a:solidFill>
                <a:latin typeface="黑体" panose="02010609060101010101" pitchFamily="2" charset="-122"/>
                <a:ea typeface="黑体" panose="02010609060101010101" pitchFamily="2" charset="-122"/>
              </a:rPr>
              <a:t>【文章开头准确解释概念，给人印象清晰明确</a:t>
            </a:r>
            <a:r>
              <a:rPr lang="zh-CN" altLang="en-US" sz="3200" b="1">
                <a:solidFill>
                  <a:srgbClr val="339933"/>
                </a:solidFill>
                <a:latin typeface="黑体" panose="02010609060101010101" pitchFamily="2" charset="-122"/>
                <a:ea typeface="黑体" panose="02010609060101010101" pitchFamily="2" charset="-122"/>
              </a:rPr>
              <a:t>】</a:t>
            </a:r>
            <a:endParaRPr lang="zh-CN" altLang="en-US" sz="3200" b="1">
              <a:solidFill>
                <a:srgbClr val="339933"/>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60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60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6" grpId="0"/>
      <p:bldP spid="21606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7090" name="文本框 217089"/>
          <p:cNvSpPr txBox="1"/>
          <p:nvPr/>
        </p:nvSpPr>
        <p:spPr>
          <a:xfrm>
            <a:off x="0" y="188913"/>
            <a:ext cx="8893175" cy="6456362"/>
          </a:xfrm>
          <a:prstGeom prst="rect">
            <a:avLst/>
          </a:prstGeom>
          <a:noFill/>
          <a:ln w="9525">
            <a:noFill/>
          </a:ln>
        </p:spPr>
        <p:txBody>
          <a:bodyPr>
            <a:spAutoFit/>
          </a:bodyPr>
          <a:p>
            <a:pPr>
              <a:spcBef>
                <a:spcPct val="50000"/>
              </a:spcBef>
            </a:pPr>
            <a:r>
              <a:rPr lang="zh-CN" altLang="en-US" sz="4400" b="1" dirty="0">
                <a:solidFill>
                  <a:srgbClr val="FF0000"/>
                </a:solidFill>
                <a:latin typeface="黑体" panose="02010609060101010101" pitchFamily="2" charset="-122"/>
                <a:ea typeface="黑体" panose="02010609060101010101" pitchFamily="2" charset="-122"/>
              </a:rPr>
              <a:t>六、设问开头 启发思考</a:t>
            </a:r>
            <a:endParaRPr lang="zh-CN" altLang="en-US" sz="4400" b="1" dirty="0">
              <a:solidFill>
                <a:srgbClr val="FF0000"/>
              </a:solidFill>
              <a:latin typeface="黑体" panose="02010609060101010101" pitchFamily="2" charset="-122"/>
              <a:ea typeface="黑体" panose="02010609060101010101" pitchFamily="2" charset="-122"/>
            </a:endParaRPr>
          </a:p>
          <a:p>
            <a:pPr>
              <a:spcBef>
                <a:spcPct val="50000"/>
              </a:spcBef>
            </a:pPr>
            <a:r>
              <a:rPr lang="zh-CN" altLang="en-US" sz="4400" b="1" dirty="0">
                <a:latin typeface="黑体" panose="02010609060101010101" pitchFamily="2" charset="-122"/>
                <a:ea typeface="黑体" panose="02010609060101010101" pitchFamily="2" charset="-122"/>
              </a:rPr>
              <a:t>    用设问开头，就是在文章开头，先就要议论的问题提出疑问，然后在回答问题中提出自己的观点。这也是议论文开头的一种常见方式。这种开头方法的特点是入题较快，简洁、明快、有力，既拓展了思路，又吸引了读者，启发思考。</a:t>
            </a:r>
            <a:endParaRPr lang="zh-CN" altLang="en-US" sz="4400" b="1" dirty="0">
              <a:latin typeface="黑体" panose="02010609060101010101" pitchFamily="2" charset="-122"/>
              <a:ea typeface="黑体" panose="0201060906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8114" name="文本框 218113"/>
          <p:cNvSpPr txBox="1"/>
          <p:nvPr/>
        </p:nvSpPr>
        <p:spPr>
          <a:xfrm>
            <a:off x="250825" y="4292600"/>
            <a:ext cx="8713788" cy="2289175"/>
          </a:xfrm>
          <a:prstGeom prst="rect">
            <a:avLst/>
          </a:prstGeom>
          <a:noFill/>
          <a:ln w="9525">
            <a:noFill/>
          </a:ln>
        </p:spPr>
        <p:txBody>
          <a:bodyPr>
            <a:spAutoFit/>
          </a:bodyPr>
          <a:p>
            <a:pPr>
              <a:spcBef>
                <a:spcPct val="50000"/>
              </a:spcBef>
            </a:pPr>
            <a:r>
              <a:rPr lang="zh-CN" altLang="en-US" sz="3600" b="1" dirty="0">
                <a:latin typeface="Arial" panose="020B0604020202020204" pitchFamily="34" charset="0"/>
                <a:ea typeface="黑体" panose="02010609060101010101" pitchFamily="2" charset="-122"/>
              </a:rPr>
              <a:t>３、财富是什么？贝多芬、莫扎特的财富是音乐，达芬奇</a:t>
            </a:r>
            <a:r>
              <a:rPr lang="en-US" altLang="zh-CN" sz="3600" b="1">
                <a:latin typeface="Arial" panose="020B0604020202020204" pitchFamily="34" charset="0"/>
                <a:ea typeface="黑体" panose="02010609060101010101" pitchFamily="2" charset="-122"/>
              </a:rPr>
              <a:t>•</a:t>
            </a:r>
            <a:r>
              <a:rPr lang="zh-CN" altLang="en-US" sz="3600" b="1" dirty="0">
                <a:latin typeface="Arial" panose="020B0604020202020204" pitchFamily="34" charset="0"/>
                <a:ea typeface="黑体" panose="02010609060101010101" pitchFamily="2" charset="-122"/>
              </a:rPr>
              <a:t>莫奈的财富是色彩，父母的财富是丰富阅历，</a:t>
            </a:r>
            <a:r>
              <a:rPr lang="zh-CN" altLang="en-US" sz="3600" b="1" dirty="0">
                <a:solidFill>
                  <a:srgbClr val="FF0000"/>
                </a:solidFill>
                <a:latin typeface="Arial" panose="020B0604020202020204" pitchFamily="34" charset="0"/>
                <a:ea typeface="黑体" panose="02010609060101010101" pitchFamily="2" charset="-122"/>
              </a:rPr>
              <a:t>我的财富是青春</a:t>
            </a:r>
            <a:r>
              <a:rPr lang="zh-CN" altLang="en-US" sz="3600" b="1" dirty="0">
                <a:latin typeface="Arial" panose="020B0604020202020204" pitchFamily="34" charset="0"/>
                <a:ea typeface="黑体" panose="02010609060101010101" pitchFamily="2" charset="-122"/>
              </a:rPr>
              <a:t>。青春包容了希望，包容了憧憬，包容了欢乐。</a:t>
            </a:r>
            <a:endParaRPr lang="zh-CN" altLang="en-US" sz="3600" b="1" dirty="0">
              <a:latin typeface="Arial" panose="020B0604020202020204" pitchFamily="34" charset="0"/>
              <a:ea typeface="黑体" panose="02010609060101010101" pitchFamily="2" charset="-122"/>
            </a:endParaRPr>
          </a:p>
        </p:txBody>
      </p:sp>
      <p:sp>
        <p:nvSpPr>
          <p:cNvPr id="218115" name="文本框 218114"/>
          <p:cNvSpPr txBox="1"/>
          <p:nvPr/>
        </p:nvSpPr>
        <p:spPr>
          <a:xfrm>
            <a:off x="179388" y="188913"/>
            <a:ext cx="8351837" cy="1554162"/>
          </a:xfrm>
          <a:prstGeom prst="rect">
            <a:avLst/>
          </a:prstGeom>
          <a:noFill/>
          <a:ln w="9525">
            <a:noFill/>
          </a:ln>
        </p:spPr>
        <p:txBody>
          <a:bodyPr>
            <a:spAutoFit/>
          </a:bodyPr>
          <a:p>
            <a:r>
              <a:rPr lang="zh-CN" altLang="en-US" sz="3200" b="1" dirty="0">
                <a:latin typeface="Arial" panose="020B0604020202020204" pitchFamily="34" charset="0"/>
                <a:ea typeface="黑体" panose="02010609060101010101" pitchFamily="2" charset="-122"/>
              </a:rPr>
              <a:t>１、什么叫成功？顺手拿过来一本</a:t>
            </a:r>
            <a:r>
              <a:rPr lang="en-US" altLang="zh-CN" sz="3200" b="1" dirty="0">
                <a:latin typeface="Arial" panose="020B0604020202020204" pitchFamily="34" charset="0"/>
                <a:ea typeface="黑体" panose="02010609060101010101" pitchFamily="2" charset="-122"/>
              </a:rPr>
              <a:t>《</a:t>
            </a:r>
            <a:r>
              <a:rPr lang="zh-CN" altLang="en-US" sz="3200" b="1" dirty="0">
                <a:latin typeface="Arial" panose="020B0604020202020204" pitchFamily="34" charset="0"/>
                <a:ea typeface="黑体" panose="02010609060101010101" pitchFamily="2" charset="-122"/>
              </a:rPr>
              <a:t>现代汉语词典</a:t>
            </a:r>
            <a:r>
              <a:rPr lang="en-US" altLang="zh-CN" sz="3200" b="1" dirty="0">
                <a:latin typeface="Arial" panose="020B0604020202020204" pitchFamily="34" charset="0"/>
                <a:ea typeface="黑体" panose="02010609060101010101" pitchFamily="2" charset="-122"/>
              </a:rPr>
              <a:t>》</a:t>
            </a:r>
            <a:r>
              <a:rPr lang="zh-CN" altLang="en-US" sz="3200" b="1" dirty="0">
                <a:latin typeface="Arial" panose="020B0604020202020204" pitchFamily="34" charset="0"/>
                <a:ea typeface="黑体" panose="02010609060101010101" pitchFamily="2" charset="-122"/>
              </a:rPr>
              <a:t>，上面写道：“成功，获得预期的结果。”言简意赅，明白之至。</a:t>
            </a:r>
            <a:endParaRPr lang="zh-CN" altLang="en-US" sz="3200" b="1" dirty="0">
              <a:latin typeface="Arial" panose="020B0604020202020204" pitchFamily="34" charset="0"/>
              <a:ea typeface="黑体" panose="02010609060101010101" pitchFamily="2" charset="-122"/>
            </a:endParaRPr>
          </a:p>
        </p:txBody>
      </p:sp>
      <p:sp>
        <p:nvSpPr>
          <p:cNvPr id="218116" name="文本框 218115"/>
          <p:cNvSpPr txBox="1"/>
          <p:nvPr/>
        </p:nvSpPr>
        <p:spPr>
          <a:xfrm>
            <a:off x="179388" y="1773238"/>
            <a:ext cx="8424862" cy="3260725"/>
          </a:xfrm>
          <a:prstGeom prst="rect">
            <a:avLst/>
          </a:prstGeom>
          <a:noFill/>
          <a:ln w="9525">
            <a:noFill/>
          </a:ln>
        </p:spPr>
        <p:txBody>
          <a:bodyPr>
            <a:spAutoFit/>
          </a:bodyPr>
          <a:p>
            <a:r>
              <a:rPr lang="zh-CN" altLang="en-US" sz="3200" b="1" dirty="0">
                <a:latin typeface="Arial" panose="020B0604020202020204" pitchFamily="34" charset="0"/>
                <a:ea typeface="黑体" panose="02010609060101010101" pitchFamily="2" charset="-122"/>
              </a:rPr>
              <a:t>２、等待是什么？等待是起跑前的下蹲，是起跳前的弯曲。等待是姜太公的垂钓，是诸葛亮的躬耕南阳。等待是意志的锻炼和耐心的蓄积。等待是冰冻三尺排一日之寒。</a:t>
            </a:r>
            <a:r>
              <a:rPr lang="zh-CN" altLang="en-US" sz="3200" b="1" dirty="0">
                <a:solidFill>
                  <a:srgbClr val="FF0000"/>
                </a:solidFill>
                <a:latin typeface="Arial" panose="020B0604020202020204" pitchFamily="34" charset="0"/>
                <a:ea typeface="黑体" panose="02010609060101010101" pitchFamily="2" charset="-122"/>
              </a:rPr>
              <a:t>我们应该学会在等待中奋起</a:t>
            </a:r>
            <a:endParaRPr lang="zh-CN" altLang="en-US" sz="3200" b="1" dirty="0">
              <a:solidFill>
                <a:srgbClr val="FF0000"/>
              </a:solidFill>
              <a:latin typeface="Arial" panose="020B0604020202020204" pitchFamily="34" charset="0"/>
              <a:ea typeface="黑体" panose="02010609060101010101" pitchFamily="2" charset="-122"/>
            </a:endParaRPr>
          </a:p>
          <a:p>
            <a:pPr>
              <a:spcBef>
                <a:spcPct val="50000"/>
              </a:spcBef>
            </a:pPr>
            <a:endParaRPr lang="zh-CN" altLang="en-US" sz="3200" b="1" dirty="0">
              <a:solidFill>
                <a:srgbClr val="FF0000"/>
              </a:solidFill>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81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2181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81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8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4" grpId="0"/>
      <p:bldP spid="218115" grpId="0"/>
      <p:bldP spid="218115" grpId="1"/>
      <p:bldP spid="21811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4" name="文本框 223233"/>
          <p:cNvSpPr txBox="1"/>
          <p:nvPr/>
        </p:nvSpPr>
        <p:spPr>
          <a:xfrm>
            <a:off x="0" y="260350"/>
            <a:ext cx="8785225" cy="6002338"/>
          </a:xfrm>
          <a:prstGeom prst="rect">
            <a:avLst/>
          </a:prstGeom>
          <a:noFill/>
          <a:ln w="9525">
            <a:noFill/>
          </a:ln>
        </p:spPr>
        <p:txBody>
          <a:bodyPr>
            <a:spAutoFit/>
          </a:bodyPr>
          <a:p>
            <a:r>
              <a:rPr lang="zh-CN" altLang="en-US" sz="3600" b="1" dirty="0">
                <a:solidFill>
                  <a:srgbClr val="FF0000"/>
                </a:solidFill>
                <a:latin typeface="黑体" panose="02010609060101010101" pitchFamily="2" charset="-122"/>
                <a:ea typeface="黑体" panose="02010609060101010101" pitchFamily="2" charset="-122"/>
              </a:rPr>
              <a:t>七、事例引入  增添趣味</a:t>
            </a:r>
            <a:endParaRPr lang="zh-CN" altLang="en-US" sz="3600" b="1" dirty="0">
              <a:solidFill>
                <a:srgbClr val="FF0000"/>
              </a:solidFill>
              <a:latin typeface="黑体" panose="02010609060101010101" pitchFamily="2" charset="-122"/>
              <a:ea typeface="黑体" panose="02010609060101010101" pitchFamily="2" charset="-122"/>
            </a:endParaRPr>
          </a:p>
          <a:p>
            <a:r>
              <a:rPr lang="zh-CN" altLang="en-US" sz="3200" b="1" dirty="0">
                <a:latin typeface="黑体" panose="02010609060101010101" pitchFamily="2" charset="-122"/>
                <a:ea typeface="黑体" panose="02010609060101010101" pitchFamily="2" charset="-122"/>
              </a:rPr>
              <a:t>    议论文的开头先</a:t>
            </a:r>
            <a:r>
              <a:rPr lang="zh-CN" altLang="en-US" sz="3200" b="1" dirty="0">
                <a:solidFill>
                  <a:srgbClr val="FF0000"/>
                </a:solidFill>
                <a:latin typeface="黑体" panose="02010609060101010101" pitchFamily="2" charset="-122"/>
                <a:ea typeface="黑体" panose="02010609060101010101" pitchFamily="2" charset="-122"/>
              </a:rPr>
              <a:t>叙述一个故事</a:t>
            </a:r>
            <a:r>
              <a:rPr lang="zh-CN" altLang="en-US" sz="3200" b="1" dirty="0">
                <a:latin typeface="黑体" panose="02010609060101010101" pitchFamily="2" charset="-122"/>
                <a:ea typeface="黑体" panose="02010609060101010101" pitchFamily="2" charset="-122"/>
              </a:rPr>
              <a:t>，然后由这件事引起议论，从而就事说理，针对性强，使文章富有趣味性和说服力。如果故事本身极具吸引力，一下子就能抓住读者心理，那么就能自然引出论点，水到渠成。</a:t>
            </a:r>
            <a:r>
              <a:rPr lang="zh-CN" altLang="en-US" sz="3200" b="1" dirty="0">
                <a:solidFill>
                  <a:srgbClr val="FF0000"/>
                </a:solidFill>
                <a:latin typeface="黑体" panose="02010609060101010101" pitchFamily="2" charset="-122"/>
                <a:ea typeface="黑体" panose="02010609060101010101" pitchFamily="2" charset="-122"/>
              </a:rPr>
              <a:t>或先引用一个寓言</a:t>
            </a:r>
            <a:r>
              <a:rPr lang="zh-CN" altLang="en-US" sz="3200" b="1" dirty="0">
                <a:latin typeface="黑体" panose="02010609060101010101" pitchFamily="2" charset="-122"/>
                <a:ea typeface="黑体" panose="02010609060101010101" pitchFamily="2" charset="-122"/>
              </a:rPr>
              <a:t>，从而引起议论，展开论证。用寓言开头，则能使抽象的道理形象化，增强文章的表现力和感染力。文章开头先</a:t>
            </a:r>
            <a:r>
              <a:rPr lang="zh-CN" altLang="en-US" sz="3200" b="1" dirty="0">
                <a:solidFill>
                  <a:srgbClr val="FF0000"/>
                </a:solidFill>
                <a:latin typeface="黑体" panose="02010609060101010101" pitchFamily="2" charset="-122"/>
                <a:ea typeface="黑体" panose="02010609060101010101" pitchFamily="2" charset="-122"/>
              </a:rPr>
              <a:t>列举日常生活中一些有偏差的言行</a:t>
            </a:r>
            <a:r>
              <a:rPr lang="zh-CN" altLang="en-US" sz="3200" b="1" dirty="0">
                <a:latin typeface="黑体" panose="02010609060101010101" pitchFamily="2" charset="-122"/>
                <a:ea typeface="黑体" panose="02010609060101010101" pitchFamily="2" charset="-122"/>
              </a:rPr>
              <a:t>，再对这些错误的思想和行为加以否定，然后引出一个正确的观点。这种开头更贴近生活实际，议论更有针对性，也更有的放矢。</a:t>
            </a:r>
            <a:endParaRPr lang="zh-CN" altLang="en-US" sz="3200" b="1" dirty="0">
              <a:latin typeface="黑体" panose="02010609060101010101" pitchFamily="2" charset="-122"/>
              <a:ea typeface="黑体" panose="0201060906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4258" name="文本框 224257"/>
          <p:cNvSpPr txBox="1"/>
          <p:nvPr/>
        </p:nvSpPr>
        <p:spPr>
          <a:xfrm>
            <a:off x="395288" y="0"/>
            <a:ext cx="8280400" cy="2654300"/>
          </a:xfrm>
          <a:prstGeom prst="rect">
            <a:avLst/>
          </a:prstGeom>
          <a:noFill/>
          <a:ln w="9525">
            <a:noFill/>
          </a:ln>
        </p:spPr>
        <p:txBody>
          <a:bodyPr>
            <a:spAutoFit/>
          </a:bodyPr>
          <a:p>
            <a:pPr>
              <a:spcBef>
                <a:spcPct val="50000"/>
              </a:spcBef>
            </a:pPr>
            <a:r>
              <a:rPr lang="en-US" altLang="zh-CN" b="1" dirty="0">
                <a:latin typeface="黑体" panose="02010609060101010101" pitchFamily="2" charset="-122"/>
                <a:ea typeface="黑体" panose="02010609060101010101" pitchFamily="2" charset="-122"/>
              </a:rPr>
              <a:t>1</a:t>
            </a:r>
            <a:r>
              <a:rPr lang="zh-CN" altLang="en-US" b="1" dirty="0">
                <a:latin typeface="黑体" panose="02010609060101010101" pitchFamily="2" charset="-122"/>
                <a:ea typeface="黑体" panose="02010609060101010101" pitchFamily="2" charset="-122"/>
              </a:rPr>
              <a:t>、日常生活中不难看到这样的情景：有的人因为一些鸡毛蒜皮的小事便恶语相向，甚至动起手来；有的人缺乏同情心，在别人遇到困难时无动于衷；还有的人能关爱家人和朋友，但对其他人却漠不关心</a:t>
            </a:r>
            <a:r>
              <a:rPr lang="en-US" altLang="zh-CN" b="1">
                <a:latin typeface="Arial" panose="020B0604020202020204" pitchFamily="34" charset="0"/>
                <a:ea typeface="黑体" panose="02010609060101010101" pitchFamily="2" charset="-122"/>
              </a:rPr>
              <a:t>……</a:t>
            </a:r>
            <a:r>
              <a:rPr lang="zh-CN" altLang="en-US" b="1" dirty="0">
                <a:latin typeface="黑体" panose="02010609060101010101" pitchFamily="2" charset="-122"/>
                <a:ea typeface="黑体" panose="02010609060101010101" pitchFamily="2" charset="-122"/>
              </a:rPr>
              <a:t>这些现象都是缺乏友善之心的表现。</a:t>
            </a:r>
            <a:r>
              <a:rPr lang="zh-CN" altLang="en-US" b="1" dirty="0">
                <a:solidFill>
                  <a:srgbClr val="FF0000"/>
                </a:solidFill>
                <a:latin typeface="黑体" panose="02010609060101010101" pitchFamily="2" charset="-122"/>
                <a:ea typeface="黑体" panose="02010609060101010101" pitchFamily="2" charset="-122"/>
              </a:rPr>
              <a:t>因此，我们有必要在全社会倡导友善</a:t>
            </a:r>
            <a:r>
              <a:rPr lang="zh-CN" altLang="en-US" b="1" dirty="0">
                <a:latin typeface="黑体" panose="02010609060101010101" pitchFamily="2" charset="-122"/>
                <a:ea typeface="黑体" panose="02010609060101010101" pitchFamily="2" charset="-122"/>
              </a:rPr>
              <a:t>。</a:t>
            </a:r>
            <a:r>
              <a:rPr lang="zh-CN" altLang="en-US" b="1">
                <a:solidFill>
                  <a:schemeClr val="folHlink"/>
                </a:solidFill>
                <a:latin typeface="黑体" panose="02010609060101010101" pitchFamily="2" charset="-122"/>
                <a:ea typeface="黑体" panose="02010609060101010101" pitchFamily="2" charset="-122"/>
              </a:rPr>
              <a:t> </a:t>
            </a:r>
            <a:r>
              <a:rPr lang="en-US" altLang="zh-CN" b="1">
                <a:solidFill>
                  <a:schemeClr val="folHlink"/>
                </a:solidFill>
                <a:latin typeface="Arial" panose="020B0604020202020204" pitchFamily="34" charset="0"/>
                <a:ea typeface="黑体" panose="02010609060101010101" pitchFamily="2" charset="-122"/>
              </a:rPr>
              <a:t>——</a:t>
            </a:r>
            <a:r>
              <a:rPr lang="en-US" altLang="zh-CN" b="1" dirty="0">
                <a:solidFill>
                  <a:schemeClr val="folHlink"/>
                </a:solidFill>
                <a:latin typeface="黑体" panose="02010609060101010101" pitchFamily="2" charset="-122"/>
                <a:ea typeface="黑体" panose="02010609060101010101" pitchFamily="2" charset="-122"/>
              </a:rPr>
              <a:t>《</a:t>
            </a:r>
            <a:r>
              <a:rPr lang="zh-CN" altLang="en-US" b="1" dirty="0">
                <a:solidFill>
                  <a:schemeClr val="folHlink"/>
                </a:solidFill>
                <a:latin typeface="黑体" panose="02010609060101010101" pitchFamily="2" charset="-122"/>
                <a:ea typeface="黑体" panose="02010609060101010101" pitchFamily="2" charset="-122"/>
              </a:rPr>
              <a:t>论“友善”</a:t>
            </a:r>
            <a:r>
              <a:rPr lang="en-US" altLang="zh-CN" b="1">
                <a:solidFill>
                  <a:schemeClr val="folHlink"/>
                </a:solidFill>
                <a:latin typeface="黑体" panose="02010609060101010101" pitchFamily="2" charset="-122"/>
                <a:ea typeface="黑体" panose="02010609060101010101" pitchFamily="2" charset="-122"/>
              </a:rPr>
              <a:t>》</a:t>
            </a:r>
            <a:endParaRPr lang="en-US" altLang="zh-CN" b="1">
              <a:solidFill>
                <a:schemeClr val="folHlink"/>
              </a:solidFill>
              <a:latin typeface="黑体" panose="02010609060101010101" pitchFamily="2" charset="-122"/>
              <a:ea typeface="黑体" panose="02010609060101010101" pitchFamily="2" charset="-122"/>
            </a:endParaRPr>
          </a:p>
        </p:txBody>
      </p:sp>
      <p:sp>
        <p:nvSpPr>
          <p:cNvPr id="224259" name="文本框 224258"/>
          <p:cNvSpPr txBox="1"/>
          <p:nvPr/>
        </p:nvSpPr>
        <p:spPr>
          <a:xfrm>
            <a:off x="250825" y="2867025"/>
            <a:ext cx="9144000" cy="3990975"/>
          </a:xfrm>
          <a:prstGeom prst="rect">
            <a:avLst/>
          </a:prstGeom>
          <a:noFill/>
          <a:ln w="9525">
            <a:noFill/>
          </a:ln>
        </p:spPr>
        <p:txBody>
          <a:bodyPr>
            <a:spAutoFit/>
          </a:bodyPr>
          <a:p>
            <a:pPr>
              <a:spcBef>
                <a:spcPct val="50000"/>
              </a:spcBef>
            </a:pPr>
            <a:r>
              <a:rPr lang="en-US" altLang="zh-CN" sz="3200" b="1" dirty="0">
                <a:latin typeface="黑体" panose="02010609060101010101" pitchFamily="2" charset="-122"/>
                <a:ea typeface="黑体" panose="02010609060101010101" pitchFamily="2" charset="-122"/>
              </a:rPr>
              <a:t>2</a:t>
            </a:r>
            <a:r>
              <a:rPr lang="zh-CN" altLang="en-US" sz="3200" b="1" dirty="0">
                <a:latin typeface="黑体" panose="02010609060101010101" pitchFamily="2" charset="-122"/>
                <a:ea typeface="黑体" panose="02010609060101010101" pitchFamily="2" charset="-122"/>
              </a:rPr>
              <a:t>、歌德年轻时候立下的志向是成为一个画家。为此他付出了艰辛，努力提高自己的画技，却始终收效甚微。直到４０岁的时候，他游历了意大利，亲眼见到那些大师们的杰出作品之后，终于清醒了：即使自己穷尽毕生的精力也难以在画界有所建树。在痛苦和彷徨中，他毅然决定放弃绘画，改攻文学，最终成为伟大的诗人。</a:t>
            </a:r>
            <a:r>
              <a:rPr lang="zh-CN" altLang="en-US" sz="3200" b="1" dirty="0">
                <a:solidFill>
                  <a:srgbClr val="FF0000"/>
                </a:solidFill>
                <a:latin typeface="黑体" panose="02010609060101010101" pitchFamily="2" charset="-122"/>
                <a:ea typeface="黑体" panose="02010609060101010101" pitchFamily="2" charset="-122"/>
              </a:rPr>
              <a:t>的确，发现自己并不容易</a:t>
            </a:r>
            <a:r>
              <a:rPr lang="zh-CN" altLang="en-US" sz="3200" b="1" dirty="0">
                <a:latin typeface="黑体" panose="02010609060101010101" pitchFamily="2" charset="-122"/>
                <a:ea typeface="黑体" panose="02010609060101010101" pitchFamily="2" charset="-122"/>
              </a:rPr>
              <a:t>。</a:t>
            </a:r>
            <a:r>
              <a:rPr lang="en-US" altLang="zh-CN" sz="3200" b="1">
                <a:solidFill>
                  <a:schemeClr val="folHlink"/>
                </a:solidFill>
                <a:latin typeface="Arial" panose="020B0604020202020204" pitchFamily="34" charset="0"/>
                <a:ea typeface="黑体" panose="02010609060101010101" pitchFamily="2" charset="-122"/>
              </a:rPr>
              <a:t>——</a:t>
            </a:r>
            <a:r>
              <a:rPr lang="en-US" altLang="zh-CN" sz="3200" b="1" dirty="0">
                <a:solidFill>
                  <a:schemeClr val="folHlink"/>
                </a:solidFill>
                <a:latin typeface="黑体" panose="02010609060101010101" pitchFamily="2" charset="-122"/>
                <a:ea typeface="黑体" panose="02010609060101010101" pitchFamily="2" charset="-122"/>
              </a:rPr>
              <a:t>《</a:t>
            </a:r>
            <a:r>
              <a:rPr lang="zh-CN" altLang="en-US" sz="3200" b="1" dirty="0">
                <a:solidFill>
                  <a:schemeClr val="folHlink"/>
                </a:solidFill>
                <a:latin typeface="黑体" panose="02010609060101010101" pitchFamily="2" charset="-122"/>
                <a:ea typeface="黑体" panose="02010609060101010101" pitchFamily="2" charset="-122"/>
              </a:rPr>
              <a:t>发现自己</a:t>
            </a:r>
            <a:r>
              <a:rPr lang="en-US" altLang="zh-CN" sz="3200" b="1">
                <a:solidFill>
                  <a:schemeClr val="folHlink"/>
                </a:solidFill>
                <a:latin typeface="黑体" panose="02010609060101010101" pitchFamily="2" charset="-122"/>
                <a:ea typeface="黑体" panose="02010609060101010101" pitchFamily="2" charset="-122"/>
              </a:rPr>
              <a:t>》 </a:t>
            </a:r>
            <a:endParaRPr lang="en-US" altLang="zh-CN" sz="3200" b="1">
              <a:solidFill>
                <a:schemeClr val="folHlink"/>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42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42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8" grpId="0"/>
      <p:bldP spid="22425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82" name="文本框 225281"/>
          <p:cNvSpPr txBox="1"/>
          <p:nvPr/>
        </p:nvSpPr>
        <p:spPr>
          <a:xfrm>
            <a:off x="0" y="260350"/>
            <a:ext cx="8569325" cy="6134100"/>
          </a:xfrm>
          <a:prstGeom prst="rect">
            <a:avLst/>
          </a:prstGeom>
          <a:noFill/>
          <a:ln w="9525">
            <a:noFill/>
          </a:ln>
        </p:spPr>
        <p:txBody>
          <a:bodyPr>
            <a:spAutoFit/>
          </a:bodyPr>
          <a:p>
            <a:pPr>
              <a:spcBef>
                <a:spcPct val="50000"/>
              </a:spcBef>
            </a:pPr>
            <a:r>
              <a:rPr lang="en-US" altLang="zh-CN" sz="3600" b="1" dirty="0">
                <a:latin typeface="Arial" panose="020B0604020202020204" pitchFamily="34" charset="0"/>
                <a:ea typeface="黑体" panose="02010609060101010101" pitchFamily="2" charset="-122"/>
              </a:rPr>
              <a:t>3</a:t>
            </a:r>
            <a:r>
              <a:rPr lang="zh-CN" altLang="en-US" sz="3600" b="1" dirty="0">
                <a:latin typeface="Arial" panose="020B0604020202020204" pitchFamily="34" charset="0"/>
                <a:ea typeface="黑体" panose="02010609060101010101" pitchFamily="2" charset="-122"/>
              </a:rPr>
              <a:t>、狼常到牧场叼羊。牧场主用了整整一个冬季终于解除狼患。不久，羊群流行疾病大量死亡，牧场主只得请来专家防疫治病。专家的结论却是请几只狼来，放回到附近山里。果然，狼的骚扰使羊群疫病消失，队伍壮大。原来，狼的追逐，使羊群常常惊悸奔跑，羊群因之格外健壮，老弱病残填入狼口，疫病也就不复存在了。这个真实的故事耐人寻味，</a:t>
            </a:r>
            <a:r>
              <a:rPr lang="zh-CN" altLang="en-US" sz="3600" b="1" dirty="0">
                <a:solidFill>
                  <a:srgbClr val="FF0000"/>
                </a:solidFill>
                <a:latin typeface="Arial" panose="020B0604020202020204" pitchFamily="34" charset="0"/>
                <a:ea typeface="黑体" panose="02010609060101010101" pitchFamily="2" charset="-122"/>
              </a:rPr>
              <a:t>它揭示了一个道理：有对手，才有压力；有压力，才能生存。</a:t>
            </a:r>
            <a:endParaRPr lang="zh-CN" altLang="en-US" sz="3600" b="1">
              <a:solidFill>
                <a:schemeClr val="folHlink"/>
              </a:solidFill>
              <a:latin typeface="Arial" panose="020B0604020202020204" pitchFamily="34" charset="0"/>
              <a:ea typeface="黑体" panose="02010609060101010101"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0402" name="文本框 230401"/>
          <p:cNvSpPr txBox="1"/>
          <p:nvPr/>
        </p:nvSpPr>
        <p:spPr>
          <a:xfrm>
            <a:off x="250825" y="476250"/>
            <a:ext cx="8569325" cy="5946775"/>
          </a:xfrm>
          <a:prstGeom prst="rect">
            <a:avLst/>
          </a:prstGeom>
          <a:noFill/>
          <a:ln w="9525">
            <a:noFill/>
          </a:ln>
        </p:spPr>
        <p:txBody>
          <a:bodyPr>
            <a:spAutoFit/>
          </a:bodyPr>
          <a:p>
            <a:r>
              <a:rPr lang="zh-CN" altLang="en-US" sz="4800" b="1" dirty="0">
                <a:solidFill>
                  <a:srgbClr val="FF0000"/>
                </a:solidFill>
                <a:latin typeface="黑体" panose="02010609060101010101" pitchFamily="2" charset="-122"/>
                <a:ea typeface="黑体" panose="02010609060101010101" pitchFamily="2" charset="-122"/>
              </a:rPr>
              <a:t>八、对比引入  是非明确</a:t>
            </a:r>
            <a:endParaRPr lang="zh-CN" altLang="en-US" sz="4800" b="1" dirty="0">
              <a:solidFill>
                <a:srgbClr val="FF0000"/>
              </a:solidFill>
              <a:latin typeface="黑体" panose="02010609060101010101" pitchFamily="2" charset="-122"/>
              <a:ea typeface="黑体" panose="02010609060101010101" pitchFamily="2" charset="-122"/>
            </a:endParaRPr>
          </a:p>
          <a:p>
            <a:r>
              <a:rPr lang="zh-CN" altLang="en-US" sz="4800" b="1" dirty="0">
                <a:latin typeface="黑体" panose="02010609060101010101" pitchFamily="2" charset="-122"/>
                <a:ea typeface="黑体" panose="02010609060101010101" pitchFamily="2" charset="-122"/>
              </a:rPr>
              <a:t>    即把生活中两种截然相反的现象联系在一起，在对比中提出自己独到的观点。</a:t>
            </a:r>
            <a:r>
              <a:rPr lang="en-US" altLang="zh-CN" sz="4800" b="1" dirty="0">
                <a:latin typeface="黑体" panose="02010609060101010101" pitchFamily="2" charset="-122"/>
                <a:ea typeface="黑体" panose="02010609060101010101" pitchFamily="2" charset="-122"/>
              </a:rPr>
              <a:t> </a:t>
            </a:r>
            <a:r>
              <a:rPr lang="zh-CN" altLang="en-US" sz="4800" b="1" dirty="0">
                <a:latin typeface="黑体" panose="02010609060101010101" pitchFamily="2" charset="-122"/>
                <a:ea typeface="黑体" panose="02010609060101010101" pitchFamily="2" charset="-122"/>
              </a:rPr>
              <a:t>通过对比来阐明事理。这种开头方法的好处是通过对比，帮助读者判断是非曲直，从而有力地支撑论点。</a:t>
            </a:r>
            <a:endParaRPr lang="zh-CN" altLang="en-US" sz="4800" b="1" dirty="0">
              <a:latin typeface="黑体" panose="02010609060101010101" pitchFamily="2" charset="-122"/>
              <a:ea typeface="黑体" panose="02010609060101010101"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1426" name="文本框 231425"/>
          <p:cNvSpPr txBox="1"/>
          <p:nvPr/>
        </p:nvSpPr>
        <p:spPr>
          <a:xfrm>
            <a:off x="179388" y="2708275"/>
            <a:ext cx="8675687" cy="3990975"/>
          </a:xfrm>
          <a:prstGeom prst="rect">
            <a:avLst/>
          </a:prstGeom>
          <a:noFill/>
          <a:ln w="9525">
            <a:noFill/>
          </a:ln>
        </p:spPr>
        <p:txBody>
          <a:bodyPr>
            <a:spAutoFit/>
          </a:bodyPr>
          <a:p>
            <a:pPr>
              <a:spcBef>
                <a:spcPct val="50000"/>
              </a:spcBef>
            </a:pPr>
            <a:r>
              <a:rPr lang="en-US" altLang="zh-CN" sz="3200" b="1" dirty="0">
                <a:latin typeface="黑体" panose="02010609060101010101" pitchFamily="2" charset="-122"/>
                <a:ea typeface="黑体" panose="02010609060101010101" pitchFamily="2" charset="-122"/>
              </a:rPr>
              <a:t>2</a:t>
            </a:r>
            <a:r>
              <a:rPr lang="zh-CN" altLang="en-US" sz="3200" b="1" dirty="0">
                <a:latin typeface="黑体" panose="02010609060101010101" pitchFamily="2" charset="-122"/>
                <a:ea typeface="黑体" panose="02010609060101010101" pitchFamily="2" charset="-122"/>
              </a:rPr>
              <a:t>、</a:t>
            </a: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一位孔繁森，光芒四射，人们提起他的名字，总是与伟大、光明、进步联系在一起。 </a:t>
            </a:r>
            <a:br>
              <a:rPr lang="zh-CN" altLang="en-US" sz="3200" b="1" dirty="0">
                <a:latin typeface="黑体" panose="02010609060101010101" pitchFamily="2" charset="-122"/>
                <a:ea typeface="黑体" panose="02010609060101010101" pitchFamily="2" charset="-122"/>
              </a:rPr>
            </a:b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一位王宝森，臭名昭著，人们提起他的名字，总是与贪婪、黑暗、丑陋联系在一起。 </a:t>
            </a:r>
            <a:br>
              <a:rPr lang="zh-CN" altLang="en-US" sz="3200" b="1" dirty="0">
                <a:latin typeface="黑体" panose="02010609060101010101" pitchFamily="2" charset="-122"/>
                <a:ea typeface="黑体" panose="02010609060101010101" pitchFamily="2" charset="-122"/>
              </a:rPr>
            </a:b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两个人都走完了人生。但一个永存，一个早已被人唾弃。 </a:t>
            </a:r>
            <a:br>
              <a:rPr lang="zh-CN" altLang="en-US" sz="3200" b="1" dirty="0">
                <a:latin typeface="黑体" panose="02010609060101010101" pitchFamily="2" charset="-122"/>
                <a:ea typeface="黑体" panose="02010609060101010101" pitchFamily="2" charset="-122"/>
              </a:rPr>
            </a:br>
            <a:r>
              <a:rPr lang="en-US" altLang="zh-CN" sz="3200" b="1" dirty="0">
                <a:latin typeface="黑体" panose="02010609060101010101" pitchFamily="2" charset="-122"/>
                <a:ea typeface="黑体" panose="02010609060101010101" pitchFamily="2" charset="-122"/>
              </a:rPr>
              <a:t>      </a:t>
            </a:r>
            <a:r>
              <a:rPr lang="zh-CN" altLang="en-US" sz="3200" b="1" dirty="0">
                <a:solidFill>
                  <a:srgbClr val="FF0000"/>
                </a:solidFill>
                <a:latin typeface="黑体" panose="02010609060101010101" pitchFamily="2" charset="-122"/>
                <a:ea typeface="黑体" panose="02010609060101010101" pitchFamily="2" charset="-122"/>
              </a:rPr>
              <a:t>人生的价值，在两人的鲜明对比中，不是已经显现出来了吗？ </a:t>
            </a:r>
            <a:endParaRPr lang="zh-CN" altLang="en-US" sz="3200" b="1" dirty="0">
              <a:solidFill>
                <a:srgbClr val="FF0000"/>
              </a:solidFill>
              <a:latin typeface="黑体" panose="02010609060101010101" pitchFamily="2" charset="-122"/>
              <a:ea typeface="黑体" panose="02010609060101010101" pitchFamily="2" charset="-122"/>
            </a:endParaRPr>
          </a:p>
        </p:txBody>
      </p:sp>
      <p:sp>
        <p:nvSpPr>
          <p:cNvPr id="231427" name="文本框 231426"/>
          <p:cNvSpPr txBox="1"/>
          <p:nvPr/>
        </p:nvSpPr>
        <p:spPr>
          <a:xfrm>
            <a:off x="179388" y="188913"/>
            <a:ext cx="8280400" cy="2041525"/>
          </a:xfrm>
          <a:prstGeom prst="rect">
            <a:avLst/>
          </a:prstGeom>
          <a:noFill/>
          <a:ln w="9525">
            <a:noFill/>
          </a:ln>
        </p:spPr>
        <p:txBody>
          <a:bodyPr>
            <a:spAutoFit/>
          </a:bodyPr>
          <a:p>
            <a:pPr>
              <a:spcBef>
                <a:spcPct val="50000"/>
              </a:spcBef>
            </a:pPr>
            <a:r>
              <a:rPr lang="en-US" altLang="zh-CN" sz="3200" b="1" dirty="0">
                <a:latin typeface="黑体" panose="02010609060101010101" pitchFamily="2" charset="-122"/>
                <a:ea typeface="黑体" panose="02010609060101010101" pitchFamily="2" charset="-122"/>
              </a:rPr>
              <a:t>1</a:t>
            </a:r>
            <a:r>
              <a:rPr lang="zh-CN" altLang="en-US" sz="3200" b="1" dirty="0">
                <a:latin typeface="黑体" panose="02010609060101010101" pitchFamily="2" charset="-122"/>
                <a:ea typeface="黑体" panose="02010609060101010101" pitchFamily="2" charset="-122"/>
              </a:rPr>
              <a:t>、古今中外，凡是在事业上有所造就、取得成功的人，没有不是用辛勤的汗水换来的；反之，那些懒惰昏庸的人，就难得成就事业。</a:t>
            </a:r>
            <a:r>
              <a:rPr lang="zh-CN" altLang="en-US" sz="3200" b="1" dirty="0">
                <a:solidFill>
                  <a:srgbClr val="FF0000"/>
                </a:solidFill>
                <a:latin typeface="黑体" panose="02010609060101010101" pitchFamily="2" charset="-122"/>
                <a:ea typeface="黑体" panose="02010609060101010101" pitchFamily="2" charset="-122"/>
              </a:rPr>
              <a:t>由此，我们可以说：勤则成事，惰则败业。</a:t>
            </a:r>
            <a:endParaRPr lang="zh-CN" altLang="en-US" sz="3200" b="1" dirty="0">
              <a:solidFill>
                <a:srgbClr val="FF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14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14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6" grpId="0"/>
      <p:bldP spid="23142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22" name="矩形 235521"/>
          <p:cNvSpPr/>
          <p:nvPr/>
        </p:nvSpPr>
        <p:spPr>
          <a:xfrm>
            <a:off x="250825" y="3500438"/>
            <a:ext cx="8686800" cy="2528887"/>
          </a:xfrm>
          <a:prstGeom prst="rect">
            <a:avLst/>
          </a:prstGeom>
          <a:noFill/>
          <a:ln w="9525">
            <a:noFill/>
          </a:ln>
        </p:spPr>
        <p:txBody>
          <a:bodyPr>
            <a:spAutoFit/>
          </a:bodyPr>
          <a:p>
            <a:pPr>
              <a:buClr>
                <a:schemeClr val="bg1"/>
              </a:buClr>
            </a:pPr>
            <a:r>
              <a:rPr lang="zh-CN" altLang="en-US" sz="3200" b="1" dirty="0">
                <a:solidFill>
                  <a:srgbClr val="0000CC"/>
                </a:solidFill>
                <a:latin typeface="黑体" panose="02010609060101010101" pitchFamily="2" charset="-122"/>
                <a:ea typeface="黑体" panose="02010609060101010101" pitchFamily="2" charset="-122"/>
              </a:rPr>
              <a:t>例</a:t>
            </a:r>
            <a:r>
              <a:rPr lang="en-US" altLang="zh-CN" sz="3200" b="1" dirty="0">
                <a:solidFill>
                  <a:srgbClr val="0000CC"/>
                </a:solidFill>
                <a:latin typeface="黑体" panose="02010609060101010101" pitchFamily="2" charset="-122"/>
                <a:ea typeface="黑体" panose="02010609060101010101" pitchFamily="2" charset="-122"/>
              </a:rPr>
              <a:t>5:  </a:t>
            </a:r>
            <a:r>
              <a:rPr lang="zh-CN" altLang="en-US" sz="3200" b="1" dirty="0">
                <a:solidFill>
                  <a:srgbClr val="0000CC"/>
                </a:solidFill>
                <a:latin typeface="黑体" panose="02010609060101010101" pitchFamily="2" charset="-122"/>
                <a:ea typeface="黑体" panose="02010609060101010101" pitchFamily="2" charset="-122"/>
              </a:rPr>
              <a:t>花儿秋开秋谢，大雁秋去春来，这是自然的诚信；实事求是，守信守时，这是人类的诚信。自然抛弃了诚信，世界便乱成一团；人类抛弃了诚信，朋友远离，亲戚叛之。抛弃了诚信，你就抛弃了自己。</a:t>
            </a:r>
            <a:endParaRPr lang="zh-CN" altLang="en-US" sz="3200" b="1" dirty="0">
              <a:solidFill>
                <a:srgbClr val="0000CC"/>
              </a:solidFill>
              <a:latin typeface="黑体" panose="02010609060101010101" pitchFamily="2" charset="-122"/>
              <a:ea typeface="黑体" panose="02010609060101010101" pitchFamily="2" charset="-122"/>
            </a:endParaRPr>
          </a:p>
        </p:txBody>
      </p:sp>
      <p:sp>
        <p:nvSpPr>
          <p:cNvPr id="235523" name="文本框 235522"/>
          <p:cNvSpPr txBox="1"/>
          <p:nvPr/>
        </p:nvSpPr>
        <p:spPr>
          <a:xfrm>
            <a:off x="395288" y="333375"/>
            <a:ext cx="5410200" cy="641350"/>
          </a:xfrm>
          <a:prstGeom prst="rect">
            <a:avLst/>
          </a:prstGeom>
          <a:noFill/>
          <a:ln w="9525">
            <a:noFill/>
          </a:ln>
        </p:spPr>
        <p:txBody>
          <a:bodyPr>
            <a:spAutoFit/>
          </a:bodyPr>
          <a:p>
            <a:pPr>
              <a:spcBef>
                <a:spcPct val="50000"/>
              </a:spcBef>
              <a:buClr>
                <a:schemeClr val="bg1"/>
              </a:buClr>
            </a:pPr>
            <a:r>
              <a:rPr lang="zh-CN" altLang="en-US" sz="3600" b="1" dirty="0">
                <a:solidFill>
                  <a:srgbClr val="0000FF"/>
                </a:solidFill>
                <a:latin typeface="Tahoma" panose="020B0604030504040204" pitchFamily="34" charset="0"/>
                <a:ea typeface="黑体" panose="02010609060101010101" pitchFamily="2" charset="-122"/>
              </a:rPr>
              <a:t>九、巧用类比推理法</a:t>
            </a:r>
            <a:endParaRPr lang="zh-CN" altLang="en-US" sz="3600" b="1">
              <a:solidFill>
                <a:srgbClr val="0000FF"/>
              </a:solidFill>
              <a:latin typeface="Tahoma" panose="020B0604030504040204" pitchFamily="34" charset="0"/>
              <a:ea typeface="黑体" panose="02010609060101010101" pitchFamily="2" charset="-122"/>
            </a:endParaRPr>
          </a:p>
        </p:txBody>
      </p:sp>
      <p:sp>
        <p:nvSpPr>
          <p:cNvPr id="235524" name="文本框 235523"/>
          <p:cNvSpPr txBox="1"/>
          <p:nvPr/>
        </p:nvSpPr>
        <p:spPr>
          <a:xfrm>
            <a:off x="179388" y="1196975"/>
            <a:ext cx="8137525" cy="2563813"/>
          </a:xfrm>
          <a:prstGeom prst="rect">
            <a:avLst/>
          </a:prstGeom>
          <a:noFill/>
          <a:ln w="9525">
            <a:noFill/>
          </a:ln>
        </p:spPr>
        <p:txBody>
          <a:bodyPr>
            <a:spAutoFit/>
          </a:bodyPr>
          <a:p>
            <a:pPr>
              <a:spcBef>
                <a:spcPct val="50000"/>
              </a:spcBef>
              <a:buClr>
                <a:schemeClr val="bg1"/>
              </a:buClr>
            </a:pPr>
            <a:r>
              <a:rPr lang="en-US" altLang="zh-CN" sz="3600" dirty="0">
                <a:solidFill>
                  <a:srgbClr val="FF00FF"/>
                </a:solidFill>
                <a:latin typeface="Tahoma" panose="020B0604030504040204" pitchFamily="34" charset="0"/>
                <a:ea typeface="黑体" panose="02010609060101010101" pitchFamily="2" charset="-122"/>
              </a:rPr>
              <a:t>      </a:t>
            </a:r>
            <a:r>
              <a:rPr lang="zh-CN" altLang="en-US" sz="3600" b="1" dirty="0">
                <a:latin typeface="Tahoma" panose="020B0604030504040204" pitchFamily="34" charset="0"/>
                <a:ea typeface="黑体" panose="02010609060101010101" pitchFamily="2" charset="-122"/>
              </a:rPr>
              <a:t>类比推理，就是根据两种事物在某些特征上的相似，推导出它们在其他特征上也可能相似的结论。</a:t>
            </a:r>
            <a:endParaRPr lang="zh-CN" altLang="en-US" sz="3600" b="1" dirty="0">
              <a:latin typeface="Tahoma" panose="020B0604030504040204" pitchFamily="34" charset="0"/>
              <a:ea typeface="黑体" panose="02010609060101010101" pitchFamily="2" charset="-122"/>
            </a:endParaRPr>
          </a:p>
          <a:p>
            <a:pPr>
              <a:spcBef>
                <a:spcPct val="50000"/>
              </a:spcBef>
              <a:buClr>
                <a:schemeClr val="bg1"/>
              </a:buClr>
            </a:pPr>
            <a:endParaRPr lang="zh-CN" altLang="en-US" sz="3600" b="1">
              <a:latin typeface="Tahoma" panose="020B0604030504040204" pitchFamily="34"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23"/>
                                        </p:tgtEl>
                                        <p:attrNameLst>
                                          <p:attrName>style.visibility</p:attrName>
                                        </p:attrNameLst>
                                      </p:cBhvr>
                                      <p:to>
                                        <p:strVal val="visible"/>
                                      </p:to>
                                    </p:set>
                                    <p:anim calcmode="lin" valueType="num">
                                      <p:cBhvr additive="base">
                                        <p:cTn id="7" dur="500" fill="hold"/>
                                        <p:tgtEl>
                                          <p:spTgt spid="235523"/>
                                        </p:tgtEl>
                                        <p:attrNameLst>
                                          <p:attrName>ppt_x</p:attrName>
                                        </p:attrNameLst>
                                      </p:cBhvr>
                                      <p:tavLst>
                                        <p:tav tm="0">
                                          <p:val>
                                            <p:strVal val="0-#ppt_w/2"/>
                                          </p:val>
                                        </p:tav>
                                        <p:tav tm="100000">
                                          <p:val>
                                            <p:strVal val="#ppt_x"/>
                                          </p:val>
                                        </p:tav>
                                      </p:tavLst>
                                    </p:anim>
                                    <p:anim calcmode="lin" valueType="num">
                                      <p:cBhvr additive="base">
                                        <p:cTn id="8" dur="500" fill="hold"/>
                                        <p:tgtEl>
                                          <p:spTgt spid="2355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24"/>
                                        </p:tgtEl>
                                        <p:attrNameLst>
                                          <p:attrName>style.visibility</p:attrName>
                                        </p:attrNameLst>
                                      </p:cBhvr>
                                      <p:to>
                                        <p:strVal val="visible"/>
                                      </p:to>
                                    </p:set>
                                    <p:anim calcmode="lin" valueType="num">
                                      <p:cBhvr additive="base">
                                        <p:cTn id="13" dur="500" fill="hold"/>
                                        <p:tgtEl>
                                          <p:spTgt spid="235524"/>
                                        </p:tgtEl>
                                        <p:attrNameLst>
                                          <p:attrName>ppt_x</p:attrName>
                                        </p:attrNameLst>
                                      </p:cBhvr>
                                      <p:tavLst>
                                        <p:tav tm="0">
                                          <p:val>
                                            <p:strVal val="#ppt_x"/>
                                          </p:val>
                                        </p:tav>
                                        <p:tav tm="100000">
                                          <p:val>
                                            <p:strVal val="#ppt_x"/>
                                          </p:val>
                                        </p:tav>
                                      </p:tavLst>
                                    </p:anim>
                                    <p:anim calcmode="lin" valueType="num">
                                      <p:cBhvr additive="base">
                                        <p:cTn id="14" dur="500" fill="hold"/>
                                        <p:tgtEl>
                                          <p:spTgt spid="2355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2355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2355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55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2" grpId="0"/>
      <p:bldP spid="235523" grpId="0"/>
      <p:bldP spid="235523" grpId="1"/>
      <p:bldP spid="235524" grpId="0"/>
      <p:bldP spid="235524"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6546" name="文本框 236545"/>
          <p:cNvSpPr txBox="1"/>
          <p:nvPr/>
        </p:nvSpPr>
        <p:spPr>
          <a:xfrm>
            <a:off x="1736725" y="725488"/>
            <a:ext cx="2979738" cy="701675"/>
          </a:xfrm>
          <a:prstGeom prst="rect">
            <a:avLst/>
          </a:prstGeom>
          <a:noFill/>
          <a:ln w="9525">
            <a:noFill/>
          </a:ln>
        </p:spPr>
        <p:txBody>
          <a:bodyPr>
            <a:spAutoFit/>
          </a:bodyPr>
          <a:p>
            <a:pPr>
              <a:buClr>
                <a:schemeClr val="bg1"/>
              </a:buClr>
            </a:pPr>
            <a:r>
              <a:rPr lang="zh-CN" altLang="en-US" sz="4000" b="1" dirty="0">
                <a:solidFill>
                  <a:schemeClr val="hlink"/>
                </a:solidFill>
                <a:latin typeface="Tahoma" panose="020B0604030504040204" pitchFamily="34" charset="0"/>
              </a:rPr>
              <a:t>小节</a:t>
            </a:r>
            <a:r>
              <a:rPr lang="zh-CN" altLang="en-US" sz="3600" dirty="0">
                <a:solidFill>
                  <a:schemeClr val="hlink"/>
                </a:solidFill>
                <a:latin typeface="Tahoma" panose="020B0604030504040204" pitchFamily="34" charset="0"/>
              </a:rPr>
              <a:t>：</a:t>
            </a:r>
            <a:endParaRPr lang="zh-CN" altLang="en-US" sz="3600">
              <a:solidFill>
                <a:schemeClr val="hlink"/>
              </a:solidFill>
              <a:latin typeface="Tahoma" panose="020B0604030504040204" pitchFamily="34" charset="0"/>
            </a:endParaRPr>
          </a:p>
        </p:txBody>
      </p:sp>
      <p:sp>
        <p:nvSpPr>
          <p:cNvPr id="236547" name="左大括号 236546"/>
          <p:cNvSpPr/>
          <p:nvPr/>
        </p:nvSpPr>
        <p:spPr>
          <a:xfrm>
            <a:off x="2124075" y="2492375"/>
            <a:ext cx="287338" cy="3889375"/>
          </a:xfrm>
          <a:prstGeom prst="leftBrace">
            <a:avLst>
              <a:gd name="adj1" fmla="val 112799"/>
              <a:gd name="adj2" fmla="val 50000"/>
            </a:avLst>
          </a:prstGeom>
          <a:noFill/>
          <a:ln w="38100" cap="flat" cmpd="sng">
            <a:solidFill>
              <a:srgbClr val="CC0000"/>
            </a:solidFill>
            <a:prstDash val="solid"/>
            <a:miter/>
            <a:headEnd type="none" w="med" len="med"/>
            <a:tailEnd type="none" w="med" len="med"/>
          </a:ln>
        </p:spPr>
        <p:txBody>
          <a:bodyPr wrap="none" anchor="ctr"/>
          <a:p>
            <a:pPr algn="ctr"/>
            <a:endParaRPr sz="1800" dirty="0">
              <a:latin typeface="Arial" panose="020B0604020202020204" pitchFamily="34" charset="0"/>
            </a:endParaRPr>
          </a:p>
        </p:txBody>
      </p:sp>
      <p:sp>
        <p:nvSpPr>
          <p:cNvPr id="236548" name="矩形 236547"/>
          <p:cNvSpPr/>
          <p:nvPr/>
        </p:nvSpPr>
        <p:spPr>
          <a:xfrm>
            <a:off x="323850" y="3789363"/>
            <a:ext cx="1655763" cy="519112"/>
          </a:xfrm>
          <a:prstGeom prst="rect">
            <a:avLst/>
          </a:prstGeom>
          <a:noFill/>
          <a:ln w="9525">
            <a:noFill/>
          </a:ln>
        </p:spPr>
        <p:txBody>
          <a:bodyPr>
            <a:spAutoFit/>
          </a:bodyPr>
          <a:p>
            <a:pPr>
              <a:buClr>
                <a:schemeClr val="bg1"/>
              </a:buClr>
            </a:pPr>
            <a:r>
              <a:rPr lang="zh-CN" altLang="en-US" b="1" dirty="0">
                <a:solidFill>
                  <a:srgbClr val="0000CC"/>
                </a:solidFill>
                <a:latin typeface="Tahoma" panose="020B0604030504040204" pitchFamily="34" charset="0"/>
              </a:rPr>
              <a:t>精彩开头</a:t>
            </a:r>
            <a:endParaRPr lang="zh-CN" altLang="en-US" b="1" dirty="0">
              <a:solidFill>
                <a:srgbClr val="0000CC"/>
              </a:solidFill>
              <a:latin typeface="Tahoma" panose="020B0604030504040204" pitchFamily="34" charset="0"/>
            </a:endParaRPr>
          </a:p>
        </p:txBody>
      </p:sp>
      <p:sp>
        <p:nvSpPr>
          <p:cNvPr id="236549" name="文本框 236548"/>
          <p:cNvSpPr txBox="1"/>
          <p:nvPr/>
        </p:nvSpPr>
        <p:spPr>
          <a:xfrm>
            <a:off x="2411413" y="2276475"/>
            <a:ext cx="2808287" cy="519113"/>
          </a:xfrm>
          <a:prstGeom prst="rect">
            <a:avLst/>
          </a:prstGeom>
          <a:noFill/>
          <a:ln w="9525">
            <a:noFill/>
          </a:ln>
        </p:spPr>
        <p:txBody>
          <a:bodyPr>
            <a:spAutoFit/>
          </a:bodyPr>
          <a:p>
            <a:pPr>
              <a:spcBef>
                <a:spcPct val="50000"/>
              </a:spcBef>
              <a:buClr>
                <a:schemeClr val="bg1"/>
              </a:buClr>
            </a:pPr>
            <a:r>
              <a:rPr lang="zh-CN" altLang="en-US" b="1" dirty="0">
                <a:solidFill>
                  <a:srgbClr val="FF3300"/>
                </a:solidFill>
                <a:latin typeface="Tahoma" panose="020B0604030504040204" pitchFamily="34" charset="0"/>
                <a:ea typeface="黑体" panose="02010609060101010101" pitchFamily="2" charset="-122"/>
              </a:rPr>
              <a:t>巧用修辞法</a:t>
            </a:r>
            <a:endParaRPr lang="zh-CN" altLang="en-US" b="1">
              <a:solidFill>
                <a:srgbClr val="FF3300"/>
              </a:solidFill>
              <a:latin typeface="Tahoma" panose="020B0604030504040204" pitchFamily="34" charset="0"/>
              <a:ea typeface="黑体" panose="02010609060101010101" pitchFamily="2" charset="-122"/>
            </a:endParaRPr>
          </a:p>
        </p:txBody>
      </p:sp>
      <p:sp>
        <p:nvSpPr>
          <p:cNvPr id="236550" name="文本框 236549"/>
          <p:cNvSpPr txBox="1"/>
          <p:nvPr/>
        </p:nvSpPr>
        <p:spPr>
          <a:xfrm>
            <a:off x="2627313" y="5876925"/>
            <a:ext cx="2362200" cy="519113"/>
          </a:xfrm>
          <a:prstGeom prst="rect">
            <a:avLst/>
          </a:prstGeom>
          <a:noFill/>
          <a:ln w="9525">
            <a:noFill/>
          </a:ln>
        </p:spPr>
        <p:txBody>
          <a:bodyPr>
            <a:spAutoFit/>
          </a:bodyPr>
          <a:p>
            <a:pPr>
              <a:spcBef>
                <a:spcPct val="50000"/>
              </a:spcBef>
              <a:buClr>
                <a:schemeClr val="bg1"/>
              </a:buClr>
            </a:pPr>
            <a:r>
              <a:rPr lang="zh-CN" altLang="en-US" b="1" dirty="0">
                <a:solidFill>
                  <a:srgbClr val="0000CC"/>
                </a:solidFill>
                <a:latin typeface="Tahoma" panose="020B0604030504040204" pitchFamily="34" charset="0"/>
                <a:ea typeface="黑体" panose="02010609060101010101" pitchFamily="2" charset="-122"/>
              </a:rPr>
              <a:t>类比推理法</a:t>
            </a:r>
            <a:endParaRPr lang="zh-CN" altLang="en-US" b="1">
              <a:solidFill>
                <a:srgbClr val="0000CC"/>
              </a:solidFill>
              <a:latin typeface="Tahoma" panose="020B0604030504040204" pitchFamily="34" charset="0"/>
              <a:ea typeface="黑体" panose="02010609060101010101" pitchFamily="2" charset="-122"/>
            </a:endParaRPr>
          </a:p>
        </p:txBody>
      </p:sp>
      <p:sp>
        <p:nvSpPr>
          <p:cNvPr id="236551" name="文本框 236550"/>
          <p:cNvSpPr txBox="1"/>
          <p:nvPr/>
        </p:nvSpPr>
        <p:spPr>
          <a:xfrm>
            <a:off x="2411413" y="2997200"/>
            <a:ext cx="2209800" cy="519113"/>
          </a:xfrm>
          <a:prstGeom prst="rect">
            <a:avLst/>
          </a:prstGeom>
          <a:noFill/>
          <a:ln w="9525">
            <a:noFill/>
          </a:ln>
        </p:spPr>
        <p:txBody>
          <a:bodyPr>
            <a:spAutoFit/>
          </a:bodyPr>
          <a:p>
            <a:pPr>
              <a:spcBef>
                <a:spcPct val="50000"/>
              </a:spcBef>
              <a:buClr>
                <a:schemeClr val="bg1"/>
              </a:buClr>
            </a:pPr>
            <a:r>
              <a:rPr lang="zh-CN" altLang="en-US" b="1" dirty="0">
                <a:solidFill>
                  <a:srgbClr val="0000CC"/>
                </a:solidFill>
                <a:latin typeface="Tahoma" panose="020B0604030504040204" pitchFamily="34" charset="0"/>
                <a:ea typeface="黑体" panose="02010609060101010101" pitchFamily="2" charset="-122"/>
              </a:rPr>
              <a:t>开门见山法</a:t>
            </a:r>
            <a:endParaRPr lang="zh-CN" altLang="en-US" b="1">
              <a:solidFill>
                <a:srgbClr val="0000CC"/>
              </a:solidFill>
              <a:latin typeface="Tahoma" panose="020B0604030504040204" pitchFamily="34" charset="0"/>
              <a:ea typeface="黑体" panose="02010609060101010101" pitchFamily="2" charset="-122"/>
            </a:endParaRPr>
          </a:p>
        </p:txBody>
      </p:sp>
      <p:sp>
        <p:nvSpPr>
          <p:cNvPr id="236552" name="文本框 236551"/>
          <p:cNvSpPr txBox="1"/>
          <p:nvPr/>
        </p:nvSpPr>
        <p:spPr>
          <a:xfrm>
            <a:off x="2411413" y="4149725"/>
            <a:ext cx="2362200" cy="519113"/>
          </a:xfrm>
          <a:prstGeom prst="rect">
            <a:avLst/>
          </a:prstGeom>
          <a:noFill/>
          <a:ln w="9525">
            <a:noFill/>
          </a:ln>
        </p:spPr>
        <p:txBody>
          <a:bodyPr>
            <a:spAutoFit/>
          </a:bodyPr>
          <a:p>
            <a:pPr>
              <a:spcBef>
                <a:spcPct val="50000"/>
              </a:spcBef>
              <a:buClr>
                <a:schemeClr val="bg1"/>
              </a:buClr>
            </a:pPr>
            <a:r>
              <a:rPr lang="zh-CN" altLang="en-US" b="1" dirty="0">
                <a:solidFill>
                  <a:srgbClr val="0000CC"/>
                </a:solidFill>
                <a:latin typeface="Tahoma" panose="020B0604030504040204" pitchFamily="34" charset="0"/>
                <a:ea typeface="黑体" panose="02010609060101010101" pitchFamily="2" charset="-122"/>
              </a:rPr>
              <a:t>讲故事引入法</a:t>
            </a:r>
            <a:endParaRPr lang="zh-CN" altLang="en-US" b="1">
              <a:solidFill>
                <a:srgbClr val="0000CC"/>
              </a:solidFill>
              <a:latin typeface="Tahoma" panose="020B0604030504040204" pitchFamily="34" charset="0"/>
              <a:ea typeface="黑体" panose="02010609060101010101" pitchFamily="2" charset="-122"/>
            </a:endParaRPr>
          </a:p>
        </p:txBody>
      </p:sp>
      <p:sp>
        <p:nvSpPr>
          <p:cNvPr id="236553" name="文本框 236552"/>
          <p:cNvSpPr txBox="1"/>
          <p:nvPr/>
        </p:nvSpPr>
        <p:spPr>
          <a:xfrm>
            <a:off x="2555875" y="4724400"/>
            <a:ext cx="2667000" cy="519113"/>
          </a:xfrm>
          <a:prstGeom prst="rect">
            <a:avLst/>
          </a:prstGeom>
          <a:noFill/>
          <a:ln w="9525">
            <a:noFill/>
          </a:ln>
        </p:spPr>
        <p:txBody>
          <a:bodyPr>
            <a:spAutoFit/>
          </a:bodyPr>
          <a:p>
            <a:pPr>
              <a:spcBef>
                <a:spcPct val="50000"/>
              </a:spcBef>
              <a:buClr>
                <a:schemeClr val="bg1"/>
              </a:buClr>
            </a:pPr>
            <a:r>
              <a:rPr lang="zh-CN" altLang="en-US" b="1" dirty="0">
                <a:solidFill>
                  <a:srgbClr val="0000CC"/>
                </a:solidFill>
                <a:latin typeface="Tahoma" panose="020B0604030504040204" pitchFamily="34" charset="0"/>
                <a:ea typeface="黑体" panose="02010609060101010101" pitchFamily="2" charset="-122"/>
              </a:rPr>
              <a:t>名言引入法</a:t>
            </a:r>
            <a:endParaRPr lang="zh-CN" altLang="en-US" b="1" dirty="0">
              <a:solidFill>
                <a:srgbClr val="0000CC"/>
              </a:solidFill>
              <a:latin typeface="Tahoma" panose="020B0604030504040204" pitchFamily="34" charset="0"/>
              <a:ea typeface="黑体" panose="02010609060101010101" pitchFamily="2" charset="-122"/>
            </a:endParaRPr>
          </a:p>
        </p:txBody>
      </p:sp>
      <p:sp>
        <p:nvSpPr>
          <p:cNvPr id="236554" name="文本框 236553"/>
          <p:cNvSpPr txBox="1"/>
          <p:nvPr/>
        </p:nvSpPr>
        <p:spPr>
          <a:xfrm>
            <a:off x="4643438" y="1916113"/>
            <a:ext cx="3733800" cy="1708150"/>
          </a:xfrm>
          <a:prstGeom prst="rect">
            <a:avLst/>
          </a:prstGeom>
          <a:noFill/>
          <a:ln w="9525">
            <a:noFill/>
          </a:ln>
        </p:spPr>
        <p:txBody>
          <a:bodyPr>
            <a:spAutoFit/>
          </a:bodyPr>
          <a:p>
            <a:pPr>
              <a:spcBef>
                <a:spcPct val="50000"/>
              </a:spcBef>
              <a:buClr>
                <a:schemeClr val="bg1"/>
              </a:buClr>
            </a:pPr>
            <a:r>
              <a:rPr lang="zh-CN" altLang="en-US" b="1" dirty="0">
                <a:solidFill>
                  <a:srgbClr val="FF3300"/>
                </a:solidFill>
                <a:latin typeface="黑体" panose="02010609060101010101" pitchFamily="2" charset="-122"/>
                <a:ea typeface="黑体" panose="02010609060101010101" pitchFamily="2" charset="-122"/>
              </a:rPr>
              <a:t>引用   设问</a:t>
            </a:r>
            <a:endParaRPr lang="zh-CN" altLang="en-US" b="1" dirty="0">
              <a:solidFill>
                <a:srgbClr val="FF3300"/>
              </a:solidFill>
              <a:latin typeface="黑体" panose="02010609060101010101" pitchFamily="2" charset="-122"/>
              <a:ea typeface="黑体" panose="02010609060101010101" pitchFamily="2" charset="-122"/>
            </a:endParaRPr>
          </a:p>
          <a:p>
            <a:pPr>
              <a:spcBef>
                <a:spcPct val="50000"/>
              </a:spcBef>
              <a:buClr>
                <a:schemeClr val="bg1"/>
              </a:buClr>
            </a:pPr>
            <a:r>
              <a:rPr lang="zh-CN" altLang="en-US" b="1" dirty="0">
                <a:solidFill>
                  <a:srgbClr val="FF3300"/>
                </a:solidFill>
                <a:latin typeface="黑体" panose="02010609060101010101" pitchFamily="2" charset="-122"/>
                <a:ea typeface="黑体" panose="02010609060101010101" pitchFamily="2" charset="-122"/>
              </a:rPr>
              <a:t>比喻  对比  排比</a:t>
            </a:r>
            <a:endParaRPr lang="zh-CN" altLang="en-US" b="1" dirty="0">
              <a:solidFill>
                <a:srgbClr val="FF3300"/>
              </a:solidFill>
              <a:latin typeface="黑体" panose="02010609060101010101" pitchFamily="2" charset="-122"/>
              <a:ea typeface="黑体" panose="02010609060101010101" pitchFamily="2" charset="-122"/>
            </a:endParaRPr>
          </a:p>
          <a:p>
            <a:pPr>
              <a:spcBef>
                <a:spcPct val="50000"/>
              </a:spcBef>
              <a:buClr>
                <a:schemeClr val="bg1"/>
              </a:buClr>
            </a:pPr>
            <a:endParaRPr lang="zh-CN" altLang="en-US" sz="2400">
              <a:solidFill>
                <a:srgbClr val="FF3300"/>
              </a:solidFill>
              <a:latin typeface="黑体" panose="02010609060101010101" pitchFamily="2" charset="-122"/>
              <a:ea typeface="黑体" panose="02010609060101010101" pitchFamily="2" charset="-122"/>
            </a:endParaRPr>
          </a:p>
        </p:txBody>
      </p:sp>
      <p:sp>
        <p:nvSpPr>
          <p:cNvPr id="236555" name="左大括号 236554"/>
          <p:cNvSpPr/>
          <p:nvPr/>
        </p:nvSpPr>
        <p:spPr>
          <a:xfrm>
            <a:off x="4356100" y="2205038"/>
            <a:ext cx="233363" cy="838200"/>
          </a:xfrm>
          <a:prstGeom prst="leftBrace">
            <a:avLst>
              <a:gd name="adj1" fmla="val 29931"/>
              <a:gd name="adj2" fmla="val 47727"/>
            </a:avLst>
          </a:prstGeom>
          <a:noFill/>
          <a:ln w="38100" cap="flat" cmpd="sng">
            <a:solidFill>
              <a:srgbClr val="CC0000"/>
            </a:solidFill>
            <a:prstDash val="solid"/>
            <a:miter/>
            <a:headEnd type="none" w="med" len="med"/>
            <a:tailEnd type="none" w="med" len="med"/>
          </a:ln>
        </p:spPr>
        <p:txBody>
          <a:bodyPr/>
          <a:p>
            <a:endParaRPr lang="zh-CN" altLang="en-US"/>
          </a:p>
        </p:txBody>
      </p:sp>
      <p:sp>
        <p:nvSpPr>
          <p:cNvPr id="236556" name="文本框 236555"/>
          <p:cNvSpPr txBox="1"/>
          <p:nvPr/>
        </p:nvSpPr>
        <p:spPr>
          <a:xfrm>
            <a:off x="5632450" y="5378450"/>
            <a:ext cx="184150" cy="366713"/>
          </a:xfrm>
          <a:prstGeom prst="rect">
            <a:avLst/>
          </a:prstGeom>
          <a:noFill/>
          <a:ln w="9525">
            <a:noFill/>
          </a:ln>
        </p:spPr>
        <p:txBody>
          <a:bodyPr wrap="none" anchor="t">
            <a:spAutoFit/>
          </a:bodyPr>
          <a:p>
            <a:endParaRPr sz="1800" dirty="0">
              <a:latin typeface="Arial" panose="020B0604020202020204" pitchFamily="34" charset="0"/>
            </a:endParaRPr>
          </a:p>
        </p:txBody>
      </p:sp>
      <p:sp>
        <p:nvSpPr>
          <p:cNvPr id="236557" name="文本框 236556"/>
          <p:cNvSpPr txBox="1"/>
          <p:nvPr/>
        </p:nvSpPr>
        <p:spPr>
          <a:xfrm>
            <a:off x="2771775" y="5445125"/>
            <a:ext cx="1728788" cy="366713"/>
          </a:xfrm>
          <a:prstGeom prst="rect">
            <a:avLst/>
          </a:prstGeom>
          <a:noFill/>
          <a:ln w="9525">
            <a:noFill/>
          </a:ln>
        </p:spPr>
        <p:txBody>
          <a:bodyPr>
            <a:spAutoFit/>
          </a:bodyPr>
          <a:p>
            <a:endParaRPr sz="1800" dirty="0">
              <a:latin typeface="Arial" panose="020B0604020202020204" pitchFamily="34" charset="0"/>
            </a:endParaRPr>
          </a:p>
        </p:txBody>
      </p:sp>
      <p:sp>
        <p:nvSpPr>
          <p:cNvPr id="236558" name="文本框 236557"/>
          <p:cNvSpPr txBox="1"/>
          <p:nvPr/>
        </p:nvSpPr>
        <p:spPr>
          <a:xfrm>
            <a:off x="2555875" y="5300663"/>
            <a:ext cx="2016125" cy="519112"/>
          </a:xfrm>
          <a:prstGeom prst="rect">
            <a:avLst/>
          </a:prstGeom>
          <a:noFill/>
          <a:ln w="9525">
            <a:noFill/>
          </a:ln>
        </p:spPr>
        <p:txBody>
          <a:bodyPr>
            <a:spAutoFit/>
          </a:bodyPr>
          <a:p>
            <a:r>
              <a:rPr lang="zh-CN" altLang="en-US" b="1" dirty="0">
                <a:solidFill>
                  <a:srgbClr val="0000FF"/>
                </a:solidFill>
                <a:latin typeface="Arial" panose="020B0604020202020204" pitchFamily="34" charset="0"/>
                <a:ea typeface="黑体" panose="02010609060101010101" pitchFamily="2" charset="-122"/>
              </a:rPr>
              <a:t>事例引入法</a:t>
            </a:r>
            <a:endParaRPr lang="zh-CN" altLang="en-US" b="1" dirty="0">
              <a:solidFill>
                <a:srgbClr val="0000FF"/>
              </a:solidFill>
              <a:latin typeface="Arial" panose="020B0604020202020204" pitchFamily="34" charset="0"/>
              <a:ea typeface="黑体" panose="02010609060101010101" pitchFamily="2" charset="-122"/>
            </a:endParaRPr>
          </a:p>
        </p:txBody>
      </p:sp>
      <p:sp>
        <p:nvSpPr>
          <p:cNvPr id="236559" name="文本框 236558"/>
          <p:cNvSpPr txBox="1"/>
          <p:nvPr/>
        </p:nvSpPr>
        <p:spPr>
          <a:xfrm>
            <a:off x="2484438" y="3644900"/>
            <a:ext cx="2663825" cy="519113"/>
          </a:xfrm>
          <a:prstGeom prst="rect">
            <a:avLst/>
          </a:prstGeom>
          <a:noFill/>
          <a:ln w="9525">
            <a:noFill/>
          </a:ln>
        </p:spPr>
        <p:txBody>
          <a:bodyPr>
            <a:spAutoFit/>
          </a:bodyPr>
          <a:p>
            <a:pPr>
              <a:spcBef>
                <a:spcPct val="50000"/>
              </a:spcBef>
            </a:pPr>
            <a:r>
              <a:rPr lang="zh-CN" altLang="en-US" b="1" dirty="0">
                <a:solidFill>
                  <a:srgbClr val="0000FF"/>
                </a:solidFill>
                <a:latin typeface="Arial" panose="020B0604020202020204" pitchFamily="34" charset="0"/>
                <a:ea typeface="黑体" panose="02010609060101010101" pitchFamily="2" charset="-122"/>
              </a:rPr>
              <a:t>释题入篇</a:t>
            </a:r>
            <a:endParaRPr lang="zh-CN" altLang="en-US" b="1" dirty="0">
              <a:solidFill>
                <a:srgbClr val="0000FF"/>
              </a:solidFill>
              <a:latin typeface="Arial" panose="020B0604020202020204" pitchFamily="34" charset="0"/>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6546"/>
                                        </p:tgtEl>
                                        <p:attrNameLst>
                                          <p:attrName>style.visibility</p:attrName>
                                        </p:attrNameLst>
                                      </p:cBhvr>
                                      <p:to>
                                        <p:strVal val="visible"/>
                                      </p:to>
                                    </p:set>
                                    <p:anim calcmode="lin" valueType="num">
                                      <p:cBhvr additive="base">
                                        <p:cTn id="7" dur="500" fill="hold"/>
                                        <p:tgtEl>
                                          <p:spTgt spid="236546"/>
                                        </p:tgtEl>
                                        <p:attrNameLst>
                                          <p:attrName>ppt_x</p:attrName>
                                        </p:attrNameLst>
                                      </p:cBhvr>
                                      <p:tavLst>
                                        <p:tav tm="0">
                                          <p:val>
                                            <p:strVal val="0-#ppt_w/2"/>
                                          </p:val>
                                        </p:tav>
                                        <p:tav tm="100000">
                                          <p:val>
                                            <p:strVal val="#ppt_x"/>
                                          </p:val>
                                        </p:tav>
                                      </p:tavLst>
                                    </p:anim>
                                    <p:anim calcmode="lin" valueType="num">
                                      <p:cBhvr additive="base">
                                        <p:cTn id="8" dur="500" fill="hold"/>
                                        <p:tgtEl>
                                          <p:spTgt spid="2365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6548"/>
                                        </p:tgtEl>
                                        <p:attrNameLst>
                                          <p:attrName>style.visibility</p:attrName>
                                        </p:attrNameLst>
                                      </p:cBhvr>
                                      <p:to>
                                        <p:strVal val="visible"/>
                                      </p:to>
                                    </p:set>
                                    <p:anim calcmode="lin" valueType="num">
                                      <p:cBhvr additive="base">
                                        <p:cTn id="13" dur="500" fill="hold"/>
                                        <p:tgtEl>
                                          <p:spTgt spid="236548"/>
                                        </p:tgtEl>
                                        <p:attrNameLst>
                                          <p:attrName>ppt_x</p:attrName>
                                        </p:attrNameLst>
                                      </p:cBhvr>
                                      <p:tavLst>
                                        <p:tav tm="0">
                                          <p:val>
                                            <p:strVal val="0-#ppt_w/2"/>
                                          </p:val>
                                        </p:tav>
                                        <p:tav tm="100000">
                                          <p:val>
                                            <p:strVal val="#ppt_x"/>
                                          </p:val>
                                        </p:tav>
                                      </p:tavLst>
                                    </p:anim>
                                    <p:anim calcmode="lin" valueType="num">
                                      <p:cBhvr additive="base">
                                        <p:cTn id="14" dur="500" fill="hold"/>
                                        <p:tgtEl>
                                          <p:spTgt spid="23654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36547"/>
                                        </p:tgtEl>
                                        <p:attrNameLst>
                                          <p:attrName>style.visibility</p:attrName>
                                        </p:attrNameLst>
                                      </p:cBhvr>
                                      <p:to>
                                        <p:strVal val="visible"/>
                                      </p:to>
                                    </p:set>
                                    <p:anim calcmode="lin" valueType="num">
                                      <p:cBhvr additive="base">
                                        <p:cTn id="19" dur="500" fill="hold"/>
                                        <p:tgtEl>
                                          <p:spTgt spid="236547"/>
                                        </p:tgtEl>
                                        <p:attrNameLst>
                                          <p:attrName>ppt_x</p:attrName>
                                        </p:attrNameLst>
                                      </p:cBhvr>
                                      <p:tavLst>
                                        <p:tav tm="0">
                                          <p:val>
                                            <p:strVal val="0-#ppt_w/2"/>
                                          </p:val>
                                        </p:tav>
                                        <p:tav tm="100000">
                                          <p:val>
                                            <p:strVal val="#ppt_x"/>
                                          </p:val>
                                        </p:tav>
                                      </p:tavLst>
                                    </p:anim>
                                    <p:anim calcmode="lin" valueType="num">
                                      <p:cBhvr additive="base">
                                        <p:cTn id="20" dur="500" fill="hold"/>
                                        <p:tgtEl>
                                          <p:spTgt spid="23654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36551"/>
                                        </p:tgtEl>
                                        <p:attrNameLst>
                                          <p:attrName>style.visibility</p:attrName>
                                        </p:attrNameLst>
                                      </p:cBhvr>
                                      <p:to>
                                        <p:strVal val="visible"/>
                                      </p:to>
                                    </p:set>
                                    <p:anim calcmode="lin" valueType="num">
                                      <p:cBhvr additive="base">
                                        <p:cTn id="25" dur="500" fill="hold"/>
                                        <p:tgtEl>
                                          <p:spTgt spid="236551"/>
                                        </p:tgtEl>
                                        <p:attrNameLst>
                                          <p:attrName>ppt_x</p:attrName>
                                        </p:attrNameLst>
                                      </p:cBhvr>
                                      <p:tavLst>
                                        <p:tav tm="0">
                                          <p:val>
                                            <p:strVal val="0-#ppt_w/2"/>
                                          </p:val>
                                        </p:tav>
                                        <p:tav tm="100000">
                                          <p:val>
                                            <p:strVal val="#ppt_x"/>
                                          </p:val>
                                        </p:tav>
                                      </p:tavLst>
                                    </p:anim>
                                    <p:anim calcmode="lin" valueType="num">
                                      <p:cBhvr additive="base">
                                        <p:cTn id="26" dur="500" fill="hold"/>
                                        <p:tgtEl>
                                          <p:spTgt spid="23655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36549"/>
                                        </p:tgtEl>
                                        <p:attrNameLst>
                                          <p:attrName>style.visibility</p:attrName>
                                        </p:attrNameLst>
                                      </p:cBhvr>
                                      <p:to>
                                        <p:strVal val="visible"/>
                                      </p:to>
                                    </p:set>
                                    <p:anim calcmode="lin" valueType="num">
                                      <p:cBhvr additive="base">
                                        <p:cTn id="31" dur="500" fill="hold"/>
                                        <p:tgtEl>
                                          <p:spTgt spid="236549"/>
                                        </p:tgtEl>
                                        <p:attrNameLst>
                                          <p:attrName>ppt_x</p:attrName>
                                        </p:attrNameLst>
                                      </p:cBhvr>
                                      <p:tavLst>
                                        <p:tav tm="0">
                                          <p:val>
                                            <p:strVal val="0-#ppt_w/2"/>
                                          </p:val>
                                        </p:tav>
                                        <p:tav tm="100000">
                                          <p:val>
                                            <p:strVal val="#ppt_x"/>
                                          </p:val>
                                        </p:tav>
                                      </p:tavLst>
                                    </p:anim>
                                    <p:anim calcmode="lin" valueType="num">
                                      <p:cBhvr additive="base">
                                        <p:cTn id="32" dur="500" fill="hold"/>
                                        <p:tgtEl>
                                          <p:spTgt spid="23654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36555"/>
                                        </p:tgtEl>
                                        <p:attrNameLst>
                                          <p:attrName>style.visibility</p:attrName>
                                        </p:attrNameLst>
                                      </p:cBhvr>
                                      <p:to>
                                        <p:strVal val="visible"/>
                                      </p:to>
                                    </p:set>
                                    <p:anim calcmode="lin" valueType="num">
                                      <p:cBhvr additive="base">
                                        <p:cTn id="37" dur="500" fill="hold"/>
                                        <p:tgtEl>
                                          <p:spTgt spid="236555"/>
                                        </p:tgtEl>
                                        <p:attrNameLst>
                                          <p:attrName>ppt_x</p:attrName>
                                        </p:attrNameLst>
                                      </p:cBhvr>
                                      <p:tavLst>
                                        <p:tav tm="0">
                                          <p:val>
                                            <p:strVal val="0-#ppt_w/2"/>
                                          </p:val>
                                        </p:tav>
                                        <p:tav tm="100000">
                                          <p:val>
                                            <p:strVal val="#ppt_x"/>
                                          </p:val>
                                        </p:tav>
                                      </p:tavLst>
                                    </p:anim>
                                    <p:anim calcmode="lin" valueType="num">
                                      <p:cBhvr additive="base">
                                        <p:cTn id="38" dur="500" fill="hold"/>
                                        <p:tgtEl>
                                          <p:spTgt spid="23655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36554"/>
                                        </p:tgtEl>
                                        <p:attrNameLst>
                                          <p:attrName>style.visibility</p:attrName>
                                        </p:attrNameLst>
                                      </p:cBhvr>
                                      <p:to>
                                        <p:strVal val="visible"/>
                                      </p:to>
                                    </p:set>
                                    <p:anim calcmode="lin" valueType="num">
                                      <p:cBhvr additive="base">
                                        <p:cTn id="43" dur="500" fill="hold"/>
                                        <p:tgtEl>
                                          <p:spTgt spid="236554"/>
                                        </p:tgtEl>
                                        <p:attrNameLst>
                                          <p:attrName>ppt_x</p:attrName>
                                        </p:attrNameLst>
                                      </p:cBhvr>
                                      <p:tavLst>
                                        <p:tav tm="0">
                                          <p:val>
                                            <p:strVal val="0-#ppt_w/2"/>
                                          </p:val>
                                        </p:tav>
                                        <p:tav tm="100000">
                                          <p:val>
                                            <p:strVal val="#ppt_x"/>
                                          </p:val>
                                        </p:tav>
                                      </p:tavLst>
                                    </p:anim>
                                    <p:anim calcmode="lin" valueType="num">
                                      <p:cBhvr additive="base">
                                        <p:cTn id="44" dur="500" fill="hold"/>
                                        <p:tgtEl>
                                          <p:spTgt spid="23655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36550"/>
                                        </p:tgtEl>
                                        <p:attrNameLst>
                                          <p:attrName>style.visibility</p:attrName>
                                        </p:attrNameLst>
                                      </p:cBhvr>
                                      <p:to>
                                        <p:strVal val="visible"/>
                                      </p:to>
                                    </p:set>
                                    <p:anim calcmode="lin" valueType="num">
                                      <p:cBhvr additive="base">
                                        <p:cTn id="49" dur="500" fill="hold"/>
                                        <p:tgtEl>
                                          <p:spTgt spid="236550"/>
                                        </p:tgtEl>
                                        <p:attrNameLst>
                                          <p:attrName>ppt_x</p:attrName>
                                        </p:attrNameLst>
                                      </p:cBhvr>
                                      <p:tavLst>
                                        <p:tav tm="0">
                                          <p:val>
                                            <p:strVal val="0-#ppt_w/2"/>
                                          </p:val>
                                        </p:tav>
                                        <p:tav tm="100000">
                                          <p:val>
                                            <p:strVal val="#ppt_x"/>
                                          </p:val>
                                        </p:tav>
                                      </p:tavLst>
                                    </p:anim>
                                    <p:anim calcmode="lin" valueType="num">
                                      <p:cBhvr additive="base">
                                        <p:cTn id="50" dur="500" fill="hold"/>
                                        <p:tgtEl>
                                          <p:spTgt spid="23655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36552"/>
                                        </p:tgtEl>
                                        <p:attrNameLst>
                                          <p:attrName>style.visibility</p:attrName>
                                        </p:attrNameLst>
                                      </p:cBhvr>
                                      <p:to>
                                        <p:strVal val="visible"/>
                                      </p:to>
                                    </p:set>
                                    <p:anim calcmode="lin" valueType="num">
                                      <p:cBhvr additive="base">
                                        <p:cTn id="55" dur="500" fill="hold"/>
                                        <p:tgtEl>
                                          <p:spTgt spid="236552"/>
                                        </p:tgtEl>
                                        <p:attrNameLst>
                                          <p:attrName>ppt_x</p:attrName>
                                        </p:attrNameLst>
                                      </p:cBhvr>
                                      <p:tavLst>
                                        <p:tav tm="0">
                                          <p:val>
                                            <p:strVal val="0-#ppt_w/2"/>
                                          </p:val>
                                        </p:tav>
                                        <p:tav tm="100000">
                                          <p:val>
                                            <p:strVal val="#ppt_x"/>
                                          </p:val>
                                        </p:tav>
                                      </p:tavLst>
                                    </p:anim>
                                    <p:anim calcmode="lin" valueType="num">
                                      <p:cBhvr additive="base">
                                        <p:cTn id="56" dur="500" fill="hold"/>
                                        <p:tgtEl>
                                          <p:spTgt spid="23655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36553"/>
                                        </p:tgtEl>
                                        <p:attrNameLst>
                                          <p:attrName>style.visibility</p:attrName>
                                        </p:attrNameLst>
                                      </p:cBhvr>
                                      <p:to>
                                        <p:strVal val="visible"/>
                                      </p:to>
                                    </p:set>
                                    <p:anim calcmode="lin" valueType="num">
                                      <p:cBhvr additive="base">
                                        <p:cTn id="61" dur="500" fill="hold"/>
                                        <p:tgtEl>
                                          <p:spTgt spid="236553"/>
                                        </p:tgtEl>
                                        <p:attrNameLst>
                                          <p:attrName>ppt_x</p:attrName>
                                        </p:attrNameLst>
                                      </p:cBhvr>
                                      <p:tavLst>
                                        <p:tav tm="0">
                                          <p:val>
                                            <p:strVal val="0-#ppt_w/2"/>
                                          </p:val>
                                        </p:tav>
                                        <p:tav tm="100000">
                                          <p:val>
                                            <p:strVal val="#ppt_x"/>
                                          </p:val>
                                        </p:tav>
                                      </p:tavLst>
                                    </p:anim>
                                    <p:anim calcmode="lin" valueType="num">
                                      <p:cBhvr additive="base">
                                        <p:cTn id="62" dur="500" fill="hold"/>
                                        <p:tgtEl>
                                          <p:spTgt spid="236553"/>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36558"/>
                                        </p:tgtEl>
                                        <p:attrNameLst>
                                          <p:attrName>style.visibility</p:attrName>
                                        </p:attrNameLst>
                                      </p:cBhvr>
                                      <p:to>
                                        <p:strVal val="visible"/>
                                      </p:to>
                                    </p:set>
                                    <p:anim calcmode="lin" valueType="num">
                                      <p:cBhvr additive="base">
                                        <p:cTn id="67" dur="500" fill="hold"/>
                                        <p:tgtEl>
                                          <p:spTgt spid="236558"/>
                                        </p:tgtEl>
                                        <p:attrNameLst>
                                          <p:attrName>ppt_x</p:attrName>
                                        </p:attrNameLst>
                                      </p:cBhvr>
                                      <p:tavLst>
                                        <p:tav tm="0">
                                          <p:val>
                                            <p:strVal val="#ppt_x"/>
                                          </p:val>
                                        </p:tav>
                                        <p:tav tm="100000">
                                          <p:val>
                                            <p:strVal val="#ppt_x"/>
                                          </p:val>
                                        </p:tav>
                                      </p:tavLst>
                                    </p:anim>
                                    <p:anim calcmode="lin" valueType="num">
                                      <p:cBhvr additive="base">
                                        <p:cTn id="68" dur="500" fill="hold"/>
                                        <p:tgtEl>
                                          <p:spTgt spid="23655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365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6" grpId="0"/>
      <p:bldP spid="236547" grpId="0" animBg="1"/>
      <p:bldP spid="236548" grpId="0"/>
      <p:bldP spid="236549" grpId="0"/>
      <p:bldP spid="236550" grpId="0"/>
      <p:bldP spid="236551" grpId="0"/>
      <p:bldP spid="236552" grpId="0"/>
      <p:bldP spid="236553" grpId="0"/>
      <p:bldP spid="236554" grpId="0"/>
      <p:bldP spid="236558" grpId="0"/>
      <p:bldP spid="2365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7267" name="文本占位符 267266"/>
          <p:cNvSpPr>
            <a:spLocks noGrp="1"/>
          </p:cNvSpPr>
          <p:nvPr>
            <p:ph type="body" idx="1"/>
          </p:nvPr>
        </p:nvSpPr>
        <p:spPr>
          <a:xfrm>
            <a:off x="323850" y="404813"/>
            <a:ext cx="8496300" cy="6192837"/>
          </a:xfrm>
          <a:ln/>
        </p:spPr>
        <p:txBody>
          <a:bodyPr/>
          <a:p>
            <a:pPr>
              <a:lnSpc>
                <a:spcPct val="90000"/>
              </a:lnSpc>
            </a:pPr>
            <a:r>
              <a:rPr lang="en-US" altLang="zh-CN" sz="2800" b="1" dirty="0">
                <a:solidFill>
                  <a:srgbClr val="3333FF"/>
                </a:solidFill>
              </a:rPr>
              <a:t>“</a:t>
            </a:r>
            <a:r>
              <a:rPr lang="zh-CN" altLang="en-US" sz="2800" b="1" dirty="0">
                <a:solidFill>
                  <a:srgbClr val="3333FF"/>
                </a:solidFill>
              </a:rPr>
              <a:t>一家优雅地接受了，但声明一定会偿还。”</a:t>
            </a:r>
            <a:r>
              <a:rPr lang="zh-CN" altLang="en-US" sz="2800" b="1" dirty="0">
                <a:solidFill>
                  <a:srgbClr val="FF3300"/>
                </a:solidFill>
              </a:rPr>
              <a:t>说明他懂得感恩，知恩必报。</a:t>
            </a:r>
            <a:r>
              <a:rPr lang="zh-CN" altLang="en-US" sz="2800" b="1" dirty="0"/>
              <a:t>只有懂得感恩的人，才能做一个对社会、对家庭、对自身有用的人！赐恩不求报，受义必以礼。感恩，我们不仅仅是报恩，因为有些恩泽我们是无法回报的，有些恩情更不是等量回报就能一笔还清的，惟有用纯真的心灵去感动去铭记，才能真正对得起给予你恩惠的人。</a:t>
            </a:r>
            <a:endParaRPr lang="zh-CN" altLang="en-US" sz="2800" b="1" dirty="0"/>
          </a:p>
          <a:p>
            <a:pPr>
              <a:lnSpc>
                <a:spcPct val="90000"/>
              </a:lnSpc>
            </a:pPr>
            <a:r>
              <a:rPr lang="zh-CN" altLang="en-US" sz="2800" b="1" dirty="0"/>
              <a:t>      </a:t>
            </a:r>
            <a:r>
              <a:rPr lang="zh-CN" altLang="en-US" sz="2800" b="1" dirty="0">
                <a:solidFill>
                  <a:srgbClr val="3333FF"/>
                </a:solidFill>
              </a:rPr>
              <a:t>“一家谢谢他的好意，但认为这是一种施舍，拒绝了。”</a:t>
            </a:r>
            <a:r>
              <a:rPr lang="zh-CN" altLang="en-US" sz="2800" b="1" dirty="0">
                <a:solidFill>
                  <a:srgbClr val="FF3300"/>
                </a:solidFill>
              </a:rPr>
              <a:t>坚持自力更生，不求他人帮助，体现一个人的价值取向</a:t>
            </a:r>
            <a:r>
              <a:rPr lang="en-US" altLang="zh-CN" sz="2800" b="1">
                <a:solidFill>
                  <a:srgbClr val="FF3300"/>
                </a:solidFill>
                <a:latin typeface="Arial" panose="020B0604020202020204" pitchFamily="34" charset="0"/>
              </a:rPr>
              <a:t>——</a:t>
            </a:r>
            <a:r>
              <a:rPr lang="zh-CN" altLang="en-US" sz="2800" b="1" dirty="0">
                <a:solidFill>
                  <a:srgbClr val="FF3300"/>
                </a:solidFill>
              </a:rPr>
              <a:t>自强不息的自尊心。</a:t>
            </a:r>
            <a:r>
              <a:rPr lang="zh-CN" altLang="en-US" sz="2800" b="1" dirty="0"/>
              <a:t>毛泽东提出的自力更生方针是把个人的人格追求与自我价值、民族生存的根本价值实现统一起来。在中华民族五千多年的发展中，自强不息逐渐发展成为中华民族赖以生存和发展的民族精神</a:t>
            </a:r>
            <a:r>
              <a:rPr lang="zh-CN" altLang="en-US" sz="2800" dirty="0"/>
              <a:t> 。</a:t>
            </a:r>
            <a:endParaRPr lang="zh-CN" altLang="en-US" sz="2800" dirty="0"/>
          </a:p>
          <a:p>
            <a:pPr>
              <a:lnSpc>
                <a:spcPct val="90000"/>
              </a:lnSpc>
            </a:pPr>
            <a:endParaRPr lang="zh-CN" altLang="en-US" sz="2800" dirty="0"/>
          </a:p>
        </p:txBody>
      </p:sp>
      <p:pic>
        <p:nvPicPr>
          <p:cNvPr id="267268" name="图片 267267" descr="zw01">
            <a:hlinkClick r:id="rId1" action="ppaction://hlinkfile"/>
          </p:cNvPr>
          <p:cNvPicPr>
            <a:picLocks noChangeAspect="1"/>
          </p:cNvPicPr>
          <p:nvPr/>
        </p:nvPicPr>
        <p:blipFill>
          <a:blip r:embed="rId2"/>
          <a:stretch>
            <a:fillRect/>
          </a:stretch>
        </p:blipFill>
        <p:spPr>
          <a:xfrm>
            <a:off x="7812088" y="5589588"/>
            <a:ext cx="722312" cy="9667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67268"/>
                                        </p:tgtEl>
                                        <p:attrNameLst>
                                          <p:attrName>style.visibility</p:attrName>
                                        </p:attrNameLst>
                                      </p:cBhvr>
                                      <p:to>
                                        <p:strVal val="visible"/>
                                      </p:to>
                                    </p:set>
                                    <p:animEffect transition="in" filter="wipe(down)">
                                      <p:cBhvr>
                                        <p:cTn id="7" dur="500"/>
                                        <p:tgtEl>
                                          <p:spTgt spid="267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2690" name="文本占位符 242689"/>
          <p:cNvSpPr>
            <a:spLocks noGrp="1"/>
          </p:cNvSpPr>
          <p:nvPr>
            <p:ph type="body" idx="1"/>
          </p:nvPr>
        </p:nvSpPr>
        <p:spPr>
          <a:xfrm>
            <a:off x="0" y="1773238"/>
            <a:ext cx="8507413" cy="4525962"/>
          </a:xfrm>
          <a:ln/>
        </p:spPr>
        <p:txBody>
          <a:bodyPr/>
          <a:p>
            <a:pPr>
              <a:spcBef>
                <a:spcPct val="50000"/>
              </a:spcBef>
              <a:buClr>
                <a:schemeClr val="bg1"/>
              </a:buClr>
              <a:buNone/>
            </a:pPr>
            <a:r>
              <a:rPr lang="en-US" altLang="zh-CN" b="1" dirty="0">
                <a:solidFill>
                  <a:srgbClr val="CC3300"/>
                </a:solidFill>
                <a:latin typeface="黑体" panose="02010609060101010101" pitchFamily="2" charset="-122"/>
                <a:ea typeface="黑体" panose="02010609060101010101" pitchFamily="2" charset="-122"/>
              </a:rPr>
              <a:t>   </a:t>
            </a:r>
            <a:r>
              <a:rPr lang="zh-CN" altLang="en-US" b="1" dirty="0">
                <a:solidFill>
                  <a:srgbClr val="CC3300"/>
                </a:solidFill>
                <a:latin typeface="黑体" panose="02010609060101010101" pitchFamily="2" charset="-122"/>
                <a:ea typeface="黑体" panose="02010609060101010101" pitchFamily="2" charset="-122"/>
              </a:rPr>
              <a:t>南宋著名诗人姜夔说：</a:t>
            </a:r>
            <a:r>
              <a:rPr lang="zh-CN" altLang="en-US" b="1" dirty="0">
                <a:solidFill>
                  <a:srgbClr val="003300"/>
                </a:solidFill>
                <a:latin typeface="黑体" panose="02010609060101010101" pitchFamily="2" charset="-122"/>
                <a:ea typeface="黑体" panose="02010609060101010101" pitchFamily="2" charset="-122"/>
              </a:rPr>
              <a:t>“一篇全在结句”。</a:t>
            </a:r>
            <a:endParaRPr lang="zh-CN" altLang="en-US" b="1" dirty="0">
              <a:solidFill>
                <a:srgbClr val="003300"/>
              </a:solidFill>
              <a:latin typeface="黑体" panose="02010609060101010101" pitchFamily="2" charset="-122"/>
              <a:ea typeface="黑体" panose="02010609060101010101" pitchFamily="2" charset="-122"/>
            </a:endParaRPr>
          </a:p>
          <a:p>
            <a:pPr>
              <a:buNone/>
            </a:pPr>
            <a:endParaRPr lang="zh-CN" altLang="en-US" b="1" dirty="0">
              <a:latin typeface="黑体" panose="02010609060101010101" pitchFamily="2" charset="-122"/>
              <a:ea typeface="黑体" panose="02010609060101010101" pitchFamily="2" charset="-122"/>
            </a:endParaRPr>
          </a:p>
          <a:p>
            <a:pPr>
              <a:buNone/>
            </a:pPr>
            <a:r>
              <a:rPr lang="zh-CN" altLang="en-US" b="1" dirty="0">
                <a:latin typeface="黑体" panose="02010609060101010101" pitchFamily="2" charset="-122"/>
                <a:ea typeface="黑体" panose="02010609060101010101" pitchFamily="2" charset="-122"/>
              </a:rPr>
              <a:t>   收尾要做到</a:t>
            </a:r>
            <a:r>
              <a:rPr lang="zh-CN" altLang="en-US" b="1" dirty="0">
                <a:solidFill>
                  <a:schemeClr val="hlink"/>
                </a:solidFill>
                <a:latin typeface="黑体" panose="02010609060101010101" pitchFamily="2" charset="-122"/>
                <a:ea typeface="黑体" panose="02010609060101010101" pitchFamily="2" charset="-122"/>
              </a:rPr>
              <a:t>有利于揭示文章的主题，有利于文章的结构，要做到辞虽尽而意无穷，</a:t>
            </a:r>
            <a:r>
              <a:rPr lang="zh-CN" altLang="en-US" b="1" dirty="0">
                <a:latin typeface="黑体" panose="02010609060101010101" pitchFamily="2" charset="-122"/>
                <a:ea typeface="黑体" panose="02010609060101010101" pitchFamily="2" charset="-122"/>
              </a:rPr>
              <a:t>就像欣赏一首绝妙的乐章，一曲终了，余音仍在耳畔回荡缭绕。</a:t>
            </a:r>
            <a:endParaRPr lang="zh-CN" altLang="en-US" b="1" dirty="0">
              <a:latin typeface="黑体" panose="02010609060101010101" pitchFamily="2" charset="-122"/>
              <a:ea typeface="黑体" panose="02010609060101010101" pitchFamily="2" charset="-122"/>
            </a:endParaRPr>
          </a:p>
          <a:p>
            <a:pPr>
              <a:buNone/>
            </a:pPr>
            <a:r>
              <a:rPr lang="zh-CN" altLang="en-US" b="1" dirty="0">
                <a:latin typeface="黑体" panose="02010609060101010101" pitchFamily="2" charset="-122"/>
                <a:ea typeface="黑体" panose="02010609060101010101" pitchFamily="2" charset="-122"/>
              </a:rPr>
              <a:t>   要坚持两个原则：一、不拖泥带水无话找话，要</a:t>
            </a:r>
            <a:r>
              <a:rPr lang="zh-CN" altLang="en-US" b="1" dirty="0">
                <a:solidFill>
                  <a:schemeClr val="hlink"/>
                </a:solidFill>
                <a:latin typeface="黑体" panose="02010609060101010101" pitchFamily="2" charset="-122"/>
                <a:ea typeface="黑体" panose="02010609060101010101" pitchFamily="2" charset="-122"/>
              </a:rPr>
              <a:t>干净利索</a:t>
            </a:r>
            <a:r>
              <a:rPr lang="zh-CN" altLang="en-US" b="1" dirty="0">
                <a:latin typeface="黑体" panose="02010609060101010101" pitchFamily="2" charset="-122"/>
                <a:ea typeface="黑体" panose="02010609060101010101" pitchFamily="2" charset="-122"/>
              </a:rPr>
              <a:t>；二、</a:t>
            </a:r>
            <a:r>
              <a:rPr lang="zh-CN" altLang="en-US" b="1" dirty="0">
                <a:solidFill>
                  <a:schemeClr val="hlink"/>
                </a:solidFill>
                <a:latin typeface="黑体" panose="02010609060101010101" pitchFamily="2" charset="-122"/>
                <a:ea typeface="黑体" panose="02010609060101010101" pitchFamily="2" charset="-122"/>
              </a:rPr>
              <a:t>呼应题目和开头</a:t>
            </a:r>
            <a:r>
              <a:rPr lang="zh-CN" altLang="en-US" b="1" dirty="0">
                <a:latin typeface="黑体" panose="02010609060101010101" pitchFamily="2" charset="-122"/>
                <a:ea typeface="黑体" panose="02010609060101010101" pitchFamily="2" charset="-122"/>
              </a:rPr>
              <a:t>，使文章结构完整，主题清晰。</a:t>
            </a:r>
            <a:endParaRPr lang="zh-CN" altLang="en-US" b="1">
              <a:latin typeface="黑体" panose="02010609060101010101" pitchFamily="2" charset="-122"/>
              <a:ea typeface="黑体" panose="02010609060101010101" pitchFamily="2" charset="-122"/>
            </a:endParaRPr>
          </a:p>
        </p:txBody>
      </p:sp>
      <p:sp>
        <p:nvSpPr>
          <p:cNvPr id="242691" name="矩形 242690"/>
          <p:cNvSpPr/>
          <p:nvPr/>
        </p:nvSpPr>
        <p:spPr>
          <a:xfrm>
            <a:off x="1835150" y="260350"/>
            <a:ext cx="5056188" cy="1323975"/>
          </a:xfrm>
          <a:prstGeom prst="rect">
            <a:avLst/>
          </a:prstGeom>
        </p:spPr>
        <p:txBody>
          <a:bodyPr wrap="none" fromWordArt="1">
            <a:prstTxWarp prst="textDoubleWave1">
              <a:avLst>
                <a:gd name="adj1" fmla="val 6500"/>
                <a:gd name="adj2" fmla="val 0"/>
              </a:avLst>
            </a:prstTxWarp>
            <a:normAutofit/>
          </a:bodyPr>
          <a:p>
            <a:pPr algn="ctr"/>
            <a:r>
              <a:rPr lang="zh-CN" altLang="en-US" sz="3600" spc="-360">
                <a:ln w="12700" cap="flat" cmpd="sng">
                  <a:solidFill>
                    <a:srgbClr val="000099"/>
                  </a:solidFill>
                  <a:prstDash val="solid"/>
                  <a:headEnd type="none" w="med" len="med"/>
                  <a:tailEnd type="none" w="med" len="med"/>
                </a:ln>
                <a:solidFill>
                  <a:srgbClr val="33CCFF">
                    <a:alpha val="50000"/>
                  </a:srgbClr>
                </a:solidFill>
                <a:effectLst>
                  <a:outerShdw dist="125724" dir="18900000" algn="ctr" rotWithShape="0">
                    <a:srgbClr val="000099"/>
                  </a:outerShdw>
                </a:effectLst>
                <a:latin typeface="宋体" panose="02010600030101010101" pitchFamily="2" charset="-122"/>
                <a:ea typeface="宋体" panose="02010600030101010101" pitchFamily="2" charset="-122"/>
              </a:rPr>
              <a:t>豹尾</a:t>
            </a:r>
            <a:endParaRPr lang="zh-CN" altLang="en-US" sz="3600" spc="-360">
              <a:ln w="12700" cap="flat" cmpd="sng">
                <a:solidFill>
                  <a:srgbClr val="000099"/>
                </a:solidFill>
                <a:prstDash val="solid"/>
                <a:headEnd type="none" w="med" len="med"/>
                <a:tailEnd type="none" w="med" len="med"/>
              </a:ln>
              <a:solidFill>
                <a:srgbClr val="33CCFF">
                  <a:alpha val="50000"/>
                </a:srgbClr>
              </a:solidFill>
              <a:effectLst>
                <a:outerShdw dist="125724" dir="18900000" algn="ctr" rotWithShape="0">
                  <a:srgbClr val="000099"/>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2690">
                                            <p:txEl>
                                              <p:charRg st="24" end="92"/>
                                            </p:txEl>
                                          </p:spTgt>
                                        </p:tgtEl>
                                        <p:attrNameLst>
                                          <p:attrName>style.visibility</p:attrName>
                                        </p:attrNameLst>
                                      </p:cBhvr>
                                      <p:to>
                                        <p:strVal val="visible"/>
                                      </p:to>
                                    </p:set>
                                    <p:animEffect transition="in" filter="blinds(horizontal)">
                                      <p:cBhvr>
                                        <p:cTn id="7" dur="500"/>
                                        <p:tgtEl>
                                          <p:spTgt spid="242690">
                                            <p:txEl>
                                              <p:charRg st="24" end="9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2690">
                                            <p:txEl>
                                              <p:charRg st="92" end="145"/>
                                            </p:txEl>
                                          </p:spTgt>
                                        </p:tgtEl>
                                        <p:attrNameLst>
                                          <p:attrName>style.visibility</p:attrName>
                                        </p:attrNameLst>
                                      </p:cBhvr>
                                      <p:to>
                                        <p:strVal val="visible"/>
                                      </p:to>
                                    </p:set>
                                    <p:animEffect transition="in" filter="blinds(horizontal)">
                                      <p:cBhvr>
                                        <p:cTn id="12" dur="500"/>
                                        <p:tgtEl>
                                          <p:spTgt spid="242690">
                                            <p:txEl>
                                              <p:charRg st="92" end="14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0"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3714" name="标题 243713"/>
          <p:cNvSpPr>
            <a:spLocks noGrp="1"/>
          </p:cNvSpPr>
          <p:nvPr>
            <p:ph type="title"/>
          </p:nvPr>
        </p:nvSpPr>
        <p:spPr>
          <a:xfrm>
            <a:off x="-612775" y="333375"/>
            <a:ext cx="8229600" cy="1143000"/>
          </a:xfrm>
          <a:ln/>
        </p:spPr>
        <p:txBody>
          <a:bodyPr vert="horz" wrap="square" lIns="91440" tIns="45720" rIns="91440" bIns="45720" anchor="ctr"/>
          <a:p>
            <a:r>
              <a:rPr lang="zh-CN" altLang="en-US" sz="3600" b="1" dirty="0">
                <a:solidFill>
                  <a:srgbClr val="0000FF"/>
                </a:solidFill>
                <a:latin typeface="黑体" panose="02010609060101010101" pitchFamily="2" charset="-122"/>
                <a:ea typeface="黑体" panose="02010609060101010101" pitchFamily="2" charset="-122"/>
              </a:rPr>
              <a:t>一、妙作结尾，前后呼应</a:t>
            </a:r>
            <a:endParaRPr lang="zh-CN" altLang="en-US" sz="3600" b="1" dirty="0">
              <a:solidFill>
                <a:srgbClr val="0000FF"/>
              </a:solidFill>
              <a:latin typeface="黑体" panose="02010609060101010101" pitchFamily="2" charset="-122"/>
              <a:ea typeface="黑体" panose="02010609060101010101" pitchFamily="2" charset="-122"/>
            </a:endParaRPr>
          </a:p>
        </p:txBody>
      </p:sp>
      <p:sp>
        <p:nvSpPr>
          <p:cNvPr id="243715" name="文本占位符 243714"/>
          <p:cNvSpPr>
            <a:spLocks noGrp="1"/>
          </p:cNvSpPr>
          <p:nvPr>
            <p:ph type="body" idx="1"/>
          </p:nvPr>
        </p:nvSpPr>
        <p:spPr>
          <a:xfrm>
            <a:off x="457200" y="1600200"/>
            <a:ext cx="8686800" cy="4525963"/>
          </a:xfrm>
          <a:ln/>
        </p:spPr>
        <p:txBody>
          <a:bodyPr/>
          <a:p>
            <a:r>
              <a:rPr lang="zh-CN" altLang="en-US" sz="3600" b="1" dirty="0">
                <a:ea typeface="黑体" panose="02010609060101010101" pitchFamily="2" charset="-122"/>
              </a:rPr>
              <a:t>题目：</a:t>
            </a:r>
            <a:r>
              <a:rPr lang="zh-CN" altLang="en-US" sz="3600" b="1" dirty="0">
                <a:solidFill>
                  <a:srgbClr val="3333FF"/>
                </a:solidFill>
                <a:ea typeface="黑体" panose="02010609060101010101" pitchFamily="2" charset="-122"/>
              </a:rPr>
              <a:t>成功与毅力</a:t>
            </a:r>
            <a:endParaRPr lang="zh-CN" altLang="en-US" sz="3600" b="1" dirty="0">
              <a:solidFill>
                <a:srgbClr val="3333FF"/>
              </a:solidFill>
              <a:ea typeface="黑体" panose="02010609060101010101" pitchFamily="2" charset="-122"/>
            </a:endParaRPr>
          </a:p>
          <a:p>
            <a:r>
              <a:rPr lang="zh-CN" altLang="en-US" sz="3600" b="1" dirty="0">
                <a:latin typeface="宋体" panose="02010600030101010101" pitchFamily="2" charset="-122"/>
                <a:ea typeface="黑体" panose="02010609060101010101" pitchFamily="2" charset="-122"/>
              </a:rPr>
              <a:t>这是一道阐述两者关系的题目。如果立论为“</a:t>
            </a:r>
            <a:r>
              <a:rPr lang="zh-CN" altLang="en-US" sz="4000" b="1" dirty="0">
                <a:solidFill>
                  <a:srgbClr val="FF0000"/>
                </a:solidFill>
                <a:latin typeface="华文行楷" panose="02010800040101010101" pitchFamily="2" charset="-122"/>
                <a:ea typeface="华文新魏" panose="02010800040101010101" pitchFamily="2" charset="-122"/>
              </a:rPr>
              <a:t>成功需要有顽强的毅力</a:t>
            </a:r>
            <a:r>
              <a:rPr lang="zh-CN" altLang="en-US" sz="3600" b="1" dirty="0">
                <a:latin typeface="宋体" panose="02010600030101010101" pitchFamily="2" charset="-122"/>
                <a:ea typeface="黑体" panose="02010609060101010101" pitchFamily="2" charset="-122"/>
              </a:rPr>
              <a:t>”，</a:t>
            </a:r>
            <a:endParaRPr lang="zh-CN" altLang="en-US" sz="3600" b="1" dirty="0">
              <a:latin typeface="宋体" panose="02010600030101010101" pitchFamily="2" charset="-122"/>
              <a:ea typeface="黑体" panose="02010609060101010101" pitchFamily="2" charset="-122"/>
            </a:endParaRPr>
          </a:p>
          <a:p>
            <a:r>
              <a:rPr lang="zh-CN" altLang="en-US" sz="3600" b="1" dirty="0">
                <a:latin typeface="宋体" panose="02010600030101010101" pitchFamily="2" charset="-122"/>
                <a:ea typeface="黑体" panose="02010609060101010101" pitchFamily="2" charset="-122"/>
              </a:rPr>
              <a:t>结尾可以这样归纳：</a:t>
            </a:r>
            <a:endParaRPr lang="zh-CN" altLang="en-US" sz="3600" b="1" dirty="0">
              <a:latin typeface="宋体" panose="02010600030101010101" pitchFamily="2" charset="-122"/>
              <a:ea typeface="黑体" panose="02010609060101010101" pitchFamily="2" charset="-122"/>
            </a:endParaRPr>
          </a:p>
          <a:p>
            <a:r>
              <a:rPr lang="zh-CN" altLang="en-US" sz="4000" b="1" dirty="0">
                <a:solidFill>
                  <a:srgbClr val="008000"/>
                </a:solidFill>
                <a:latin typeface="华文新魏" panose="02010800040101010101" pitchFamily="2" charset="-122"/>
                <a:ea typeface="华文新魏" panose="02010800040101010101" pitchFamily="2" charset="-122"/>
              </a:rPr>
              <a:t>总之，面对压力，我们要勇敢地抗争；面对挫折，我们要不屈地奋斗；面对辛劳，我们要坚韧地拼搏。只有顽强的毅力，才能换来成功的硕果。</a:t>
            </a:r>
            <a:endParaRPr lang="zh-CN" altLang="en-US" sz="4000" b="1" dirty="0">
              <a:solidFill>
                <a:srgbClr val="008000"/>
              </a:solidFill>
              <a:latin typeface="华文新魏" panose="02010800040101010101" pitchFamily="2" charset="-122"/>
              <a:ea typeface="华文新魏" panose="0201080004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4738" name="标题 244737"/>
          <p:cNvSpPr>
            <a:spLocks noGrp="1"/>
          </p:cNvSpPr>
          <p:nvPr>
            <p:ph type="title"/>
          </p:nvPr>
        </p:nvSpPr>
        <p:spPr>
          <a:xfrm>
            <a:off x="468313" y="0"/>
            <a:ext cx="8229600" cy="765175"/>
          </a:xfrm>
          <a:ln/>
        </p:spPr>
        <p:txBody>
          <a:bodyPr anchor="ctr"/>
          <a:p>
            <a:r>
              <a:rPr lang="zh-CN" altLang="en-US" b="1" dirty="0">
                <a:solidFill>
                  <a:srgbClr val="9900FF"/>
                </a:solidFill>
                <a:ea typeface="楷体_GB2312" pitchFamily="49" charset="-122"/>
              </a:rPr>
              <a:t>题目：</a:t>
            </a:r>
            <a:r>
              <a:rPr lang="zh-CN" altLang="en-US" b="1" dirty="0">
                <a:ea typeface="华文新魏" panose="02010800040101010101" pitchFamily="2" charset="-122"/>
              </a:rPr>
              <a:t>必须跨过这道坎</a:t>
            </a:r>
            <a:r>
              <a:rPr lang="zh-CN" altLang="en-US" dirty="0"/>
              <a:t> </a:t>
            </a:r>
            <a:endParaRPr lang="zh-CN" altLang="en-US" dirty="0"/>
          </a:p>
        </p:txBody>
      </p:sp>
      <p:sp>
        <p:nvSpPr>
          <p:cNvPr id="244739" name="文本占位符 244738"/>
          <p:cNvSpPr>
            <a:spLocks noGrp="1"/>
          </p:cNvSpPr>
          <p:nvPr>
            <p:ph type="body" idx="1"/>
          </p:nvPr>
        </p:nvSpPr>
        <p:spPr>
          <a:xfrm>
            <a:off x="-323850" y="836613"/>
            <a:ext cx="9467850" cy="5689600"/>
          </a:xfrm>
          <a:ln/>
        </p:spPr>
        <p:txBody>
          <a:bodyPr/>
          <a:p>
            <a:pPr>
              <a:lnSpc>
                <a:spcPct val="80000"/>
              </a:lnSpc>
              <a:buNone/>
            </a:pPr>
            <a:r>
              <a:rPr lang="en-US" altLang="zh-CN" sz="3600" b="1" dirty="0">
                <a:latin typeface="黑体" panose="02010609060101010101" pitchFamily="2" charset="-122"/>
                <a:ea typeface="黑体" panose="02010609060101010101" pitchFamily="2" charset="-122"/>
              </a:rPr>
              <a:t>     </a:t>
            </a:r>
            <a:r>
              <a:rPr lang="zh-CN" altLang="en-US" sz="3600" b="1" dirty="0">
                <a:solidFill>
                  <a:srgbClr val="CC6600"/>
                </a:solidFill>
                <a:latin typeface="黑体" panose="02010609060101010101" pitchFamily="2" charset="-122"/>
                <a:ea typeface="黑体" panose="02010609060101010101" pitchFamily="2" charset="-122"/>
              </a:rPr>
              <a:t>【开头</a:t>
            </a:r>
            <a:r>
              <a:rPr lang="zh-CN" altLang="en-US" sz="3600" b="1">
                <a:solidFill>
                  <a:srgbClr val="CC6600"/>
                </a:solidFill>
                <a:latin typeface="黑体" panose="02010609060101010101" pitchFamily="2" charset="-122"/>
                <a:ea typeface="黑体" panose="02010609060101010101" pitchFamily="2" charset="-122"/>
              </a:rPr>
              <a:t>】</a:t>
            </a:r>
            <a:r>
              <a:rPr lang="zh-CN" altLang="en-US" sz="3600" b="1" dirty="0">
                <a:solidFill>
                  <a:srgbClr val="3333FF"/>
                </a:solidFill>
                <a:latin typeface="黑体" panose="02010609060101010101" pitchFamily="2" charset="-122"/>
                <a:ea typeface="黑体" panose="02010609060101010101" pitchFamily="2" charset="-122"/>
              </a:rPr>
              <a:t>急流跌宕险滩，潮汐遭遇暗礁，雄鹰卷进长风</a:t>
            </a:r>
            <a:r>
              <a:rPr lang="en-US" altLang="zh-CN" sz="3600" b="1">
                <a:solidFill>
                  <a:srgbClr val="3333FF"/>
                </a:solidFill>
                <a:latin typeface="Arial" panose="020B0604020202020204" pitchFamily="34" charset="0"/>
                <a:ea typeface="黑体" panose="02010609060101010101" pitchFamily="2" charset="-122"/>
              </a:rPr>
              <a:t>……</a:t>
            </a:r>
            <a:r>
              <a:rPr lang="zh-CN" altLang="en-US" sz="3600" b="1" dirty="0">
                <a:solidFill>
                  <a:srgbClr val="3333FF"/>
                </a:solidFill>
                <a:latin typeface="黑体" panose="02010609060101010101" pitchFamily="2" charset="-122"/>
                <a:ea typeface="黑体" panose="02010609060101010101" pitchFamily="2" charset="-122"/>
              </a:rPr>
              <a:t>造化注定给生命以劫难，没有坎坷崎岖的人生不能谓之完美充实的人生，而饱经磨炼愈挫愈勇的人才有机会飞上天空，拥抱云蒸霞蔚或是电闪雷鸣。</a:t>
            </a:r>
            <a:endParaRPr lang="zh-CN" altLang="en-US" sz="3600" b="1" dirty="0">
              <a:solidFill>
                <a:srgbClr val="3333FF"/>
              </a:solidFill>
              <a:latin typeface="黑体" panose="02010609060101010101" pitchFamily="2" charset="-122"/>
              <a:ea typeface="黑体" panose="02010609060101010101" pitchFamily="2" charset="-122"/>
            </a:endParaRPr>
          </a:p>
          <a:p>
            <a:pPr>
              <a:lnSpc>
                <a:spcPct val="80000"/>
              </a:lnSpc>
              <a:buNone/>
            </a:pPr>
            <a:r>
              <a:rPr lang="zh-CN" altLang="en-US" sz="3600" b="1" dirty="0">
                <a:latin typeface="黑体" panose="02010609060101010101" pitchFamily="2" charset="-122"/>
                <a:ea typeface="黑体" panose="02010609060101010101" pitchFamily="2" charset="-122"/>
              </a:rPr>
              <a:t>     </a:t>
            </a:r>
            <a:r>
              <a:rPr lang="zh-CN" altLang="en-US" sz="3600" b="1" dirty="0">
                <a:solidFill>
                  <a:srgbClr val="CC6600"/>
                </a:solidFill>
                <a:latin typeface="黑体" panose="02010609060101010101" pitchFamily="2" charset="-122"/>
                <a:ea typeface="黑体" panose="02010609060101010101" pitchFamily="2" charset="-122"/>
              </a:rPr>
              <a:t>【结尾部分照应开头</a:t>
            </a:r>
            <a:r>
              <a:rPr lang="zh-CN" altLang="en-US" sz="3600" b="1">
                <a:solidFill>
                  <a:srgbClr val="CC6600"/>
                </a:solidFill>
                <a:latin typeface="黑体" panose="02010609060101010101" pitchFamily="2" charset="-122"/>
                <a:ea typeface="黑体" panose="02010609060101010101" pitchFamily="2" charset="-122"/>
              </a:rPr>
              <a:t>】</a:t>
            </a:r>
            <a:r>
              <a:rPr lang="zh-CN" altLang="en-US" sz="3600" b="1" dirty="0">
                <a:solidFill>
                  <a:srgbClr val="800080"/>
                </a:solidFill>
                <a:latin typeface="黑体" panose="02010609060101010101" pitchFamily="2" charset="-122"/>
                <a:ea typeface="黑体" panose="02010609060101010101" pitchFamily="2" charset="-122"/>
              </a:rPr>
              <a:t>跌落险滩，让我们在险滩后激起更绚丽的浪花；遭遇暗礁不要怕，让我们仍奔腾着流向大海；卷进长风不要怕，让我们在旋涡中奋勇挣扎，一定能重新翱翔在蔚蓝的天。那么，面对</a:t>
            </a:r>
            <a:r>
              <a:rPr lang="zh-CN" altLang="en-US" sz="3600" b="1" dirty="0">
                <a:solidFill>
                  <a:srgbClr val="FF0000"/>
                </a:solidFill>
                <a:latin typeface="黑体" panose="02010609060101010101" pitchFamily="2" charset="-122"/>
                <a:ea typeface="黑体" panose="02010609060101010101" pitchFamily="2" charset="-122"/>
              </a:rPr>
              <a:t>人生</a:t>
            </a:r>
            <a:r>
              <a:rPr lang="zh-CN" altLang="en-US" sz="3600" b="1" dirty="0">
                <a:solidFill>
                  <a:srgbClr val="800080"/>
                </a:solidFill>
                <a:latin typeface="黑体" panose="02010609060101010101" pitchFamily="2" charset="-122"/>
                <a:ea typeface="黑体" panose="02010609060101010101" pitchFamily="2" charset="-122"/>
              </a:rPr>
              <a:t>的坎，让我们握紧拳头，笑着对天空说：“必须跨过这道坎，才是真正的强者！</a:t>
            </a:r>
            <a:r>
              <a:rPr lang="zh-CN" altLang="en-US" sz="3600" b="1">
                <a:solidFill>
                  <a:srgbClr val="800080"/>
                </a:solidFill>
                <a:latin typeface="黑体" panose="02010609060101010101" pitchFamily="2" charset="-122"/>
                <a:ea typeface="黑体" panose="02010609060101010101" pitchFamily="2" charset="-122"/>
              </a:rPr>
              <a:t>”</a:t>
            </a:r>
            <a:r>
              <a:rPr lang="zh-CN" altLang="en-US" sz="3600" b="1">
                <a:solidFill>
                  <a:srgbClr val="FF0066"/>
                </a:solidFill>
                <a:latin typeface="黑体" panose="02010609060101010101" pitchFamily="2" charset="-122"/>
                <a:ea typeface="黑体" panose="02010609060101010101" pitchFamily="2" charset="-122"/>
              </a:rPr>
              <a:t> </a:t>
            </a:r>
            <a:r>
              <a:rPr lang="zh-CN" altLang="en-US" sz="3600" b="1" dirty="0">
                <a:solidFill>
                  <a:srgbClr val="009900"/>
                </a:solidFill>
                <a:latin typeface="黑体" panose="02010609060101010101" pitchFamily="2" charset="-122"/>
                <a:ea typeface="黑体" panose="02010609060101010101" pitchFamily="2" charset="-122"/>
              </a:rPr>
              <a:t>（</a:t>
            </a:r>
            <a:r>
              <a:rPr lang="en-US" altLang="zh-CN" sz="3600" b="1" dirty="0">
                <a:solidFill>
                  <a:srgbClr val="009900"/>
                </a:solidFill>
                <a:latin typeface="黑体" panose="02010609060101010101" pitchFamily="2" charset="-122"/>
                <a:ea typeface="黑体" panose="02010609060101010101" pitchFamily="2" charset="-122"/>
              </a:rPr>
              <a:t>2007</a:t>
            </a:r>
            <a:r>
              <a:rPr lang="zh-CN" altLang="en-US" sz="3600" b="1" dirty="0">
                <a:solidFill>
                  <a:srgbClr val="009900"/>
                </a:solidFill>
                <a:latin typeface="黑体" panose="02010609060101010101" pitchFamily="2" charset="-122"/>
                <a:ea typeface="黑体" panose="02010609060101010101" pitchFamily="2" charset="-122"/>
              </a:rPr>
              <a:t>年上海高考满分作文）</a:t>
            </a:r>
            <a:endParaRPr lang="zh-CN" altLang="en-US" sz="3600" b="1" dirty="0">
              <a:solidFill>
                <a:srgbClr val="009900"/>
              </a:solidFill>
              <a:latin typeface="黑体" panose="02010609060101010101" pitchFamily="2" charset="-122"/>
              <a:ea typeface="黑体" panose="02010609060101010101" pitchFamily="2"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62" name="标题 245761"/>
          <p:cNvSpPr>
            <a:spLocks noGrp="1"/>
          </p:cNvSpPr>
          <p:nvPr>
            <p:ph type="title"/>
          </p:nvPr>
        </p:nvSpPr>
        <p:spPr>
          <a:xfrm>
            <a:off x="395288" y="260350"/>
            <a:ext cx="8229600" cy="1582738"/>
          </a:xfrm>
          <a:solidFill>
            <a:srgbClr val="FFFF00">
              <a:alpha val="100000"/>
            </a:srgbClr>
          </a:solidFill>
          <a:ln/>
        </p:spPr>
        <p:txBody>
          <a:bodyPr anchor="ctr"/>
          <a:p>
            <a:pPr algn="l"/>
            <a:r>
              <a:rPr lang="zh-CN" altLang="en-US" sz="3200" b="1" dirty="0">
                <a:solidFill>
                  <a:srgbClr val="9900FF"/>
                </a:solidFill>
                <a:latin typeface="黑体" panose="02010609060101010101" pitchFamily="2" charset="-122"/>
                <a:ea typeface="黑体" panose="02010609060101010101" pitchFamily="2" charset="-122"/>
              </a:rPr>
              <a:t>【材料</a:t>
            </a:r>
            <a:r>
              <a:rPr lang="zh-CN" altLang="en-US" sz="3200" b="1">
                <a:solidFill>
                  <a:srgbClr val="9900FF"/>
                </a:solidFill>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一位斯巴达人对他的母亲抱怨说：“我的剑太短了。”母亲回答：“孩子，你前进一步，剑不就长了吗？”</a:t>
            </a:r>
            <a:endParaRPr lang="zh-CN" altLang="en-US" sz="3200" b="1" dirty="0">
              <a:latin typeface="黑体" panose="02010609060101010101" pitchFamily="2" charset="-122"/>
              <a:ea typeface="黑体" panose="02010609060101010101" pitchFamily="2" charset="-122"/>
            </a:endParaRPr>
          </a:p>
        </p:txBody>
      </p:sp>
      <p:sp>
        <p:nvSpPr>
          <p:cNvPr id="245763" name="文本占位符 245762"/>
          <p:cNvSpPr>
            <a:spLocks noGrp="1"/>
          </p:cNvSpPr>
          <p:nvPr>
            <p:ph type="body" idx="1"/>
          </p:nvPr>
        </p:nvSpPr>
        <p:spPr>
          <a:xfrm>
            <a:off x="0" y="2060575"/>
            <a:ext cx="8748713" cy="4525963"/>
          </a:xfrm>
          <a:ln/>
        </p:spPr>
        <p:txBody>
          <a:bodyPr/>
          <a:p>
            <a:pPr>
              <a:lnSpc>
                <a:spcPct val="90000"/>
              </a:lnSpc>
            </a:pPr>
            <a:r>
              <a:rPr lang="zh-CN" altLang="en-US" b="1" dirty="0">
                <a:latin typeface="宋体" panose="02010600030101010101" pitchFamily="2" charset="-122"/>
              </a:rPr>
              <a:t>这类</a:t>
            </a:r>
            <a:r>
              <a:rPr lang="zh-CN" altLang="en-US" b="1" dirty="0">
                <a:solidFill>
                  <a:srgbClr val="009900"/>
                </a:solidFill>
                <a:latin typeface="方正姚体" panose="02010601030101010101" pitchFamily="2" charset="-122"/>
                <a:ea typeface="方正姚体" panose="02010601030101010101" pitchFamily="2" charset="-122"/>
              </a:rPr>
              <a:t>材料作文</a:t>
            </a:r>
            <a:r>
              <a:rPr lang="zh-CN" altLang="en-US" b="1" dirty="0">
                <a:latin typeface="宋体" panose="02010600030101010101" pitchFamily="2" charset="-122"/>
              </a:rPr>
              <a:t>的结尾，</a:t>
            </a:r>
            <a:r>
              <a:rPr lang="zh-CN" altLang="en-US" b="1" dirty="0">
                <a:solidFill>
                  <a:srgbClr val="009900"/>
                </a:solidFill>
                <a:latin typeface="方正姚体" panose="02010601030101010101" pitchFamily="2" charset="-122"/>
                <a:ea typeface="方正姚体" panose="02010601030101010101" pitchFamily="2" charset="-122"/>
              </a:rPr>
              <a:t>一定要或明或暗的再点一下提供的材料</a:t>
            </a:r>
            <a:r>
              <a:rPr lang="zh-CN" altLang="en-US" b="1" dirty="0">
                <a:latin typeface="宋体" panose="02010600030101010101" pitchFamily="2" charset="-122"/>
              </a:rPr>
              <a:t>。</a:t>
            </a:r>
            <a:endParaRPr lang="zh-CN" altLang="en-US" b="1" dirty="0">
              <a:latin typeface="宋体" panose="02010600030101010101" pitchFamily="2" charset="-122"/>
            </a:endParaRPr>
          </a:p>
          <a:p>
            <a:pPr>
              <a:lnSpc>
                <a:spcPct val="90000"/>
              </a:lnSpc>
            </a:pPr>
            <a:r>
              <a:rPr lang="zh-CN" altLang="en-US" b="1" dirty="0">
                <a:latin typeface="宋体" panose="02010600030101010101" pitchFamily="2" charset="-122"/>
              </a:rPr>
              <a:t>所谓“</a:t>
            </a:r>
            <a:r>
              <a:rPr lang="zh-CN" altLang="en-US" b="1" dirty="0">
                <a:solidFill>
                  <a:srgbClr val="009900"/>
                </a:solidFill>
                <a:latin typeface="方正姚体" panose="02010601030101010101" pitchFamily="2" charset="-122"/>
                <a:ea typeface="方正姚体" panose="02010601030101010101" pitchFamily="2" charset="-122"/>
              </a:rPr>
              <a:t>明</a:t>
            </a:r>
            <a:r>
              <a:rPr lang="zh-CN" altLang="en-US" b="1" dirty="0">
                <a:latin typeface="宋体" panose="02010600030101010101" pitchFamily="2" charset="-122"/>
              </a:rPr>
              <a:t>”，就是</a:t>
            </a:r>
            <a:r>
              <a:rPr lang="zh-CN" altLang="en-US" b="1" u="sng" dirty="0">
                <a:solidFill>
                  <a:srgbClr val="009900"/>
                </a:solidFill>
                <a:latin typeface="方正姚体" panose="02010601030101010101" pitchFamily="2" charset="-122"/>
                <a:ea typeface="方正姚体" panose="02010601030101010101" pitchFamily="2" charset="-122"/>
              </a:rPr>
              <a:t>直接点明</a:t>
            </a:r>
            <a:r>
              <a:rPr lang="zh-CN" altLang="en-US" b="1" dirty="0">
                <a:latin typeface="宋体" panose="02010600030101010101" pitchFamily="2" charset="-122"/>
              </a:rPr>
              <a:t>；所谓“</a:t>
            </a:r>
            <a:r>
              <a:rPr lang="zh-CN" altLang="en-US" b="1" dirty="0">
                <a:solidFill>
                  <a:srgbClr val="009900"/>
                </a:solidFill>
                <a:latin typeface="方正姚体" panose="02010601030101010101" pitchFamily="2" charset="-122"/>
                <a:ea typeface="方正姚体" panose="02010601030101010101" pitchFamily="2" charset="-122"/>
              </a:rPr>
              <a:t>暗</a:t>
            </a:r>
            <a:r>
              <a:rPr lang="zh-CN" altLang="en-US" b="1" dirty="0">
                <a:latin typeface="宋体" panose="02010600030101010101" pitchFamily="2" charset="-122"/>
              </a:rPr>
              <a:t>”，就是</a:t>
            </a:r>
            <a:r>
              <a:rPr lang="zh-CN" altLang="en-US" b="1" u="sng" dirty="0">
                <a:solidFill>
                  <a:srgbClr val="009900"/>
                </a:solidFill>
                <a:latin typeface="方正姚体" panose="02010601030101010101" pitchFamily="2" charset="-122"/>
                <a:ea typeface="方正姚体" panose="02010601030101010101" pitchFamily="2" charset="-122"/>
              </a:rPr>
              <a:t>间接示现</a:t>
            </a:r>
            <a:r>
              <a:rPr lang="zh-CN" altLang="en-US" b="1" dirty="0">
                <a:latin typeface="宋体" panose="02010600030101010101" pitchFamily="2" charset="-122"/>
              </a:rPr>
              <a:t>。</a:t>
            </a:r>
            <a:endParaRPr lang="zh-CN" altLang="en-US" b="1" dirty="0">
              <a:latin typeface="宋体" panose="02010600030101010101" pitchFamily="2" charset="-122"/>
            </a:endParaRPr>
          </a:p>
          <a:p>
            <a:pPr>
              <a:lnSpc>
                <a:spcPct val="90000"/>
              </a:lnSpc>
            </a:pPr>
            <a:r>
              <a:rPr lang="zh-CN" altLang="en-US" b="1" dirty="0">
                <a:latin typeface="宋体" panose="02010600030101010101" pitchFamily="2" charset="-122"/>
              </a:rPr>
              <a:t>这道题目，如果立意从</a:t>
            </a:r>
            <a:r>
              <a:rPr lang="zh-CN" altLang="en-US" b="1" dirty="0">
                <a:solidFill>
                  <a:srgbClr val="FF0000"/>
                </a:solidFill>
                <a:latin typeface="华文新魏" panose="02010800040101010101" pitchFamily="2" charset="-122"/>
                <a:ea typeface="华文新魏" panose="02010800040101010101" pitchFamily="2" charset="-122"/>
              </a:rPr>
              <a:t>发挥主观能动性</a:t>
            </a:r>
            <a:r>
              <a:rPr lang="zh-CN" altLang="en-US" b="1" dirty="0">
                <a:latin typeface="宋体" panose="02010600030101010101" pitchFamily="2" charset="-122"/>
              </a:rPr>
              <a:t>考虑，结论就可以提出希望：</a:t>
            </a:r>
            <a:r>
              <a:rPr lang="zh-CN" altLang="en-US" sz="3600" b="1" dirty="0">
                <a:solidFill>
                  <a:srgbClr val="008000"/>
                </a:solidFill>
                <a:latin typeface="华文新魏" panose="02010800040101010101" pitchFamily="2" charset="-122"/>
                <a:ea typeface="华文新魏" panose="02010800040101010101" pitchFamily="2" charset="-122"/>
              </a:rPr>
              <a:t>我们决不要像那个斯巴达人那样，只是抱怨“剑短”，让我们迈出矫健的步伐，使自己手中的“剑”变“长”，靠自己的努力去获取成功吧！</a:t>
            </a:r>
            <a:endParaRPr lang="zh-CN" altLang="en-US" sz="36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6786" name="标题 246785"/>
          <p:cNvSpPr>
            <a:spLocks noGrp="1"/>
          </p:cNvSpPr>
          <p:nvPr>
            <p:ph type="title"/>
          </p:nvPr>
        </p:nvSpPr>
        <p:spPr>
          <a:xfrm>
            <a:off x="1371600" y="762000"/>
            <a:ext cx="5283200" cy="762000"/>
          </a:xfrm>
          <a:ln/>
        </p:spPr>
        <p:txBody>
          <a:bodyPr anchor="ctr"/>
          <a:p>
            <a:pPr algn="l"/>
            <a:r>
              <a:rPr lang="zh-CN" altLang="en-US" b="1" dirty="0">
                <a:solidFill>
                  <a:srgbClr val="0000FF"/>
                </a:solidFill>
              </a:rPr>
              <a:t>二、总结归纳式　</a:t>
            </a:r>
            <a:r>
              <a:rPr lang="zh-CN" altLang="en-US" b="1" dirty="0">
                <a:solidFill>
                  <a:srgbClr val="FF00FF"/>
                </a:solidFill>
              </a:rPr>
              <a:t>　　　　</a:t>
            </a:r>
            <a:endParaRPr lang="zh-CN" altLang="en-US" b="1" dirty="0">
              <a:solidFill>
                <a:srgbClr val="FF00FF"/>
              </a:solidFill>
            </a:endParaRPr>
          </a:p>
        </p:txBody>
      </p:sp>
      <p:sp>
        <p:nvSpPr>
          <p:cNvPr id="246787" name="文本占位符 246786"/>
          <p:cNvSpPr>
            <a:spLocks noGrp="1"/>
          </p:cNvSpPr>
          <p:nvPr>
            <p:ph type="body" idx="1"/>
          </p:nvPr>
        </p:nvSpPr>
        <p:spPr>
          <a:xfrm>
            <a:off x="304800" y="1752600"/>
            <a:ext cx="8351838" cy="3240088"/>
          </a:xfrm>
          <a:ln/>
        </p:spPr>
        <p:txBody>
          <a:bodyPr/>
          <a:p>
            <a:r>
              <a:rPr lang="zh-CN" altLang="en-US" sz="2400" b="1" dirty="0">
                <a:solidFill>
                  <a:schemeClr val="hlink"/>
                </a:solidFill>
              </a:rPr>
              <a:t>　　</a:t>
            </a:r>
            <a:r>
              <a:rPr lang="zh-CN" altLang="en-US" sz="3600" b="1" dirty="0">
                <a:latin typeface="黑体" panose="02010609060101010101" pitchFamily="2" charset="-122"/>
                <a:ea typeface="黑体" panose="02010609060101010101" pitchFamily="2" charset="-122"/>
              </a:rPr>
              <a:t>例</a:t>
            </a:r>
            <a:r>
              <a:rPr lang="en-US" altLang="zh-CN" sz="3600" b="1" dirty="0">
                <a:latin typeface="黑体" panose="02010609060101010101" pitchFamily="2" charset="-122"/>
                <a:ea typeface="黑体" panose="02010609060101010101" pitchFamily="2" charset="-122"/>
              </a:rPr>
              <a:t>3</a:t>
            </a:r>
            <a:r>
              <a:rPr lang="zh-CN" altLang="en-US" sz="3600" b="1" dirty="0">
                <a:latin typeface="黑体" panose="02010609060101010101" pitchFamily="2" charset="-122"/>
                <a:ea typeface="黑体" panose="02010609060101010101" pitchFamily="2" charset="-122"/>
              </a:rPr>
              <a:t>：因此，当你正为一件事或一个问题绞尽脑汁时，不妨将其放远了品味，这时，你会蓦然发现，距离并不重要，亲疏并非是牵绊，放远了的事物原来也别有一番天地！</a:t>
            </a:r>
            <a:endParaRPr lang="zh-CN" altLang="en-US" sz="3600" b="1" dirty="0">
              <a:latin typeface="黑体" panose="02010609060101010101" pitchFamily="2" charset="-122"/>
              <a:ea typeface="黑体" panose="02010609060101010101" pitchFamily="2" charset="-122"/>
            </a:endParaRPr>
          </a:p>
          <a:p>
            <a:pPr>
              <a:buNone/>
            </a:pPr>
            <a:r>
              <a:rPr lang="zh-CN" altLang="en-US" b="1" dirty="0"/>
              <a:t>               </a:t>
            </a:r>
            <a:r>
              <a:rPr lang="zh-CN" altLang="en-US" sz="2400" b="1" dirty="0"/>
              <a:t>（</a:t>
            </a:r>
            <a:r>
              <a:rPr lang="en-US" altLang="zh-CN" sz="2400" b="1" dirty="0"/>
              <a:t>2003</a:t>
            </a:r>
            <a:r>
              <a:rPr lang="zh-CN" altLang="en-US" sz="2400" b="1" dirty="0"/>
              <a:t>年高考满分作文</a:t>
            </a:r>
            <a:r>
              <a:rPr lang="en-US" altLang="zh-CN" sz="2400" b="1" dirty="0"/>
              <a:t>《</a:t>
            </a:r>
            <a:r>
              <a:rPr lang="zh-CN" altLang="en-US" sz="2400" b="1" dirty="0"/>
              <a:t>放在远处品味</a:t>
            </a:r>
            <a:r>
              <a:rPr lang="en-US" altLang="zh-CN" sz="2400" b="1" dirty="0"/>
              <a:t>》</a:t>
            </a:r>
            <a:r>
              <a:rPr lang="zh-CN" altLang="en-US" sz="2400" b="1" dirty="0"/>
              <a:t>结尾）</a:t>
            </a:r>
            <a:endParaRPr lang="zh-CN" altLang="en-US" sz="2400" b="1" dirty="0"/>
          </a:p>
        </p:txBody>
      </p:sp>
      <p:sp>
        <p:nvSpPr>
          <p:cNvPr id="246788" name="文本框 246787"/>
          <p:cNvSpPr txBox="1"/>
          <p:nvPr/>
        </p:nvSpPr>
        <p:spPr>
          <a:xfrm>
            <a:off x="2392363" y="5522913"/>
            <a:ext cx="184150" cy="366712"/>
          </a:xfrm>
          <a:prstGeom prst="rect">
            <a:avLst/>
          </a:prstGeom>
          <a:noFill/>
          <a:ln w="9525">
            <a:noFill/>
          </a:ln>
        </p:spPr>
        <p:txBody>
          <a:bodyPr wrap="none" anchor="t">
            <a:spAutoFit/>
          </a:bodyPr>
          <a:p>
            <a:endParaRPr sz="1800" dirty="0">
              <a:latin typeface="Arial" panose="020B0604020202020204" pitchFamily="34" charset="0"/>
            </a:endParaRPr>
          </a:p>
        </p:txBody>
      </p:sp>
      <p:sp>
        <p:nvSpPr>
          <p:cNvPr id="246789" name="文本框 246788"/>
          <p:cNvSpPr txBox="1"/>
          <p:nvPr/>
        </p:nvSpPr>
        <p:spPr>
          <a:xfrm>
            <a:off x="755650" y="5661025"/>
            <a:ext cx="7924800" cy="1066800"/>
          </a:xfrm>
          <a:prstGeom prst="rect">
            <a:avLst/>
          </a:prstGeom>
          <a:noFill/>
          <a:ln w="9525">
            <a:noFill/>
          </a:ln>
        </p:spPr>
        <p:txBody>
          <a:bodyPr>
            <a:spAutoFit/>
          </a:bodyPr>
          <a:p>
            <a:r>
              <a:rPr lang="zh-CN" altLang="en-US" sz="3200" b="1" dirty="0">
                <a:solidFill>
                  <a:srgbClr val="FF00FF"/>
                </a:solidFill>
                <a:latin typeface="Arial" panose="020B0604020202020204" pitchFamily="34" charset="0"/>
              </a:rPr>
              <a:t>　　</a:t>
            </a:r>
            <a:r>
              <a:rPr lang="zh-CN" altLang="en-US" sz="3200" b="1" dirty="0">
                <a:solidFill>
                  <a:srgbClr val="FF00FF"/>
                </a:solidFill>
                <a:latin typeface="Arial" panose="020B0604020202020204" pitchFamily="34" charset="0"/>
                <a:ea typeface="黑体" panose="02010609060101010101" pitchFamily="2" charset="-122"/>
              </a:rPr>
              <a:t>在论证完中心论点之后，作一个简洁、明了的总结归纳</a:t>
            </a:r>
            <a:endParaRPr lang="zh-CN" altLang="en-US" sz="3200" b="1" dirty="0">
              <a:solidFill>
                <a:srgbClr val="FF00FF"/>
              </a:solidFill>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6786"/>
                                        </p:tgtEl>
                                        <p:attrNameLst>
                                          <p:attrName>style.visibility</p:attrName>
                                        </p:attrNameLst>
                                      </p:cBhvr>
                                      <p:to>
                                        <p:strVal val="visible"/>
                                      </p:to>
                                    </p:set>
                                    <p:animEffect transition="in" filter="box(in)">
                                      <p:cBhvr>
                                        <p:cTn id="7" dur="500"/>
                                        <p:tgtEl>
                                          <p:spTgt spid="2467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6787">
                                            <p:txEl>
                                              <p:charRg st="0" end="78"/>
                                            </p:txEl>
                                          </p:spTgt>
                                        </p:tgtEl>
                                        <p:attrNameLst>
                                          <p:attrName>style.visibility</p:attrName>
                                        </p:attrNameLst>
                                      </p:cBhvr>
                                      <p:to>
                                        <p:strVal val="visible"/>
                                      </p:to>
                                    </p:set>
                                    <p:animEffect transition="in" filter="blinds(horizontal)">
                                      <p:cBhvr>
                                        <p:cTn id="12" dur="500"/>
                                        <p:tgtEl>
                                          <p:spTgt spid="246787">
                                            <p:txEl>
                                              <p:charRg st="0" end="7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6787">
                                            <p:txEl>
                                              <p:charRg st="78" end="117"/>
                                            </p:txEl>
                                          </p:spTgt>
                                        </p:tgtEl>
                                        <p:attrNameLst>
                                          <p:attrName>style.visibility</p:attrName>
                                        </p:attrNameLst>
                                      </p:cBhvr>
                                      <p:to>
                                        <p:strVal val="visible"/>
                                      </p:to>
                                    </p:set>
                                    <p:animEffect transition="in" filter="blinds(horizontal)">
                                      <p:cBhvr>
                                        <p:cTn id="17" dur="500"/>
                                        <p:tgtEl>
                                          <p:spTgt spid="246787">
                                            <p:txEl>
                                              <p:charRg st="78" end="11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46789"/>
                                        </p:tgtEl>
                                        <p:attrNameLst>
                                          <p:attrName>style.visibility</p:attrName>
                                        </p:attrNameLst>
                                      </p:cBhvr>
                                      <p:to>
                                        <p:strVal val="visible"/>
                                      </p:to>
                                    </p:set>
                                    <p:anim calcmode="lin" valueType="num">
                                      <p:cBhvr additive="base">
                                        <p:cTn id="22" dur="500" fill="hold"/>
                                        <p:tgtEl>
                                          <p:spTgt spid="246789"/>
                                        </p:tgtEl>
                                        <p:attrNameLst>
                                          <p:attrName>ppt_x</p:attrName>
                                        </p:attrNameLst>
                                      </p:cBhvr>
                                      <p:tavLst>
                                        <p:tav tm="0">
                                          <p:val>
                                            <p:strVal val="#ppt_x"/>
                                          </p:val>
                                        </p:tav>
                                        <p:tav tm="100000">
                                          <p:val>
                                            <p:strVal val="#ppt_x"/>
                                          </p:val>
                                        </p:tav>
                                      </p:tavLst>
                                    </p:anim>
                                    <p:anim calcmode="lin" valueType="num">
                                      <p:cBhvr additive="base">
                                        <p:cTn id="23" dur="500" fill="hold"/>
                                        <p:tgtEl>
                                          <p:spTgt spid="2467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6" grpId="0"/>
      <p:bldP spid="246787" grpId="0" build="p"/>
      <p:bldP spid="24678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7810" name="标题 247809"/>
          <p:cNvSpPr>
            <a:spLocks noGrp="1"/>
          </p:cNvSpPr>
          <p:nvPr>
            <p:ph type="title"/>
          </p:nvPr>
        </p:nvSpPr>
        <p:spPr>
          <a:xfrm>
            <a:off x="1371600" y="914400"/>
            <a:ext cx="7315200" cy="1143000"/>
          </a:xfrm>
          <a:ln/>
        </p:spPr>
        <p:txBody>
          <a:bodyPr anchor="ctr"/>
          <a:p>
            <a:pPr algn="l"/>
            <a:r>
              <a:rPr lang="zh-CN" altLang="en-US" sz="4000" b="1" dirty="0">
                <a:solidFill>
                  <a:srgbClr val="0000FF"/>
                </a:solidFill>
                <a:latin typeface="黑体" panose="02010609060101010101" pitchFamily="2" charset="-122"/>
                <a:ea typeface="黑体" panose="02010609060101010101" pitchFamily="2" charset="-122"/>
              </a:rPr>
              <a:t>三、 引文作结式</a:t>
            </a:r>
            <a:endParaRPr lang="zh-CN" altLang="en-US" sz="4000" b="1" dirty="0">
              <a:solidFill>
                <a:srgbClr val="0000FF"/>
              </a:solidFill>
              <a:latin typeface="黑体" panose="02010609060101010101" pitchFamily="2" charset="-122"/>
              <a:ea typeface="黑体" panose="02010609060101010101" pitchFamily="2" charset="-122"/>
            </a:endParaRPr>
          </a:p>
        </p:txBody>
      </p:sp>
      <p:sp>
        <p:nvSpPr>
          <p:cNvPr id="247811" name="文本占位符 247810"/>
          <p:cNvSpPr>
            <a:spLocks noGrp="1"/>
          </p:cNvSpPr>
          <p:nvPr>
            <p:ph type="body" idx="1"/>
          </p:nvPr>
        </p:nvSpPr>
        <p:spPr>
          <a:xfrm>
            <a:off x="457200" y="2209800"/>
            <a:ext cx="8229600" cy="3916363"/>
          </a:xfrm>
          <a:ln/>
        </p:spPr>
        <p:txBody>
          <a:bodyPr/>
          <a:p>
            <a:pPr>
              <a:buNone/>
            </a:pPr>
            <a:r>
              <a:rPr lang="en-US" altLang="zh-CN" dirty="0"/>
              <a:t>    </a:t>
            </a:r>
            <a:r>
              <a:rPr lang="zh-CN" altLang="en-US" dirty="0"/>
              <a:t>　　</a:t>
            </a:r>
            <a:r>
              <a:rPr lang="zh-CN" altLang="en-US" sz="3600" b="1" dirty="0">
                <a:solidFill>
                  <a:srgbClr val="FF00FF"/>
                </a:solidFill>
                <a:latin typeface="黑体" panose="02010609060101010101" pitchFamily="2" charset="-122"/>
                <a:ea typeface="黑体" panose="02010609060101010101" pitchFamily="2" charset="-122"/>
              </a:rPr>
              <a:t>在结尾处引用现成的话，如</a:t>
            </a:r>
            <a:r>
              <a:rPr lang="zh-CN" altLang="en-US" sz="3600" b="1" dirty="0">
                <a:latin typeface="黑体" panose="02010609060101010101" pitchFamily="2" charset="-122"/>
                <a:ea typeface="黑体" panose="02010609060101010101" pitchFamily="2" charset="-122"/>
              </a:rPr>
              <a:t>名言、警句、歌词、诗文、俗语、谚语</a:t>
            </a:r>
            <a:r>
              <a:rPr lang="zh-CN" altLang="en-US" sz="3600" b="1" dirty="0">
                <a:solidFill>
                  <a:srgbClr val="FF00FF"/>
                </a:solidFill>
                <a:latin typeface="黑体" panose="02010609060101010101" pitchFamily="2" charset="-122"/>
                <a:ea typeface="黑体" panose="02010609060101010101" pitchFamily="2" charset="-122"/>
              </a:rPr>
              <a:t>等，可以有力的突出论点和概括全文，使文章收束得干脆有力，又能显示出作者的开阔的知识面。 </a:t>
            </a:r>
            <a:endParaRPr lang="zh-CN" altLang="en-US" sz="3600" b="1" dirty="0">
              <a:solidFill>
                <a:srgbClr val="FF00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7810"/>
                                        </p:tgtEl>
                                        <p:attrNameLst>
                                          <p:attrName>style.visibility</p:attrName>
                                        </p:attrNameLst>
                                      </p:cBhvr>
                                      <p:to>
                                        <p:strVal val="visible"/>
                                      </p:to>
                                    </p:set>
                                    <p:animEffect transition="in" filter="blinds(horizontal)">
                                      <p:cBhvr>
                                        <p:cTn id="7" dur="500"/>
                                        <p:tgtEl>
                                          <p:spTgt spid="2478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47811">
                                            <p:txEl>
                                              <p:charRg st="0" end="80"/>
                                            </p:txEl>
                                          </p:spTgt>
                                        </p:tgtEl>
                                        <p:attrNameLst>
                                          <p:attrName>style.visibility</p:attrName>
                                        </p:attrNameLst>
                                      </p:cBhvr>
                                      <p:to>
                                        <p:strVal val="visible"/>
                                      </p:to>
                                    </p:set>
                                    <p:anim calcmode="lin" valueType="num">
                                      <p:cBhvr additive="base">
                                        <p:cTn id="12" dur="500" fill="hold"/>
                                        <p:tgtEl>
                                          <p:spTgt spid="247811">
                                            <p:txEl>
                                              <p:charRg st="0" end="8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47811">
                                            <p:txEl>
                                              <p:charRg st="0" end="8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0" grpId="0"/>
      <p:bldP spid="247811"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8834" name="标题 248833"/>
          <p:cNvSpPr>
            <a:spLocks noGrp="1"/>
          </p:cNvSpPr>
          <p:nvPr>
            <p:ph type="title"/>
          </p:nvPr>
        </p:nvSpPr>
        <p:spPr>
          <a:xfrm>
            <a:off x="395288" y="333375"/>
            <a:ext cx="8280400" cy="1893888"/>
          </a:xfrm>
          <a:ln/>
        </p:spPr>
        <p:txBody>
          <a:bodyPr anchor="ctr"/>
          <a:p>
            <a:r>
              <a:rPr lang="zh-CN" altLang="en-US" sz="3200" b="1" dirty="0"/>
              <a:t>　　</a:t>
            </a:r>
            <a:r>
              <a:rPr lang="zh-CN" altLang="en-US" sz="3200" b="1" dirty="0">
                <a:solidFill>
                  <a:srgbClr val="0000FF"/>
                </a:solidFill>
              </a:rPr>
              <a:t>例</a:t>
            </a:r>
            <a:r>
              <a:rPr lang="en-US" altLang="zh-CN" sz="3200" b="1" dirty="0">
                <a:solidFill>
                  <a:srgbClr val="0000FF"/>
                </a:solidFill>
              </a:rPr>
              <a:t>4</a:t>
            </a:r>
            <a:r>
              <a:rPr lang="zh-CN" altLang="en-US" sz="3200" b="1" dirty="0">
                <a:solidFill>
                  <a:srgbClr val="0000FF"/>
                </a:solidFill>
              </a:rPr>
              <a:t>：明日歌中说：“明日复明日，明日何其多，我生待明日，万事成蹉跎</a:t>
            </a:r>
            <a:r>
              <a:rPr lang="en-US" altLang="zh-CN" sz="3200" b="1">
                <a:solidFill>
                  <a:srgbClr val="0000FF"/>
                </a:solidFill>
                <a:latin typeface="Arial" panose="020B0604020202020204" pitchFamily="34" charset="0"/>
              </a:rPr>
              <a:t>……</a:t>
            </a:r>
            <a:r>
              <a:rPr lang="en-US" altLang="zh-CN" sz="3200" b="1" dirty="0">
                <a:solidFill>
                  <a:srgbClr val="0000FF"/>
                </a:solidFill>
              </a:rPr>
              <a:t>”</a:t>
            </a:r>
            <a:r>
              <a:rPr lang="zh-CN" altLang="en-US" sz="3200" b="1" dirty="0">
                <a:solidFill>
                  <a:srgbClr val="0000FF"/>
                </a:solidFill>
              </a:rPr>
              <a:t>希望大家能把握今天，创造出美好的明天。</a:t>
            </a:r>
            <a:br>
              <a:rPr lang="zh-CN" altLang="en-US" sz="3200" b="1" dirty="0">
                <a:solidFill>
                  <a:schemeClr val="tx1"/>
                </a:solidFill>
              </a:rPr>
            </a:br>
            <a:r>
              <a:rPr lang="zh-CN" altLang="en-US" sz="3200" b="1" dirty="0">
                <a:solidFill>
                  <a:schemeClr val="tx1"/>
                </a:solidFill>
              </a:rPr>
              <a:t>　　　　</a:t>
            </a:r>
            <a:r>
              <a:rPr lang="zh-CN" altLang="en-US" sz="2400" b="1" dirty="0">
                <a:solidFill>
                  <a:schemeClr val="tx1"/>
                </a:solidFill>
              </a:rPr>
              <a:t>（</a:t>
            </a:r>
            <a:r>
              <a:rPr lang="en-US" altLang="zh-CN" sz="2400" b="1" dirty="0">
                <a:solidFill>
                  <a:schemeClr val="tx1"/>
                </a:solidFill>
              </a:rPr>
              <a:t>《</a:t>
            </a:r>
            <a:r>
              <a:rPr lang="zh-CN" altLang="en-US" sz="2400" b="1" dirty="0">
                <a:solidFill>
                  <a:schemeClr val="tx1"/>
                </a:solidFill>
              </a:rPr>
              <a:t>创造美好的明天</a:t>
            </a:r>
            <a:r>
              <a:rPr lang="en-US" altLang="zh-CN" sz="2400" b="1" dirty="0">
                <a:solidFill>
                  <a:schemeClr val="tx1"/>
                </a:solidFill>
              </a:rPr>
              <a:t>》</a:t>
            </a:r>
            <a:r>
              <a:rPr lang="zh-CN" altLang="en-US" sz="2400" b="1" dirty="0">
                <a:solidFill>
                  <a:schemeClr val="tx1"/>
                </a:solidFill>
              </a:rPr>
              <a:t>）</a:t>
            </a:r>
            <a:r>
              <a:rPr lang="zh-CN" altLang="en-US" sz="4000" b="1" dirty="0">
                <a:solidFill>
                  <a:schemeClr val="tx1"/>
                </a:solidFill>
              </a:rPr>
              <a:t> </a:t>
            </a:r>
            <a:endParaRPr lang="zh-CN" altLang="en-US" sz="4000" b="1" dirty="0">
              <a:solidFill>
                <a:schemeClr val="tx1"/>
              </a:solidFill>
            </a:endParaRPr>
          </a:p>
        </p:txBody>
      </p:sp>
      <p:sp>
        <p:nvSpPr>
          <p:cNvPr id="248835" name="文本占位符 248834"/>
          <p:cNvSpPr>
            <a:spLocks noGrp="1"/>
          </p:cNvSpPr>
          <p:nvPr>
            <p:ph type="body" idx="1"/>
          </p:nvPr>
        </p:nvSpPr>
        <p:spPr>
          <a:xfrm>
            <a:off x="250825" y="2565400"/>
            <a:ext cx="8458200" cy="3098800"/>
          </a:xfrm>
          <a:ln/>
        </p:spPr>
        <p:txBody>
          <a:bodyPr/>
          <a:p>
            <a:r>
              <a:rPr lang="en-US" altLang="zh-CN" b="1" dirty="0"/>
              <a:t>        </a:t>
            </a:r>
            <a:r>
              <a:rPr lang="zh-CN" altLang="en-US" sz="3600" b="1" dirty="0">
                <a:solidFill>
                  <a:srgbClr val="0000FF"/>
                </a:solidFill>
              </a:rPr>
              <a:t>例</a:t>
            </a:r>
            <a:r>
              <a:rPr lang="en-US" altLang="zh-CN" sz="3600" b="1" dirty="0">
                <a:solidFill>
                  <a:srgbClr val="0000FF"/>
                </a:solidFill>
              </a:rPr>
              <a:t>5</a:t>
            </a:r>
            <a:r>
              <a:rPr lang="zh-CN" altLang="en-US" sz="3600" b="1" dirty="0">
                <a:solidFill>
                  <a:srgbClr val="0000FF"/>
                </a:solidFill>
              </a:rPr>
              <a:t>： 最后，“所有的感情在本性上都是好的，我们应避免的只是对它们的滥用和误用。”笛卡尔也告诉我们在认知事物时，应谨慎地基于理智，辅以情感，努力使感情的亲疏远近在认知事物的过程中发挥正面的作用。</a:t>
            </a:r>
            <a:endParaRPr lang="zh-CN" altLang="en-US" sz="3600" b="1" dirty="0">
              <a:solidFill>
                <a:srgbClr val="0000FF"/>
              </a:solidFill>
            </a:endParaRPr>
          </a:p>
          <a:p>
            <a:r>
              <a:rPr lang="zh-CN" altLang="en-US" b="1" dirty="0"/>
              <a:t>   </a:t>
            </a:r>
            <a:r>
              <a:rPr lang="zh-CN" altLang="en-US" sz="2400" b="1" dirty="0"/>
              <a:t>（</a:t>
            </a:r>
            <a:r>
              <a:rPr lang="en-US" altLang="zh-CN" sz="2400" b="1" dirty="0"/>
              <a:t>2003</a:t>
            </a:r>
            <a:r>
              <a:rPr lang="zh-CN" altLang="en-US" sz="2400" b="1" dirty="0"/>
              <a:t>年高考满分作文</a:t>
            </a:r>
            <a:r>
              <a:rPr lang="en-US" altLang="zh-CN" sz="2400" b="1" dirty="0"/>
              <a:t>《</a:t>
            </a:r>
            <a:r>
              <a:rPr lang="zh-CN" altLang="en-US" sz="2400" b="1" dirty="0"/>
              <a:t>不可靠，不可不靠</a:t>
            </a:r>
            <a:r>
              <a:rPr lang="en-US" altLang="zh-CN" sz="2400" b="1" dirty="0"/>
              <a:t>》</a:t>
            </a:r>
            <a:r>
              <a:rPr lang="zh-CN" altLang="en-US" sz="2400" b="1" dirty="0"/>
              <a:t>的结尾） </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8834"/>
                                        </p:tgtEl>
                                        <p:attrNameLst>
                                          <p:attrName>style.visibility</p:attrName>
                                        </p:attrNameLst>
                                      </p:cBhvr>
                                      <p:to>
                                        <p:strVal val="visible"/>
                                      </p:to>
                                    </p:set>
                                    <p:anim calcmode="lin" valueType="num">
                                      <p:cBhvr additive="base">
                                        <p:cTn id="7" dur="500" fill="hold"/>
                                        <p:tgtEl>
                                          <p:spTgt spid="248834"/>
                                        </p:tgtEl>
                                        <p:attrNameLst>
                                          <p:attrName>ppt_x</p:attrName>
                                        </p:attrNameLst>
                                      </p:cBhvr>
                                      <p:tavLst>
                                        <p:tav tm="0">
                                          <p:val>
                                            <p:strVal val="#ppt_x"/>
                                          </p:val>
                                        </p:tav>
                                        <p:tav tm="100000">
                                          <p:val>
                                            <p:strVal val="#ppt_x"/>
                                          </p:val>
                                        </p:tav>
                                      </p:tavLst>
                                    </p:anim>
                                    <p:anim calcmode="lin" valueType="num">
                                      <p:cBhvr additive="base">
                                        <p:cTn id="8" dur="500" fill="hold"/>
                                        <p:tgtEl>
                                          <p:spTgt spid="2488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8835">
                                            <p:txEl>
                                              <p:charRg st="0" end="106"/>
                                            </p:txEl>
                                          </p:spTgt>
                                        </p:tgtEl>
                                        <p:attrNameLst>
                                          <p:attrName>style.visibility</p:attrName>
                                        </p:attrNameLst>
                                      </p:cBhvr>
                                      <p:to>
                                        <p:strVal val="visible"/>
                                      </p:to>
                                    </p:set>
                                    <p:anim calcmode="lin" valueType="num">
                                      <p:cBhvr additive="base">
                                        <p:cTn id="13" dur="500" fill="hold"/>
                                        <p:tgtEl>
                                          <p:spTgt spid="248835">
                                            <p:txEl>
                                              <p:charRg st="0" end="10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8835">
                                            <p:txEl>
                                              <p:charRg st="0" end="10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8835">
                                            <p:txEl>
                                              <p:charRg st="106" end="137"/>
                                            </p:txEl>
                                          </p:spTgt>
                                        </p:tgtEl>
                                        <p:attrNameLst>
                                          <p:attrName>style.visibility</p:attrName>
                                        </p:attrNameLst>
                                      </p:cBhvr>
                                      <p:to>
                                        <p:strVal val="visible"/>
                                      </p:to>
                                    </p:set>
                                    <p:anim calcmode="lin" valueType="num">
                                      <p:cBhvr additive="base">
                                        <p:cTn id="19" dur="500" fill="hold"/>
                                        <p:tgtEl>
                                          <p:spTgt spid="248835">
                                            <p:txEl>
                                              <p:charRg st="106" end="13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8835">
                                            <p:txEl>
                                              <p:charRg st="106" end="13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4" grpId="0"/>
      <p:bldP spid="248835"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9858" name="标题 249857"/>
          <p:cNvSpPr>
            <a:spLocks noGrp="1"/>
          </p:cNvSpPr>
          <p:nvPr>
            <p:ph type="title"/>
          </p:nvPr>
        </p:nvSpPr>
        <p:spPr>
          <a:xfrm>
            <a:off x="1447800" y="838200"/>
            <a:ext cx="7391400" cy="1143000"/>
          </a:xfrm>
          <a:ln/>
        </p:spPr>
        <p:txBody>
          <a:bodyPr anchor="ctr"/>
          <a:p>
            <a:pPr algn="l"/>
            <a:r>
              <a:rPr lang="zh-CN" altLang="en-US" sz="4000" b="1" dirty="0">
                <a:solidFill>
                  <a:srgbClr val="0000FF"/>
                </a:solidFill>
              </a:rPr>
              <a:t>四、巧用修辞式</a:t>
            </a:r>
            <a:endParaRPr lang="zh-CN" altLang="en-US" sz="4000" b="1" dirty="0">
              <a:solidFill>
                <a:srgbClr val="0000FF"/>
              </a:solidFill>
            </a:endParaRPr>
          </a:p>
        </p:txBody>
      </p:sp>
      <p:sp>
        <p:nvSpPr>
          <p:cNvPr id="249859" name="文本占位符 249858"/>
          <p:cNvSpPr>
            <a:spLocks noGrp="1"/>
          </p:cNvSpPr>
          <p:nvPr>
            <p:ph type="body" idx="1"/>
          </p:nvPr>
        </p:nvSpPr>
        <p:spPr>
          <a:xfrm>
            <a:off x="457200" y="2209800"/>
            <a:ext cx="8229600" cy="3916363"/>
          </a:xfrm>
          <a:ln/>
        </p:spPr>
        <p:txBody>
          <a:bodyPr/>
          <a:p>
            <a:r>
              <a:rPr lang="zh-CN" altLang="en-US" b="1"/>
              <a:t>例</a:t>
            </a:r>
            <a:r>
              <a:rPr lang="en-US" altLang="zh-CN" b="1"/>
              <a:t>6</a:t>
            </a:r>
            <a:r>
              <a:rPr lang="zh-CN" altLang="en-US" dirty="0"/>
              <a:t>：</a:t>
            </a:r>
            <a:r>
              <a:rPr lang="zh-CN" altLang="en-US" sz="3600" b="1" dirty="0"/>
              <a:t>学会放弃，让你的道德变得高尚；学会放弃，让你的心灵得到洗礼；学会放弃，让你的价值得到认可；学会放弃，他不等于失去，他会让你的明天变得更辉煌。                   </a:t>
            </a:r>
            <a:endParaRPr lang="zh-CN" altLang="en-US" sz="3600" b="1" dirty="0"/>
          </a:p>
          <a:p>
            <a:r>
              <a:rPr lang="zh-CN" altLang="en-US" sz="3600" b="1" dirty="0"/>
              <a:t>   　　　　　　（刘瑞姗</a:t>
            </a:r>
            <a:r>
              <a:rPr lang="en-US" altLang="zh-CN" sz="3600" b="1" dirty="0"/>
              <a:t>《</a:t>
            </a:r>
            <a:r>
              <a:rPr lang="zh-CN" altLang="en-US" sz="3600" b="1" dirty="0"/>
              <a:t>放弃</a:t>
            </a:r>
            <a:r>
              <a:rPr lang="en-US" altLang="zh-CN" sz="3600" b="1" dirty="0"/>
              <a:t>》</a:t>
            </a:r>
            <a:r>
              <a:rPr lang="zh-CN" altLang="en-US" sz="3600" b="1" dirty="0"/>
              <a:t>）</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0882" name="标题 250881"/>
          <p:cNvSpPr>
            <a:spLocks noGrp="1"/>
          </p:cNvSpPr>
          <p:nvPr>
            <p:ph type="title"/>
          </p:nvPr>
        </p:nvSpPr>
        <p:spPr>
          <a:xfrm>
            <a:off x="323850" y="836613"/>
            <a:ext cx="7993063" cy="5040312"/>
          </a:xfrm>
          <a:ln/>
        </p:spPr>
        <p:txBody>
          <a:bodyPr anchor="ctr"/>
          <a:p>
            <a:r>
              <a:rPr lang="zh-CN" altLang="en-US" sz="3200" b="1" dirty="0">
                <a:solidFill>
                  <a:schemeClr val="tx1"/>
                </a:solidFill>
              </a:rPr>
              <a:t>例</a:t>
            </a:r>
            <a:r>
              <a:rPr lang="en-US" altLang="zh-CN" sz="3200" b="1" dirty="0">
                <a:solidFill>
                  <a:schemeClr val="tx1"/>
                </a:solidFill>
              </a:rPr>
              <a:t>7</a:t>
            </a:r>
            <a:r>
              <a:rPr lang="zh-CN" altLang="en-US" sz="3200" b="1" dirty="0">
                <a:solidFill>
                  <a:schemeClr val="tx1"/>
                </a:solidFill>
              </a:rPr>
              <a:t>：不同的话有不同的影响，不同的角度有不同的视野，不同的哈哈镜有不同的成像，不同的心情会有不同的行动，不同的花有不同的花香和样子，不同的评价造就孩子不同的命运。何必要让自己狭小的视角不公地评价一个人、伤害一个人，何必要熄灭风中的烛光，何必要让所有的孩子都成为一个模子里刻出来的无个性的模型？     （选自湖北省中考满分文</a:t>
            </a:r>
            <a:r>
              <a:rPr lang="en-US" altLang="zh-CN" sz="3200" b="1" dirty="0">
                <a:solidFill>
                  <a:schemeClr val="tx1"/>
                </a:solidFill>
              </a:rPr>
              <a:t>《</a:t>
            </a:r>
            <a:r>
              <a:rPr lang="zh-CN" altLang="en-US" sz="3200" b="1" dirty="0">
                <a:solidFill>
                  <a:schemeClr val="tx1"/>
                </a:solidFill>
              </a:rPr>
              <a:t>哈哈镜中的我</a:t>
            </a:r>
            <a:r>
              <a:rPr lang="en-US" altLang="zh-CN" sz="3200" b="1" dirty="0">
                <a:solidFill>
                  <a:schemeClr val="tx1"/>
                </a:solidFill>
              </a:rPr>
              <a:t>》</a:t>
            </a:r>
            <a:r>
              <a:rPr lang="zh-CN" altLang="en-US" sz="3200" b="1" dirty="0">
                <a:solidFill>
                  <a:schemeClr val="tx1"/>
                </a:solidFill>
              </a:rPr>
              <a:t>）</a:t>
            </a:r>
            <a:r>
              <a:rPr lang="zh-CN" altLang="en-US" sz="3200" b="1" dirty="0"/>
              <a:t> </a:t>
            </a:r>
            <a:br>
              <a:rPr lang="zh-CN" altLang="en-US" sz="3200" b="1" dirty="0"/>
            </a:br>
            <a:br>
              <a:rPr lang="zh-CN" altLang="en-US" sz="3200" b="1" dirty="0"/>
            </a:br>
            <a:endParaRPr lang="zh-CN" altLang="en-US" sz="3200" b="1" dirty="0"/>
          </a:p>
        </p:txBody>
      </p:sp>
      <p:sp>
        <p:nvSpPr>
          <p:cNvPr id="250883" name="文本占位符 250882"/>
          <p:cNvSpPr>
            <a:spLocks noGrp="1"/>
          </p:cNvSpPr>
          <p:nvPr>
            <p:ph type="body" idx="1"/>
          </p:nvPr>
        </p:nvSpPr>
        <p:spPr>
          <a:xfrm>
            <a:off x="323850" y="5157788"/>
            <a:ext cx="7848600" cy="1150937"/>
          </a:xfrm>
          <a:ln/>
        </p:spPr>
        <p:txBody>
          <a:bodyPr/>
          <a:p>
            <a:r>
              <a:rPr lang="zh-CN" altLang="en-US" dirty="0"/>
              <a:t>　　</a:t>
            </a:r>
            <a:r>
              <a:rPr lang="zh-CN" altLang="en-US" sz="2800" b="1" dirty="0">
                <a:solidFill>
                  <a:srgbClr val="FF00FF"/>
                </a:solidFill>
              </a:rPr>
              <a:t>恰当运用比喻、排比、反复、反问等修辞，会增强效果。	</a:t>
            </a:r>
            <a:endParaRPr lang="zh-CN" altLang="en-US" sz="2800" b="1" dirty="0">
              <a:solidFill>
                <a:srgbClr val="FF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0882"/>
                                        </p:tgtEl>
                                        <p:attrNameLst>
                                          <p:attrName>style.visibility</p:attrName>
                                        </p:attrNameLst>
                                      </p:cBhvr>
                                      <p:to>
                                        <p:strVal val="visible"/>
                                      </p:to>
                                    </p:set>
                                    <p:anim calcmode="lin" valueType="num">
                                      <p:cBhvr additive="base">
                                        <p:cTn id="7" dur="500" fill="hold"/>
                                        <p:tgtEl>
                                          <p:spTgt spid="250882"/>
                                        </p:tgtEl>
                                        <p:attrNameLst>
                                          <p:attrName>ppt_x</p:attrName>
                                        </p:attrNameLst>
                                      </p:cBhvr>
                                      <p:tavLst>
                                        <p:tav tm="0">
                                          <p:val>
                                            <p:strVal val="#ppt_x"/>
                                          </p:val>
                                        </p:tav>
                                        <p:tav tm="100000">
                                          <p:val>
                                            <p:strVal val="#ppt_x"/>
                                          </p:val>
                                        </p:tav>
                                      </p:tavLst>
                                    </p:anim>
                                    <p:anim calcmode="lin" valueType="num">
                                      <p:cBhvr additive="base">
                                        <p:cTn id="8" dur="500" fill="hold"/>
                                        <p:tgtEl>
                                          <p:spTgt spid="2508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0883">
                                            <p:txEl>
                                              <p:charRg st="0" end="29"/>
                                            </p:txEl>
                                          </p:spTgt>
                                        </p:tgtEl>
                                        <p:attrNameLst>
                                          <p:attrName>style.visibility</p:attrName>
                                        </p:attrNameLst>
                                      </p:cBhvr>
                                      <p:to>
                                        <p:strVal val="visible"/>
                                      </p:to>
                                    </p:set>
                                    <p:anim calcmode="lin" valueType="num">
                                      <p:cBhvr additive="base">
                                        <p:cTn id="13" dur="500" fill="hold"/>
                                        <p:tgtEl>
                                          <p:spTgt spid="250883">
                                            <p:txEl>
                                              <p:charRg st="0" end="2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0883">
                                            <p:txEl>
                                              <p:charRg st="0" end="2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2" grpId="0"/>
      <p:bldP spid="25088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1906" name="标题 251905"/>
          <p:cNvSpPr>
            <a:spLocks noGrp="1"/>
          </p:cNvSpPr>
          <p:nvPr>
            <p:ph type="title"/>
          </p:nvPr>
        </p:nvSpPr>
        <p:spPr>
          <a:xfrm>
            <a:off x="1371600" y="762000"/>
            <a:ext cx="5976938" cy="720725"/>
          </a:xfrm>
          <a:ln/>
        </p:spPr>
        <p:txBody>
          <a:bodyPr anchor="ctr"/>
          <a:p>
            <a:pPr algn="l"/>
            <a:r>
              <a:rPr lang="zh-CN" altLang="en-US" sz="4000" b="1" dirty="0">
                <a:solidFill>
                  <a:srgbClr val="0000FF"/>
                </a:solidFill>
              </a:rPr>
              <a:t>五、号召劝诫式</a:t>
            </a:r>
            <a:endParaRPr lang="zh-CN" altLang="en-US" sz="4000" b="1" dirty="0">
              <a:solidFill>
                <a:srgbClr val="0000FF"/>
              </a:solidFill>
            </a:endParaRPr>
          </a:p>
        </p:txBody>
      </p:sp>
      <p:sp>
        <p:nvSpPr>
          <p:cNvPr id="251907" name="文本占位符 251906"/>
          <p:cNvSpPr>
            <a:spLocks noGrp="1"/>
          </p:cNvSpPr>
          <p:nvPr>
            <p:ph type="body" idx="1"/>
          </p:nvPr>
        </p:nvSpPr>
        <p:spPr>
          <a:xfrm>
            <a:off x="304800" y="1600200"/>
            <a:ext cx="8540750" cy="2841625"/>
          </a:xfrm>
          <a:ln/>
        </p:spPr>
        <p:txBody>
          <a:bodyPr/>
          <a:p>
            <a:pPr>
              <a:buNone/>
            </a:pPr>
            <a:r>
              <a:rPr lang="en-US" altLang="zh-CN" sz="2800" b="1" dirty="0"/>
              <a:t>          </a:t>
            </a:r>
            <a:r>
              <a:rPr lang="zh-CN" altLang="en-US" sz="2800" b="1" dirty="0"/>
              <a:t>例</a:t>
            </a:r>
            <a:r>
              <a:rPr lang="en-US" altLang="zh-CN" sz="2800" b="1" dirty="0"/>
              <a:t>8</a:t>
            </a:r>
            <a:r>
              <a:rPr lang="zh-CN" altLang="en-US" sz="2800" b="1" dirty="0"/>
              <a:t>： 崇尚创造，接纳并鼓励这种无限的多样性吧！记住，“第一个形容女子是花的是天才，第二个这样形容的是庸才，第三个这样形容的是大大的蠢材”。</a:t>
            </a:r>
            <a:endParaRPr lang="zh-CN" altLang="en-US" sz="2800" b="1" dirty="0"/>
          </a:p>
          <a:p>
            <a:r>
              <a:rPr lang="zh-CN" altLang="en-US" sz="2800" b="1" dirty="0"/>
              <a:t> （</a:t>
            </a:r>
            <a:r>
              <a:rPr lang="en-US" altLang="zh-CN" sz="2800" b="1" dirty="0"/>
              <a:t>2000</a:t>
            </a:r>
            <a:r>
              <a:rPr lang="zh-CN" altLang="en-US" sz="2800" b="1" dirty="0"/>
              <a:t>年高考满分作文</a:t>
            </a:r>
            <a:r>
              <a:rPr lang="en-US" altLang="zh-CN" sz="2800" b="1" dirty="0"/>
              <a:t>《</a:t>
            </a:r>
            <a:r>
              <a:rPr lang="zh-CN" altLang="en-US" sz="2800" b="1" dirty="0"/>
              <a:t>创新</a:t>
            </a:r>
            <a:r>
              <a:rPr lang="en-US" altLang="zh-CN" sz="2800" b="1">
                <a:latin typeface="Arial" panose="020B0604020202020204" pitchFamily="34" charset="0"/>
              </a:rPr>
              <a:t>—</a:t>
            </a:r>
            <a:r>
              <a:rPr lang="zh-CN" altLang="en-US" sz="2800" b="1" dirty="0"/>
              <a:t>个性的凸现</a:t>
            </a:r>
            <a:r>
              <a:rPr lang="en-US" altLang="zh-CN" sz="2800" b="1" dirty="0"/>
              <a:t>》</a:t>
            </a:r>
            <a:r>
              <a:rPr lang="zh-CN" altLang="en-US" sz="2800" b="1" dirty="0"/>
              <a:t>的结尾）</a:t>
            </a:r>
            <a:endParaRPr lang="zh-CN" altLang="en-US" sz="2800" b="1" dirty="0"/>
          </a:p>
        </p:txBody>
      </p:sp>
      <p:sp>
        <p:nvSpPr>
          <p:cNvPr id="251908" name="文本框 251907"/>
          <p:cNvSpPr txBox="1"/>
          <p:nvPr/>
        </p:nvSpPr>
        <p:spPr>
          <a:xfrm>
            <a:off x="457200" y="4292600"/>
            <a:ext cx="8382000" cy="2041525"/>
          </a:xfrm>
          <a:prstGeom prst="rect">
            <a:avLst/>
          </a:prstGeom>
          <a:noFill/>
          <a:ln w="9525">
            <a:noFill/>
          </a:ln>
        </p:spPr>
        <p:txBody>
          <a:bodyPr>
            <a:spAutoFit/>
          </a:bodyPr>
          <a:p>
            <a:r>
              <a:rPr lang="zh-CN" altLang="en-US" sz="3200" dirty="0">
                <a:latin typeface="Arial" panose="020B0604020202020204" pitchFamily="34" charset="0"/>
              </a:rPr>
              <a:t>　　</a:t>
            </a:r>
            <a:r>
              <a:rPr lang="zh-CN" altLang="en-US" sz="3200" b="1" dirty="0">
                <a:solidFill>
                  <a:srgbClr val="FF00FF"/>
                </a:solidFill>
                <a:latin typeface="Arial" panose="020B0604020202020204" pitchFamily="34" charset="0"/>
              </a:rPr>
              <a:t>把写作的意图，对读者的劝诫、要求、希望等，在文章最后表达出来，以引起读者的注意，给读者以感染，并产生共鸣，起到教育和鼓舞读者的作用．</a:t>
            </a:r>
            <a:endParaRPr lang="zh-CN" altLang="en-US" sz="3200" b="1" dirty="0">
              <a:solidFill>
                <a:srgbClr val="FF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1906"/>
                                        </p:tgtEl>
                                        <p:attrNameLst>
                                          <p:attrName>style.visibility</p:attrName>
                                        </p:attrNameLst>
                                      </p:cBhvr>
                                      <p:to>
                                        <p:strVal val="visible"/>
                                      </p:to>
                                    </p:set>
                                    <p:animEffect transition="in" filter="box(in)">
                                      <p:cBhvr>
                                        <p:cTn id="7" dur="500"/>
                                        <p:tgtEl>
                                          <p:spTgt spid="25190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51907">
                                            <p:txEl>
                                              <p:charRg st="0" end="81"/>
                                            </p:txEl>
                                          </p:spTgt>
                                        </p:tgtEl>
                                        <p:attrNameLst>
                                          <p:attrName>style.visibility</p:attrName>
                                        </p:attrNameLst>
                                      </p:cBhvr>
                                      <p:to>
                                        <p:strVal val="visible"/>
                                      </p:to>
                                    </p:set>
                                    <p:animEffect transition="in" filter="box(in)">
                                      <p:cBhvr>
                                        <p:cTn id="12" dur="500"/>
                                        <p:tgtEl>
                                          <p:spTgt spid="251907">
                                            <p:txEl>
                                              <p:charRg st="0" end="8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51907">
                                            <p:txEl>
                                              <p:charRg st="81" end="109"/>
                                            </p:txEl>
                                          </p:spTgt>
                                        </p:tgtEl>
                                        <p:attrNameLst>
                                          <p:attrName>style.visibility</p:attrName>
                                        </p:attrNameLst>
                                      </p:cBhvr>
                                      <p:to>
                                        <p:strVal val="visible"/>
                                      </p:to>
                                    </p:set>
                                    <p:animEffect transition="in" filter="box(in)">
                                      <p:cBhvr>
                                        <p:cTn id="17" dur="500"/>
                                        <p:tgtEl>
                                          <p:spTgt spid="251907">
                                            <p:txEl>
                                              <p:charRg st="81" end="10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51908"/>
                                        </p:tgtEl>
                                        <p:attrNameLst>
                                          <p:attrName>style.visibility</p:attrName>
                                        </p:attrNameLst>
                                      </p:cBhvr>
                                      <p:to>
                                        <p:strVal val="visible"/>
                                      </p:to>
                                    </p:set>
                                    <p:anim calcmode="lin" valueType="num">
                                      <p:cBhvr additive="base">
                                        <p:cTn id="22" dur="500" fill="hold"/>
                                        <p:tgtEl>
                                          <p:spTgt spid="251908"/>
                                        </p:tgtEl>
                                        <p:attrNameLst>
                                          <p:attrName>ppt_x</p:attrName>
                                        </p:attrNameLst>
                                      </p:cBhvr>
                                      <p:tavLst>
                                        <p:tav tm="0">
                                          <p:val>
                                            <p:strVal val="#ppt_x"/>
                                          </p:val>
                                        </p:tav>
                                        <p:tav tm="100000">
                                          <p:val>
                                            <p:strVal val="#ppt_x"/>
                                          </p:val>
                                        </p:tav>
                                      </p:tavLst>
                                    </p:anim>
                                    <p:anim calcmode="lin" valueType="num">
                                      <p:cBhvr additive="base">
                                        <p:cTn id="23" dur="500" fill="hold"/>
                                        <p:tgtEl>
                                          <p:spTgt spid="2519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6" grpId="0"/>
      <p:bldP spid="251907" grpId="0" build="p"/>
      <p:bldP spid="25190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3" name="文本占位符 97282"/>
          <p:cNvSpPr>
            <a:spLocks noGrp="1"/>
          </p:cNvSpPr>
          <p:nvPr>
            <p:ph type="body" idx="1"/>
          </p:nvPr>
        </p:nvSpPr>
        <p:spPr>
          <a:xfrm>
            <a:off x="0" y="0"/>
            <a:ext cx="9144000" cy="6858000"/>
          </a:xfrm>
          <a:ln/>
        </p:spPr>
        <p:txBody>
          <a:bodyPr/>
          <a:p>
            <a:pPr>
              <a:lnSpc>
                <a:spcPct val="90000"/>
              </a:lnSpc>
              <a:buNone/>
            </a:pPr>
            <a:r>
              <a:rPr lang="zh-CN" altLang="en-US" sz="2800" b="1" dirty="0">
                <a:solidFill>
                  <a:srgbClr val="0000FF"/>
                </a:solidFill>
              </a:rPr>
              <a:t>阅读下面的文字，根据要求作文。（</a:t>
            </a:r>
            <a:r>
              <a:rPr lang="en-US" altLang="zh-CN" sz="2800" b="1" dirty="0">
                <a:solidFill>
                  <a:srgbClr val="0000FF"/>
                </a:solidFill>
              </a:rPr>
              <a:t>60</a:t>
            </a:r>
            <a:r>
              <a:rPr lang="zh-CN" altLang="en-US" sz="2800" b="1" dirty="0">
                <a:solidFill>
                  <a:srgbClr val="0000FF"/>
                </a:solidFill>
              </a:rPr>
              <a:t>分）</a:t>
            </a:r>
            <a:r>
              <a:rPr lang="zh-CN" altLang="en-US" dirty="0"/>
              <a:t> 　</a:t>
            </a:r>
            <a:endParaRPr lang="zh-CN" altLang="en-US" dirty="0"/>
          </a:p>
          <a:p>
            <a:pPr>
              <a:lnSpc>
                <a:spcPct val="90000"/>
              </a:lnSpc>
              <a:buNone/>
            </a:pPr>
            <a:r>
              <a:rPr lang="zh-CN" altLang="en-US" dirty="0"/>
              <a:t>         </a:t>
            </a:r>
            <a:r>
              <a:rPr lang="zh-CN" altLang="en-US" b="1" dirty="0"/>
              <a:t>一棵有毒的树矗立在路旁。第一种人大老远看了，赶紧绕道而行，他们一点也不愿接近，生怕不小心会中毒。第二种人来到树边，看见这棵树，马上就想到它的毒素，急着要砍除它，以免有人受害。第三种人有着不同的心态，愿意带着慈悲的心去思索：这棵树也有生命，不要轻易地毁掉。于是在树旁圈上篱笆，注明有毒，以此避免危害到路人。至于第四种人，在看见这棵树的时候，会说：“喔！一棵有毒的树，太好了，这正是我要的！”他们开始研究树的毒性，与其他药材的成分混合，制成了可以救人的新药</a:t>
            </a:r>
            <a:r>
              <a:rPr lang="zh-CN" altLang="en-US" dirty="0"/>
              <a:t>。　　</a:t>
            </a:r>
            <a:endParaRPr lang="zh-CN" altLang="en-US" dirty="0"/>
          </a:p>
          <a:p>
            <a:pPr>
              <a:lnSpc>
                <a:spcPct val="90000"/>
              </a:lnSpc>
              <a:buNone/>
            </a:pPr>
            <a:r>
              <a:rPr lang="zh-CN" altLang="en-US" dirty="0"/>
              <a:t>　　</a:t>
            </a:r>
            <a:r>
              <a:rPr lang="zh-CN" altLang="en-US" sz="2400" dirty="0"/>
              <a:t>要求选取角度，明确立意，自选文体，自拟标题，写一篇不少于</a:t>
            </a:r>
            <a:r>
              <a:rPr lang="en-US" altLang="zh-CN" sz="2400" dirty="0"/>
              <a:t>800</a:t>
            </a:r>
            <a:r>
              <a:rPr lang="zh-CN" altLang="en-US" sz="2400" dirty="0"/>
              <a:t>字的文章。不要脱离材料的内容及含意作文，不要套作，不要抄袭。 </a:t>
            </a:r>
            <a:endParaRPr lang="zh-CN" altLang="en-US" sz="2400"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2930" name="标题 252929"/>
          <p:cNvSpPr>
            <a:spLocks noGrp="1"/>
          </p:cNvSpPr>
          <p:nvPr>
            <p:ph type="title"/>
          </p:nvPr>
        </p:nvSpPr>
        <p:spPr>
          <a:xfrm>
            <a:off x="1524000" y="609600"/>
            <a:ext cx="6934200" cy="1143000"/>
          </a:xfrm>
          <a:ln/>
        </p:spPr>
        <p:txBody>
          <a:bodyPr anchor="ctr"/>
          <a:p>
            <a:pPr algn="l"/>
            <a:r>
              <a:rPr lang="zh-CN" altLang="en-US" dirty="0">
                <a:solidFill>
                  <a:srgbClr val="0000FF"/>
                </a:solidFill>
              </a:rPr>
              <a:t>六</a:t>
            </a:r>
            <a:r>
              <a:rPr lang="zh-CN" altLang="en-US" sz="4000" b="1" dirty="0">
                <a:solidFill>
                  <a:srgbClr val="0000FF"/>
                </a:solidFill>
              </a:rPr>
              <a:t>、余音袅袅式</a:t>
            </a:r>
            <a:endParaRPr lang="zh-CN" altLang="en-US" sz="4000" b="1" dirty="0">
              <a:solidFill>
                <a:srgbClr val="0000FF"/>
              </a:solidFill>
            </a:endParaRPr>
          </a:p>
        </p:txBody>
      </p:sp>
      <p:sp>
        <p:nvSpPr>
          <p:cNvPr id="252931" name="文本占位符 252930"/>
          <p:cNvSpPr>
            <a:spLocks noGrp="1"/>
          </p:cNvSpPr>
          <p:nvPr>
            <p:ph type="body" idx="1"/>
          </p:nvPr>
        </p:nvSpPr>
        <p:spPr>
          <a:xfrm>
            <a:off x="457200" y="1752600"/>
            <a:ext cx="8229600" cy="4525963"/>
          </a:xfrm>
          <a:ln/>
        </p:spPr>
        <p:txBody>
          <a:bodyPr/>
          <a:p>
            <a:r>
              <a:rPr lang="en-US" altLang="zh-CN" sz="3600" b="1" dirty="0">
                <a:solidFill>
                  <a:srgbClr val="FF00FF"/>
                </a:solidFill>
              </a:rPr>
              <a:t>       </a:t>
            </a:r>
            <a:r>
              <a:rPr lang="zh-CN" altLang="en-US" sz="3600" b="1" dirty="0">
                <a:solidFill>
                  <a:srgbClr val="FF00FF"/>
                </a:solidFill>
              </a:rPr>
              <a:t>为了增添文章的艺术魅力，给读者以想象回味的余地，议论文的结尾我们也可运用</a:t>
            </a:r>
            <a:r>
              <a:rPr lang="zh-CN" altLang="en-US" sz="3600" b="1" dirty="0">
                <a:ea typeface="黑体" panose="02010609060101010101" pitchFamily="2" charset="-122"/>
              </a:rPr>
              <a:t>含蓄委婉</a:t>
            </a:r>
            <a:r>
              <a:rPr lang="zh-CN" altLang="en-US" sz="3600" b="1" dirty="0">
                <a:solidFill>
                  <a:srgbClr val="FF00FF"/>
                </a:solidFill>
              </a:rPr>
              <a:t>的手法，</a:t>
            </a:r>
            <a:r>
              <a:rPr lang="zh-CN" altLang="en-US" sz="3600" b="1" dirty="0">
                <a:ea typeface="黑体" panose="02010609060101010101" pitchFamily="2" charset="-122"/>
              </a:rPr>
              <a:t>或托物言志，或含蓄议论，或借助比喻、象征、及省略号</a:t>
            </a:r>
            <a:r>
              <a:rPr lang="zh-CN" altLang="en-US" sz="3600" b="1" dirty="0">
                <a:solidFill>
                  <a:srgbClr val="FF00FF"/>
                </a:solidFill>
              </a:rPr>
              <a:t>等方法，使结尾蕴涵丰厚，寓意深远，“言有尽而意无穷”，给人以深刻的启迪，留下无穷回味的境地。 </a:t>
            </a:r>
            <a:endParaRPr lang="zh-CN" altLang="en-US" sz="3600" b="1" dirty="0">
              <a:solidFill>
                <a:srgbClr val="FF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52930"/>
                                        </p:tgtEl>
                                        <p:attrNameLst>
                                          <p:attrName>style.visibility</p:attrName>
                                        </p:attrNameLst>
                                      </p:cBhvr>
                                      <p:to>
                                        <p:strVal val="visible"/>
                                      </p:to>
                                    </p:set>
                                    <p:animEffect transition="in" filter="checkerboard(across)">
                                      <p:cBhvr>
                                        <p:cTn id="7" dur="500"/>
                                        <p:tgtEl>
                                          <p:spTgt spid="25293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52931">
                                            <p:txEl>
                                              <p:charRg st="0" end="124"/>
                                            </p:txEl>
                                          </p:spTgt>
                                        </p:tgtEl>
                                        <p:attrNameLst>
                                          <p:attrName>style.visibility</p:attrName>
                                        </p:attrNameLst>
                                      </p:cBhvr>
                                      <p:to>
                                        <p:strVal val="visible"/>
                                      </p:to>
                                    </p:set>
                                    <p:animEffect transition="in" filter="box(in)">
                                      <p:cBhvr>
                                        <p:cTn id="12" dur="500"/>
                                        <p:tgtEl>
                                          <p:spTgt spid="252931">
                                            <p:txEl>
                                              <p:charRg st="0" end="1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0" grpId="0"/>
      <p:bldP spid="252931"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3954" name="文本占位符 253953"/>
          <p:cNvSpPr>
            <a:spLocks noGrp="1"/>
          </p:cNvSpPr>
          <p:nvPr>
            <p:ph type="body" idx="1"/>
          </p:nvPr>
        </p:nvSpPr>
        <p:spPr>
          <a:xfrm>
            <a:off x="395288" y="1341438"/>
            <a:ext cx="8450262" cy="5040312"/>
          </a:xfrm>
          <a:ln/>
        </p:spPr>
        <p:txBody>
          <a:bodyPr/>
          <a:p>
            <a:r>
              <a:rPr lang="zh-CN" altLang="en-US" b="1" dirty="0"/>
              <a:t>例</a:t>
            </a:r>
            <a:r>
              <a:rPr lang="en-US" altLang="zh-CN" b="1" dirty="0"/>
              <a:t>9</a:t>
            </a:r>
            <a:r>
              <a:rPr lang="zh-CN" altLang="en-US" b="1" dirty="0"/>
              <a:t>：诚信与成功是连在一起的。它带给人的或许是万贯家财，即“金钱”；或功成名就，即“才学”；或许是流芳百世，即“荣誉”</a:t>
            </a:r>
            <a:r>
              <a:rPr lang="en-US" altLang="zh-CN" b="1">
                <a:latin typeface="Arial" panose="020B0604020202020204" pitchFamily="34" charset="0"/>
              </a:rPr>
              <a:t>……</a:t>
            </a:r>
            <a:r>
              <a:rPr lang="zh-CN" altLang="en-US" b="1" dirty="0"/>
              <a:t>但是，这一切都不是最根本的，最根本的乃是心灵的崇高和精神的富足。所以，朋友们，请背起“诚信”的行囊，哪怕它只与“一毛钱”有关</a:t>
            </a:r>
            <a:r>
              <a:rPr lang="en-US" altLang="zh-CN" b="1">
                <a:latin typeface="Arial" panose="020B0604020202020204" pitchFamily="34" charset="0"/>
              </a:rPr>
              <a:t>……</a:t>
            </a:r>
            <a:endParaRPr lang="en-US" altLang="zh-CN" b="1"/>
          </a:p>
          <a:p>
            <a:r>
              <a:rPr lang="zh-CN" altLang="en-US" b="1" dirty="0"/>
              <a:t>（</a:t>
            </a:r>
            <a:r>
              <a:rPr lang="en-US" altLang="zh-CN" b="1" dirty="0"/>
              <a:t>2001</a:t>
            </a:r>
            <a:r>
              <a:rPr lang="zh-CN" altLang="en-US" b="1" dirty="0"/>
              <a:t>年的高考范文</a:t>
            </a:r>
            <a:r>
              <a:rPr lang="en-US" altLang="zh-CN" b="1" dirty="0"/>
              <a:t>《</a:t>
            </a:r>
            <a:r>
              <a:rPr lang="zh-CN" altLang="en-US" b="1" dirty="0"/>
              <a:t>一毛钱与诚信</a:t>
            </a:r>
            <a:r>
              <a:rPr lang="en-US" altLang="zh-CN" b="1" dirty="0"/>
              <a:t>》</a:t>
            </a:r>
            <a:r>
              <a:rPr lang="zh-CN" altLang="en-US" b="1" dirty="0"/>
              <a:t>的结尾）</a:t>
            </a:r>
            <a:endParaRPr lang="zh-CN" altLang="en-US" b="1"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4978" name="标题 254977"/>
          <p:cNvSpPr>
            <a:spLocks noGrp="1"/>
          </p:cNvSpPr>
          <p:nvPr>
            <p:ph type="title"/>
          </p:nvPr>
        </p:nvSpPr>
        <p:spPr>
          <a:xfrm>
            <a:off x="611188" y="549275"/>
            <a:ext cx="7086600" cy="1143000"/>
          </a:xfrm>
          <a:ln/>
        </p:spPr>
        <p:txBody>
          <a:bodyPr anchor="ctr"/>
          <a:p>
            <a:pPr algn="l"/>
            <a:r>
              <a:rPr lang="zh-CN" altLang="en-US" b="1" dirty="0">
                <a:solidFill>
                  <a:srgbClr val="0000FF"/>
                </a:solidFill>
              </a:rPr>
              <a:t>七、议论抒情式</a:t>
            </a:r>
            <a:endParaRPr lang="zh-CN" altLang="en-US" b="1" dirty="0">
              <a:solidFill>
                <a:srgbClr val="0000FF"/>
              </a:solidFill>
            </a:endParaRPr>
          </a:p>
        </p:txBody>
      </p:sp>
      <p:sp>
        <p:nvSpPr>
          <p:cNvPr id="254979" name="文本占位符 254978"/>
          <p:cNvSpPr>
            <a:spLocks noGrp="1"/>
          </p:cNvSpPr>
          <p:nvPr>
            <p:ph type="body" idx="1"/>
          </p:nvPr>
        </p:nvSpPr>
        <p:spPr>
          <a:xfrm>
            <a:off x="539750" y="2205038"/>
            <a:ext cx="7129463" cy="3733800"/>
          </a:xfrm>
          <a:ln/>
        </p:spPr>
        <p:txBody>
          <a:bodyPr/>
          <a:p>
            <a:pPr algn="just">
              <a:spcBef>
                <a:spcPct val="0"/>
              </a:spcBef>
              <a:buClr>
                <a:schemeClr val="bg1"/>
              </a:buClr>
              <a:buNone/>
            </a:pPr>
            <a:r>
              <a:rPr lang="en-US" altLang="zh-CN" sz="4000" b="1" dirty="0">
                <a:solidFill>
                  <a:srgbClr val="FF00FF"/>
                </a:solidFill>
              </a:rPr>
              <a:t>       </a:t>
            </a:r>
            <a:r>
              <a:rPr lang="zh-CN" altLang="en-US" sz="4000" b="1" dirty="0">
                <a:solidFill>
                  <a:srgbClr val="FF00FF"/>
                </a:solidFill>
              </a:rPr>
              <a:t>多种表达方式的综合利用，特别是使用细致的描绘</a:t>
            </a:r>
            <a:r>
              <a:rPr lang="en-US" altLang="zh-CN" sz="4000" b="1" dirty="0">
                <a:solidFill>
                  <a:srgbClr val="FF00FF"/>
                </a:solidFill>
              </a:rPr>
              <a:t>,</a:t>
            </a:r>
            <a:r>
              <a:rPr lang="zh-CN" altLang="en-US" sz="4000" b="1" dirty="0">
                <a:solidFill>
                  <a:srgbClr val="FF00FF"/>
                </a:solidFill>
              </a:rPr>
              <a:t>恰当的</a:t>
            </a:r>
            <a:r>
              <a:rPr lang="zh-CN" altLang="en-US" sz="4000" b="1" dirty="0"/>
              <a:t>抒情议论</a:t>
            </a:r>
            <a:r>
              <a:rPr lang="zh-CN" altLang="en-US" sz="4000" b="1" dirty="0">
                <a:solidFill>
                  <a:srgbClr val="FF00FF"/>
                </a:solidFill>
              </a:rPr>
              <a:t>，这是增强表达效果的有效途径。</a:t>
            </a:r>
            <a:endParaRPr lang="zh-CN" altLang="en-US" sz="4000" dirty="0">
              <a:solidFill>
                <a:srgbClr val="FF00FF"/>
              </a:solidFill>
            </a:endParaRPr>
          </a:p>
          <a:p>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4978"/>
                                        </p:tgtEl>
                                        <p:attrNameLst>
                                          <p:attrName>style.visibility</p:attrName>
                                        </p:attrNameLst>
                                      </p:cBhvr>
                                      <p:to>
                                        <p:strVal val="visible"/>
                                      </p:to>
                                    </p:set>
                                    <p:animEffect transition="in" filter="box(in)">
                                      <p:cBhvr>
                                        <p:cTn id="7" dur="500"/>
                                        <p:tgtEl>
                                          <p:spTgt spid="25497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4979">
                                            <p:txEl>
                                              <p:charRg st="0" end="53"/>
                                            </p:txEl>
                                          </p:spTgt>
                                        </p:tgtEl>
                                        <p:attrNameLst>
                                          <p:attrName>style.visibility</p:attrName>
                                        </p:attrNameLst>
                                      </p:cBhvr>
                                      <p:to>
                                        <p:strVal val="visible"/>
                                      </p:to>
                                    </p:set>
                                    <p:anim calcmode="lin" valueType="num">
                                      <p:cBhvr additive="base">
                                        <p:cTn id="12" dur="500" fill="hold"/>
                                        <p:tgtEl>
                                          <p:spTgt spid="254979">
                                            <p:txEl>
                                              <p:charRg st="0" end="5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54979">
                                            <p:txEl>
                                              <p:charRg st="0" end="5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78" grpId="0"/>
      <p:bldP spid="254979"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02" name="文本框 256001"/>
          <p:cNvSpPr txBox="1"/>
          <p:nvPr/>
        </p:nvSpPr>
        <p:spPr>
          <a:xfrm>
            <a:off x="179388" y="188913"/>
            <a:ext cx="8153400" cy="2833687"/>
          </a:xfrm>
          <a:prstGeom prst="rect">
            <a:avLst/>
          </a:prstGeom>
          <a:noFill/>
          <a:ln w="9525">
            <a:noFill/>
          </a:ln>
        </p:spPr>
        <p:txBody>
          <a:bodyPr>
            <a:spAutoFit/>
          </a:bodyPr>
          <a:p>
            <a:pPr>
              <a:buClr>
                <a:schemeClr val="bg1"/>
              </a:buClr>
            </a:pPr>
            <a:r>
              <a:rPr lang="en-US" altLang="zh-CN" sz="3200" b="1" dirty="0">
                <a:solidFill>
                  <a:srgbClr val="0000CC"/>
                </a:solidFill>
                <a:latin typeface="Tahoma" panose="020B0604030504040204" pitchFamily="34" charset="0"/>
              </a:rPr>
              <a:t>       </a:t>
            </a:r>
            <a:r>
              <a:rPr lang="zh-CN" altLang="en-US" sz="3200" b="1" dirty="0">
                <a:solidFill>
                  <a:srgbClr val="0000CC"/>
                </a:solidFill>
                <a:latin typeface="Tahoma" panose="020B0604030504040204" pitchFamily="34" charset="0"/>
              </a:rPr>
              <a:t>例</a:t>
            </a:r>
            <a:r>
              <a:rPr lang="en-US" altLang="zh-CN" sz="3200" b="1" dirty="0">
                <a:solidFill>
                  <a:srgbClr val="0000CC"/>
                </a:solidFill>
                <a:latin typeface="Tahoma" panose="020B0604030504040204" pitchFamily="34" charset="0"/>
              </a:rPr>
              <a:t>10</a:t>
            </a:r>
            <a:r>
              <a:rPr lang="zh-CN" altLang="en-US" sz="3200" b="1" dirty="0">
                <a:solidFill>
                  <a:srgbClr val="0000CC"/>
                </a:solidFill>
                <a:latin typeface="Tahoma" panose="020B0604030504040204" pitchFamily="34" charset="0"/>
              </a:rPr>
              <a:t>：生活的天堂才是真正的天堂。美丽在阶前小河中流淌，真实在中国土地上成长。智慧在屋顶青瓦上乘凉，一只鸟与鸟群在大地之上飞翔。</a:t>
            </a:r>
            <a:endParaRPr lang="zh-CN" altLang="en-US" sz="3200" b="1" dirty="0">
              <a:solidFill>
                <a:srgbClr val="0000CC"/>
              </a:solidFill>
              <a:latin typeface="Tahoma" panose="020B0604030504040204" pitchFamily="34" charset="0"/>
            </a:endParaRPr>
          </a:p>
          <a:p>
            <a:pPr>
              <a:buClr>
                <a:schemeClr val="bg1"/>
              </a:buClr>
            </a:pPr>
            <a:r>
              <a:rPr lang="zh-CN" altLang="en-US" sz="3200" b="1" dirty="0">
                <a:solidFill>
                  <a:srgbClr val="0000CC"/>
                </a:solidFill>
                <a:latin typeface="Tahoma" panose="020B0604030504040204" pitchFamily="34" charset="0"/>
              </a:rPr>
              <a:t>       我们的风景，我们匆忙或从容的眼睛。</a:t>
            </a:r>
            <a:endParaRPr lang="zh-CN" altLang="en-US" sz="3200" b="1" dirty="0">
              <a:solidFill>
                <a:srgbClr val="0000CC"/>
              </a:solidFill>
              <a:latin typeface="Tahoma" panose="020B0604030504040204" pitchFamily="34" charset="0"/>
            </a:endParaRPr>
          </a:p>
          <a:p>
            <a:pPr>
              <a:buClr>
                <a:schemeClr val="bg1"/>
              </a:buClr>
            </a:pPr>
            <a:r>
              <a:rPr lang="zh-CN" altLang="en-US" sz="2000" b="1" dirty="0">
                <a:latin typeface="Tahoma" panose="020B0604030504040204" pitchFamily="34" charset="0"/>
              </a:rPr>
              <a:t>                                           （</a:t>
            </a:r>
            <a:r>
              <a:rPr lang="en-US" altLang="zh-CN" sz="2000" b="1" dirty="0">
                <a:latin typeface="Tahoma" panose="020B0604030504040204" pitchFamily="34" charset="0"/>
              </a:rPr>
              <a:t>05</a:t>
            </a:r>
            <a:r>
              <a:rPr lang="zh-CN" altLang="en-US" sz="2000" b="1" dirty="0">
                <a:latin typeface="Tahoma" panose="020B0604030504040204" pitchFamily="34" charset="0"/>
              </a:rPr>
              <a:t>湖南高考优秀作文</a:t>
            </a:r>
            <a:r>
              <a:rPr lang="en-US" altLang="zh-CN" sz="2000" b="1" dirty="0">
                <a:latin typeface="Tahoma" panose="020B0604030504040204" pitchFamily="34" charset="0"/>
              </a:rPr>
              <a:t>《</a:t>
            </a:r>
            <a:r>
              <a:rPr lang="zh-CN" altLang="en-US" sz="2000" b="1" dirty="0">
                <a:latin typeface="Tahoma" panose="020B0604030504040204" pitchFamily="34" charset="0"/>
              </a:rPr>
              <a:t>真正的天堂</a:t>
            </a:r>
            <a:r>
              <a:rPr lang="en-US" altLang="zh-CN" sz="2000" b="1">
                <a:latin typeface="Tahoma" panose="020B0604030504040204" pitchFamily="34" charset="0"/>
              </a:rPr>
              <a:t>》</a:t>
            </a:r>
            <a:r>
              <a:rPr lang="zh-CN" altLang="en-US" sz="2000" b="1">
                <a:latin typeface="Tahoma" panose="020B0604030504040204" pitchFamily="34" charset="0"/>
              </a:rPr>
              <a:t>）</a:t>
            </a:r>
            <a:endParaRPr lang="zh-CN" altLang="en-US" sz="2000" b="1">
              <a:latin typeface="Tahoma" panose="020B0604030504040204" pitchFamily="34" charset="0"/>
            </a:endParaRPr>
          </a:p>
        </p:txBody>
      </p:sp>
      <p:sp>
        <p:nvSpPr>
          <p:cNvPr id="256003" name="动作按钮: 自定义 256002">
            <a:hlinkClick r:id="rId1" action="ppaction://hlinksldjump"/>
          </p:cNvPr>
          <p:cNvSpPr/>
          <p:nvPr/>
        </p:nvSpPr>
        <p:spPr>
          <a:xfrm>
            <a:off x="8177213" y="6629400"/>
            <a:ext cx="966787" cy="228600"/>
          </a:xfrm>
          <a:prstGeom prst="actionButtonBlank">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256004" name="矩形 256003"/>
          <p:cNvSpPr/>
          <p:nvPr/>
        </p:nvSpPr>
        <p:spPr>
          <a:xfrm>
            <a:off x="323850" y="3429000"/>
            <a:ext cx="8229600" cy="4525963"/>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r>
              <a:rPr lang="zh-CN" altLang="en-US" b="1" dirty="0"/>
              <a:t>例</a:t>
            </a:r>
            <a:r>
              <a:rPr lang="en-US" altLang="zh-CN" b="1" dirty="0"/>
              <a:t>11</a:t>
            </a:r>
            <a:r>
              <a:rPr lang="zh-CN" altLang="en-US" b="1" dirty="0"/>
              <a:t>：春光似海，青春如花。青春是美丽的，美丽的青春在于奋斗，在于拼搏。愿天下的人们都能让自己的青春绽放出花一样的馨香！</a:t>
            </a:r>
            <a:endParaRPr lang="zh-CN" altLang="en-US" b="1" dirty="0"/>
          </a:p>
          <a:p>
            <a:pPr lvl="0" algn="r"/>
            <a:r>
              <a:rPr lang="zh-CN" altLang="en-US" b="1" dirty="0"/>
              <a:t>　　</a:t>
            </a:r>
            <a:r>
              <a:rPr lang="zh-CN" altLang="en-US" sz="2000" b="1" dirty="0">
                <a:solidFill>
                  <a:srgbClr val="0000FF"/>
                </a:solidFill>
              </a:rPr>
              <a:t>（选自吉林省、满分文</a:t>
            </a:r>
            <a:r>
              <a:rPr lang="en-US" altLang="zh-CN" sz="2000" b="1" dirty="0">
                <a:solidFill>
                  <a:srgbClr val="0000FF"/>
                </a:solidFill>
              </a:rPr>
              <a:t>《</a:t>
            </a:r>
            <a:r>
              <a:rPr lang="zh-CN" altLang="en-US" sz="2000" b="1" dirty="0">
                <a:solidFill>
                  <a:srgbClr val="0000FF"/>
                </a:solidFill>
              </a:rPr>
              <a:t>花样年华</a:t>
            </a:r>
            <a:r>
              <a:rPr lang="en-US" altLang="zh-CN" sz="2000" b="1" dirty="0">
                <a:solidFill>
                  <a:srgbClr val="0000FF"/>
                </a:solidFill>
              </a:rPr>
              <a:t>》</a:t>
            </a:r>
            <a:r>
              <a:rPr lang="zh-CN" altLang="en-US" sz="2000" b="1" dirty="0">
                <a:solidFill>
                  <a:srgbClr val="0000FF"/>
                </a:solidFill>
              </a:rPr>
              <a:t>） </a:t>
            </a:r>
            <a:br>
              <a:rPr lang="zh-CN" altLang="en-US" sz="2000" b="1" dirty="0">
                <a:solidFill>
                  <a:srgbClr val="0000FF"/>
                </a:solidFill>
              </a:rPr>
            </a:br>
            <a:br>
              <a:rPr lang="zh-CN" altLang="en-US" sz="2000" b="1" dirty="0">
                <a:solidFill>
                  <a:srgbClr val="0000FF"/>
                </a:solidFill>
              </a:rPr>
            </a:br>
            <a:endParaRPr lang="zh-CN" altLang="en-US" sz="2000" b="1" dirty="0">
              <a:solidFill>
                <a:srgbClr val="00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60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2" grpId="0"/>
      <p:bldP spid="25600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7026" name="标题 257025"/>
          <p:cNvSpPr>
            <a:spLocks noGrp="1"/>
          </p:cNvSpPr>
          <p:nvPr>
            <p:ph type="title"/>
          </p:nvPr>
        </p:nvSpPr>
        <p:spPr>
          <a:xfrm>
            <a:off x="1143000" y="457200"/>
            <a:ext cx="2497138" cy="1087438"/>
          </a:xfrm>
          <a:ln/>
        </p:spPr>
        <p:txBody>
          <a:bodyPr anchor="ctr"/>
          <a:p>
            <a:r>
              <a:rPr lang="zh-CN" altLang="en-US" b="1" dirty="0">
                <a:solidFill>
                  <a:schemeClr val="hlink"/>
                </a:solidFill>
              </a:rPr>
              <a:t>小结：</a:t>
            </a:r>
            <a:endParaRPr lang="zh-CN" altLang="en-US" b="1" dirty="0">
              <a:solidFill>
                <a:schemeClr val="hlink"/>
              </a:solidFill>
            </a:endParaRPr>
          </a:p>
        </p:txBody>
      </p:sp>
      <p:sp>
        <p:nvSpPr>
          <p:cNvPr id="257027" name="左大括号 257026"/>
          <p:cNvSpPr/>
          <p:nvPr/>
        </p:nvSpPr>
        <p:spPr>
          <a:xfrm>
            <a:off x="2484438" y="1844675"/>
            <a:ext cx="287337" cy="3671888"/>
          </a:xfrm>
          <a:prstGeom prst="leftBrace">
            <a:avLst>
              <a:gd name="adj1" fmla="val 106491"/>
              <a:gd name="adj2" fmla="val 50000"/>
            </a:avLst>
          </a:prstGeom>
          <a:noFill/>
          <a:ln w="38100" cap="flat" cmpd="sng">
            <a:solidFill>
              <a:schemeClr val="hlink"/>
            </a:solidFill>
            <a:prstDash val="solid"/>
            <a:miter/>
            <a:headEnd type="none" w="med" len="med"/>
            <a:tailEnd type="none" w="med" len="med"/>
          </a:ln>
        </p:spPr>
        <p:txBody>
          <a:bodyPr/>
          <a:p>
            <a:endParaRPr lang="zh-CN" altLang="en-US"/>
          </a:p>
        </p:txBody>
      </p:sp>
      <p:sp>
        <p:nvSpPr>
          <p:cNvPr id="257028" name="文本框 257027"/>
          <p:cNvSpPr txBox="1"/>
          <p:nvPr/>
        </p:nvSpPr>
        <p:spPr>
          <a:xfrm>
            <a:off x="2895600" y="1922463"/>
            <a:ext cx="184150" cy="366712"/>
          </a:xfrm>
          <a:prstGeom prst="rect">
            <a:avLst/>
          </a:prstGeom>
          <a:noFill/>
          <a:ln w="9525">
            <a:noFill/>
          </a:ln>
        </p:spPr>
        <p:txBody>
          <a:bodyPr wrap="none" anchor="t">
            <a:spAutoFit/>
          </a:bodyPr>
          <a:p>
            <a:endParaRPr sz="1800" dirty="0">
              <a:latin typeface="Arial" panose="020B0604020202020204" pitchFamily="34" charset="0"/>
            </a:endParaRPr>
          </a:p>
        </p:txBody>
      </p:sp>
      <p:sp>
        <p:nvSpPr>
          <p:cNvPr id="257029" name="文本框 257028"/>
          <p:cNvSpPr txBox="1"/>
          <p:nvPr/>
        </p:nvSpPr>
        <p:spPr>
          <a:xfrm>
            <a:off x="2987675" y="1484313"/>
            <a:ext cx="2224088" cy="579437"/>
          </a:xfrm>
          <a:prstGeom prst="rect">
            <a:avLst/>
          </a:prstGeom>
          <a:noFill/>
          <a:ln w="9525">
            <a:noFill/>
          </a:ln>
        </p:spPr>
        <p:txBody>
          <a:bodyPr>
            <a:spAutoFit/>
          </a:bodyPr>
          <a:p>
            <a:r>
              <a:rPr lang="zh-CN" altLang="en-US" sz="3200" b="1" dirty="0">
                <a:solidFill>
                  <a:srgbClr val="FF00FF"/>
                </a:solidFill>
                <a:latin typeface="Arial" panose="020B0604020202020204" pitchFamily="34" charset="0"/>
              </a:rPr>
              <a:t>前后照应式</a:t>
            </a:r>
            <a:endParaRPr lang="zh-CN" altLang="en-US" sz="3200" b="1" dirty="0">
              <a:solidFill>
                <a:srgbClr val="FF00FF"/>
              </a:solidFill>
              <a:latin typeface="Arial" panose="020B0604020202020204" pitchFamily="34" charset="0"/>
            </a:endParaRPr>
          </a:p>
        </p:txBody>
      </p:sp>
      <p:sp>
        <p:nvSpPr>
          <p:cNvPr id="257030" name="矩形 257029"/>
          <p:cNvSpPr/>
          <p:nvPr/>
        </p:nvSpPr>
        <p:spPr>
          <a:xfrm>
            <a:off x="2987675" y="2636838"/>
            <a:ext cx="2592388" cy="579437"/>
          </a:xfrm>
          <a:prstGeom prst="rect">
            <a:avLst/>
          </a:prstGeom>
          <a:noFill/>
          <a:ln w="9525">
            <a:noFill/>
          </a:ln>
        </p:spPr>
        <p:txBody>
          <a:bodyPr>
            <a:spAutoFit/>
          </a:bodyPr>
          <a:p>
            <a:r>
              <a:rPr lang="zh-CN" altLang="en-US" sz="3200" b="1" dirty="0">
                <a:solidFill>
                  <a:srgbClr val="FF00FF"/>
                </a:solidFill>
                <a:latin typeface="Arial" panose="020B0604020202020204" pitchFamily="34" charset="0"/>
              </a:rPr>
              <a:t>引文作结式</a:t>
            </a:r>
            <a:endParaRPr lang="zh-CN" altLang="en-US" sz="3200" b="1" dirty="0">
              <a:solidFill>
                <a:srgbClr val="FF00FF"/>
              </a:solidFill>
              <a:latin typeface="Arial" panose="020B0604020202020204" pitchFamily="34" charset="0"/>
            </a:endParaRPr>
          </a:p>
        </p:txBody>
      </p:sp>
      <p:sp>
        <p:nvSpPr>
          <p:cNvPr id="257031" name="矩形 257030"/>
          <p:cNvSpPr/>
          <p:nvPr/>
        </p:nvSpPr>
        <p:spPr>
          <a:xfrm>
            <a:off x="2987675" y="3933825"/>
            <a:ext cx="2665413" cy="579438"/>
          </a:xfrm>
          <a:prstGeom prst="rect">
            <a:avLst/>
          </a:prstGeom>
          <a:noFill/>
          <a:ln w="9525">
            <a:noFill/>
          </a:ln>
        </p:spPr>
        <p:txBody>
          <a:bodyPr>
            <a:spAutoFit/>
          </a:bodyPr>
          <a:p>
            <a:r>
              <a:rPr lang="zh-CN" altLang="en-US" sz="3200" b="1" dirty="0">
                <a:solidFill>
                  <a:srgbClr val="FF00FF"/>
                </a:solidFill>
                <a:latin typeface="Arial" panose="020B0604020202020204" pitchFamily="34" charset="0"/>
              </a:rPr>
              <a:t>号召劝诫式</a:t>
            </a:r>
            <a:endParaRPr lang="zh-CN" altLang="en-US" sz="3200" b="1" dirty="0">
              <a:solidFill>
                <a:srgbClr val="FF00FF"/>
              </a:solidFill>
              <a:latin typeface="Arial" panose="020B0604020202020204" pitchFamily="34" charset="0"/>
            </a:endParaRPr>
          </a:p>
        </p:txBody>
      </p:sp>
      <p:sp>
        <p:nvSpPr>
          <p:cNvPr id="257032" name="矩形 257031"/>
          <p:cNvSpPr/>
          <p:nvPr/>
        </p:nvSpPr>
        <p:spPr>
          <a:xfrm>
            <a:off x="3059113" y="4508500"/>
            <a:ext cx="2663825" cy="579438"/>
          </a:xfrm>
          <a:prstGeom prst="rect">
            <a:avLst/>
          </a:prstGeom>
          <a:noFill/>
          <a:ln w="9525">
            <a:noFill/>
          </a:ln>
        </p:spPr>
        <p:txBody>
          <a:bodyPr>
            <a:spAutoFit/>
          </a:bodyPr>
          <a:p>
            <a:r>
              <a:rPr lang="zh-CN" altLang="en-US" sz="3200" b="1" dirty="0">
                <a:solidFill>
                  <a:srgbClr val="FF00FF"/>
                </a:solidFill>
                <a:latin typeface="Arial" panose="020B0604020202020204" pitchFamily="34" charset="0"/>
              </a:rPr>
              <a:t>余音袅袅式</a:t>
            </a:r>
            <a:endParaRPr lang="zh-CN" altLang="en-US" sz="3200" b="1" dirty="0">
              <a:solidFill>
                <a:srgbClr val="FF00FF"/>
              </a:solidFill>
              <a:latin typeface="Arial" panose="020B0604020202020204" pitchFamily="34" charset="0"/>
            </a:endParaRPr>
          </a:p>
        </p:txBody>
      </p:sp>
      <p:sp>
        <p:nvSpPr>
          <p:cNvPr id="257033" name="矩形 257032"/>
          <p:cNvSpPr/>
          <p:nvPr/>
        </p:nvSpPr>
        <p:spPr>
          <a:xfrm>
            <a:off x="2987675" y="1989138"/>
            <a:ext cx="2376488" cy="1066800"/>
          </a:xfrm>
          <a:prstGeom prst="rect">
            <a:avLst/>
          </a:prstGeom>
          <a:noFill/>
          <a:ln w="9525">
            <a:noFill/>
          </a:ln>
        </p:spPr>
        <p:txBody>
          <a:bodyPr>
            <a:spAutoFit/>
          </a:bodyPr>
          <a:p>
            <a:r>
              <a:rPr lang="zh-CN" altLang="en-US" sz="3200" b="1" dirty="0">
                <a:solidFill>
                  <a:srgbClr val="FF00FF"/>
                </a:solidFill>
                <a:latin typeface="Arial" panose="020B0604020202020204" pitchFamily="34" charset="0"/>
              </a:rPr>
              <a:t>总结归纳式</a:t>
            </a:r>
            <a:br>
              <a:rPr lang="zh-CN" altLang="en-US" sz="3200" b="1" dirty="0">
                <a:solidFill>
                  <a:srgbClr val="FF00FF"/>
                </a:solidFill>
                <a:latin typeface="Arial" panose="020B0604020202020204" pitchFamily="34" charset="0"/>
              </a:rPr>
            </a:br>
            <a:endParaRPr lang="zh-CN" altLang="en-US" sz="3200" b="1" dirty="0">
              <a:solidFill>
                <a:srgbClr val="FF00FF"/>
              </a:solidFill>
              <a:latin typeface="Arial" panose="020B0604020202020204" pitchFamily="34" charset="0"/>
            </a:endParaRPr>
          </a:p>
        </p:txBody>
      </p:sp>
      <p:sp>
        <p:nvSpPr>
          <p:cNvPr id="257034" name="文本框 257033"/>
          <p:cNvSpPr txBox="1"/>
          <p:nvPr/>
        </p:nvSpPr>
        <p:spPr>
          <a:xfrm>
            <a:off x="3059113" y="5084763"/>
            <a:ext cx="2663825" cy="579437"/>
          </a:xfrm>
          <a:prstGeom prst="rect">
            <a:avLst/>
          </a:prstGeom>
          <a:noFill/>
          <a:ln w="9525">
            <a:noFill/>
          </a:ln>
        </p:spPr>
        <p:txBody>
          <a:bodyPr>
            <a:spAutoFit/>
          </a:bodyPr>
          <a:p>
            <a:r>
              <a:rPr lang="zh-CN" altLang="en-US" sz="3200" b="1" dirty="0">
                <a:solidFill>
                  <a:srgbClr val="FF00FF"/>
                </a:solidFill>
                <a:latin typeface="Arial" panose="020B0604020202020204" pitchFamily="34" charset="0"/>
              </a:rPr>
              <a:t>议论抒情式</a:t>
            </a:r>
            <a:endParaRPr lang="zh-CN" altLang="en-US" sz="3200" b="1" dirty="0">
              <a:solidFill>
                <a:srgbClr val="FF00FF"/>
              </a:solidFill>
              <a:latin typeface="Arial" panose="020B0604020202020204" pitchFamily="34" charset="0"/>
            </a:endParaRPr>
          </a:p>
        </p:txBody>
      </p:sp>
      <p:sp>
        <p:nvSpPr>
          <p:cNvPr id="257035" name="文本框 257034"/>
          <p:cNvSpPr txBox="1"/>
          <p:nvPr/>
        </p:nvSpPr>
        <p:spPr>
          <a:xfrm>
            <a:off x="323850" y="3357563"/>
            <a:ext cx="1871663" cy="579437"/>
          </a:xfrm>
          <a:prstGeom prst="rect">
            <a:avLst/>
          </a:prstGeom>
          <a:noFill/>
          <a:ln w="9525">
            <a:noFill/>
          </a:ln>
        </p:spPr>
        <p:txBody>
          <a:bodyPr>
            <a:spAutoFit/>
          </a:bodyPr>
          <a:p>
            <a:r>
              <a:rPr lang="zh-CN" altLang="en-US" sz="3200" b="1" dirty="0">
                <a:solidFill>
                  <a:srgbClr val="FF00FF"/>
                </a:solidFill>
                <a:latin typeface="Arial" panose="020B0604020202020204" pitchFamily="34" charset="0"/>
              </a:rPr>
              <a:t>巧妙结尾</a:t>
            </a:r>
            <a:endParaRPr lang="zh-CN" altLang="en-US" sz="3200" b="1" dirty="0">
              <a:solidFill>
                <a:srgbClr val="FF00FF"/>
              </a:solidFill>
              <a:latin typeface="Arial" panose="020B0604020202020204" pitchFamily="34" charset="0"/>
            </a:endParaRPr>
          </a:p>
        </p:txBody>
      </p:sp>
      <p:sp>
        <p:nvSpPr>
          <p:cNvPr id="257036" name="文本框 257035"/>
          <p:cNvSpPr txBox="1"/>
          <p:nvPr/>
        </p:nvSpPr>
        <p:spPr>
          <a:xfrm>
            <a:off x="2987675" y="3284538"/>
            <a:ext cx="2592388" cy="579437"/>
          </a:xfrm>
          <a:prstGeom prst="rect">
            <a:avLst/>
          </a:prstGeom>
          <a:noFill/>
          <a:ln w="9525">
            <a:noFill/>
          </a:ln>
        </p:spPr>
        <p:txBody>
          <a:bodyPr>
            <a:spAutoFit/>
          </a:bodyPr>
          <a:p>
            <a:r>
              <a:rPr lang="zh-CN" altLang="en-US" sz="3200" b="1" dirty="0">
                <a:solidFill>
                  <a:srgbClr val="FF00FF"/>
                </a:solidFill>
                <a:latin typeface="Arial" panose="020B0604020202020204" pitchFamily="34" charset="0"/>
              </a:rPr>
              <a:t>巧用修辞式</a:t>
            </a:r>
            <a:endParaRPr lang="zh-CN" altLang="en-US" sz="3200" b="1" dirty="0">
              <a:solidFill>
                <a:srgbClr val="FF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7026"/>
                                        </p:tgtEl>
                                        <p:attrNameLst>
                                          <p:attrName>style.visibility</p:attrName>
                                        </p:attrNameLst>
                                      </p:cBhvr>
                                      <p:to>
                                        <p:strVal val="visible"/>
                                      </p:to>
                                    </p:set>
                                    <p:animEffect transition="in" filter="box(in)">
                                      <p:cBhvr>
                                        <p:cTn id="7" dur="500"/>
                                        <p:tgtEl>
                                          <p:spTgt spid="25702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57035"/>
                                        </p:tgtEl>
                                        <p:attrNameLst>
                                          <p:attrName>style.visibility</p:attrName>
                                        </p:attrNameLst>
                                      </p:cBhvr>
                                      <p:to>
                                        <p:strVal val="visible"/>
                                      </p:to>
                                    </p:set>
                                    <p:animEffect transition="in" filter="box(in)">
                                      <p:cBhvr>
                                        <p:cTn id="12" dur="500"/>
                                        <p:tgtEl>
                                          <p:spTgt spid="257035"/>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257027"/>
                                        </p:tgtEl>
                                        <p:attrNameLst>
                                          <p:attrName>style.visibility</p:attrName>
                                        </p:attrNameLst>
                                      </p:cBhvr>
                                      <p:to>
                                        <p:strVal val="visible"/>
                                      </p:to>
                                    </p:set>
                                    <p:anim calcmode="lin" valueType="num">
                                      <p:cBhvr>
                                        <p:cTn id="17" dur="1000" fill="hold"/>
                                        <p:tgtEl>
                                          <p:spTgt spid="257027"/>
                                        </p:tgtEl>
                                        <p:attrNameLst>
                                          <p:attrName>ppt_w</p:attrName>
                                        </p:attrNameLst>
                                      </p:cBhvr>
                                      <p:tavLst>
                                        <p:tav tm="0">
                                          <p:val>
                                            <p:strVal val="#ppt_w*0.70"/>
                                          </p:val>
                                        </p:tav>
                                        <p:tav tm="100000">
                                          <p:val>
                                            <p:strVal val="#ppt_w"/>
                                          </p:val>
                                        </p:tav>
                                      </p:tavLst>
                                    </p:anim>
                                    <p:anim calcmode="lin" valueType="num">
                                      <p:cBhvr>
                                        <p:cTn id="18" dur="1000" fill="hold"/>
                                        <p:tgtEl>
                                          <p:spTgt spid="257027"/>
                                        </p:tgtEl>
                                        <p:attrNameLst>
                                          <p:attrName>ppt_h</p:attrName>
                                        </p:attrNameLst>
                                      </p:cBhvr>
                                      <p:tavLst>
                                        <p:tav tm="0">
                                          <p:val>
                                            <p:strVal val="#ppt_h"/>
                                          </p:val>
                                        </p:tav>
                                        <p:tav tm="100000">
                                          <p:val>
                                            <p:strVal val="#ppt_h"/>
                                          </p:val>
                                        </p:tav>
                                      </p:tavLst>
                                    </p:anim>
                                    <p:animEffect transition="in" filter="fade">
                                      <p:cBhvr>
                                        <p:cTn id="19" dur="1000"/>
                                        <p:tgtEl>
                                          <p:spTgt spid="257027"/>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57029"/>
                                        </p:tgtEl>
                                        <p:attrNameLst>
                                          <p:attrName>style.visibility</p:attrName>
                                        </p:attrNameLst>
                                      </p:cBhvr>
                                      <p:to>
                                        <p:strVal val="visible"/>
                                      </p:to>
                                    </p:set>
                                    <p:animEffect transition="in" filter="blinds(horizontal)">
                                      <p:cBhvr>
                                        <p:cTn id="24" dur="500"/>
                                        <p:tgtEl>
                                          <p:spTgt spid="25702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57033"/>
                                        </p:tgtEl>
                                        <p:attrNameLst>
                                          <p:attrName>style.visibility</p:attrName>
                                        </p:attrNameLst>
                                      </p:cBhvr>
                                      <p:to>
                                        <p:strVal val="visible"/>
                                      </p:to>
                                    </p:set>
                                    <p:animEffect transition="in" filter="blinds(horizontal)">
                                      <p:cBhvr>
                                        <p:cTn id="29" dur="500"/>
                                        <p:tgtEl>
                                          <p:spTgt spid="257033"/>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57030"/>
                                        </p:tgtEl>
                                        <p:attrNameLst>
                                          <p:attrName>style.visibility</p:attrName>
                                        </p:attrNameLst>
                                      </p:cBhvr>
                                      <p:to>
                                        <p:strVal val="visible"/>
                                      </p:to>
                                    </p:set>
                                    <p:animEffect transition="in" filter="blinds(horizontal)">
                                      <p:cBhvr>
                                        <p:cTn id="34" dur="500"/>
                                        <p:tgtEl>
                                          <p:spTgt spid="257030"/>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57036"/>
                                        </p:tgtEl>
                                        <p:attrNameLst>
                                          <p:attrName>style.visibility</p:attrName>
                                        </p:attrNameLst>
                                      </p:cBhvr>
                                      <p:to>
                                        <p:strVal val="visible"/>
                                      </p:to>
                                    </p:set>
                                    <p:animEffect transition="in" filter="blinds(horizontal)">
                                      <p:cBhvr>
                                        <p:cTn id="39" dur="500"/>
                                        <p:tgtEl>
                                          <p:spTgt spid="257036"/>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257031"/>
                                        </p:tgtEl>
                                        <p:attrNameLst>
                                          <p:attrName>style.visibility</p:attrName>
                                        </p:attrNameLst>
                                      </p:cBhvr>
                                      <p:to>
                                        <p:strVal val="visible"/>
                                      </p:to>
                                    </p:set>
                                    <p:animEffect transition="in" filter="blinds(horizontal)">
                                      <p:cBhvr>
                                        <p:cTn id="44" dur="500"/>
                                        <p:tgtEl>
                                          <p:spTgt spid="257031"/>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57032"/>
                                        </p:tgtEl>
                                        <p:attrNameLst>
                                          <p:attrName>style.visibility</p:attrName>
                                        </p:attrNameLst>
                                      </p:cBhvr>
                                      <p:to>
                                        <p:strVal val="visible"/>
                                      </p:to>
                                    </p:set>
                                    <p:animEffect transition="in" filter="blinds(horizontal)">
                                      <p:cBhvr>
                                        <p:cTn id="49" dur="500"/>
                                        <p:tgtEl>
                                          <p:spTgt spid="257032"/>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257034"/>
                                        </p:tgtEl>
                                        <p:attrNameLst>
                                          <p:attrName>style.visibility</p:attrName>
                                        </p:attrNameLst>
                                      </p:cBhvr>
                                      <p:to>
                                        <p:strVal val="visible"/>
                                      </p:to>
                                    </p:set>
                                    <p:animEffect transition="in" filter="blinds(horizontal)">
                                      <p:cBhvr>
                                        <p:cTn id="54" dur="500"/>
                                        <p:tgtEl>
                                          <p:spTgt spid="257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6" grpId="0"/>
      <p:bldP spid="257029" grpId="0"/>
      <p:bldP spid="257030" grpId="0"/>
      <p:bldP spid="257031" grpId="0"/>
      <p:bldP spid="257032" grpId="0"/>
      <p:bldP spid="257033" grpId="0"/>
      <p:bldP spid="257034" grpId="0"/>
      <p:bldP spid="257035" grpId="0"/>
      <p:bldP spid="25703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5890" name="图片 165889" descr="图片2"/>
          <p:cNvPicPr>
            <a:picLocks noChangeAspect="1"/>
          </p:cNvPicPr>
          <p:nvPr/>
        </p:nvPicPr>
        <p:blipFill>
          <a:blip r:embed="rId1"/>
          <a:stretch>
            <a:fillRect/>
          </a:stretch>
        </p:blipFill>
        <p:spPr>
          <a:xfrm>
            <a:off x="0" y="0"/>
            <a:ext cx="9144000" cy="2924175"/>
          </a:xfrm>
          <a:prstGeom prst="rect">
            <a:avLst/>
          </a:prstGeom>
          <a:noFill/>
          <a:ln w="9525">
            <a:noFill/>
          </a:ln>
        </p:spPr>
      </p:pic>
      <p:sp>
        <p:nvSpPr>
          <p:cNvPr id="165891" name="文本框 165890"/>
          <p:cNvSpPr txBox="1"/>
          <p:nvPr/>
        </p:nvSpPr>
        <p:spPr>
          <a:xfrm>
            <a:off x="914400" y="3352800"/>
            <a:ext cx="6629400" cy="3113088"/>
          </a:xfrm>
          <a:prstGeom prst="rect">
            <a:avLst/>
          </a:prstGeom>
          <a:noFill/>
          <a:ln w="9525">
            <a:noFill/>
          </a:ln>
        </p:spPr>
        <p:txBody>
          <a:bodyPr>
            <a:spAutoFit/>
          </a:bodyPr>
          <a:p>
            <a:pPr>
              <a:spcBef>
                <a:spcPct val="50000"/>
              </a:spcBef>
            </a:pPr>
            <a:r>
              <a:rPr lang="zh-CN" altLang="en-US" sz="3600" b="1" dirty="0">
                <a:solidFill>
                  <a:srgbClr val="FF3300"/>
                </a:solidFill>
                <a:latin typeface="Arial" panose="020B0604020202020204" pitchFamily="34" charset="0"/>
              </a:rPr>
              <a:t>标题</a:t>
            </a:r>
            <a:r>
              <a:rPr lang="en-US" altLang="zh-CN" sz="3600" b="1">
                <a:latin typeface="Arial" panose="020B0604020202020204" pitchFamily="34" charset="0"/>
              </a:rPr>
              <a:t>---------</a:t>
            </a:r>
            <a:r>
              <a:rPr lang="zh-CN" altLang="en-US" sz="3600" b="1" dirty="0">
                <a:solidFill>
                  <a:srgbClr val="000000"/>
                </a:solidFill>
                <a:latin typeface="Arial" panose="020B0604020202020204" pitchFamily="34" charset="0"/>
              </a:rPr>
              <a:t>画龙点睛之效</a:t>
            </a:r>
            <a:endParaRPr lang="zh-CN" altLang="en-US" sz="3600" b="1" dirty="0">
              <a:solidFill>
                <a:srgbClr val="000000"/>
              </a:solidFill>
              <a:latin typeface="Arial" panose="020B0604020202020204" pitchFamily="34" charset="0"/>
            </a:endParaRPr>
          </a:p>
          <a:p>
            <a:pPr>
              <a:spcBef>
                <a:spcPct val="50000"/>
              </a:spcBef>
            </a:pPr>
            <a:r>
              <a:rPr lang="zh-CN" altLang="en-US" sz="3600" b="1" dirty="0">
                <a:solidFill>
                  <a:srgbClr val="FF3300"/>
                </a:solidFill>
                <a:latin typeface="Arial" panose="020B0604020202020204" pitchFamily="34" charset="0"/>
              </a:rPr>
              <a:t>开头</a:t>
            </a:r>
            <a:r>
              <a:rPr lang="en-US" altLang="zh-CN" sz="3600" b="1">
                <a:latin typeface="Arial" panose="020B0604020202020204" pitchFamily="34" charset="0"/>
              </a:rPr>
              <a:t>---------</a:t>
            </a:r>
            <a:r>
              <a:rPr lang="zh-CN" altLang="en-US" sz="3600" b="1" dirty="0">
                <a:solidFill>
                  <a:srgbClr val="000000"/>
                </a:solidFill>
                <a:latin typeface="Arial" panose="020B0604020202020204" pitchFamily="34" charset="0"/>
              </a:rPr>
              <a:t>先声夺人之势</a:t>
            </a:r>
            <a:endParaRPr lang="zh-CN" altLang="en-US" sz="3600" b="1" dirty="0">
              <a:latin typeface="Arial" panose="020B0604020202020204" pitchFamily="34" charset="0"/>
            </a:endParaRPr>
          </a:p>
          <a:p>
            <a:pPr>
              <a:spcBef>
                <a:spcPct val="50000"/>
              </a:spcBef>
            </a:pPr>
            <a:r>
              <a:rPr lang="zh-CN" altLang="en-US" sz="3600" b="1" dirty="0">
                <a:solidFill>
                  <a:srgbClr val="FF3300"/>
                </a:solidFill>
                <a:latin typeface="Arial" panose="020B0604020202020204" pitchFamily="34" charset="0"/>
              </a:rPr>
              <a:t>结尾</a:t>
            </a:r>
            <a:r>
              <a:rPr lang="en-US" altLang="zh-CN" sz="3600" b="1">
                <a:latin typeface="Arial" panose="020B0604020202020204" pitchFamily="34" charset="0"/>
              </a:rPr>
              <a:t>---------</a:t>
            </a:r>
            <a:r>
              <a:rPr lang="en-US" altLang="zh-CN" sz="3600" b="1" dirty="0">
                <a:solidFill>
                  <a:srgbClr val="000000"/>
                </a:solidFill>
                <a:latin typeface="Arial" panose="020B0604020202020204" pitchFamily="34" charset="0"/>
              </a:rPr>
              <a:t>“</a:t>
            </a:r>
            <a:r>
              <a:rPr lang="zh-CN" altLang="en-US" sz="3600" b="1" dirty="0">
                <a:solidFill>
                  <a:srgbClr val="000000"/>
                </a:solidFill>
                <a:latin typeface="Arial" panose="020B0604020202020204" pitchFamily="34" charset="0"/>
              </a:rPr>
              <a:t>回眸一笑”之功</a:t>
            </a:r>
            <a:endParaRPr lang="zh-CN" altLang="en-US" sz="3600" b="1" dirty="0">
              <a:latin typeface="Arial" panose="020B0604020202020204" pitchFamily="34" charset="0"/>
            </a:endParaRPr>
          </a:p>
          <a:p>
            <a:pPr>
              <a:spcBef>
                <a:spcPct val="50000"/>
              </a:spcBef>
            </a:pPr>
            <a:r>
              <a:rPr lang="zh-CN" altLang="en-US" sz="3600" b="1" dirty="0">
                <a:solidFill>
                  <a:srgbClr val="FF3300"/>
                </a:solidFill>
                <a:latin typeface="Arial" panose="020B0604020202020204" pitchFamily="34" charset="0"/>
              </a:rPr>
              <a:t>卷面</a:t>
            </a:r>
            <a:r>
              <a:rPr lang="en-US" altLang="zh-CN" sz="3600" b="1">
                <a:latin typeface="Arial" panose="020B0604020202020204" pitchFamily="34" charset="0"/>
              </a:rPr>
              <a:t>---------</a:t>
            </a:r>
            <a:r>
              <a:rPr lang="zh-CN" altLang="en-US" sz="3600" b="1" dirty="0">
                <a:solidFill>
                  <a:srgbClr val="000000"/>
                </a:solidFill>
                <a:latin typeface="Arial" panose="020B0604020202020204" pitchFamily="34" charset="0"/>
              </a:rPr>
              <a:t>青春靓丽之态</a:t>
            </a:r>
            <a:r>
              <a:rPr lang="zh-CN" altLang="en-US" sz="3600" b="1" dirty="0">
                <a:latin typeface="Arial" panose="020B0604020202020204" pitchFamily="34" charset="0"/>
              </a:rPr>
              <a:t> </a:t>
            </a:r>
            <a:endParaRPr lang="zh-CN" altLang="en-US" sz="3600" b="1" dirty="0">
              <a:latin typeface="Arial" panose="020B0604020202020204" pitchFamily="34" charset="0"/>
            </a:endParaRPr>
          </a:p>
        </p:txBody>
      </p:sp>
      <p:pic>
        <p:nvPicPr>
          <p:cNvPr id="165892" name="图片 165891" descr="zw01"/>
          <p:cNvPicPr>
            <a:picLocks noChangeAspect="1"/>
          </p:cNvPicPr>
          <p:nvPr/>
        </p:nvPicPr>
        <p:blipFill>
          <a:blip r:embed="rId2"/>
          <a:stretch>
            <a:fillRect/>
          </a:stretch>
        </p:blipFill>
        <p:spPr>
          <a:xfrm>
            <a:off x="250825" y="0"/>
            <a:ext cx="1295400" cy="1731963"/>
          </a:xfrm>
          <a:prstGeom prst="rect">
            <a:avLst/>
          </a:prstGeom>
          <a:noFill/>
          <a:ln w="9525">
            <a:noFill/>
          </a:ln>
        </p:spPr>
      </p:pic>
      <p:sp>
        <p:nvSpPr>
          <p:cNvPr id="165893" name="文本框 165892"/>
          <p:cNvSpPr txBox="1"/>
          <p:nvPr/>
        </p:nvSpPr>
        <p:spPr>
          <a:xfrm>
            <a:off x="1582738" y="908050"/>
            <a:ext cx="7561262" cy="914400"/>
          </a:xfrm>
          <a:prstGeom prst="rect">
            <a:avLst/>
          </a:prstGeom>
          <a:noFill/>
          <a:ln w="9525">
            <a:noFill/>
          </a:ln>
        </p:spPr>
        <p:txBody>
          <a:bodyPr>
            <a:spAutoFit/>
          </a:bodyPr>
          <a:p>
            <a:pPr>
              <a:spcBef>
                <a:spcPct val="50000"/>
              </a:spcBef>
            </a:pPr>
            <a:r>
              <a:rPr lang="zh-CN" altLang="en-US" sz="5400" b="1" dirty="0">
                <a:solidFill>
                  <a:srgbClr val="FF0000"/>
                </a:solidFill>
                <a:latin typeface="Arial" panose="020B0604020202020204" pitchFamily="34" charset="0"/>
              </a:rPr>
              <a:t>作文的的四大亮点</a:t>
            </a:r>
            <a:endParaRPr lang="zh-CN" altLang="en-US" sz="5400" b="1" dirty="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65892"/>
                                        </p:tgtEl>
                                        <p:attrNameLst>
                                          <p:attrName>style.visibility</p:attrName>
                                        </p:attrNameLst>
                                      </p:cBhvr>
                                      <p:to>
                                        <p:strVal val="visible"/>
                                      </p:to>
                                    </p:set>
                                    <p:animEffect transition="in" filter="wipe(down)">
                                      <p:cBhvr>
                                        <p:cTn id="7" dur="500"/>
                                        <p:tgtEl>
                                          <p:spTgt spid="16589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65891"/>
                                        </p:tgtEl>
                                        <p:attrNameLst>
                                          <p:attrName>style.visibility</p:attrName>
                                        </p:attrNameLst>
                                      </p:cBhvr>
                                      <p:to>
                                        <p:strVal val="visible"/>
                                      </p:to>
                                    </p:set>
                                    <p:animEffect transition="in" filter="circle(in)">
                                      <p:cBhvr>
                                        <p:cTn id="12" dur="2000"/>
                                        <p:tgtEl>
                                          <p:spTgt spid="165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标题 141313"/>
          <p:cNvSpPr>
            <a:spLocks noGrp="1"/>
          </p:cNvSpPr>
          <p:nvPr>
            <p:ph type="title"/>
          </p:nvPr>
        </p:nvSpPr>
        <p:spPr>
          <a:xfrm>
            <a:off x="250825" y="0"/>
            <a:ext cx="1943100" cy="706438"/>
          </a:xfrm>
          <a:ln/>
        </p:spPr>
        <p:txBody>
          <a:bodyPr anchor="ctr"/>
          <a:p>
            <a:pPr algn="l"/>
            <a:r>
              <a:rPr lang="zh-CN" altLang="en-US" sz="3200" b="1" dirty="0">
                <a:solidFill>
                  <a:srgbClr val="FF3300"/>
                </a:solidFill>
              </a:rPr>
              <a:t>作文训练</a:t>
            </a:r>
            <a:endParaRPr lang="zh-CN" altLang="en-US" sz="3200" b="1" dirty="0">
              <a:solidFill>
                <a:srgbClr val="FF3300"/>
              </a:solidFill>
            </a:endParaRPr>
          </a:p>
        </p:txBody>
      </p:sp>
      <p:sp>
        <p:nvSpPr>
          <p:cNvPr id="141315" name="文本占位符 141314"/>
          <p:cNvSpPr>
            <a:spLocks noGrp="1"/>
          </p:cNvSpPr>
          <p:nvPr>
            <p:ph type="body" idx="1"/>
          </p:nvPr>
        </p:nvSpPr>
        <p:spPr>
          <a:xfrm>
            <a:off x="179388" y="620713"/>
            <a:ext cx="8964612" cy="6237287"/>
          </a:xfrm>
          <a:ln/>
        </p:spPr>
        <p:txBody>
          <a:bodyPr/>
          <a:p>
            <a:pPr>
              <a:lnSpc>
                <a:spcPct val="80000"/>
              </a:lnSpc>
              <a:buNone/>
            </a:pPr>
            <a:r>
              <a:rPr lang="zh-CN" altLang="en-US" sz="2800" b="1" dirty="0">
                <a:solidFill>
                  <a:srgbClr val="3333FF"/>
                </a:solidFill>
              </a:rPr>
              <a:t>阅读下面的材料，按照要求作文</a:t>
            </a:r>
            <a:endParaRPr lang="zh-CN" altLang="en-US" sz="2800" b="1" dirty="0">
              <a:solidFill>
                <a:srgbClr val="3333FF"/>
              </a:solidFill>
            </a:endParaRPr>
          </a:p>
          <a:p>
            <a:pPr>
              <a:lnSpc>
                <a:spcPct val="80000"/>
              </a:lnSpc>
              <a:buNone/>
            </a:pPr>
            <a:r>
              <a:rPr lang="zh-CN" altLang="en-US" sz="2800" b="1" dirty="0"/>
              <a:t>       有一天，主人问笼子里的画眉鸟：“你想回到大森林</a:t>
            </a:r>
            <a:endParaRPr lang="zh-CN" altLang="en-US" sz="2800" b="1" dirty="0"/>
          </a:p>
          <a:p>
            <a:pPr>
              <a:lnSpc>
                <a:spcPct val="80000"/>
              </a:lnSpc>
              <a:buNone/>
            </a:pPr>
            <a:r>
              <a:rPr lang="zh-CN" altLang="en-US" sz="2800" b="1" dirty="0"/>
              <a:t>去吗？”</a:t>
            </a:r>
            <a:endParaRPr lang="zh-CN" altLang="en-US" sz="2800" b="1" dirty="0"/>
          </a:p>
          <a:p>
            <a:pPr>
              <a:lnSpc>
                <a:spcPct val="80000"/>
              </a:lnSpc>
              <a:buNone/>
            </a:pPr>
            <a:r>
              <a:rPr lang="zh-CN" altLang="en-US" sz="2800" b="1" dirty="0"/>
              <a:t>       画眉说：“为什么呢？我住在笼子里，吃喝不愁，每</a:t>
            </a:r>
            <a:endParaRPr lang="zh-CN" altLang="en-US" sz="2800" b="1" dirty="0"/>
          </a:p>
          <a:p>
            <a:pPr>
              <a:lnSpc>
                <a:spcPct val="80000"/>
              </a:lnSpc>
              <a:buNone/>
            </a:pPr>
            <a:r>
              <a:rPr lang="zh-CN" altLang="en-US" sz="2800" b="1" dirty="0"/>
              <a:t>天还可以唱唱歌，晒晒太阳。”</a:t>
            </a:r>
            <a:endParaRPr lang="zh-CN" altLang="en-US" sz="2800" b="1" dirty="0"/>
          </a:p>
          <a:p>
            <a:pPr>
              <a:lnSpc>
                <a:spcPct val="80000"/>
              </a:lnSpc>
              <a:buNone/>
            </a:pPr>
            <a:r>
              <a:rPr lang="zh-CN" altLang="en-US" sz="2800" b="1" dirty="0"/>
              <a:t>      主人说：“可是森林里有美丽的花草、清新的空气，</a:t>
            </a:r>
            <a:endParaRPr lang="zh-CN" altLang="en-US" sz="2800" b="1" dirty="0"/>
          </a:p>
          <a:p>
            <a:pPr>
              <a:lnSpc>
                <a:spcPct val="80000"/>
              </a:lnSpc>
              <a:buNone/>
            </a:pPr>
            <a:r>
              <a:rPr lang="zh-CN" altLang="en-US" sz="2800" b="1" dirty="0"/>
              <a:t>还有广阔的天地”于是主人打开了笼子，把画眉放回了森</a:t>
            </a:r>
            <a:endParaRPr lang="zh-CN" altLang="en-US" sz="2800" b="1" dirty="0"/>
          </a:p>
          <a:p>
            <a:pPr>
              <a:lnSpc>
                <a:spcPct val="80000"/>
              </a:lnSpc>
              <a:buNone/>
            </a:pPr>
            <a:r>
              <a:rPr lang="zh-CN" altLang="en-US" sz="2800" b="1" dirty="0"/>
              <a:t>林。</a:t>
            </a:r>
            <a:endParaRPr lang="zh-CN" altLang="en-US" sz="2800" b="1" dirty="0"/>
          </a:p>
          <a:p>
            <a:pPr>
              <a:lnSpc>
                <a:spcPct val="80000"/>
              </a:lnSpc>
              <a:buNone/>
            </a:pPr>
            <a:r>
              <a:rPr lang="zh-CN" altLang="en-US" sz="2800" b="1" dirty="0"/>
              <a:t>     一年以后，主人在森林里遇见了画眉鸟。</a:t>
            </a:r>
            <a:endParaRPr lang="zh-CN" altLang="en-US" sz="2800" b="1" dirty="0"/>
          </a:p>
          <a:p>
            <a:pPr>
              <a:lnSpc>
                <a:spcPct val="80000"/>
              </a:lnSpc>
              <a:buNone/>
            </a:pPr>
            <a:r>
              <a:rPr lang="zh-CN" altLang="en-US" sz="2800" b="1" dirty="0"/>
              <a:t>     主人问：“森林里的生活怎么样？”</a:t>
            </a:r>
            <a:endParaRPr lang="zh-CN" altLang="en-US" sz="2800" b="1" dirty="0"/>
          </a:p>
          <a:p>
            <a:pPr>
              <a:lnSpc>
                <a:spcPct val="80000"/>
              </a:lnSpc>
              <a:buNone/>
            </a:pPr>
            <a:r>
              <a:rPr lang="zh-CN" altLang="en-US" sz="2800" b="1" dirty="0"/>
              <a:t>     画眉说：“好是挺好，就是这笼子太大了，怎么也飞不到边儿。”</a:t>
            </a:r>
            <a:endParaRPr lang="zh-CN" altLang="en-US" sz="2800" b="1" dirty="0"/>
          </a:p>
          <a:p>
            <a:pPr>
              <a:lnSpc>
                <a:spcPct val="80000"/>
              </a:lnSpc>
              <a:buNone/>
            </a:pPr>
            <a:r>
              <a:rPr lang="zh-CN" altLang="en-US" sz="2400" b="1" dirty="0">
                <a:solidFill>
                  <a:srgbClr val="3333FF"/>
                </a:solidFill>
              </a:rPr>
              <a:t>要求： </a:t>
            </a:r>
            <a:r>
              <a:rPr lang="en-US" altLang="zh-CN" sz="2400" b="1" dirty="0">
                <a:solidFill>
                  <a:srgbClr val="3333FF"/>
                </a:solidFill>
              </a:rPr>
              <a:t>①</a:t>
            </a:r>
            <a:r>
              <a:rPr lang="zh-CN" altLang="en-US" sz="2400" b="1" dirty="0">
                <a:solidFill>
                  <a:srgbClr val="3333FF"/>
                </a:solidFill>
              </a:rPr>
              <a:t>选好角度，确定立意，自拟标题； </a:t>
            </a:r>
            <a:r>
              <a:rPr lang="en-US" altLang="zh-CN" sz="2400" b="1" dirty="0">
                <a:solidFill>
                  <a:srgbClr val="3333FF"/>
                </a:solidFill>
              </a:rPr>
              <a:t>②</a:t>
            </a:r>
            <a:r>
              <a:rPr lang="zh-CN" altLang="en-US" sz="2400" b="1" dirty="0">
                <a:solidFill>
                  <a:srgbClr val="3333FF"/>
                </a:solidFill>
              </a:rPr>
              <a:t>不要脱离材料内容及含意的范围作文； </a:t>
            </a:r>
            <a:r>
              <a:rPr lang="en-US" altLang="zh-CN" sz="2400" b="1" dirty="0">
                <a:solidFill>
                  <a:srgbClr val="3333FF"/>
                </a:solidFill>
              </a:rPr>
              <a:t>③</a:t>
            </a:r>
            <a:r>
              <a:rPr lang="zh-CN" altLang="en-US" sz="2400" b="1" dirty="0">
                <a:solidFill>
                  <a:srgbClr val="3333FF"/>
                </a:solidFill>
              </a:rPr>
              <a:t>不要套作，不得抄袭； </a:t>
            </a:r>
            <a:r>
              <a:rPr lang="en-US" altLang="zh-CN" sz="2400" b="1" dirty="0">
                <a:solidFill>
                  <a:srgbClr val="3333FF"/>
                </a:solidFill>
              </a:rPr>
              <a:t>④</a:t>
            </a:r>
            <a:r>
              <a:rPr lang="zh-CN" altLang="en-US" sz="2400" b="1" dirty="0">
                <a:solidFill>
                  <a:srgbClr val="3333FF"/>
                </a:solidFill>
              </a:rPr>
              <a:t>除诗歌外，文体不限不少于</a:t>
            </a:r>
            <a:r>
              <a:rPr lang="en-US" altLang="zh-CN" sz="2400" b="1" dirty="0">
                <a:solidFill>
                  <a:srgbClr val="3333FF"/>
                </a:solidFill>
              </a:rPr>
              <a:t>800</a:t>
            </a:r>
            <a:r>
              <a:rPr lang="zh-CN" altLang="en-US" sz="2400" b="1" dirty="0">
                <a:solidFill>
                  <a:srgbClr val="3333FF"/>
                </a:solidFill>
              </a:rPr>
              <a:t>字</a:t>
            </a:r>
            <a:endParaRPr lang="zh-CN" altLang="en-US" sz="2400" b="1" dirty="0">
              <a:solidFill>
                <a:srgbClr val="3333FF"/>
              </a:solidFill>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标题 98305"/>
          <p:cNvSpPr>
            <a:spLocks noGrp="1"/>
          </p:cNvSpPr>
          <p:nvPr>
            <p:ph type="title"/>
          </p:nvPr>
        </p:nvSpPr>
        <p:spPr>
          <a:xfrm>
            <a:off x="457200" y="274638"/>
            <a:ext cx="8229600" cy="346075"/>
          </a:xfrm>
          <a:ln/>
        </p:spPr>
        <p:txBody>
          <a:bodyPr anchor="ctr"/>
          <a:p>
            <a:endParaRPr sz="4000" dirty="0"/>
          </a:p>
        </p:txBody>
      </p:sp>
      <p:sp>
        <p:nvSpPr>
          <p:cNvPr id="98307" name="文本占位符 98306"/>
          <p:cNvSpPr>
            <a:spLocks noGrp="1"/>
          </p:cNvSpPr>
          <p:nvPr>
            <p:ph type="body" idx="1"/>
          </p:nvPr>
        </p:nvSpPr>
        <p:spPr>
          <a:xfrm>
            <a:off x="179388" y="115888"/>
            <a:ext cx="8713787" cy="6742112"/>
          </a:xfrm>
          <a:ln/>
        </p:spPr>
        <p:txBody>
          <a:bodyPr/>
          <a:p>
            <a:pPr>
              <a:lnSpc>
                <a:spcPct val="90000"/>
              </a:lnSpc>
            </a:pPr>
            <a:r>
              <a:rPr lang="zh-CN" altLang="en-US" sz="2400" b="1" dirty="0">
                <a:solidFill>
                  <a:srgbClr val="0000FF"/>
                </a:solidFill>
              </a:rPr>
              <a:t>阅读下面的文字，根据要求作文。（</a:t>
            </a:r>
            <a:r>
              <a:rPr lang="en-US" altLang="zh-CN" sz="2400" b="1" dirty="0">
                <a:solidFill>
                  <a:srgbClr val="0000FF"/>
                </a:solidFill>
              </a:rPr>
              <a:t>60</a:t>
            </a:r>
            <a:r>
              <a:rPr lang="zh-CN" altLang="en-US" sz="2400" b="1" dirty="0">
                <a:solidFill>
                  <a:srgbClr val="0000FF"/>
                </a:solidFill>
              </a:rPr>
              <a:t>分）</a:t>
            </a:r>
            <a:endParaRPr lang="zh-CN" altLang="en-US" sz="2400" b="1" dirty="0">
              <a:solidFill>
                <a:srgbClr val="0000FF"/>
              </a:solidFill>
            </a:endParaRPr>
          </a:p>
          <a:p>
            <a:pPr>
              <a:lnSpc>
                <a:spcPct val="90000"/>
              </a:lnSpc>
            </a:pPr>
            <a:r>
              <a:rPr lang="zh-CN" altLang="en-US" sz="2400" b="1" dirty="0"/>
              <a:t>曾参，孔子的弟子，品行好。他住在费地，费地有个与他同名的人杀了人。有人跑去告诉曾参的母亲说：“你儿子曾参杀了人。”曾母回答说：“我儿子不会杀人。”她一边说一边照常织布。没过多久，又有人跑来对她说：“曾参真杀了人。”曾母仍很镇静，仍照常织布。没过多久，又有第三个人跑来对她说：“曾参的确杀了人。”这时曾母害怕了，忙丢了梭子翻墙逃走了。</a:t>
            </a:r>
            <a:endParaRPr lang="zh-CN" altLang="en-US" sz="2400" b="1" dirty="0"/>
          </a:p>
          <a:p>
            <a:pPr>
              <a:lnSpc>
                <a:spcPct val="90000"/>
              </a:lnSpc>
            </a:pPr>
            <a:r>
              <a:rPr lang="zh-CN" altLang="en-US" sz="2400" b="1" dirty="0"/>
              <a:t>从前，有个人丢了一把斧子。他怀疑是邻居家的孩子偷的，就暗暗地注意那个孩子。他看那个孩子走路的姿势，像是偷了斧子的样子；他观察那个孩子的神色，也像是偷了斧子的样子；他听那个孩子说话的语气，更像是偷了斧子的样子。总之，在他的眼睛里，那个孩子的一举一动都像是偷斧子的。不久，他在刨土坑的时候，找到了那把斧子。原来是他自己遗忘在土坑里了。从此以后，他再看邻居家那个孩子，一举一动丝毫也不像偷过斧子的样子了。</a:t>
            </a:r>
            <a:endParaRPr lang="zh-CN" altLang="en-US" sz="2400" b="1" dirty="0"/>
          </a:p>
          <a:p>
            <a:pPr>
              <a:lnSpc>
                <a:spcPct val="90000"/>
              </a:lnSpc>
            </a:pPr>
            <a:r>
              <a:rPr lang="zh-CN" altLang="en-US" sz="2400" b="1" dirty="0">
                <a:solidFill>
                  <a:srgbClr val="0000FF"/>
                </a:solidFill>
              </a:rPr>
              <a:t>上面的两则故事引发了你怎样的思考？请结合自己的体验与感悟，写一篇文章。要求：</a:t>
            </a:r>
            <a:r>
              <a:rPr lang="en-US" altLang="zh-CN" sz="2400" b="1" dirty="0">
                <a:solidFill>
                  <a:srgbClr val="0000FF"/>
                </a:solidFill>
              </a:rPr>
              <a:t>①</a:t>
            </a:r>
            <a:r>
              <a:rPr lang="zh-CN" altLang="en-US" sz="2400" b="1" dirty="0">
                <a:solidFill>
                  <a:srgbClr val="0000FF"/>
                </a:solidFill>
              </a:rPr>
              <a:t>自选角度，自拟标题，自定文体。 </a:t>
            </a:r>
            <a:r>
              <a:rPr lang="en-US" altLang="zh-CN" sz="2400" b="1" dirty="0">
                <a:solidFill>
                  <a:srgbClr val="0000FF"/>
                </a:solidFill>
              </a:rPr>
              <a:t>②</a:t>
            </a:r>
            <a:r>
              <a:rPr lang="zh-CN" altLang="en-US" sz="2400" b="1" dirty="0">
                <a:solidFill>
                  <a:srgbClr val="0000FF"/>
                </a:solidFill>
              </a:rPr>
              <a:t>不少于</a:t>
            </a:r>
            <a:r>
              <a:rPr lang="en-US" altLang="zh-CN" sz="2400" b="1" dirty="0">
                <a:solidFill>
                  <a:srgbClr val="0000FF"/>
                </a:solidFill>
              </a:rPr>
              <a:t>800</a:t>
            </a:r>
            <a:r>
              <a:rPr lang="zh-CN" altLang="en-US" sz="2400" b="1" dirty="0">
                <a:solidFill>
                  <a:srgbClr val="0000FF"/>
                </a:solidFill>
              </a:rPr>
              <a:t>字。</a:t>
            </a:r>
            <a:r>
              <a:rPr lang="en-US" altLang="zh-CN" sz="2400" b="1" dirty="0">
                <a:solidFill>
                  <a:srgbClr val="0000FF"/>
                </a:solidFill>
              </a:rPr>
              <a:t>③</a:t>
            </a:r>
            <a:r>
              <a:rPr lang="zh-CN" altLang="en-US" sz="2400" b="1" dirty="0">
                <a:solidFill>
                  <a:srgbClr val="0000FF"/>
                </a:solidFill>
              </a:rPr>
              <a:t>不得套作，不得抄袭。</a:t>
            </a:r>
            <a:endParaRPr lang="zh-CN" altLang="en-US" sz="2400" b="1" dirty="0">
              <a:solidFill>
                <a:srgbClr val="0000FF"/>
              </a:solidFill>
            </a:endParaRPr>
          </a:p>
        </p:txBody>
      </p:sp>
      <p:sp>
        <p:nvSpPr>
          <p:cNvPr id="98308" name="矩形 98307"/>
          <p:cNvSpPr/>
          <p:nvPr/>
        </p:nvSpPr>
        <p:spPr>
          <a:xfrm>
            <a:off x="6443663" y="0"/>
            <a:ext cx="1866900" cy="620713"/>
          </a:xfrm>
          <a:prstGeom prst="rect">
            <a:avLst/>
          </a:prstGeom>
        </p:spPr>
        <p:txBody>
          <a:bodyPr wrap="none" fromWordArt="1">
            <a:prstTxWarp prst="textSlantUp">
              <a:avLst>
                <a:gd name="adj" fmla="val 32056"/>
              </a:avLst>
            </a:prstTxWarp>
            <a:normAutofit/>
          </a:bodyPr>
          <a:p>
            <a:pPr algn="ctr"/>
            <a:r>
              <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2" charset="-122"/>
                <a:ea typeface="黑体" panose="02010609060101010101" pitchFamily="2" charset="-122"/>
              </a:rPr>
              <a:t>回顾题目</a:t>
            </a:r>
            <a:endParaRPr lang="zh-CN" altLang="en-US" sz="36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additive="base">
                                        <p:cTn id="7" dur="500" fill="hold"/>
                                        <p:tgtEl>
                                          <p:spTgt spid="98308"/>
                                        </p:tgtEl>
                                        <p:attrNameLst>
                                          <p:attrName>ppt_x</p:attrName>
                                        </p:attrNameLst>
                                      </p:cBhvr>
                                      <p:tavLst>
                                        <p:tav tm="0">
                                          <p:val>
                                            <p:strVal val="#ppt_x"/>
                                          </p:val>
                                        </p:tav>
                                        <p:tav tm="100000">
                                          <p:val>
                                            <p:strVal val="#ppt_x"/>
                                          </p:val>
                                        </p:tav>
                                      </p:tavLst>
                                    </p:anim>
                                    <p:anim calcmode="lin" valueType="num">
                                      <p:cBhvr additive="base">
                                        <p:cTn id="8" dur="500" fill="hold"/>
                                        <p:tgtEl>
                                          <p:spTgt spid="9830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8307">
                                            <p:txEl>
                                              <p:charRg st="0" end="2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8307">
                                            <p:txEl>
                                              <p:charRg st="21" end="18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8307">
                                            <p:txEl>
                                              <p:charRg st="188" end="38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8307">
                                            <p:txEl>
                                              <p:charRg st="388" end="46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标题 99329"/>
          <p:cNvSpPr>
            <a:spLocks noGrp="1"/>
          </p:cNvSpPr>
          <p:nvPr>
            <p:ph type="title"/>
          </p:nvPr>
        </p:nvSpPr>
        <p:spPr>
          <a:xfrm>
            <a:off x="457200" y="274638"/>
            <a:ext cx="8229600" cy="922337"/>
          </a:xfrm>
          <a:ln/>
        </p:spPr>
        <p:txBody>
          <a:bodyPr anchor="ctr"/>
          <a:p>
            <a:r>
              <a:rPr lang="zh-CN" altLang="en-US" b="1" dirty="0">
                <a:solidFill>
                  <a:srgbClr val="FF0000"/>
                </a:solidFill>
                <a:ea typeface="黑体" panose="02010609060101010101" pitchFamily="2" charset="-122"/>
              </a:rPr>
              <a:t>叙事类材料的审题</a:t>
            </a:r>
            <a:endParaRPr lang="zh-CN" altLang="en-US" b="1" dirty="0">
              <a:solidFill>
                <a:srgbClr val="FF0000"/>
              </a:solidFill>
              <a:ea typeface="黑体" panose="02010609060101010101" pitchFamily="2" charset="-122"/>
            </a:endParaRPr>
          </a:p>
        </p:txBody>
      </p:sp>
      <p:sp>
        <p:nvSpPr>
          <p:cNvPr id="99331" name="文本占位符 99330"/>
          <p:cNvSpPr>
            <a:spLocks noGrp="1"/>
          </p:cNvSpPr>
          <p:nvPr>
            <p:ph type="body" idx="1"/>
          </p:nvPr>
        </p:nvSpPr>
        <p:spPr>
          <a:xfrm>
            <a:off x="468313" y="1341438"/>
            <a:ext cx="8221662" cy="5327650"/>
          </a:xfrm>
          <a:ln/>
        </p:spPr>
        <p:txBody>
          <a:bodyPr/>
          <a:p>
            <a:pPr>
              <a:lnSpc>
                <a:spcPct val="105000"/>
              </a:lnSpc>
              <a:buNone/>
            </a:pPr>
            <a:r>
              <a:rPr lang="zh-CN" altLang="en-US" b="1">
                <a:latin typeface="黑体" panose="02010609060101010101" pitchFamily="2" charset="-122"/>
                <a:ea typeface="黑体" panose="02010609060101010101" pitchFamily="2" charset="-122"/>
              </a:rPr>
              <a:t>【</a:t>
            </a:r>
            <a:r>
              <a:rPr lang="zh-CN" altLang="en-US" b="1" dirty="0">
                <a:solidFill>
                  <a:srgbClr val="0000FF"/>
                </a:solidFill>
                <a:latin typeface="黑体" panose="02010609060101010101" pitchFamily="2" charset="-122"/>
                <a:ea typeface="黑体" panose="02010609060101010101" pitchFamily="2" charset="-122"/>
              </a:rPr>
              <a:t>审题指导</a:t>
            </a:r>
            <a:r>
              <a:rPr lang="zh-CN" altLang="en-US" b="1" dirty="0">
                <a:latin typeface="黑体" panose="02010609060101010101" pitchFamily="2" charset="-122"/>
                <a:ea typeface="黑体" panose="02010609060101010101" pitchFamily="2" charset="-122"/>
              </a:rPr>
              <a:t>】阅读叙事类的材料，思考：</a:t>
            </a:r>
            <a:endParaRPr lang="zh-CN" altLang="en-US" b="1" dirty="0">
              <a:latin typeface="黑体" panose="02010609060101010101" pitchFamily="2" charset="-122"/>
              <a:ea typeface="黑体" panose="02010609060101010101" pitchFamily="2" charset="-122"/>
            </a:endParaRPr>
          </a:p>
          <a:p>
            <a:pPr>
              <a:lnSpc>
                <a:spcPct val="105000"/>
              </a:lnSpc>
              <a:buNone/>
            </a:pPr>
            <a:r>
              <a:rPr lang="zh-CN" altLang="en-US" b="1" dirty="0">
                <a:latin typeface="黑体" panose="02010609060101010101" pitchFamily="2" charset="-122"/>
                <a:ea typeface="黑体" panose="02010609060101010101" pitchFamily="2" charset="-122"/>
              </a:rPr>
              <a:t>（</a:t>
            </a:r>
            <a:r>
              <a:rPr lang="en-US" altLang="zh-CN" b="1" dirty="0">
                <a:latin typeface="黑体" panose="02010609060101010101" pitchFamily="2" charset="-122"/>
                <a:ea typeface="黑体" panose="02010609060101010101" pitchFamily="2" charset="-122"/>
              </a:rPr>
              <a:t>1</a:t>
            </a:r>
            <a:r>
              <a:rPr lang="zh-CN" altLang="en-US" b="1" dirty="0">
                <a:latin typeface="黑体" panose="02010609060101010101" pitchFamily="2" charset="-122"/>
                <a:ea typeface="黑体" panose="02010609060101010101" pitchFamily="2" charset="-122"/>
              </a:rPr>
              <a:t>）这则材料有哪几个描写的对象？</a:t>
            </a:r>
            <a:endParaRPr lang="zh-CN" altLang="en-US" b="1" dirty="0">
              <a:latin typeface="黑体" panose="02010609060101010101" pitchFamily="2" charset="-122"/>
              <a:ea typeface="黑体" panose="02010609060101010101" pitchFamily="2" charset="-122"/>
            </a:endParaRPr>
          </a:p>
          <a:p>
            <a:pPr>
              <a:lnSpc>
                <a:spcPct val="105000"/>
              </a:lnSpc>
              <a:buNone/>
            </a:pPr>
            <a:r>
              <a:rPr lang="zh-CN" altLang="en-US" b="1" dirty="0">
                <a:latin typeface="黑体" panose="02010609060101010101" pitchFamily="2" charset="-122"/>
                <a:ea typeface="黑体" panose="02010609060101010101" pitchFamily="2" charset="-122"/>
              </a:rPr>
              <a:t>     哪一个描写对象是材料的主角？</a:t>
            </a:r>
            <a:endParaRPr lang="zh-CN" altLang="en-US" b="1" dirty="0">
              <a:latin typeface="黑体" panose="02010609060101010101" pitchFamily="2" charset="-122"/>
              <a:ea typeface="黑体" panose="02010609060101010101" pitchFamily="2" charset="-122"/>
            </a:endParaRPr>
          </a:p>
          <a:p>
            <a:pPr>
              <a:lnSpc>
                <a:spcPct val="105000"/>
              </a:lnSpc>
              <a:buNone/>
            </a:pPr>
            <a:endParaRPr lang="zh-CN" altLang="en-US" b="1" dirty="0">
              <a:latin typeface="黑体" panose="02010609060101010101" pitchFamily="2" charset="-122"/>
              <a:ea typeface="黑体" panose="02010609060101010101" pitchFamily="2" charset="-122"/>
            </a:endParaRPr>
          </a:p>
          <a:p>
            <a:pPr>
              <a:lnSpc>
                <a:spcPct val="105000"/>
              </a:lnSpc>
              <a:buNone/>
            </a:pPr>
            <a:r>
              <a:rPr lang="zh-CN" altLang="en-US" b="1" dirty="0">
                <a:latin typeface="黑体" panose="02010609060101010101" pitchFamily="2" charset="-122"/>
                <a:ea typeface="黑体" panose="02010609060101010101" pitchFamily="2" charset="-122"/>
              </a:rPr>
              <a:t>（</a:t>
            </a:r>
            <a:r>
              <a:rPr lang="en-US" altLang="zh-CN" b="1" dirty="0">
                <a:latin typeface="黑体" panose="02010609060101010101" pitchFamily="2" charset="-122"/>
                <a:ea typeface="黑体" panose="02010609060101010101" pitchFamily="2" charset="-122"/>
              </a:rPr>
              <a:t>2</a:t>
            </a:r>
            <a:r>
              <a:rPr lang="zh-CN" altLang="en-US" b="1" dirty="0">
                <a:latin typeface="黑体" panose="02010609060101010101" pitchFamily="2" charset="-122"/>
                <a:ea typeface="黑体" panose="02010609060101010101" pitchFamily="2" charset="-122"/>
              </a:rPr>
              <a:t>）这些描写对象有哪些行为？从不同的对象行为中，该确定什么立意？</a:t>
            </a:r>
            <a:endParaRPr lang="zh-CN" altLang="en-US" b="1" dirty="0">
              <a:latin typeface="黑体" panose="02010609060101010101" pitchFamily="2" charset="-122"/>
              <a:ea typeface="黑体" panose="02010609060101010101" pitchFamily="2" charset="-122"/>
            </a:endParaRPr>
          </a:p>
          <a:p>
            <a:pPr>
              <a:buNone/>
            </a:pPr>
            <a:r>
              <a:rPr lang="zh-CN" altLang="en-US" dirty="0">
                <a:latin typeface="黑体" panose="02010609060101010101" pitchFamily="2" charset="-122"/>
                <a:ea typeface="黑体" panose="02010609060101010101" pitchFamily="2" charset="-122"/>
              </a:rPr>
              <a:t>           </a:t>
            </a:r>
            <a:r>
              <a:rPr lang="zh-CN" altLang="en-US" sz="4000" b="1" i="1" dirty="0">
                <a:solidFill>
                  <a:schemeClr val="tx2"/>
                </a:solidFill>
                <a:latin typeface="黑体" panose="02010609060101010101" pitchFamily="2" charset="-122"/>
                <a:ea typeface="黑体" panose="02010609060101010101" pitchFamily="2" charset="-122"/>
              </a:rPr>
              <a:t>对象？   立意？</a:t>
            </a:r>
            <a:endParaRPr lang="zh-CN" altLang="en-US" sz="4000" b="1" i="1" dirty="0">
              <a:solidFill>
                <a:schemeClr val="tx2"/>
              </a:solidFill>
              <a:latin typeface="黑体" panose="02010609060101010101" pitchFamily="2" charset="-122"/>
              <a:ea typeface="黑体" panose="02010609060101010101" pitchFamily="2" charset="-122"/>
            </a:endParaRPr>
          </a:p>
          <a:p>
            <a:pPr>
              <a:buNone/>
            </a:pPr>
            <a:r>
              <a:rPr lang="zh-CN" altLang="en-US" sz="2800" dirty="0"/>
              <a:t>  </a:t>
            </a:r>
            <a:endParaRPr lang="zh-CN" altLang="en-US" sz="2800"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文本框 100353"/>
          <p:cNvSpPr txBox="1"/>
          <p:nvPr/>
        </p:nvSpPr>
        <p:spPr>
          <a:xfrm>
            <a:off x="2608263" y="2786063"/>
            <a:ext cx="184150" cy="366712"/>
          </a:xfrm>
          <a:prstGeom prst="rect">
            <a:avLst/>
          </a:prstGeom>
          <a:noFill/>
          <a:ln w="9525">
            <a:noFill/>
          </a:ln>
        </p:spPr>
        <p:txBody>
          <a:bodyPr wrap="none" anchor="t">
            <a:spAutoFit/>
          </a:bodyPr>
          <a:p>
            <a:endParaRPr sz="1800" dirty="0">
              <a:latin typeface="Arial" panose="020B0604020202020204" pitchFamily="34" charset="0"/>
            </a:endParaRPr>
          </a:p>
        </p:txBody>
      </p:sp>
      <p:sp>
        <p:nvSpPr>
          <p:cNvPr id="100355" name="文本框 100354"/>
          <p:cNvSpPr txBox="1"/>
          <p:nvPr/>
        </p:nvSpPr>
        <p:spPr>
          <a:xfrm>
            <a:off x="1116013" y="2133600"/>
            <a:ext cx="2224087" cy="4478338"/>
          </a:xfrm>
          <a:prstGeom prst="rect">
            <a:avLst/>
          </a:prstGeom>
          <a:noFill/>
          <a:ln w="9525">
            <a:noFill/>
          </a:ln>
        </p:spPr>
        <p:txBody>
          <a:bodyPr wrap="none" anchor="t">
            <a:spAutoFit/>
          </a:bodyPr>
          <a:p>
            <a:r>
              <a:rPr lang="zh-CN" altLang="en-US" sz="3200" b="1">
                <a:latin typeface="Arial" panose="020B0604020202020204" pitchFamily="34" charset="0"/>
                <a:ea typeface="黑体" panose="02010609060101010101" pitchFamily="2" charset="-122"/>
              </a:rPr>
              <a:t>主要对象</a:t>
            </a:r>
            <a:endParaRPr lang="zh-CN" altLang="en-US" sz="3200" b="1">
              <a:latin typeface="Arial" panose="020B0604020202020204" pitchFamily="34" charset="0"/>
              <a:ea typeface="黑体" panose="02010609060101010101" pitchFamily="2" charset="-122"/>
            </a:endParaRPr>
          </a:p>
          <a:p>
            <a:endParaRPr lang="zh-CN" altLang="en-US" sz="3200" b="1">
              <a:latin typeface="Arial" panose="020B0604020202020204" pitchFamily="34" charset="0"/>
              <a:ea typeface="黑体" panose="02010609060101010101" pitchFamily="2" charset="-122"/>
            </a:endParaRPr>
          </a:p>
          <a:p>
            <a:endParaRPr lang="zh-CN" altLang="en-US" sz="3200" b="1">
              <a:latin typeface="Arial" panose="020B0604020202020204" pitchFamily="34" charset="0"/>
              <a:ea typeface="黑体" panose="02010609060101010101" pitchFamily="2" charset="-122"/>
            </a:endParaRPr>
          </a:p>
          <a:p>
            <a:endParaRPr lang="zh-CN" altLang="en-US" sz="3200" b="1">
              <a:latin typeface="Arial" panose="020B0604020202020204" pitchFamily="34" charset="0"/>
              <a:ea typeface="黑体" panose="02010609060101010101" pitchFamily="2" charset="-122"/>
            </a:endParaRPr>
          </a:p>
          <a:p>
            <a:r>
              <a:rPr lang="zh-CN" altLang="en-US" sz="3200" b="1">
                <a:latin typeface="Arial" panose="020B0604020202020204" pitchFamily="34" charset="0"/>
                <a:ea typeface="黑体" panose="02010609060101010101" pitchFamily="2" charset="-122"/>
              </a:rPr>
              <a:t>关键字词句</a:t>
            </a:r>
            <a:endParaRPr lang="zh-CN" altLang="en-US" sz="3200" b="1">
              <a:latin typeface="Arial" panose="020B0604020202020204" pitchFamily="34" charset="0"/>
              <a:ea typeface="黑体" panose="02010609060101010101" pitchFamily="2" charset="-122"/>
            </a:endParaRPr>
          </a:p>
          <a:p>
            <a:endParaRPr lang="zh-CN" altLang="en-US" sz="3200" b="1">
              <a:latin typeface="Arial" panose="020B0604020202020204" pitchFamily="34" charset="0"/>
              <a:ea typeface="黑体" panose="02010609060101010101" pitchFamily="2" charset="-122"/>
            </a:endParaRPr>
          </a:p>
          <a:p>
            <a:endParaRPr lang="zh-CN" altLang="en-US" sz="3200" b="1">
              <a:latin typeface="Arial" panose="020B0604020202020204" pitchFamily="34" charset="0"/>
              <a:ea typeface="黑体" panose="02010609060101010101" pitchFamily="2" charset="-122"/>
            </a:endParaRPr>
          </a:p>
          <a:p>
            <a:endParaRPr lang="zh-CN" altLang="en-US" sz="3200" b="1">
              <a:latin typeface="Arial" panose="020B0604020202020204" pitchFamily="34" charset="0"/>
              <a:ea typeface="黑体" panose="02010609060101010101" pitchFamily="2" charset="-122"/>
            </a:endParaRPr>
          </a:p>
          <a:p>
            <a:r>
              <a:rPr lang="zh-CN" altLang="en-US" sz="3200" b="1">
                <a:latin typeface="Arial" panose="020B0604020202020204" pitchFamily="34" charset="0"/>
                <a:ea typeface="黑体" panose="02010609060101010101" pitchFamily="2" charset="-122"/>
              </a:rPr>
              <a:t>整理作答</a:t>
            </a:r>
            <a:endParaRPr lang="zh-CN" altLang="en-US" sz="3200" b="1">
              <a:latin typeface="Arial" panose="020B0604020202020204" pitchFamily="34" charset="0"/>
              <a:ea typeface="黑体" panose="02010609060101010101" pitchFamily="2" charset="-122"/>
            </a:endParaRPr>
          </a:p>
        </p:txBody>
      </p:sp>
      <p:sp>
        <p:nvSpPr>
          <p:cNvPr id="100356" name="文本框 100355"/>
          <p:cNvSpPr txBox="1"/>
          <p:nvPr/>
        </p:nvSpPr>
        <p:spPr>
          <a:xfrm>
            <a:off x="4624388" y="1201738"/>
            <a:ext cx="184150" cy="366712"/>
          </a:xfrm>
          <a:prstGeom prst="rect">
            <a:avLst/>
          </a:prstGeom>
          <a:noFill/>
          <a:ln w="9525">
            <a:noFill/>
          </a:ln>
        </p:spPr>
        <p:txBody>
          <a:bodyPr wrap="none" anchor="t">
            <a:spAutoFit/>
          </a:bodyPr>
          <a:p>
            <a:endParaRPr sz="1800" dirty="0">
              <a:latin typeface="Arial" panose="020B0604020202020204" pitchFamily="34" charset="0"/>
            </a:endParaRPr>
          </a:p>
        </p:txBody>
      </p:sp>
      <p:sp>
        <p:nvSpPr>
          <p:cNvPr id="100357" name="右箭头 100356"/>
          <p:cNvSpPr/>
          <p:nvPr/>
        </p:nvSpPr>
        <p:spPr>
          <a:xfrm>
            <a:off x="2987675" y="2205038"/>
            <a:ext cx="1295400" cy="485775"/>
          </a:xfrm>
          <a:prstGeom prst="rightArrow">
            <a:avLst>
              <a:gd name="adj1" fmla="val 50000"/>
              <a:gd name="adj2" fmla="val 66666"/>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00358" name="文本框 100357"/>
          <p:cNvSpPr txBox="1"/>
          <p:nvPr/>
        </p:nvSpPr>
        <p:spPr>
          <a:xfrm>
            <a:off x="4427538" y="2133600"/>
            <a:ext cx="4176712" cy="579438"/>
          </a:xfrm>
          <a:prstGeom prst="rect">
            <a:avLst/>
          </a:prstGeom>
          <a:noFill/>
          <a:ln w="9525">
            <a:noFill/>
          </a:ln>
        </p:spPr>
        <p:txBody>
          <a:bodyPr>
            <a:spAutoFit/>
          </a:bodyPr>
          <a:p>
            <a:r>
              <a:rPr lang="zh-CN" altLang="en-US" sz="3200" b="1" dirty="0">
                <a:solidFill>
                  <a:srgbClr val="CC0000"/>
                </a:solidFill>
                <a:latin typeface="Arial" panose="020B0604020202020204" pitchFamily="34" charset="0"/>
                <a:ea typeface="黑体" panose="02010609060101010101" pitchFamily="2" charset="-122"/>
              </a:rPr>
              <a:t>人物、事物</a:t>
            </a:r>
            <a:endParaRPr lang="zh-CN" altLang="en-US" sz="3200" b="1">
              <a:solidFill>
                <a:srgbClr val="CC0000"/>
              </a:solidFill>
              <a:latin typeface="Arial" panose="020B0604020202020204" pitchFamily="34" charset="0"/>
              <a:ea typeface="黑体" panose="02010609060101010101" pitchFamily="2" charset="-122"/>
            </a:endParaRPr>
          </a:p>
        </p:txBody>
      </p:sp>
      <p:sp>
        <p:nvSpPr>
          <p:cNvPr id="100359" name="文本框 100358"/>
          <p:cNvSpPr txBox="1"/>
          <p:nvPr/>
        </p:nvSpPr>
        <p:spPr>
          <a:xfrm>
            <a:off x="4767263" y="3290888"/>
            <a:ext cx="184150" cy="366712"/>
          </a:xfrm>
          <a:prstGeom prst="rect">
            <a:avLst/>
          </a:prstGeom>
          <a:noFill/>
          <a:ln w="9525">
            <a:noFill/>
          </a:ln>
        </p:spPr>
        <p:txBody>
          <a:bodyPr wrap="none" anchor="t">
            <a:spAutoFit/>
          </a:bodyPr>
          <a:p>
            <a:endParaRPr sz="1800" dirty="0">
              <a:latin typeface="Arial" panose="020B0604020202020204" pitchFamily="34" charset="0"/>
            </a:endParaRPr>
          </a:p>
        </p:txBody>
      </p:sp>
      <p:sp>
        <p:nvSpPr>
          <p:cNvPr id="100360" name="左大括号 100359"/>
          <p:cNvSpPr/>
          <p:nvPr/>
        </p:nvSpPr>
        <p:spPr>
          <a:xfrm>
            <a:off x="3348038" y="3500438"/>
            <a:ext cx="142875" cy="2232025"/>
          </a:xfrm>
          <a:prstGeom prst="leftBrace">
            <a:avLst>
              <a:gd name="adj1" fmla="val 130185"/>
              <a:gd name="adj2" fmla="val 50000"/>
            </a:avLst>
          </a:prstGeom>
          <a:noFill/>
          <a:ln w="9525" cap="flat" cmpd="sng">
            <a:solidFill>
              <a:schemeClr val="tx1"/>
            </a:solidFill>
            <a:prstDash val="solid"/>
            <a:headEnd type="none" w="med" len="med"/>
            <a:tailEnd type="none" w="med" len="med"/>
          </a:ln>
        </p:spPr>
        <p:txBody>
          <a:bodyPr/>
          <a:p>
            <a:endParaRPr lang="zh-CN" altLang="en-US"/>
          </a:p>
        </p:txBody>
      </p:sp>
      <p:sp>
        <p:nvSpPr>
          <p:cNvPr id="100361" name="文本框 100360"/>
          <p:cNvSpPr txBox="1"/>
          <p:nvPr/>
        </p:nvSpPr>
        <p:spPr>
          <a:xfrm>
            <a:off x="3708400" y="3357563"/>
            <a:ext cx="1439863" cy="2838450"/>
          </a:xfrm>
          <a:prstGeom prst="rect">
            <a:avLst/>
          </a:prstGeom>
          <a:noFill/>
          <a:ln w="9525">
            <a:noFill/>
          </a:ln>
        </p:spPr>
        <p:txBody>
          <a:bodyPr>
            <a:spAutoFit/>
          </a:bodyPr>
          <a:p>
            <a:r>
              <a:rPr lang="zh-CN" altLang="en-US" sz="3600" b="1" dirty="0">
                <a:solidFill>
                  <a:srgbClr val="CC0000"/>
                </a:solidFill>
                <a:latin typeface="Arial" panose="020B0604020202020204" pitchFamily="34" charset="0"/>
                <a:ea typeface="黑体" panose="02010609060101010101" pitchFamily="2" charset="-122"/>
              </a:rPr>
              <a:t>语言</a:t>
            </a:r>
            <a:endParaRPr lang="zh-CN" altLang="en-US" sz="3600" b="1">
              <a:solidFill>
                <a:srgbClr val="CC0000"/>
              </a:solidFill>
              <a:latin typeface="Arial" panose="020B0604020202020204" pitchFamily="34" charset="0"/>
              <a:ea typeface="黑体" panose="02010609060101010101" pitchFamily="2" charset="-122"/>
            </a:endParaRPr>
          </a:p>
          <a:p>
            <a:r>
              <a:rPr lang="zh-CN" altLang="en-US" sz="3600" b="1">
                <a:solidFill>
                  <a:srgbClr val="CC0000"/>
                </a:solidFill>
                <a:latin typeface="Arial" panose="020B0604020202020204" pitchFamily="34" charset="0"/>
                <a:ea typeface="黑体" panose="02010609060101010101" pitchFamily="2" charset="-122"/>
              </a:rPr>
              <a:t>行为</a:t>
            </a:r>
            <a:endParaRPr lang="zh-CN" altLang="en-US" sz="3600" b="1">
              <a:solidFill>
                <a:srgbClr val="CC0000"/>
              </a:solidFill>
              <a:latin typeface="Arial" panose="020B0604020202020204" pitchFamily="34" charset="0"/>
              <a:ea typeface="黑体" panose="02010609060101010101" pitchFamily="2" charset="-122"/>
            </a:endParaRPr>
          </a:p>
          <a:p>
            <a:r>
              <a:rPr lang="zh-CN" altLang="en-US" sz="3600" b="1">
                <a:solidFill>
                  <a:srgbClr val="CC0000"/>
                </a:solidFill>
                <a:latin typeface="Arial" panose="020B0604020202020204" pitchFamily="34" charset="0"/>
                <a:ea typeface="黑体" panose="02010609060101010101" pitchFamily="2" charset="-122"/>
              </a:rPr>
              <a:t>动作</a:t>
            </a:r>
            <a:endParaRPr lang="zh-CN" altLang="en-US" sz="3600" b="1">
              <a:solidFill>
                <a:srgbClr val="CC0000"/>
              </a:solidFill>
              <a:latin typeface="Arial" panose="020B0604020202020204" pitchFamily="34" charset="0"/>
              <a:ea typeface="黑体" panose="02010609060101010101" pitchFamily="2" charset="-122"/>
            </a:endParaRPr>
          </a:p>
          <a:p>
            <a:r>
              <a:rPr lang="zh-CN" altLang="en-US" sz="3600" b="1">
                <a:solidFill>
                  <a:srgbClr val="CC0000"/>
                </a:solidFill>
                <a:latin typeface="Arial" panose="020B0604020202020204" pitchFamily="34" charset="0"/>
                <a:ea typeface="黑体" panose="02010609060101010101" pitchFamily="2" charset="-122"/>
              </a:rPr>
              <a:t>心理</a:t>
            </a:r>
            <a:endParaRPr lang="zh-CN" altLang="en-US" sz="3600" b="1">
              <a:solidFill>
                <a:srgbClr val="CC0000"/>
              </a:solidFill>
              <a:latin typeface="Arial" panose="020B0604020202020204" pitchFamily="34" charset="0"/>
              <a:ea typeface="黑体" panose="02010609060101010101" pitchFamily="2" charset="-122"/>
            </a:endParaRPr>
          </a:p>
          <a:p>
            <a:endParaRPr lang="zh-CN" altLang="en-US" sz="3600" b="1">
              <a:solidFill>
                <a:srgbClr val="CC0000"/>
              </a:solidFill>
              <a:latin typeface="Arial" panose="020B0604020202020204" pitchFamily="34" charset="0"/>
              <a:ea typeface="黑体" panose="02010609060101010101" pitchFamily="2" charset="-122"/>
            </a:endParaRPr>
          </a:p>
        </p:txBody>
      </p:sp>
      <p:sp>
        <p:nvSpPr>
          <p:cNvPr id="100362" name="文本框 100361"/>
          <p:cNvSpPr txBox="1"/>
          <p:nvPr/>
        </p:nvSpPr>
        <p:spPr>
          <a:xfrm>
            <a:off x="5056188" y="5233988"/>
            <a:ext cx="184150" cy="366712"/>
          </a:xfrm>
          <a:prstGeom prst="rect">
            <a:avLst/>
          </a:prstGeom>
          <a:noFill/>
          <a:ln w="9525">
            <a:noFill/>
          </a:ln>
        </p:spPr>
        <p:txBody>
          <a:bodyPr wrap="none" anchor="t">
            <a:spAutoFit/>
          </a:bodyPr>
          <a:p>
            <a:endParaRPr sz="1800" dirty="0">
              <a:latin typeface="Arial" panose="020B0604020202020204" pitchFamily="34" charset="0"/>
            </a:endParaRPr>
          </a:p>
        </p:txBody>
      </p:sp>
      <p:sp>
        <p:nvSpPr>
          <p:cNvPr id="100363" name="右箭头 100362"/>
          <p:cNvSpPr/>
          <p:nvPr/>
        </p:nvSpPr>
        <p:spPr>
          <a:xfrm>
            <a:off x="3276600" y="6092825"/>
            <a:ext cx="1193800" cy="485775"/>
          </a:xfrm>
          <a:prstGeom prst="rightArrow">
            <a:avLst>
              <a:gd name="adj1" fmla="val 50000"/>
              <a:gd name="adj2" fmla="val 61437"/>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00364" name="文本框 100363"/>
          <p:cNvSpPr txBox="1"/>
          <p:nvPr/>
        </p:nvSpPr>
        <p:spPr>
          <a:xfrm>
            <a:off x="4572000" y="5851525"/>
            <a:ext cx="4321175" cy="1006475"/>
          </a:xfrm>
          <a:prstGeom prst="rect">
            <a:avLst/>
          </a:prstGeom>
          <a:noFill/>
          <a:ln w="9525">
            <a:noFill/>
          </a:ln>
        </p:spPr>
        <p:txBody>
          <a:bodyPr>
            <a:spAutoFit/>
          </a:bodyPr>
          <a:p>
            <a:r>
              <a:rPr lang="zh-CN" altLang="en-US" sz="6000" b="1" dirty="0">
                <a:solidFill>
                  <a:srgbClr val="CC0000"/>
                </a:solidFill>
                <a:latin typeface="Arial" panose="020B0604020202020204" pitchFamily="34" charset="0"/>
                <a:ea typeface="黑体" panose="02010609060101010101" pitchFamily="2" charset="-122"/>
              </a:rPr>
              <a:t>追问原因？</a:t>
            </a:r>
            <a:endParaRPr lang="zh-CN" altLang="en-US" sz="6000" b="1">
              <a:solidFill>
                <a:srgbClr val="CC0000"/>
              </a:solidFill>
              <a:latin typeface="Arial" panose="020B0604020202020204" pitchFamily="34" charset="0"/>
              <a:ea typeface="黑体" panose="02010609060101010101" pitchFamily="2" charset="-122"/>
            </a:endParaRPr>
          </a:p>
        </p:txBody>
      </p:sp>
      <mc:AlternateContent xmlns:mc="http://schemas.openxmlformats.org/markup-compatibility/2006" xmlns:p14="http://schemas.microsoft.com/office/powerpoint/2010/main">
        <mc:Choice Requires="p14">
          <p:contentPart r:id="rId1" p14:bwMode="auto">
            <p14:nvContentPartPr>
              <p14:cNvPr id="100365" name="未知"/>
              <p14:cNvContentPartPr/>
              <p14:nvPr/>
            </p14:nvContentPartPr>
            <p14:xfrm>
              <a:off x="1081088" y="6018213"/>
              <a:ext cx="1587" cy="1587"/>
            </p14:xfrm>
          </p:contentPart>
        </mc:Choice>
        <mc:Fallback xmlns="">
          <p:pic>
            <p:nvPicPr>
              <p:cNvPr id="100365" name="未知"/>
            </p:nvPicPr>
            <p:blipFill>
              <a:blip r:embed="rId2"/>
            </p:blipFill>
            <p:spPr>
              <a:xfrm>
                <a:off x="1081088" y="6018213"/>
                <a:ext cx="1587" cy="1587"/>
              </a:xfrm>
              <a:prstGeom prst="rect"/>
            </p:spPr>
          </p:pic>
        </mc:Fallback>
      </mc:AlternateContent>
      <mc:AlternateContent xmlns:mc="http://schemas.openxmlformats.org/markup-compatibility/2006" xmlns:p14="http://schemas.microsoft.com/office/powerpoint/2010/main">
        <mc:Choice Requires="p14">
          <p:contentPart r:id="rId3" p14:bwMode="auto">
            <p14:nvContentPartPr>
              <p14:cNvPr id="100366" name="未知"/>
              <p14:cNvContentPartPr/>
              <p14:nvPr/>
            </p14:nvContentPartPr>
            <p14:xfrm>
              <a:off x="2108200" y="6188075"/>
              <a:ext cx="1588" cy="1588"/>
            </p14:xfrm>
          </p:contentPart>
        </mc:Choice>
        <mc:Fallback xmlns="">
          <p:pic>
            <p:nvPicPr>
              <p:cNvPr id="100366" name="未知"/>
            </p:nvPicPr>
            <p:blipFill>
              <a:blip r:embed="rId2"/>
            </p:blipFill>
            <p:spPr>
              <a:xfrm>
                <a:off x="2108200" y="6188075"/>
                <a:ext cx="1588" cy="1588"/>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100367" name="未知"/>
              <p14:cNvContentPartPr/>
              <p14:nvPr/>
            </p14:nvContentPartPr>
            <p14:xfrm>
              <a:off x="5510213" y="4357688"/>
              <a:ext cx="1587" cy="1587"/>
            </p14:xfrm>
          </p:contentPart>
        </mc:Choice>
        <mc:Fallback xmlns="">
          <p:pic>
            <p:nvPicPr>
              <p:cNvPr id="100367" name="未知"/>
            </p:nvPicPr>
            <p:blipFill>
              <a:blip r:embed="rId2"/>
            </p:blipFill>
            <p:spPr>
              <a:xfrm>
                <a:off x="5510213" y="4357688"/>
                <a:ext cx="1587" cy="1587"/>
              </a:xfrm>
              <a:prstGeom prst="rect"/>
            </p:spPr>
          </p:pic>
        </mc:Fallback>
      </mc:AlternateContent>
      <p:sp>
        <p:nvSpPr>
          <p:cNvPr id="100368" name="文本框 100367"/>
          <p:cNvSpPr txBox="1"/>
          <p:nvPr/>
        </p:nvSpPr>
        <p:spPr>
          <a:xfrm>
            <a:off x="0" y="3716338"/>
            <a:ext cx="733425" cy="2305050"/>
          </a:xfrm>
          <a:prstGeom prst="rect">
            <a:avLst/>
          </a:prstGeom>
          <a:noFill/>
          <a:ln w="9525">
            <a:noFill/>
          </a:ln>
        </p:spPr>
        <p:txBody>
          <a:bodyPr vert="eaVert">
            <a:spAutoFit/>
          </a:bodyPr>
          <a:p>
            <a:r>
              <a:rPr lang="zh-CN" altLang="en-US" sz="3600" b="1">
                <a:solidFill>
                  <a:srgbClr val="CC0000"/>
                </a:solidFill>
                <a:latin typeface="Arial" panose="020B0604020202020204" pitchFamily="34" charset="0"/>
              </a:rPr>
              <a:t>思维过程</a:t>
            </a:r>
            <a:endParaRPr lang="zh-CN" altLang="en-US" sz="3600" b="1">
              <a:solidFill>
                <a:srgbClr val="CC0000"/>
              </a:solidFill>
              <a:latin typeface="Arial" panose="020B0604020202020204" pitchFamily="34" charset="0"/>
            </a:endParaRPr>
          </a:p>
        </p:txBody>
      </p:sp>
      <p:sp>
        <p:nvSpPr>
          <p:cNvPr id="100369" name="文本框 100368"/>
          <p:cNvSpPr txBox="1"/>
          <p:nvPr/>
        </p:nvSpPr>
        <p:spPr>
          <a:xfrm>
            <a:off x="0" y="0"/>
            <a:ext cx="1560513" cy="641350"/>
          </a:xfrm>
          <a:prstGeom prst="rect">
            <a:avLst/>
          </a:prstGeom>
          <a:noFill/>
          <a:ln w="9525">
            <a:noFill/>
          </a:ln>
        </p:spPr>
        <p:txBody>
          <a:bodyPr wrap="none" anchor="t">
            <a:spAutoFit/>
          </a:bodyPr>
          <a:p>
            <a:r>
              <a:rPr lang="zh-CN" altLang="en-US" sz="3600" b="1">
                <a:solidFill>
                  <a:srgbClr val="CC0000"/>
                </a:solidFill>
                <a:latin typeface="Arial" panose="020B0604020202020204" pitchFamily="34" charset="0"/>
                <a:ea typeface="黑体" panose="02010609060101010101" pitchFamily="2" charset="-122"/>
              </a:rPr>
              <a:t>原则</a:t>
            </a:r>
            <a:r>
              <a:rPr lang="zh-CN" altLang="en-US" sz="3600" b="1">
                <a:latin typeface="Arial" panose="020B0604020202020204" pitchFamily="34" charset="0"/>
                <a:ea typeface="黑体" panose="02010609060101010101" pitchFamily="2" charset="-122"/>
              </a:rPr>
              <a:t>：</a:t>
            </a:r>
            <a:endParaRPr lang="zh-CN" altLang="en-US" sz="3600" b="1">
              <a:latin typeface="Arial" panose="020B0604020202020204" pitchFamily="34" charset="0"/>
              <a:ea typeface="黑体" panose="02010609060101010101" pitchFamily="2" charset="-122"/>
            </a:endParaRPr>
          </a:p>
        </p:txBody>
      </p:sp>
      <p:sp>
        <p:nvSpPr>
          <p:cNvPr id="100370" name="文本框 100369"/>
          <p:cNvSpPr txBox="1"/>
          <p:nvPr/>
        </p:nvSpPr>
        <p:spPr>
          <a:xfrm>
            <a:off x="1403350" y="104775"/>
            <a:ext cx="7327900" cy="519113"/>
          </a:xfrm>
          <a:prstGeom prst="rect">
            <a:avLst/>
          </a:prstGeom>
          <a:noFill/>
          <a:ln w="9525">
            <a:noFill/>
          </a:ln>
        </p:spPr>
        <p:txBody>
          <a:bodyPr wrap="none" anchor="t">
            <a:spAutoFit/>
          </a:bodyPr>
          <a:p>
            <a:r>
              <a:rPr lang="zh-CN" altLang="en-US" b="1" dirty="0">
                <a:latin typeface="Arial" panose="020B0604020202020204" pitchFamily="34" charset="0"/>
                <a:ea typeface="黑体" panose="02010609060101010101" pitchFamily="2" charset="-122"/>
              </a:rPr>
              <a:t>整体阅读</a:t>
            </a:r>
            <a:r>
              <a:rPr lang="zh-CN" altLang="en-US" b="1">
                <a:latin typeface="Arial" panose="020B0604020202020204" pitchFamily="34" charset="0"/>
                <a:ea typeface="黑体" panose="02010609060101010101" pitchFamily="2" charset="-122"/>
              </a:rPr>
              <a:t>，全面理解；客观评价，合理想象。</a:t>
            </a:r>
            <a:endParaRPr lang="zh-CN" altLang="en-US" b="1">
              <a:latin typeface="Arial" panose="020B0604020202020204" pitchFamily="34" charset="0"/>
              <a:ea typeface="黑体" panose="02010609060101010101" pitchFamily="2" charset="-122"/>
            </a:endParaRPr>
          </a:p>
        </p:txBody>
      </p:sp>
      <p:sp>
        <p:nvSpPr>
          <p:cNvPr id="100371" name="文本框 100370"/>
          <p:cNvSpPr txBox="1"/>
          <p:nvPr/>
        </p:nvSpPr>
        <p:spPr>
          <a:xfrm>
            <a:off x="0" y="765175"/>
            <a:ext cx="1560513" cy="641350"/>
          </a:xfrm>
          <a:prstGeom prst="rect">
            <a:avLst/>
          </a:prstGeom>
          <a:noFill/>
          <a:ln w="9525">
            <a:noFill/>
          </a:ln>
        </p:spPr>
        <p:txBody>
          <a:bodyPr wrap="none" anchor="t">
            <a:spAutoFit/>
          </a:bodyPr>
          <a:p>
            <a:r>
              <a:rPr lang="zh-CN" altLang="en-US" sz="3600" b="1">
                <a:solidFill>
                  <a:srgbClr val="CC0000"/>
                </a:solidFill>
                <a:latin typeface="Arial" panose="020B0604020202020204" pitchFamily="34" charset="0"/>
                <a:ea typeface="黑体" panose="02010609060101010101" pitchFamily="2" charset="-122"/>
              </a:rPr>
              <a:t>目标</a:t>
            </a:r>
            <a:r>
              <a:rPr lang="zh-CN" altLang="en-US" sz="3600" b="1">
                <a:latin typeface="Arial" panose="020B0604020202020204" pitchFamily="34" charset="0"/>
                <a:ea typeface="黑体" panose="02010609060101010101" pitchFamily="2" charset="-122"/>
              </a:rPr>
              <a:t>：</a:t>
            </a:r>
            <a:endParaRPr lang="zh-CN" altLang="en-US" sz="3600" b="1">
              <a:latin typeface="Arial" panose="020B0604020202020204" pitchFamily="34" charset="0"/>
              <a:ea typeface="黑体" panose="02010609060101010101" pitchFamily="2" charset="-122"/>
            </a:endParaRPr>
          </a:p>
        </p:txBody>
      </p:sp>
      <p:sp>
        <p:nvSpPr>
          <p:cNvPr id="100372" name="文本框 100371"/>
          <p:cNvSpPr txBox="1"/>
          <p:nvPr/>
        </p:nvSpPr>
        <p:spPr>
          <a:xfrm>
            <a:off x="1403350" y="836613"/>
            <a:ext cx="2376488" cy="641350"/>
          </a:xfrm>
          <a:prstGeom prst="rect">
            <a:avLst/>
          </a:prstGeom>
          <a:noFill/>
          <a:ln w="9525">
            <a:noFill/>
          </a:ln>
        </p:spPr>
        <p:txBody>
          <a:bodyPr>
            <a:spAutoFit/>
          </a:bodyPr>
          <a:p>
            <a:r>
              <a:rPr lang="zh-CN" altLang="en-US" sz="3600" b="1">
                <a:latin typeface="Arial" panose="020B0604020202020204" pitchFamily="34" charset="0"/>
                <a:ea typeface="黑体" panose="02010609060101010101" pitchFamily="2" charset="-122"/>
              </a:rPr>
              <a:t>核心立意</a:t>
            </a:r>
            <a:endParaRPr lang="zh-CN" altLang="en-US" sz="3600" b="1">
              <a:latin typeface="Arial" panose="020B0604020202020204" pitchFamily="34" charset="0"/>
              <a:ea typeface="黑体" panose="02010609060101010101" pitchFamily="2" charset="-122"/>
            </a:endParaRPr>
          </a:p>
        </p:txBody>
      </p:sp>
      <p:sp>
        <p:nvSpPr>
          <p:cNvPr id="100373" name="文本框 100372"/>
          <p:cNvSpPr txBox="1"/>
          <p:nvPr/>
        </p:nvSpPr>
        <p:spPr>
          <a:xfrm>
            <a:off x="735013" y="3506788"/>
            <a:ext cx="184150" cy="366712"/>
          </a:xfrm>
          <a:prstGeom prst="rect">
            <a:avLst/>
          </a:prstGeom>
          <a:noFill/>
          <a:ln w="9525">
            <a:noFill/>
          </a:ln>
        </p:spPr>
        <p:txBody>
          <a:bodyPr wrap="none" anchor="t">
            <a:spAutoFit/>
          </a:bodyPr>
          <a:p>
            <a:endParaRPr sz="1800" dirty="0">
              <a:latin typeface="Arial" panose="020B0604020202020204" pitchFamily="34" charset="0"/>
            </a:endParaRPr>
          </a:p>
        </p:txBody>
      </p:sp>
      <p:sp>
        <p:nvSpPr>
          <p:cNvPr id="100374" name="左大括号 100373"/>
          <p:cNvSpPr/>
          <p:nvPr/>
        </p:nvSpPr>
        <p:spPr>
          <a:xfrm>
            <a:off x="755650" y="2320925"/>
            <a:ext cx="215900" cy="4537075"/>
          </a:xfrm>
          <a:prstGeom prst="leftBrace">
            <a:avLst>
              <a:gd name="adj1" fmla="val 175122"/>
              <a:gd name="adj2" fmla="val 50000"/>
            </a:avLst>
          </a:prstGeom>
          <a:noFill/>
          <a:ln w="9525" cap="flat" cmpd="sng">
            <a:solidFill>
              <a:schemeClr val="tx1"/>
            </a:solidFill>
            <a:prstDash val="solid"/>
            <a:headEnd type="none" w="med" len="med"/>
            <a:tailEnd type="none" w="med" len="med"/>
          </a:ln>
        </p:spPr>
        <p:txBody>
          <a:bodyPr/>
          <a:p>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标题 135169"/>
          <p:cNvSpPr>
            <a:spLocks noGrp="1"/>
          </p:cNvSpPr>
          <p:nvPr>
            <p:ph type="title"/>
          </p:nvPr>
        </p:nvSpPr>
        <p:spPr>
          <a:xfrm>
            <a:off x="457200" y="274638"/>
            <a:ext cx="8229600" cy="633412"/>
          </a:xfrm>
          <a:ln/>
        </p:spPr>
        <p:txBody>
          <a:bodyPr anchor="ctr"/>
          <a:p>
            <a:r>
              <a:rPr lang="zh-CN" altLang="en-US" sz="6000" b="1" dirty="0">
                <a:solidFill>
                  <a:srgbClr val="FF3300"/>
                </a:solidFill>
                <a:ea typeface="隶书" panose="02010509060101010101" pitchFamily="49" charset="-122"/>
              </a:rPr>
              <a:t>审题</a:t>
            </a:r>
            <a:endParaRPr lang="zh-CN" altLang="en-US" sz="6000" b="1" dirty="0">
              <a:solidFill>
                <a:srgbClr val="FF3300"/>
              </a:solidFill>
              <a:ea typeface="隶书" panose="02010509060101010101" pitchFamily="49" charset="-122"/>
            </a:endParaRPr>
          </a:p>
        </p:txBody>
      </p:sp>
      <p:sp>
        <p:nvSpPr>
          <p:cNvPr id="135171" name="文本占位符 135170"/>
          <p:cNvSpPr>
            <a:spLocks noGrp="1"/>
          </p:cNvSpPr>
          <p:nvPr>
            <p:ph type="body" idx="1"/>
          </p:nvPr>
        </p:nvSpPr>
        <p:spPr>
          <a:xfrm>
            <a:off x="323850" y="1341438"/>
            <a:ext cx="8686800" cy="4249737"/>
          </a:xfrm>
          <a:ln/>
        </p:spPr>
        <p:txBody>
          <a:bodyPr/>
          <a:p>
            <a:pPr>
              <a:buNone/>
            </a:pPr>
            <a:r>
              <a:rPr lang="zh-CN" altLang="en-US" b="1" dirty="0"/>
              <a:t>　　  我们可以把“一棵有毒的树”看作有缺陷、有过错、对社会有一定危害性的人如失足青年、吸贩毒人员和各式各样的罪犯；也可以把“一棵有毒的树”看作精华与糟粕共存的现象尤其是文化现象。</a:t>
            </a:r>
            <a:endParaRPr lang="zh-CN" altLang="en-US" b="1" dirty="0"/>
          </a:p>
          <a:p>
            <a:pPr>
              <a:buNone/>
            </a:pPr>
            <a:r>
              <a:rPr lang="zh-CN" altLang="en-US" b="1" dirty="0"/>
              <a:t>       怎样对待这些人与物呢？不同的人有不同的做法。按照新型话题作文“抓其一点不顾其余”的原则，我们可以只对其中一点立意。 </a:t>
            </a:r>
            <a:endParaRPr lang="zh-CN" altLang="en-US" b="1" dirty="0"/>
          </a:p>
          <a:p>
            <a:pPr>
              <a:buNone/>
            </a:pPr>
            <a:r>
              <a:rPr lang="zh-CN" altLang="en-US" b="1" dirty="0"/>
              <a:t>　</a:t>
            </a:r>
            <a:endParaRPr lang="zh-CN" altLang="en-US" b="1"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标题 101377"/>
          <p:cNvSpPr>
            <a:spLocks noGrp="1"/>
          </p:cNvSpPr>
          <p:nvPr>
            <p:ph type="title"/>
          </p:nvPr>
        </p:nvSpPr>
        <p:spPr>
          <a:xfrm>
            <a:off x="468313" y="115888"/>
            <a:ext cx="8218487" cy="549275"/>
          </a:xfrm>
          <a:ln/>
        </p:spPr>
        <p:txBody>
          <a:bodyPr anchor="ctr"/>
          <a:p>
            <a:r>
              <a:rPr lang="zh-CN" altLang="en-US" sz="4000" b="1" dirty="0">
                <a:ea typeface="黑体" panose="02010609060101010101" pitchFamily="2" charset="-122"/>
              </a:rPr>
              <a:t>第一则材料</a:t>
            </a:r>
            <a:endParaRPr lang="zh-CN" altLang="en-US" sz="4000" b="1" dirty="0">
              <a:ea typeface="黑体" panose="02010609060101010101" pitchFamily="2" charset="-122"/>
            </a:endParaRPr>
          </a:p>
        </p:txBody>
      </p:sp>
      <p:sp>
        <p:nvSpPr>
          <p:cNvPr id="101379" name="文本占位符 101378"/>
          <p:cNvSpPr>
            <a:spLocks noGrp="1"/>
          </p:cNvSpPr>
          <p:nvPr>
            <p:ph type="body" idx="1"/>
          </p:nvPr>
        </p:nvSpPr>
        <p:spPr>
          <a:xfrm>
            <a:off x="611188" y="765175"/>
            <a:ext cx="8229600" cy="5327650"/>
          </a:xfrm>
          <a:ln/>
        </p:spPr>
        <p:txBody>
          <a:bodyPr/>
          <a:p>
            <a:r>
              <a:rPr lang="zh-CN" altLang="en-US" b="1" dirty="0"/>
              <a:t>曾参，孔子的弟子，品行好。他住在费地，费地有个与他同名的人杀了人。有人跑去告诉曾参的母亲说：“你儿子曾参杀了人。”曾母回答说：“我儿子不会杀人。”她泰然自若地织她的布。过了一会，又有人来向她报告：“曾参真杀了人。”曾母仍不相信，仍照常织布。又过了一会儿，又有人向她报告：“曾参杀了人。”这时曾母害怕了，忙丢下梭子翻墙逃走了。</a:t>
            </a:r>
            <a:endParaRPr lang="zh-CN" altLang="en-US" b="1" dirty="0"/>
          </a:p>
          <a:p>
            <a:endParaRPr lang="zh-CN" altLang="en-US" dirty="0"/>
          </a:p>
        </p:txBody>
      </p:sp>
      <p:sp>
        <p:nvSpPr>
          <p:cNvPr id="101380" name="椭圆 101379"/>
          <p:cNvSpPr/>
          <p:nvPr/>
        </p:nvSpPr>
        <p:spPr>
          <a:xfrm>
            <a:off x="2555875" y="1700213"/>
            <a:ext cx="2303463" cy="649287"/>
          </a:xfrm>
          <a:prstGeom prst="ellipse">
            <a:avLst/>
          </a:prstGeom>
          <a:noFill/>
          <a:ln w="38100" cap="flat" cmpd="sng">
            <a:solidFill>
              <a:srgbClr val="FF0000"/>
            </a:solidFill>
            <a:prstDash val="solid"/>
            <a:headEnd type="none" w="med" len="med"/>
            <a:tailEnd type="none" w="med" len="med"/>
          </a:ln>
        </p:spPr>
        <p:txBody>
          <a:bodyPr/>
          <a:p>
            <a:endParaRPr lang="zh-CN" altLang="en-US"/>
          </a:p>
        </p:txBody>
      </p:sp>
      <p:sp>
        <p:nvSpPr>
          <p:cNvPr id="101381" name="圆角矩形标注 101380"/>
          <p:cNvSpPr/>
          <p:nvPr/>
        </p:nvSpPr>
        <p:spPr>
          <a:xfrm>
            <a:off x="3492500" y="836613"/>
            <a:ext cx="2303463" cy="825500"/>
          </a:xfrm>
          <a:prstGeom prst="wedgeRoundRectCallout">
            <a:avLst>
              <a:gd name="adj1" fmla="val -47519"/>
              <a:gd name="adj2" fmla="val 64806"/>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b="1" dirty="0">
                <a:solidFill>
                  <a:srgbClr val="0000FF"/>
                </a:solidFill>
                <a:latin typeface="Arial" panose="020B0604020202020204" pitchFamily="34" charset="0"/>
                <a:ea typeface="黑体" panose="02010609060101010101" pitchFamily="2" charset="-122"/>
              </a:rPr>
              <a:t>主要对象</a:t>
            </a:r>
            <a:endParaRPr lang="zh-CN" altLang="en-US" b="1" dirty="0">
              <a:solidFill>
                <a:srgbClr val="0000FF"/>
              </a:solidFill>
              <a:latin typeface="Arial" panose="020B0604020202020204" pitchFamily="34" charset="0"/>
              <a:ea typeface="黑体" panose="02010609060101010101" pitchFamily="2" charset="-122"/>
            </a:endParaRPr>
          </a:p>
        </p:txBody>
      </p:sp>
      <p:sp>
        <p:nvSpPr>
          <p:cNvPr id="101382" name="直接连接符 101381"/>
          <p:cNvSpPr/>
          <p:nvPr/>
        </p:nvSpPr>
        <p:spPr>
          <a:xfrm>
            <a:off x="4643438" y="2781300"/>
            <a:ext cx="3960812" cy="0"/>
          </a:xfrm>
          <a:prstGeom prst="line">
            <a:avLst/>
          </a:prstGeom>
          <a:ln w="38100" cap="flat" cmpd="sng">
            <a:solidFill>
              <a:srgbClr val="FF0000"/>
            </a:solidFill>
            <a:prstDash val="solid"/>
            <a:headEnd type="none" w="med" len="med"/>
            <a:tailEnd type="none" w="med" len="med"/>
          </a:ln>
        </p:spPr>
      </p:sp>
      <p:sp>
        <p:nvSpPr>
          <p:cNvPr id="101383" name="直接连接符 101382"/>
          <p:cNvSpPr/>
          <p:nvPr/>
        </p:nvSpPr>
        <p:spPr>
          <a:xfrm flipV="1">
            <a:off x="1042988" y="3284538"/>
            <a:ext cx="3816350" cy="0"/>
          </a:xfrm>
          <a:prstGeom prst="line">
            <a:avLst/>
          </a:prstGeom>
          <a:ln w="38100" cap="flat" cmpd="sng">
            <a:solidFill>
              <a:srgbClr val="FF0000"/>
            </a:solidFill>
            <a:prstDash val="solid"/>
            <a:headEnd type="none" w="med" len="med"/>
            <a:tailEnd type="none" w="med" len="med"/>
          </a:ln>
        </p:spPr>
      </p:sp>
      <p:sp>
        <p:nvSpPr>
          <p:cNvPr id="101384" name="直接连接符 101383"/>
          <p:cNvSpPr/>
          <p:nvPr/>
        </p:nvSpPr>
        <p:spPr>
          <a:xfrm>
            <a:off x="6732588" y="3716338"/>
            <a:ext cx="1727200" cy="0"/>
          </a:xfrm>
          <a:prstGeom prst="line">
            <a:avLst/>
          </a:prstGeom>
          <a:ln w="38100" cap="flat" cmpd="sng">
            <a:solidFill>
              <a:srgbClr val="FF0000"/>
            </a:solidFill>
            <a:prstDash val="solid"/>
            <a:headEnd type="none" w="med" len="med"/>
            <a:tailEnd type="none" w="med" len="med"/>
          </a:ln>
        </p:spPr>
      </p:sp>
      <p:sp>
        <p:nvSpPr>
          <p:cNvPr id="101385" name="直接连接符 101384"/>
          <p:cNvSpPr/>
          <p:nvPr/>
        </p:nvSpPr>
        <p:spPr>
          <a:xfrm flipV="1">
            <a:off x="971550" y="4221163"/>
            <a:ext cx="3529013" cy="0"/>
          </a:xfrm>
          <a:prstGeom prst="line">
            <a:avLst/>
          </a:prstGeom>
          <a:ln w="38100" cap="flat" cmpd="sng">
            <a:solidFill>
              <a:srgbClr val="FF0000"/>
            </a:solidFill>
            <a:prstDash val="solid"/>
            <a:headEnd type="none" w="med" len="med"/>
            <a:tailEnd type="none" w="med" len="med"/>
          </a:ln>
        </p:spPr>
      </p:sp>
      <p:sp>
        <p:nvSpPr>
          <p:cNvPr id="101386" name="直接连接符 101385"/>
          <p:cNvSpPr/>
          <p:nvPr/>
        </p:nvSpPr>
        <p:spPr>
          <a:xfrm>
            <a:off x="6372225" y="4724400"/>
            <a:ext cx="2087563" cy="0"/>
          </a:xfrm>
          <a:prstGeom prst="line">
            <a:avLst/>
          </a:prstGeom>
          <a:ln w="38100" cap="flat" cmpd="sng">
            <a:solidFill>
              <a:srgbClr val="FF0000"/>
            </a:solidFill>
            <a:prstDash val="solid"/>
            <a:headEnd type="none" w="med" len="med"/>
            <a:tailEnd type="none" w="med" len="med"/>
          </a:ln>
        </p:spPr>
      </p:sp>
      <p:sp>
        <p:nvSpPr>
          <p:cNvPr id="101387" name="直接连接符 101386"/>
          <p:cNvSpPr/>
          <p:nvPr/>
        </p:nvSpPr>
        <p:spPr>
          <a:xfrm>
            <a:off x="1116013" y="5300663"/>
            <a:ext cx="5473700" cy="0"/>
          </a:xfrm>
          <a:prstGeom prst="line">
            <a:avLst/>
          </a:prstGeom>
          <a:ln w="38100" cap="flat" cmpd="sng">
            <a:solidFill>
              <a:srgbClr val="FF0000"/>
            </a:solidFill>
            <a:prstDash val="solid"/>
            <a:headEnd type="none" w="med" len="med"/>
            <a:tailEnd type="none" w="med" len="med"/>
          </a:ln>
        </p:spPr>
      </p:sp>
      <p:sp>
        <p:nvSpPr>
          <p:cNvPr id="101388" name="圆角矩形标注 101387"/>
          <p:cNvSpPr/>
          <p:nvPr/>
        </p:nvSpPr>
        <p:spPr>
          <a:xfrm>
            <a:off x="3779838" y="3860800"/>
            <a:ext cx="1512887" cy="609600"/>
          </a:xfrm>
          <a:prstGeom prst="wedgeRoundRectCallout">
            <a:avLst>
              <a:gd name="adj1" fmla="val -89139"/>
              <a:gd name="adj2" fmla="val 105468"/>
              <a:gd name="adj3" fmla="val 16667"/>
            </a:avLst>
          </a:prstGeom>
          <a:solidFill>
            <a:schemeClr val="accent1"/>
          </a:solidFill>
          <a:ln w="9525" cap="flat" cmpd="sng">
            <a:solidFill>
              <a:schemeClr val="tx1"/>
            </a:solidFill>
            <a:prstDash val="solid"/>
            <a:miter/>
            <a:headEnd type="none" w="med" len="med"/>
            <a:tailEnd type="none" w="med" len="med"/>
          </a:ln>
        </p:spPr>
        <p:txBody>
          <a:bodyPr/>
          <a:p>
            <a:pPr algn="ctr"/>
            <a:r>
              <a:rPr lang="zh-CN" altLang="en-US" sz="3200" b="1" dirty="0">
                <a:solidFill>
                  <a:srgbClr val="0000FF"/>
                </a:solidFill>
                <a:latin typeface="Arial" panose="020B0604020202020204" pitchFamily="34" charset="0"/>
              </a:rPr>
              <a:t>事件</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3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1379">
                                            <p:txEl>
                                              <p:charRg st="0" end="163"/>
                                            </p:txEl>
                                          </p:spTgt>
                                        </p:tgtEl>
                                        <p:attrNameLst>
                                          <p:attrName>style.visibility</p:attrName>
                                        </p:attrNameLst>
                                      </p:cBhvr>
                                      <p:to>
                                        <p:strVal val="visible"/>
                                      </p:to>
                                    </p:set>
                                    <p:animEffect transition="in" filter="blinds(horizontal)">
                                      <p:cBhvr>
                                        <p:cTn id="11" dur="500"/>
                                        <p:tgtEl>
                                          <p:spTgt spid="101379">
                                            <p:txEl>
                                              <p:charRg st="0" end="163"/>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138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0138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0138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01382"/>
                                        </p:tgtEl>
                                        <p:attrNameLst>
                                          <p:attrName>style.visibility</p:attrName>
                                        </p:attrNameLst>
                                      </p:cBhvr>
                                      <p:to>
                                        <p:strVal val="visible"/>
                                      </p:to>
                                    </p:set>
                                    <p:anim calcmode="lin" valueType="num">
                                      <p:cBhvr additive="base">
                                        <p:cTn id="28" dur="500" fill="hold"/>
                                        <p:tgtEl>
                                          <p:spTgt spid="101382"/>
                                        </p:tgtEl>
                                        <p:attrNameLst>
                                          <p:attrName>ppt_x</p:attrName>
                                        </p:attrNameLst>
                                      </p:cBhvr>
                                      <p:tavLst>
                                        <p:tav tm="0">
                                          <p:val>
                                            <p:strVal val="#ppt_x"/>
                                          </p:val>
                                        </p:tav>
                                        <p:tav tm="100000">
                                          <p:val>
                                            <p:strVal val="#ppt_x"/>
                                          </p:val>
                                        </p:tav>
                                      </p:tavLst>
                                    </p:anim>
                                    <p:anim calcmode="lin" valueType="num">
                                      <p:cBhvr additive="base">
                                        <p:cTn id="29" dur="500" fill="hold"/>
                                        <p:tgtEl>
                                          <p:spTgt spid="10138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01383"/>
                                        </p:tgtEl>
                                        <p:attrNameLst>
                                          <p:attrName>style.visibility</p:attrName>
                                        </p:attrNameLst>
                                      </p:cBhvr>
                                      <p:to>
                                        <p:strVal val="visible"/>
                                      </p:to>
                                    </p:set>
                                    <p:animEffect transition="in" filter="blinds(horizontal)">
                                      <p:cBhvr>
                                        <p:cTn id="34" dur="500"/>
                                        <p:tgtEl>
                                          <p:spTgt spid="101383"/>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138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138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138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13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p:bldP spid="101379" grpId="0" build="p"/>
      <p:bldP spid="101381" grpId="0" animBg="1"/>
      <p:bldP spid="101388"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标题 102401"/>
          <p:cNvSpPr>
            <a:spLocks noGrp="1"/>
          </p:cNvSpPr>
          <p:nvPr>
            <p:ph type="title"/>
          </p:nvPr>
        </p:nvSpPr>
        <p:spPr>
          <a:xfrm>
            <a:off x="468313" y="188913"/>
            <a:ext cx="8229600" cy="417512"/>
          </a:xfrm>
          <a:ln/>
        </p:spPr>
        <p:txBody>
          <a:bodyPr anchor="ctr"/>
          <a:p>
            <a:r>
              <a:rPr lang="zh-CN" altLang="en-US" sz="4000" b="1" dirty="0">
                <a:solidFill>
                  <a:srgbClr val="FF0000"/>
                </a:solidFill>
              </a:rPr>
              <a:t>整理思路</a:t>
            </a:r>
            <a:endParaRPr lang="zh-CN" altLang="en-US" sz="4000" b="1" dirty="0">
              <a:solidFill>
                <a:srgbClr val="FF0000"/>
              </a:solidFill>
            </a:endParaRPr>
          </a:p>
        </p:txBody>
      </p:sp>
      <p:sp>
        <p:nvSpPr>
          <p:cNvPr id="102403" name="文本占位符 102402"/>
          <p:cNvSpPr>
            <a:spLocks noGrp="1"/>
          </p:cNvSpPr>
          <p:nvPr>
            <p:ph type="body" idx="1"/>
          </p:nvPr>
        </p:nvSpPr>
        <p:spPr>
          <a:xfrm>
            <a:off x="179388" y="765175"/>
            <a:ext cx="8785225" cy="5876925"/>
          </a:xfrm>
          <a:ln/>
        </p:spPr>
        <p:txBody>
          <a:bodyPr/>
          <a:p>
            <a:r>
              <a:rPr lang="zh-CN" altLang="en-US" b="1" dirty="0">
                <a:solidFill>
                  <a:srgbClr val="0000FF"/>
                </a:solidFill>
              </a:rPr>
              <a:t>对象</a:t>
            </a:r>
            <a:r>
              <a:rPr lang="zh-CN" altLang="en-US" sz="2800" dirty="0"/>
              <a:t>：</a:t>
            </a:r>
            <a:r>
              <a:rPr lang="zh-CN" altLang="en-US" sz="2800" b="1" dirty="0"/>
              <a:t>曾参的母亲、传播假话的人。</a:t>
            </a:r>
            <a:endParaRPr lang="zh-CN" altLang="en-US" sz="2800" b="1" dirty="0"/>
          </a:p>
          <a:p>
            <a:r>
              <a:rPr lang="zh-CN" altLang="en-US" b="1" dirty="0">
                <a:solidFill>
                  <a:srgbClr val="0000FF"/>
                </a:solidFill>
                <a:ea typeface="黑体" panose="02010609060101010101" pitchFamily="2" charset="-122"/>
              </a:rPr>
              <a:t>事件</a:t>
            </a:r>
            <a:r>
              <a:rPr lang="zh-CN" altLang="en-US" sz="2800" dirty="0"/>
              <a:t>：</a:t>
            </a:r>
            <a:r>
              <a:rPr lang="zh-CN" altLang="en-US" sz="2800" b="1" dirty="0"/>
              <a:t>曾母相信了别人所说的“曾参杀人”的事情，害怕了，忙丢下梭子翻墙逃走。</a:t>
            </a:r>
            <a:endParaRPr lang="zh-CN" altLang="en-US" sz="2800" b="1" dirty="0"/>
          </a:p>
          <a:p>
            <a:r>
              <a:rPr lang="zh-CN" altLang="en-US" b="1" dirty="0">
                <a:solidFill>
                  <a:srgbClr val="0000FF"/>
                </a:solidFill>
                <a:ea typeface="黑体" panose="02010609060101010101" pitchFamily="2" charset="-122"/>
              </a:rPr>
              <a:t>分析：</a:t>
            </a:r>
            <a:r>
              <a:rPr lang="zh-CN" altLang="en-US" b="1" dirty="0">
                <a:solidFill>
                  <a:srgbClr val="FF0000"/>
                </a:solidFill>
              </a:rPr>
              <a:t>由</a:t>
            </a:r>
            <a:r>
              <a:rPr lang="zh-CN" altLang="en-US" dirty="0">
                <a:solidFill>
                  <a:srgbClr val="FF0000"/>
                </a:solidFill>
              </a:rPr>
              <a:t>果溯因</a:t>
            </a:r>
            <a:r>
              <a:rPr lang="en-US" altLang="zh-CN">
                <a:solidFill>
                  <a:srgbClr val="FF0000"/>
                </a:solidFill>
                <a:latin typeface="Arial" panose="020B0604020202020204" pitchFamily="34" charset="0"/>
                <a:ea typeface="黑体" panose="02010609060101010101" pitchFamily="2" charset="-122"/>
              </a:rPr>
              <a:t>——</a:t>
            </a:r>
            <a:r>
              <a:rPr lang="zh-CN" altLang="en-US" sz="2800" b="1" dirty="0"/>
              <a:t>曾参这样的贤人，曾母那样了解儿子的慈母，</a:t>
            </a:r>
            <a:r>
              <a:rPr lang="zh-CN" altLang="en-US" sz="2800" b="1" dirty="0">
                <a:solidFill>
                  <a:srgbClr val="6600CC"/>
                </a:solidFill>
              </a:rPr>
              <a:t>别人的假话才说了三遍，她就相信</a:t>
            </a:r>
            <a:r>
              <a:rPr lang="zh-CN" altLang="en-US" sz="2800" b="1" dirty="0"/>
              <a:t>了。可见</a:t>
            </a:r>
            <a:r>
              <a:rPr lang="zh-CN" altLang="en-US" sz="2800" b="1" dirty="0">
                <a:solidFill>
                  <a:srgbClr val="FF0000"/>
                </a:solidFill>
              </a:rPr>
              <a:t>三人成虎</a:t>
            </a:r>
            <a:r>
              <a:rPr lang="zh-CN" altLang="en-US" sz="2800" b="1" dirty="0"/>
              <a:t>的说法多么正确，真相往往就这样被淹没了。 </a:t>
            </a:r>
            <a:endParaRPr lang="zh-CN" altLang="en-US" sz="2800" b="1" dirty="0"/>
          </a:p>
          <a:p>
            <a:r>
              <a:rPr lang="zh-CN" altLang="en-US" sz="3600" b="1" dirty="0">
                <a:solidFill>
                  <a:srgbClr val="0000FF"/>
                </a:solidFill>
              </a:rPr>
              <a:t>寓意：</a:t>
            </a:r>
            <a:r>
              <a:rPr lang="zh-CN" altLang="en-US" sz="2800" b="1" dirty="0"/>
              <a:t>应该根据确切的事实材料，用分析的眼光看问题，而不要轻易地去相信一些流言。然而，即使是一些不确实的说法，如果说的人很多，也会动摇一个慈母对自己贤德的儿子的信任。由此可以看出，缺乏事实根据的流言是可怕的。</a:t>
            </a:r>
            <a:endParaRPr lang="zh-CN" altLang="en-US" b="1" dirty="0">
              <a:solidFill>
                <a:srgbClr val="FF0000"/>
              </a:solidFill>
              <a:ea typeface="黑体" panose="02010609060101010101" pitchFamily="2" charset="-122"/>
            </a:endParaRPr>
          </a:p>
          <a:p>
            <a:endParaRPr lang="zh-CN" altLang="en-US" b="1" dirty="0">
              <a:ea typeface="黑体" panose="02010609060101010101" pitchFamily="2" charset="-122"/>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标题 103425"/>
          <p:cNvSpPr>
            <a:spLocks noGrp="1"/>
          </p:cNvSpPr>
          <p:nvPr>
            <p:ph type="title"/>
          </p:nvPr>
        </p:nvSpPr>
        <p:spPr>
          <a:xfrm>
            <a:off x="395288" y="404813"/>
            <a:ext cx="8229600" cy="574675"/>
          </a:xfrm>
          <a:ln/>
        </p:spPr>
        <p:txBody>
          <a:bodyPr anchor="ctr"/>
          <a:p>
            <a:r>
              <a:rPr lang="zh-CN" altLang="en-US" sz="4000" b="1" dirty="0">
                <a:solidFill>
                  <a:srgbClr val="FF0000"/>
                </a:solidFill>
              </a:rPr>
              <a:t>第一则材料立意参考</a:t>
            </a:r>
            <a:endParaRPr lang="zh-CN" altLang="en-US" sz="4000" b="1" dirty="0">
              <a:solidFill>
                <a:srgbClr val="FF0000"/>
              </a:solidFill>
            </a:endParaRPr>
          </a:p>
        </p:txBody>
      </p:sp>
      <p:sp>
        <p:nvSpPr>
          <p:cNvPr id="103427" name="文本占位符 103426"/>
          <p:cNvSpPr>
            <a:spLocks noGrp="1"/>
          </p:cNvSpPr>
          <p:nvPr>
            <p:ph type="body" idx="1"/>
          </p:nvPr>
        </p:nvSpPr>
        <p:spPr>
          <a:xfrm>
            <a:off x="539750" y="1412875"/>
            <a:ext cx="8229600" cy="3095625"/>
          </a:xfrm>
          <a:ln/>
        </p:spPr>
        <p:txBody>
          <a:bodyPr/>
          <a:p>
            <a:pPr>
              <a:lnSpc>
                <a:spcPct val="90000"/>
              </a:lnSpc>
            </a:pPr>
            <a:r>
              <a:rPr lang="en-US" altLang="zh-CN" b="1" dirty="0"/>
              <a:t>1</a:t>
            </a:r>
            <a:r>
              <a:rPr lang="zh-CN" altLang="en-US" b="1" dirty="0"/>
              <a:t>、要得出正确的判断，就不要轻易地去相信一些流言。</a:t>
            </a:r>
            <a:endParaRPr lang="zh-CN" altLang="en-US" b="1" dirty="0"/>
          </a:p>
          <a:p>
            <a:pPr>
              <a:lnSpc>
                <a:spcPct val="90000"/>
              </a:lnSpc>
            </a:pPr>
            <a:r>
              <a:rPr lang="en-US" altLang="zh-CN" b="1" dirty="0"/>
              <a:t>2</a:t>
            </a:r>
            <a:r>
              <a:rPr lang="zh-CN" altLang="en-US" b="1" dirty="0"/>
              <a:t>、用分析的眼光看问题，而不要轻易地去相信一些流言。</a:t>
            </a:r>
            <a:endParaRPr lang="zh-CN" altLang="en-US" b="1" dirty="0"/>
          </a:p>
          <a:p>
            <a:pPr>
              <a:lnSpc>
                <a:spcPct val="90000"/>
              </a:lnSpc>
            </a:pPr>
            <a:r>
              <a:rPr lang="en-US" altLang="zh-CN" b="1" dirty="0"/>
              <a:t>3</a:t>
            </a:r>
            <a:r>
              <a:rPr lang="zh-CN" altLang="en-US" b="1" dirty="0"/>
              <a:t>、三人成虎，要学会理性分析问题。</a:t>
            </a:r>
            <a:endParaRPr lang="zh-CN" altLang="en-US" b="1" dirty="0"/>
          </a:p>
          <a:p>
            <a:pPr>
              <a:lnSpc>
                <a:spcPct val="90000"/>
              </a:lnSpc>
            </a:pPr>
            <a:r>
              <a:rPr lang="en-US" altLang="zh-CN" b="1" dirty="0"/>
              <a:t>4</a:t>
            </a:r>
            <a:r>
              <a:rPr lang="zh-CN" altLang="en-US" b="1" dirty="0"/>
              <a:t>、众口铄金</a:t>
            </a:r>
            <a:r>
              <a:rPr lang="en-US" altLang="zh-CN" b="1">
                <a:latin typeface="Arial" panose="020B0604020202020204" pitchFamily="34" charset="0"/>
              </a:rPr>
              <a:t>——</a:t>
            </a:r>
            <a:r>
              <a:rPr lang="zh-CN" altLang="en-US" b="1" dirty="0"/>
              <a:t>舆论的力量。</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3427">
                                            <p:txEl>
                                              <p:charRg st="0" end="2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3427">
                                            <p:txEl>
                                              <p:charRg st="26" end="5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3427">
                                            <p:txEl>
                                              <p:charRg st="53" end="7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3427">
                                            <p:txEl>
                                              <p:charRg st="71" end="8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p:bldP spid="103427"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标题 104449"/>
          <p:cNvSpPr>
            <a:spLocks noGrp="1"/>
          </p:cNvSpPr>
          <p:nvPr>
            <p:ph type="title"/>
          </p:nvPr>
        </p:nvSpPr>
        <p:spPr>
          <a:xfrm>
            <a:off x="457200" y="274638"/>
            <a:ext cx="8229600" cy="417512"/>
          </a:xfrm>
          <a:ln/>
        </p:spPr>
        <p:txBody>
          <a:bodyPr anchor="ctr"/>
          <a:p>
            <a:endParaRPr sz="4000" dirty="0"/>
          </a:p>
        </p:txBody>
      </p:sp>
      <p:sp>
        <p:nvSpPr>
          <p:cNvPr id="104451" name="文本占位符 104450"/>
          <p:cNvSpPr>
            <a:spLocks noGrp="1"/>
          </p:cNvSpPr>
          <p:nvPr>
            <p:ph type="body" idx="1"/>
          </p:nvPr>
        </p:nvSpPr>
        <p:spPr>
          <a:xfrm>
            <a:off x="395288" y="620713"/>
            <a:ext cx="8424862" cy="5400675"/>
          </a:xfrm>
          <a:ln/>
        </p:spPr>
        <p:txBody>
          <a:bodyPr/>
          <a:p>
            <a:pPr>
              <a:lnSpc>
                <a:spcPct val="90000"/>
              </a:lnSpc>
            </a:pPr>
            <a:r>
              <a:rPr lang="zh-CN" altLang="en-US" b="1" dirty="0"/>
              <a:t>从前，有个人丢了一把斧子。他怀疑是邻居家的孩子偷的，就暗暗地注意那个孩子。他看那个孩子走路的姿势，像是偷了斧子的样子；他观察那个孩子的神色，也像是偷了斧子的样子；他听那个孩子说话的语气，更像是偷了斧子的样子。总之，在他的眼睛里，那个孩子的一举一动都像是偷斧子的。不久，他在刨土坑的时候，找到了那把斧子。原来是他自己遗忘在土坑里了。从此以后，他再看邻居家那个孩子，一举一动丝毫也不像偷过斧子的样子了。</a:t>
            </a:r>
            <a:endParaRPr lang="zh-CN" altLang="en-US" b="1" dirty="0"/>
          </a:p>
          <a:p>
            <a:pPr>
              <a:lnSpc>
                <a:spcPct val="90000"/>
              </a:lnSpc>
            </a:pPr>
            <a:endParaRPr lang="zh-CN" altLang="en-US" dirty="0"/>
          </a:p>
        </p:txBody>
      </p:sp>
      <p:sp>
        <p:nvSpPr>
          <p:cNvPr id="104452" name="椭圆 104451"/>
          <p:cNvSpPr/>
          <p:nvPr/>
        </p:nvSpPr>
        <p:spPr>
          <a:xfrm>
            <a:off x="1979613" y="404813"/>
            <a:ext cx="1296987" cy="914400"/>
          </a:xfrm>
          <a:prstGeom prst="ellipse">
            <a:avLst/>
          </a:prstGeom>
          <a:noFill/>
          <a:ln w="38100" cap="flat" cmpd="sng">
            <a:solidFill>
              <a:srgbClr val="FF0000"/>
            </a:solidFill>
            <a:prstDash val="solid"/>
            <a:headEnd type="none" w="med" len="med"/>
            <a:tailEnd type="none" w="med" len="med"/>
          </a:ln>
        </p:spPr>
        <p:txBody>
          <a:bodyPr/>
          <a:p>
            <a:endParaRPr lang="zh-CN" altLang="en-US"/>
          </a:p>
        </p:txBody>
      </p:sp>
      <p:sp>
        <p:nvSpPr>
          <p:cNvPr id="104453" name="直接连接符 104452"/>
          <p:cNvSpPr/>
          <p:nvPr/>
        </p:nvSpPr>
        <p:spPr>
          <a:xfrm>
            <a:off x="6084888" y="1125538"/>
            <a:ext cx="2447925" cy="0"/>
          </a:xfrm>
          <a:prstGeom prst="line">
            <a:avLst/>
          </a:prstGeom>
          <a:ln w="38100" cap="flat" cmpd="sng">
            <a:solidFill>
              <a:srgbClr val="FF0000"/>
            </a:solidFill>
            <a:prstDash val="solid"/>
            <a:headEnd type="none" w="med" len="med"/>
            <a:tailEnd type="none" w="med" len="med"/>
          </a:ln>
        </p:spPr>
      </p:sp>
      <p:sp>
        <p:nvSpPr>
          <p:cNvPr id="104454" name="直接连接符 104453"/>
          <p:cNvSpPr/>
          <p:nvPr/>
        </p:nvSpPr>
        <p:spPr>
          <a:xfrm>
            <a:off x="5724525" y="3284538"/>
            <a:ext cx="2663825" cy="0"/>
          </a:xfrm>
          <a:prstGeom prst="line">
            <a:avLst/>
          </a:prstGeom>
          <a:ln w="38100" cap="flat" cmpd="sng">
            <a:solidFill>
              <a:srgbClr val="FF0000"/>
            </a:solidFill>
            <a:prstDash val="solid"/>
            <a:headEnd type="none" w="med" len="med"/>
            <a:tailEnd type="none" w="med" len="med"/>
          </a:ln>
        </p:spPr>
      </p:sp>
      <p:sp>
        <p:nvSpPr>
          <p:cNvPr id="104455" name="直接连接符 104454"/>
          <p:cNvSpPr/>
          <p:nvPr/>
        </p:nvSpPr>
        <p:spPr>
          <a:xfrm>
            <a:off x="827088" y="3716338"/>
            <a:ext cx="6697662" cy="0"/>
          </a:xfrm>
          <a:prstGeom prst="line">
            <a:avLst/>
          </a:prstGeom>
          <a:ln w="38100" cap="flat" cmpd="sng">
            <a:solidFill>
              <a:srgbClr val="FF0000"/>
            </a:solidFill>
            <a:prstDash val="solid"/>
            <a:headEnd type="none" w="med" len="med"/>
            <a:tailEnd type="none" w="med" len="med"/>
          </a:ln>
        </p:spPr>
      </p:sp>
      <p:sp>
        <p:nvSpPr>
          <p:cNvPr id="104456" name="直接连接符 104455"/>
          <p:cNvSpPr/>
          <p:nvPr/>
        </p:nvSpPr>
        <p:spPr>
          <a:xfrm>
            <a:off x="5292725" y="4149725"/>
            <a:ext cx="2951163" cy="0"/>
          </a:xfrm>
          <a:prstGeom prst="line">
            <a:avLst/>
          </a:prstGeom>
          <a:ln w="38100" cap="flat" cmpd="sng">
            <a:solidFill>
              <a:srgbClr val="0000FF"/>
            </a:solidFill>
            <a:prstDash val="solid"/>
            <a:headEnd type="none" w="med" len="med"/>
            <a:tailEnd type="none" w="med" len="med"/>
          </a:ln>
        </p:spPr>
      </p:sp>
      <p:sp>
        <p:nvSpPr>
          <p:cNvPr id="104457" name="直接连接符 104456"/>
          <p:cNvSpPr/>
          <p:nvPr/>
        </p:nvSpPr>
        <p:spPr>
          <a:xfrm>
            <a:off x="900113" y="5013325"/>
            <a:ext cx="7704137" cy="0"/>
          </a:xfrm>
          <a:prstGeom prst="line">
            <a:avLst/>
          </a:prstGeom>
          <a:ln w="38100" cap="flat" cmpd="sng">
            <a:solidFill>
              <a:srgbClr val="0000FF"/>
            </a:solidFill>
            <a:prstDash val="solid"/>
            <a:headEnd type="none" w="med" len="med"/>
            <a:tailEnd type="none" w="med" len="med"/>
          </a:ln>
        </p:spPr>
      </p:sp>
      <p:sp>
        <p:nvSpPr>
          <p:cNvPr id="104458" name="直接连接符 104457"/>
          <p:cNvSpPr/>
          <p:nvPr/>
        </p:nvSpPr>
        <p:spPr>
          <a:xfrm flipV="1">
            <a:off x="827088" y="5589588"/>
            <a:ext cx="3744912" cy="0"/>
          </a:xfrm>
          <a:prstGeom prst="line">
            <a:avLst/>
          </a:prstGeom>
          <a:ln w="38100" cap="flat" cmpd="sng">
            <a:solidFill>
              <a:srgbClr val="0000FF"/>
            </a:solidFill>
            <a:prstDash val="solid"/>
            <a:headEnd type="none" w="med" len="med"/>
            <a:tailEnd type="none" w="med" len="med"/>
          </a:ln>
        </p:spPr>
      </p:sp>
      <p:sp>
        <p:nvSpPr>
          <p:cNvPr id="104459" name="直接连接符 104458"/>
          <p:cNvSpPr/>
          <p:nvPr/>
        </p:nvSpPr>
        <p:spPr>
          <a:xfrm>
            <a:off x="827088" y="1557338"/>
            <a:ext cx="2449512" cy="0"/>
          </a:xfrm>
          <a:prstGeom prst="line">
            <a:avLst/>
          </a:prstGeom>
          <a:ln w="38100" cap="flat" cmpd="sng">
            <a:solidFill>
              <a:srgbClr val="FF0000"/>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451">
                                            <p:txEl>
                                              <p:charRg st="0" end="20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4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4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445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44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445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45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04457"/>
                                        </p:tgtEl>
                                        <p:attrNameLst>
                                          <p:attrName>style.visibility</p:attrName>
                                        </p:attrNameLst>
                                      </p:cBhvr>
                                      <p:to>
                                        <p:strVal val="visible"/>
                                      </p:to>
                                    </p:set>
                                    <p:anim calcmode="lin" valueType="num">
                                      <p:cBhvr additive="base">
                                        <p:cTn id="35" dur="500" fill="hold"/>
                                        <p:tgtEl>
                                          <p:spTgt spid="104457"/>
                                        </p:tgtEl>
                                        <p:attrNameLst>
                                          <p:attrName>ppt_x</p:attrName>
                                        </p:attrNameLst>
                                      </p:cBhvr>
                                      <p:tavLst>
                                        <p:tav tm="0">
                                          <p:val>
                                            <p:strVal val="#ppt_x"/>
                                          </p:val>
                                        </p:tav>
                                        <p:tav tm="100000">
                                          <p:val>
                                            <p:strVal val="#ppt_x"/>
                                          </p:val>
                                        </p:tav>
                                      </p:tavLst>
                                    </p:anim>
                                    <p:anim calcmode="lin" valueType="num">
                                      <p:cBhvr additive="base">
                                        <p:cTn id="36" dur="500" fill="hold"/>
                                        <p:tgtEl>
                                          <p:spTgt spid="10445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04458"/>
                                        </p:tgtEl>
                                        <p:attrNameLst>
                                          <p:attrName>style.visibility</p:attrName>
                                        </p:attrNameLst>
                                      </p:cBhvr>
                                      <p:to>
                                        <p:strVal val="visible"/>
                                      </p:to>
                                    </p:set>
                                    <p:anim calcmode="lin" valueType="num">
                                      <p:cBhvr additive="base">
                                        <p:cTn id="41" dur="500" fill="hold"/>
                                        <p:tgtEl>
                                          <p:spTgt spid="104458"/>
                                        </p:tgtEl>
                                        <p:attrNameLst>
                                          <p:attrName>ppt_x</p:attrName>
                                        </p:attrNameLst>
                                      </p:cBhvr>
                                      <p:tavLst>
                                        <p:tav tm="0">
                                          <p:val>
                                            <p:strVal val="#ppt_x"/>
                                          </p:val>
                                        </p:tav>
                                        <p:tav tm="100000">
                                          <p:val>
                                            <p:strVal val="#ppt_x"/>
                                          </p:val>
                                        </p:tav>
                                      </p:tavLst>
                                    </p:anim>
                                    <p:anim calcmode="lin" valueType="num">
                                      <p:cBhvr additive="base">
                                        <p:cTn id="42" dur="500" fill="hold"/>
                                        <p:tgtEl>
                                          <p:spTgt spid="1044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标题 105473"/>
          <p:cNvSpPr>
            <a:spLocks noGrp="1"/>
          </p:cNvSpPr>
          <p:nvPr>
            <p:ph type="title"/>
          </p:nvPr>
        </p:nvSpPr>
        <p:spPr>
          <a:xfrm>
            <a:off x="468313" y="188913"/>
            <a:ext cx="8229600" cy="431800"/>
          </a:xfrm>
          <a:ln/>
        </p:spPr>
        <p:txBody>
          <a:bodyPr anchor="ctr"/>
          <a:p>
            <a:r>
              <a:rPr lang="zh-CN" altLang="en-US" sz="4000" b="1" dirty="0">
                <a:solidFill>
                  <a:srgbClr val="FF0000"/>
                </a:solidFill>
              </a:rPr>
              <a:t>整理思路</a:t>
            </a:r>
            <a:endParaRPr lang="zh-CN" altLang="en-US" sz="4000" b="1" dirty="0">
              <a:solidFill>
                <a:srgbClr val="FF0000"/>
              </a:solidFill>
            </a:endParaRPr>
          </a:p>
        </p:txBody>
      </p:sp>
      <p:sp>
        <p:nvSpPr>
          <p:cNvPr id="105475" name="文本占位符 105474"/>
          <p:cNvSpPr>
            <a:spLocks noGrp="1"/>
          </p:cNvSpPr>
          <p:nvPr>
            <p:ph type="body" idx="1"/>
          </p:nvPr>
        </p:nvSpPr>
        <p:spPr>
          <a:xfrm>
            <a:off x="323850" y="908050"/>
            <a:ext cx="8589963" cy="5329238"/>
          </a:xfrm>
          <a:ln/>
        </p:spPr>
        <p:txBody>
          <a:bodyPr/>
          <a:p>
            <a:pPr>
              <a:lnSpc>
                <a:spcPct val="90000"/>
              </a:lnSpc>
            </a:pPr>
            <a:r>
              <a:rPr lang="zh-CN" altLang="en-US" sz="2800" b="1" dirty="0">
                <a:solidFill>
                  <a:srgbClr val="0000FF"/>
                </a:solidFill>
              </a:rPr>
              <a:t>对象</a:t>
            </a:r>
            <a:r>
              <a:rPr lang="zh-CN" altLang="en-US" sz="2800" dirty="0"/>
              <a:t>：</a:t>
            </a:r>
            <a:r>
              <a:rPr lang="zh-CN" altLang="en-US" sz="2800" b="1" dirty="0"/>
              <a:t>丢斧人、孩子。</a:t>
            </a:r>
            <a:endParaRPr lang="zh-CN" altLang="en-US" sz="2800" b="1" dirty="0"/>
          </a:p>
          <a:p>
            <a:pPr>
              <a:lnSpc>
                <a:spcPct val="90000"/>
              </a:lnSpc>
            </a:pPr>
            <a:r>
              <a:rPr lang="zh-CN" altLang="en-US" sz="2800" b="1" dirty="0">
                <a:solidFill>
                  <a:srgbClr val="0000FF"/>
                </a:solidFill>
              </a:rPr>
              <a:t>事件</a:t>
            </a:r>
            <a:r>
              <a:rPr lang="zh-CN" altLang="en-US" sz="2800" b="1" dirty="0"/>
              <a:t>：</a:t>
            </a:r>
            <a:r>
              <a:rPr lang="zh-CN" altLang="en-US" sz="2400" b="1" dirty="0"/>
              <a:t>有个人丢了一把斧子，他怀疑是邻居家的孩子偷的，就暗暗地注意那个孩子，在他的眼睛里，那个孩子的一举一动都像是偷斧子的。找到了那把斧子后，他再看邻居家那个孩子，一举一动丝毫也不像偷过斧子的样子了</a:t>
            </a:r>
            <a:r>
              <a:rPr lang="zh-CN" altLang="en-US" sz="2800" b="1" dirty="0"/>
              <a:t>。</a:t>
            </a:r>
            <a:endParaRPr lang="zh-CN" altLang="en-US" sz="2800" b="1" dirty="0"/>
          </a:p>
          <a:p>
            <a:pPr>
              <a:lnSpc>
                <a:spcPct val="90000"/>
              </a:lnSpc>
            </a:pPr>
            <a:r>
              <a:rPr lang="zh-CN" altLang="en-US" sz="2800" b="1" dirty="0">
                <a:solidFill>
                  <a:srgbClr val="0000FF"/>
                </a:solidFill>
              </a:rPr>
              <a:t>分析</a:t>
            </a:r>
            <a:r>
              <a:rPr lang="zh-CN" altLang="en-US" sz="2800" b="1" dirty="0"/>
              <a:t>：邻居家孩子的言语举止并没有变化，但在丢斧人眼里却前后判若两人，主要是丢斧人先入为主，带着有色眼镜去看邻居的孩子。</a:t>
            </a:r>
            <a:endParaRPr lang="zh-CN" altLang="en-US" sz="2800" b="1" dirty="0"/>
          </a:p>
          <a:p>
            <a:pPr>
              <a:lnSpc>
                <a:spcPct val="90000"/>
              </a:lnSpc>
            </a:pPr>
            <a:r>
              <a:rPr lang="zh-CN" altLang="en-US" sz="2800" b="1" dirty="0"/>
              <a:t>寓意：这则寓言故事告诉我们，</a:t>
            </a:r>
            <a:r>
              <a:rPr lang="zh-CN" altLang="en-US" sz="2800" b="1" dirty="0">
                <a:solidFill>
                  <a:srgbClr val="FF0000"/>
                </a:solidFill>
              </a:rPr>
              <a:t>成见是人们形成正确认识的大敌</a:t>
            </a:r>
            <a:r>
              <a:rPr lang="zh-CN" altLang="en-US" sz="2800" b="1" dirty="0"/>
              <a:t>。</a:t>
            </a:r>
            <a:r>
              <a:rPr lang="zh-CN" altLang="en-US" sz="2800" b="1" dirty="0">
                <a:solidFill>
                  <a:srgbClr val="6600CC"/>
                </a:solidFill>
              </a:rPr>
              <a:t>准确的判断来源于对客观事实的调查，而不是主观臆断，</a:t>
            </a:r>
            <a:r>
              <a:rPr lang="zh-CN" altLang="en-US" sz="2800" b="1" dirty="0"/>
              <a:t>重要的是从实际出发，摆正自己的心态。</a:t>
            </a:r>
            <a:endParaRPr lang="zh-CN" altLang="en-US" sz="2800" b="1" dirty="0"/>
          </a:p>
          <a:p>
            <a:pPr>
              <a:lnSpc>
                <a:spcPct val="90000"/>
              </a:lnSpc>
            </a:pPr>
            <a:endParaRPr lang="zh-CN" altLang="en-US" sz="2800" b="1"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标题 106497"/>
          <p:cNvSpPr>
            <a:spLocks noGrp="1"/>
          </p:cNvSpPr>
          <p:nvPr>
            <p:ph type="title"/>
          </p:nvPr>
        </p:nvSpPr>
        <p:spPr>
          <a:xfrm>
            <a:off x="457200" y="274638"/>
            <a:ext cx="8229600" cy="777875"/>
          </a:xfrm>
          <a:ln/>
        </p:spPr>
        <p:txBody>
          <a:bodyPr anchor="ctr"/>
          <a:p>
            <a:r>
              <a:rPr lang="zh-CN" altLang="en-US" b="1" dirty="0">
                <a:solidFill>
                  <a:srgbClr val="FF0000"/>
                </a:solidFill>
              </a:rPr>
              <a:t>第二则材料立意参考</a:t>
            </a:r>
            <a:endParaRPr lang="zh-CN" altLang="en-US" b="1" dirty="0">
              <a:solidFill>
                <a:srgbClr val="FF0000"/>
              </a:solidFill>
            </a:endParaRPr>
          </a:p>
        </p:txBody>
      </p:sp>
      <p:sp>
        <p:nvSpPr>
          <p:cNvPr id="106499" name="文本占位符 106498"/>
          <p:cNvSpPr>
            <a:spLocks noGrp="1"/>
          </p:cNvSpPr>
          <p:nvPr>
            <p:ph type="body" idx="1"/>
          </p:nvPr>
        </p:nvSpPr>
        <p:spPr>
          <a:xfrm>
            <a:off x="827088" y="1628775"/>
            <a:ext cx="7848600" cy="3313113"/>
          </a:xfrm>
          <a:ln/>
        </p:spPr>
        <p:txBody>
          <a:bodyPr/>
          <a:p>
            <a:r>
              <a:rPr lang="en-US" altLang="zh-CN" b="1" dirty="0"/>
              <a:t>1</a:t>
            </a:r>
            <a:r>
              <a:rPr lang="zh-CN" altLang="en-US" b="1" dirty="0"/>
              <a:t>、要得出正确的判断就要从实际出发，不能凭主观臆断。</a:t>
            </a:r>
            <a:endParaRPr lang="zh-CN" altLang="en-US" b="1" dirty="0"/>
          </a:p>
          <a:p>
            <a:r>
              <a:rPr lang="en-US" altLang="zh-CN" b="1" dirty="0"/>
              <a:t>2</a:t>
            </a:r>
            <a:r>
              <a:rPr lang="zh-CN" altLang="en-US" b="1" dirty="0"/>
              <a:t>、要得出正确的判断就要摆正自己的心态，不能先入为主。</a:t>
            </a:r>
            <a:endParaRPr lang="zh-CN" altLang="en-US" b="1" dirty="0"/>
          </a:p>
          <a:p>
            <a:r>
              <a:rPr lang="en-US" altLang="zh-CN" b="1" dirty="0"/>
              <a:t>3</a:t>
            </a:r>
            <a:r>
              <a:rPr lang="zh-CN" altLang="en-US" b="1" dirty="0"/>
              <a:t>、不能带着“有色的眼镜”看人或事。</a:t>
            </a:r>
            <a:endParaRPr lang="zh-CN" altLang="en-US" b="1"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标题 107521"/>
          <p:cNvSpPr>
            <a:spLocks noGrp="1"/>
          </p:cNvSpPr>
          <p:nvPr>
            <p:ph type="title"/>
          </p:nvPr>
        </p:nvSpPr>
        <p:spPr>
          <a:xfrm>
            <a:off x="468313" y="476250"/>
            <a:ext cx="8229600" cy="1209675"/>
          </a:xfrm>
          <a:ln/>
        </p:spPr>
        <p:txBody>
          <a:bodyPr anchor="ctr"/>
          <a:p>
            <a:r>
              <a:rPr lang="zh-CN" altLang="en-US" sz="4000" b="1" dirty="0">
                <a:solidFill>
                  <a:srgbClr val="FF0000"/>
                </a:solidFill>
              </a:rPr>
              <a:t>两则材料综合角度</a:t>
            </a:r>
            <a:br>
              <a:rPr lang="zh-CN" altLang="en-US" sz="4000" b="1" dirty="0">
                <a:solidFill>
                  <a:srgbClr val="FF0000"/>
                </a:solidFill>
              </a:rPr>
            </a:br>
            <a:r>
              <a:rPr lang="zh-CN" altLang="en-US" b="1" dirty="0">
                <a:solidFill>
                  <a:srgbClr val="FF0000"/>
                </a:solidFill>
                <a:ea typeface="黑体" panose="02010609060101010101" pitchFamily="2" charset="-122"/>
              </a:rPr>
              <a:t>立意</a:t>
            </a:r>
            <a:endParaRPr lang="zh-CN" altLang="en-US" b="1" dirty="0">
              <a:solidFill>
                <a:srgbClr val="FF0000"/>
              </a:solidFill>
              <a:ea typeface="黑体" panose="02010609060101010101" pitchFamily="2" charset="-122"/>
            </a:endParaRPr>
          </a:p>
        </p:txBody>
      </p:sp>
      <p:sp>
        <p:nvSpPr>
          <p:cNvPr id="107523" name="文本占位符 107522"/>
          <p:cNvSpPr>
            <a:spLocks noGrp="1"/>
          </p:cNvSpPr>
          <p:nvPr>
            <p:ph type="body" idx="1"/>
          </p:nvPr>
        </p:nvSpPr>
        <p:spPr>
          <a:xfrm>
            <a:off x="684213" y="2349500"/>
            <a:ext cx="8229600" cy="2952750"/>
          </a:xfrm>
          <a:ln/>
        </p:spPr>
        <p:txBody>
          <a:bodyPr/>
          <a:p>
            <a:r>
              <a:rPr lang="en-US" altLang="zh-CN" b="1" dirty="0">
                <a:latin typeface="黑体" panose="02010609060101010101" pitchFamily="2" charset="-122"/>
                <a:ea typeface="黑体" panose="02010609060101010101" pitchFamily="2" charset="-122"/>
              </a:rPr>
              <a:t>1</a:t>
            </a:r>
            <a:r>
              <a:rPr lang="zh-CN" altLang="en-US" b="1" dirty="0">
                <a:latin typeface="黑体" panose="02010609060101010101" pitchFamily="2" charset="-122"/>
                <a:ea typeface="黑体" panose="02010609060101010101" pitchFamily="2" charset="-122"/>
              </a:rPr>
              <a:t>、理性分析才能得出正确的判断。</a:t>
            </a:r>
            <a:endParaRPr lang="zh-CN" altLang="en-US" b="1" dirty="0">
              <a:latin typeface="黑体" panose="02010609060101010101" pitchFamily="2" charset="-122"/>
              <a:ea typeface="黑体" panose="02010609060101010101" pitchFamily="2" charset="-122"/>
            </a:endParaRPr>
          </a:p>
          <a:p>
            <a:r>
              <a:rPr lang="en-US" altLang="zh-CN" b="1" dirty="0">
                <a:latin typeface="黑体" panose="02010609060101010101" pitchFamily="2" charset="-122"/>
                <a:ea typeface="黑体" panose="02010609060101010101" pitchFamily="2" charset="-122"/>
              </a:rPr>
              <a:t>2</a:t>
            </a:r>
            <a:r>
              <a:rPr lang="zh-CN" altLang="en-US" b="1" dirty="0">
                <a:latin typeface="黑体" panose="02010609060101010101" pitchFamily="2" charset="-122"/>
                <a:ea typeface="黑体" panose="02010609060101010101" pitchFamily="2" charset="-122"/>
              </a:rPr>
              <a:t>、要根据事实来判断周围的人和事。</a:t>
            </a:r>
            <a:endParaRPr lang="zh-CN" altLang="en-US" b="1" dirty="0">
              <a:latin typeface="黑体" panose="02010609060101010101" pitchFamily="2" charset="-122"/>
              <a:ea typeface="黑体" panose="02010609060101010101" pitchFamily="2" charset="-122"/>
            </a:endParaRPr>
          </a:p>
          <a:p>
            <a:r>
              <a:rPr lang="en-US" altLang="zh-CN" b="1" dirty="0">
                <a:latin typeface="黑体" panose="02010609060101010101" pitchFamily="2" charset="-122"/>
                <a:ea typeface="黑体" panose="02010609060101010101" pitchFamily="2" charset="-122"/>
              </a:rPr>
              <a:t>3</a:t>
            </a:r>
            <a:r>
              <a:rPr lang="zh-CN" altLang="en-US" b="1" dirty="0">
                <a:latin typeface="黑体" panose="02010609060101010101" pitchFamily="2" charset="-122"/>
                <a:ea typeface="黑体" panose="02010609060101010101" pitchFamily="2" charset="-122"/>
              </a:rPr>
              <a:t>、不要凭主观臆断来评价人和事。</a:t>
            </a:r>
            <a:endParaRPr lang="zh-CN" altLang="en-US" b="1" dirty="0">
              <a:latin typeface="黑体" panose="02010609060101010101" pitchFamily="2" charset="-122"/>
              <a:ea typeface="黑体" panose="02010609060101010101" pitchFamily="2" charset="-122"/>
            </a:endParaRPr>
          </a:p>
          <a:p>
            <a:endParaRPr lang="zh-CN" altLang="en-US" b="1" dirty="0">
              <a:latin typeface="黑体" panose="02010609060101010101" pitchFamily="2" charset="-122"/>
              <a:ea typeface="黑体" panose="02010609060101010101" pitchFamily="2" charset="-122"/>
            </a:endParaRPr>
          </a:p>
          <a:p>
            <a:endParaRPr lang="zh-CN" altLang="en-US" b="1" dirty="0">
              <a:latin typeface="黑体" panose="02010609060101010101" pitchFamily="2" charset="-122"/>
              <a:ea typeface="黑体" panose="02010609060101010101" pitchFamily="2" charset="-122"/>
            </a:endParaRPr>
          </a:p>
          <a:p>
            <a:endParaRPr lang="zh-CN" altLang="en-US" b="1" dirty="0">
              <a:latin typeface="黑体" panose="02010609060101010101" pitchFamily="2" charset="-122"/>
              <a:ea typeface="黑体" panose="02010609060101010101" pitchFamily="2" charset="-122"/>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标题 108545"/>
          <p:cNvSpPr>
            <a:spLocks noGrp="1"/>
          </p:cNvSpPr>
          <p:nvPr>
            <p:ph type="title"/>
          </p:nvPr>
        </p:nvSpPr>
        <p:spPr>
          <a:xfrm>
            <a:off x="395288" y="0"/>
            <a:ext cx="8229600" cy="993775"/>
          </a:xfrm>
          <a:ln/>
        </p:spPr>
        <p:txBody>
          <a:bodyPr anchor="ctr"/>
          <a:p>
            <a:r>
              <a:rPr lang="zh-CN" altLang="en-US" dirty="0">
                <a:solidFill>
                  <a:srgbClr val="FF0000"/>
                </a:solidFill>
                <a:ea typeface="黑体" panose="02010609060101010101" pitchFamily="2" charset="-122"/>
              </a:rPr>
              <a:t>好标题：</a:t>
            </a:r>
            <a:endParaRPr lang="zh-CN" altLang="en-US" dirty="0">
              <a:solidFill>
                <a:srgbClr val="FF0000"/>
              </a:solidFill>
              <a:ea typeface="黑体" panose="02010609060101010101" pitchFamily="2" charset="-122"/>
            </a:endParaRPr>
          </a:p>
        </p:txBody>
      </p:sp>
      <p:sp>
        <p:nvSpPr>
          <p:cNvPr id="108547" name="文本占位符 108546"/>
          <p:cNvSpPr>
            <a:spLocks noGrp="1"/>
          </p:cNvSpPr>
          <p:nvPr>
            <p:ph type="body" idx="1"/>
          </p:nvPr>
        </p:nvSpPr>
        <p:spPr>
          <a:xfrm>
            <a:off x="179388" y="908050"/>
            <a:ext cx="8507412" cy="5111750"/>
          </a:xfrm>
          <a:ln/>
        </p:spPr>
        <p:txBody>
          <a:bodyPr/>
          <a:p>
            <a:pPr>
              <a:lnSpc>
                <a:spcPct val="90000"/>
              </a:lnSpc>
            </a:pPr>
            <a:endParaRPr lang="en-US" altLang="zh-CN" dirty="0"/>
          </a:p>
          <a:p>
            <a:pPr>
              <a:lnSpc>
                <a:spcPct val="90000"/>
              </a:lnSpc>
            </a:pPr>
            <a:r>
              <a:rPr lang="en-US" altLang="zh-CN" b="1" dirty="0"/>
              <a:t>1</a:t>
            </a:r>
            <a:r>
              <a:rPr lang="zh-CN" altLang="en-US" b="1" dirty="0"/>
              <a:t>、请摘掉你的有色眼镜。</a:t>
            </a:r>
            <a:endParaRPr lang="zh-CN" altLang="en-US" b="1" dirty="0"/>
          </a:p>
          <a:p>
            <a:pPr>
              <a:lnSpc>
                <a:spcPct val="90000"/>
              </a:lnSpc>
            </a:pPr>
            <a:r>
              <a:rPr lang="en-US" altLang="zh-CN" b="1" dirty="0"/>
              <a:t>2</a:t>
            </a:r>
            <a:r>
              <a:rPr lang="zh-CN" altLang="en-US" b="1" dirty="0"/>
              <a:t>、人言可畏，慎而言之</a:t>
            </a:r>
            <a:endParaRPr lang="zh-CN" altLang="en-US" b="1" dirty="0"/>
          </a:p>
          <a:p>
            <a:pPr>
              <a:lnSpc>
                <a:spcPct val="90000"/>
              </a:lnSpc>
            </a:pPr>
            <a:r>
              <a:rPr lang="en-US" altLang="zh-CN" b="1" dirty="0"/>
              <a:t>3</a:t>
            </a:r>
            <a:r>
              <a:rPr lang="zh-CN" altLang="en-US" b="1" dirty="0"/>
              <a:t>、耳听为虚，眼见为实</a:t>
            </a:r>
            <a:endParaRPr lang="zh-CN" altLang="en-US" b="1" dirty="0"/>
          </a:p>
          <a:p>
            <a:pPr>
              <a:lnSpc>
                <a:spcPct val="90000"/>
              </a:lnSpc>
            </a:pPr>
            <a:r>
              <a:rPr lang="en-US" altLang="zh-CN" b="1" dirty="0"/>
              <a:t>4</a:t>
            </a:r>
            <a:r>
              <a:rPr lang="zh-CN" altLang="en-US" b="1" dirty="0"/>
              <a:t>、人心亮，世间明</a:t>
            </a:r>
            <a:endParaRPr lang="zh-CN" altLang="en-US" b="1" dirty="0"/>
          </a:p>
          <a:p>
            <a:pPr>
              <a:lnSpc>
                <a:spcPct val="90000"/>
              </a:lnSpc>
            </a:pPr>
            <a:r>
              <a:rPr lang="en-US" altLang="zh-CN" b="1" dirty="0"/>
              <a:t>5</a:t>
            </a:r>
            <a:r>
              <a:rPr lang="zh-CN" altLang="en-US" b="1" dirty="0"/>
              <a:t>、“他相”由“己心”生</a:t>
            </a:r>
            <a:endParaRPr lang="zh-CN" altLang="en-US" b="1" dirty="0"/>
          </a:p>
          <a:p>
            <a:pPr>
              <a:lnSpc>
                <a:spcPct val="90000"/>
              </a:lnSpc>
            </a:pPr>
            <a:r>
              <a:rPr lang="en-US" altLang="zh-CN" b="1" dirty="0"/>
              <a:t>6</a:t>
            </a:r>
            <a:r>
              <a:rPr lang="zh-CN" altLang="en-US" b="1" dirty="0"/>
              <a:t>、莫让疑云遮望眼</a:t>
            </a:r>
            <a:endParaRPr lang="zh-CN" altLang="en-US" b="1" dirty="0"/>
          </a:p>
          <a:p>
            <a:pPr>
              <a:lnSpc>
                <a:spcPct val="90000"/>
              </a:lnSpc>
            </a:pPr>
            <a:r>
              <a:rPr lang="en-US" altLang="zh-CN" b="1" dirty="0"/>
              <a:t>7</a:t>
            </a:r>
            <a:r>
              <a:rPr lang="zh-CN" altLang="en-US" b="1" dirty="0"/>
              <a:t>、拒绝传言，相信事实。</a:t>
            </a:r>
            <a:endParaRPr lang="zh-CN" altLang="en-US" b="1" dirty="0"/>
          </a:p>
          <a:p>
            <a:pPr>
              <a:lnSpc>
                <a:spcPct val="90000"/>
              </a:lnSpc>
            </a:pPr>
            <a:r>
              <a:rPr lang="en-US" altLang="zh-CN" b="1" dirty="0"/>
              <a:t>8</a:t>
            </a:r>
            <a:r>
              <a:rPr lang="zh-CN" altLang="en-US" b="1" dirty="0"/>
              <a:t>、三人未必能成虎。</a:t>
            </a:r>
            <a:endParaRPr lang="zh-CN" altLang="en-US" b="1" dirty="0"/>
          </a:p>
          <a:p>
            <a:pPr>
              <a:lnSpc>
                <a:spcPct val="90000"/>
              </a:lnSpc>
            </a:pPr>
            <a:endParaRPr lang="zh-CN" altLang="en-US" b="1"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标题 109569"/>
          <p:cNvSpPr>
            <a:spLocks noGrp="1"/>
          </p:cNvSpPr>
          <p:nvPr>
            <p:ph type="title"/>
          </p:nvPr>
        </p:nvSpPr>
        <p:spPr>
          <a:xfrm>
            <a:off x="457200" y="274638"/>
            <a:ext cx="8229600" cy="346075"/>
          </a:xfrm>
          <a:ln/>
        </p:spPr>
        <p:txBody>
          <a:bodyPr anchor="ctr"/>
          <a:p>
            <a:endParaRPr sz="4000" dirty="0"/>
          </a:p>
        </p:txBody>
      </p:sp>
      <p:sp>
        <p:nvSpPr>
          <p:cNvPr id="109571" name="文本占位符 109570"/>
          <p:cNvSpPr>
            <a:spLocks noGrp="1"/>
          </p:cNvSpPr>
          <p:nvPr>
            <p:ph type="body" idx="1"/>
          </p:nvPr>
        </p:nvSpPr>
        <p:spPr>
          <a:xfrm>
            <a:off x="457200" y="620713"/>
            <a:ext cx="8229600" cy="6237287"/>
          </a:xfrm>
          <a:ln/>
        </p:spPr>
        <p:txBody>
          <a:bodyPr/>
          <a:p>
            <a:pPr>
              <a:lnSpc>
                <a:spcPct val="90000"/>
              </a:lnSpc>
            </a:pPr>
            <a:r>
              <a:rPr lang="zh-CN" altLang="en-US" sz="3600">
                <a:ea typeface="黑体" panose="02010609060101010101" pitchFamily="2" charset="-122"/>
              </a:rPr>
              <a:t>【</a:t>
            </a:r>
            <a:r>
              <a:rPr lang="zh-CN" altLang="en-US" sz="3600" dirty="0">
                <a:solidFill>
                  <a:srgbClr val="0000FF"/>
                </a:solidFill>
                <a:ea typeface="黑体" panose="02010609060101010101" pitchFamily="2" charset="-122"/>
              </a:rPr>
              <a:t>对材料片面和错误的读解</a:t>
            </a:r>
            <a:r>
              <a:rPr lang="zh-CN" altLang="en-US" sz="3600">
                <a:ea typeface="黑体" panose="02010609060101010101" pitchFamily="2" charset="-122"/>
              </a:rPr>
              <a:t>】</a:t>
            </a:r>
            <a:endParaRPr lang="zh-CN" altLang="en-US">
              <a:ea typeface="黑体" panose="02010609060101010101" pitchFamily="2" charset="-122"/>
            </a:endParaRPr>
          </a:p>
          <a:p>
            <a:pPr>
              <a:lnSpc>
                <a:spcPct val="90000"/>
              </a:lnSpc>
            </a:pPr>
            <a:r>
              <a:rPr lang="zh-CN" altLang="en-US" dirty="0">
                <a:ea typeface="黑体" panose="02010609060101010101" pitchFamily="2" charset="-122"/>
              </a:rPr>
              <a:t>虽不能整体把握材料，但能准确理解其中的一则材料，由此立意内容在二等打分。</a:t>
            </a:r>
            <a:endParaRPr lang="zh-CN" altLang="en-US" dirty="0">
              <a:ea typeface="黑体" panose="02010609060101010101" pitchFamily="2" charset="-122"/>
            </a:endParaRPr>
          </a:p>
          <a:p>
            <a:pPr>
              <a:lnSpc>
                <a:spcPct val="90000"/>
              </a:lnSpc>
            </a:pPr>
            <a:r>
              <a:rPr lang="zh-CN" altLang="en-US" dirty="0">
                <a:ea typeface="黑体" panose="02010609060101010101" pitchFamily="2" charset="-122"/>
              </a:rPr>
              <a:t>只选某个词语做角度，</a:t>
            </a:r>
            <a:r>
              <a:rPr lang="zh-CN" altLang="en-US" b="1" dirty="0"/>
              <a:t>只抓材料中的某个词语就写作，如就曾参母亲的角度来谈“自信”，就第二则材料来谈“换个角度看问题”“心态”“坚持”等</a:t>
            </a:r>
            <a:r>
              <a:rPr lang="zh-CN" altLang="en-US" dirty="0">
                <a:ea typeface="黑体" panose="02010609060101010101" pitchFamily="2" charset="-122"/>
              </a:rPr>
              <a:t>属偏离题意，内容在三等下打分。</a:t>
            </a:r>
            <a:endParaRPr lang="zh-CN" altLang="en-US" dirty="0">
              <a:ea typeface="黑体" panose="02010609060101010101" pitchFamily="2" charset="-122"/>
            </a:endParaRPr>
          </a:p>
          <a:p>
            <a:pPr>
              <a:lnSpc>
                <a:spcPct val="90000"/>
              </a:lnSpc>
            </a:pPr>
            <a:r>
              <a:rPr lang="zh-CN" altLang="en-US" b="1" dirty="0"/>
              <a:t>有的学生把“理智”和“理性”混为一谈，</a:t>
            </a:r>
            <a:r>
              <a:rPr lang="zh-CN" altLang="en-US" b="1" dirty="0">
                <a:solidFill>
                  <a:srgbClr val="FF0000"/>
                </a:solidFill>
              </a:rPr>
              <a:t>没注意分析材料体现的具体语境，理解或表达出现了问题，</a:t>
            </a:r>
            <a:r>
              <a:rPr lang="zh-CN" altLang="en-US" b="1" dirty="0"/>
              <a:t>这类作文普遍得分在三等以下。</a:t>
            </a:r>
            <a:endParaRPr lang="zh-CN" altLang="en-US" b="1" dirty="0"/>
          </a:p>
          <a:p>
            <a:pPr>
              <a:lnSpc>
                <a:spcPct val="90000"/>
              </a:lnSpc>
            </a:pPr>
            <a:endParaRPr lang="zh-CN" altLang="en-US" dirty="0">
              <a:ea typeface="黑体" panose="02010609060101010101" pitchFamily="2" charset="-122"/>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4033" name="图片 4"/>
          <p:cNvPicPr>
            <a:picLocks noChangeAspect="1"/>
          </p:cNvPicPr>
          <p:nvPr/>
        </p:nvPicPr>
        <p:blipFill>
          <a:blip r:embed="rId1"/>
          <a:stretch>
            <a:fillRect/>
          </a:stretch>
        </p:blipFill>
        <p:spPr>
          <a:xfrm>
            <a:off x="-90487" y="1350963"/>
            <a:ext cx="9324975" cy="5530850"/>
          </a:xfrm>
          <a:prstGeom prst="rect">
            <a:avLst/>
          </a:prstGeom>
          <a:noFill/>
          <a:ln w="9525">
            <a:noFill/>
          </a:ln>
        </p:spPr>
      </p:pic>
      <p:sp>
        <p:nvSpPr>
          <p:cNvPr id="44034" name="文本框 6"/>
          <p:cNvSpPr txBox="1"/>
          <p:nvPr/>
        </p:nvSpPr>
        <p:spPr>
          <a:xfrm>
            <a:off x="1755775" y="331788"/>
            <a:ext cx="7324725" cy="830262"/>
          </a:xfrm>
          <a:prstGeom prst="rect">
            <a:avLst/>
          </a:prstGeom>
          <a:noFill/>
          <a:ln w="9525">
            <a:noFill/>
          </a:ln>
        </p:spPr>
        <p:txBody>
          <a:bodyPr wrap="square" anchor="t">
            <a:spAutoFit/>
          </a:bodyPr>
          <a:p>
            <a:r>
              <a:rPr lang="zh-CN" altLang="en-US" sz="4800" b="1">
                <a:solidFill>
                  <a:srgbClr val="008000"/>
                </a:solidFill>
                <a:latin typeface="Arial" panose="020B0604020202020204" pitchFamily="34" charset="0"/>
                <a:ea typeface="宋体" panose="02010600030101010101" pitchFamily="2" charset="-122"/>
              </a:rPr>
              <a:t>让我们用文字和思想相会！</a:t>
            </a:r>
            <a:endParaRPr lang="zh-CN" altLang="en-US" sz="4800" b="1">
              <a:solidFill>
                <a:srgbClr val="008000"/>
              </a:solidFill>
              <a:latin typeface="Arial" panose="020B0604020202020204" pitchFamily="34" charset="0"/>
              <a:ea typeface="宋体" panose="02010600030101010101" pitchFamily="2" charset="-122"/>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15623</Words>
  <Application>WPS 演示</Application>
  <PresentationFormat>在屏幕上显示</PresentationFormat>
  <Paragraphs>742</Paragraphs>
  <Slides>99</Slides>
  <Notes>0</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99</vt:i4>
      </vt:variant>
    </vt:vector>
  </HeadingPairs>
  <TitlesOfParts>
    <vt:vector size="120" baseType="lpstr">
      <vt:lpstr>Arial</vt:lpstr>
      <vt:lpstr>宋体</vt:lpstr>
      <vt:lpstr>Wingdings</vt:lpstr>
      <vt:lpstr>楷体_GB2312</vt:lpstr>
      <vt:lpstr>仿宋_GB2312</vt:lpstr>
      <vt:lpstr>隶书</vt:lpstr>
      <vt:lpstr>PMingLiU</vt:lpstr>
      <vt:lpstr>Arial Black</vt:lpstr>
      <vt:lpstr>华文新魏</vt:lpstr>
      <vt:lpstr>华文行楷</vt:lpstr>
      <vt:lpstr>黑体</vt:lpstr>
      <vt:lpstr>Times New Roman</vt:lpstr>
      <vt:lpstr>微软雅黑</vt:lpstr>
      <vt:lpstr>Comic Sans MS</vt:lpstr>
      <vt:lpstr>Tahoma</vt:lpstr>
      <vt:lpstr>方正姚体</vt:lpstr>
      <vt:lpstr>新宋体</vt:lpstr>
      <vt:lpstr>仿宋</vt:lpstr>
      <vt:lpstr>Arial Unicode MS</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Administrator</cp:lastModifiedBy>
  <cp:revision>51</cp:revision>
  <dcterms:created xsi:type="dcterms:W3CDTF">2009-11-27T04:41:29Z</dcterms:created>
  <dcterms:modified xsi:type="dcterms:W3CDTF">2018-01-28T01:14:41Z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