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292" r:id="rId7"/>
    <p:sldId id="457" r:id="rId8"/>
    <p:sldId id="365" r:id="rId9"/>
    <p:sldId id="425" r:id="rId10"/>
    <p:sldId id="426" r:id="rId11"/>
    <p:sldId id="458" r:id="rId12"/>
    <p:sldId id="459" r:id="rId13"/>
    <p:sldId id="303" r:id="rId14"/>
    <p:sldId id="418" r:id="rId15"/>
    <p:sldId id="417" r:id="rId16"/>
    <p:sldId id="300" r:id="rId17"/>
    <p:sldId id="415" r:id="rId18"/>
    <p:sldId id="420" r:id="rId19"/>
    <p:sldId id="309" r:id="rId20"/>
    <p:sldId id="394" r:id="rId21"/>
    <p:sldId id="371" r:id="rId22"/>
    <p:sldId id="495" r:id="rId23"/>
    <p:sldId id="375" r:id="rId24"/>
    <p:sldId id="342" r:id="rId25"/>
    <p:sldId id="496" r:id="rId26"/>
    <p:sldId id="517" r:id="rId27"/>
    <p:sldId id="369" r:id="rId28"/>
    <p:sldId id="494" r:id="rId29"/>
    <p:sldId id="399" r:id="rId30"/>
    <p:sldId id="421" r:id="rId31"/>
    <p:sldId id="324" r:id="rId32"/>
    <p:sldId id="393" r:id="rId33"/>
    <p:sldId id="313" r:id="rId34"/>
    <p:sldId id="319" r:id="rId35"/>
    <p:sldId id="419" r:id="rId36"/>
    <p:sldId id="416" r:id="rId37"/>
    <p:sldId id="377" r:id="rId3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66C"/>
    <a:srgbClr val="5E9295"/>
    <a:srgbClr val="53B8BD"/>
    <a:srgbClr val="24A4D6"/>
    <a:srgbClr val="0000FF"/>
    <a:srgbClr val="4D94FF"/>
    <a:srgbClr val="0066FF"/>
    <a:srgbClr val="0033CC"/>
    <a:srgbClr val="0066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4010"/>
        <p:guide pos="5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9.emf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jpeg"/><Relationship Id="rId8" Type="http://schemas.openxmlformats.org/officeDocument/2006/relationships/image" Target="../media/image20.jpeg"/><Relationship Id="rId7" Type="http://schemas.openxmlformats.org/officeDocument/2006/relationships/image" Target="../media/image19.jpeg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24.jpeg"/><Relationship Id="rId11" Type="http://schemas.openxmlformats.org/officeDocument/2006/relationships/image" Target="../media/image23.jpeg"/><Relationship Id="rId10" Type="http://schemas.openxmlformats.org/officeDocument/2006/relationships/image" Target="../media/image22.jpe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5.jpeg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26.png"/><Relationship Id="rId3" Type="http://schemas.openxmlformats.org/officeDocument/2006/relationships/image" Target="../media/image9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emf"/><Relationship Id="rId5" Type="http://schemas.openxmlformats.org/officeDocument/2006/relationships/image" Target="../media/image5.png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18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富饶的西沙群岛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2332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10396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辈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组词：祖辈  辈分  人才辈出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bè</a:t>
            </a:r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i</a:t>
            </a:r>
            <a:endParaRPr 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组词：建设  假设  想方设法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粪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组词：粪便  粪土  视如粪土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fèn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683568" y="254574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瑰丽：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异常美丽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3121804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懒洋洋：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没精打采的样子。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568" y="434594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威武：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力量强大；有气势。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5013176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成群结队：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结成一群群、一对对。形容人多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568" y="1969676"/>
            <a:ext cx="7650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五光十色：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形容色彩光泽明亮艳丽，花样繁多。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3568" y="3717032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蠕动：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像蚯蚓爬行那样动。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297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节日的正定古城夜晚，灯光将每条街道装扮的（        ），高大的赵云像在灯光的照耀下显得更加（    ）了，人们（        ）地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走上街头，欣赏着古城美丽的夜景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77108" y="325621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威武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94668" y="383990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成群结队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96714" y="270376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五光十色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87824" y="2420888"/>
            <a:ext cx="34493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76727" y="352216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五光十色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81063" y="3520958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29255" y="352095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五花八门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76727" y="449343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五彩缤纷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80983" y="449343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万紫千红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1912" y="450161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姹紫嫣红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971600" y="2060848"/>
            <a:ext cx="7416824" cy="374441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2143125" y="980440"/>
            <a:ext cx="5662930" cy="1375410"/>
            <a:chOff x="3375" y="1544"/>
            <a:chExt cx="8918" cy="2166"/>
          </a:xfrm>
        </p:grpSpPr>
        <p:sp>
          <p:nvSpPr>
            <p:cNvPr id="17" name="TextBox 16"/>
            <p:cNvSpPr txBox="1"/>
            <p:nvPr/>
          </p:nvSpPr>
          <p:spPr>
            <a:xfrm>
              <a:off x="3375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瑰丽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37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美丽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100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庞大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463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巨大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405" y="279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茂密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767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茂盛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30" y="278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栖息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493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休息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24075" y="2924810"/>
            <a:ext cx="5643880" cy="1369060"/>
            <a:chOff x="3345" y="4606"/>
            <a:chExt cx="8888" cy="2156"/>
          </a:xfrm>
        </p:grpSpPr>
        <p:sp>
          <p:nvSpPr>
            <p:cNvPr id="38" name="TextBox 37"/>
            <p:cNvSpPr txBox="1"/>
            <p:nvPr/>
          </p:nvSpPr>
          <p:spPr>
            <a:xfrm>
              <a:off x="3345" y="460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富饶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07" y="4606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贫瘠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070" y="460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庞大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433" y="4606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微小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375" y="58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茂密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37" y="58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稀疏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文本框 63"/>
          <p:cNvSpPr txBox="1"/>
          <p:nvPr/>
        </p:nvSpPr>
        <p:spPr>
          <a:xfrm>
            <a:off x="2414270" y="4653280"/>
            <a:ext cx="5729605" cy="1404010"/>
          </a:xfrm>
          <a:prstGeom prst="rect">
            <a:avLst/>
          </a:prstGeom>
          <a:noFill/>
          <a:ln w="22225">
            <a:solidFill>
              <a:srgbClr val="FDCB53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6" name="文本框 64"/>
          <p:cNvSpPr txBox="1"/>
          <p:nvPr/>
        </p:nvSpPr>
        <p:spPr>
          <a:xfrm>
            <a:off x="2414270" y="5071110"/>
            <a:ext cx="520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endParaRPr lang="zh-CN" altLang="en-US" sz="3600" dirty="0">
              <a:solidFill>
                <a:srgbClr val="EF3E2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5"/>
          <p:cNvSpPr txBox="1"/>
          <p:nvPr/>
        </p:nvSpPr>
        <p:spPr>
          <a:xfrm>
            <a:off x="2993390" y="4733925"/>
            <a:ext cx="14897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shēn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（海参）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6"/>
          <p:cNvSpPr txBox="1"/>
          <p:nvPr/>
        </p:nvSpPr>
        <p:spPr>
          <a:xfrm>
            <a:off x="2993390" y="5116830"/>
            <a:ext cx="15849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cā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（参加）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2993390" y="4653280"/>
            <a:ext cx="0" cy="1404010"/>
          </a:xfrm>
          <a:prstGeom prst="line">
            <a:avLst/>
          </a:prstGeom>
          <a:ln>
            <a:solidFill>
              <a:srgbClr val="FDCB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4785995" y="4653915"/>
            <a:ext cx="0" cy="1404010"/>
          </a:xfrm>
          <a:prstGeom prst="line">
            <a:avLst/>
          </a:prstGeom>
          <a:ln>
            <a:solidFill>
              <a:srgbClr val="FDCB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9"/>
          <p:cNvSpPr txBox="1"/>
          <p:nvPr/>
        </p:nvSpPr>
        <p:spPr>
          <a:xfrm>
            <a:off x="4805045" y="4870450"/>
            <a:ext cx="33464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大兴安岭原始森林里参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16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cā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n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天大树遮天蔽日，藤蔓参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cēn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差交错，三宝之中人参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16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shēn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最为出名。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11560" y="45811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66"/>
          <p:cNvSpPr txBox="1"/>
          <p:nvPr/>
        </p:nvSpPr>
        <p:spPr>
          <a:xfrm>
            <a:off x="2993390" y="5510530"/>
            <a:ext cx="17729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cēn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（参差不齐）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132856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728980" y="2924944"/>
            <a:ext cx="7818755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本课从三个方面对西沙群岛进行了介绍和说明；先讲西沙群岛的位置，再按海面、海底海滩、海岛的顺序具体介绍西沙群岛的风光和物产，最后写西沙群岛将会被建设得更加美丽和富饶。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8675" y="2913598"/>
            <a:ext cx="7875270" cy="362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自然段）：概述西沙群岛风景优美，物产丰富。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自然段）：具体介绍西沙群岛优美的风景和丰富的物产。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自然段）：写西沙群岛将来会更加美丽和富饶。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14375" y="1863725"/>
            <a:ext cx="421703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那里风景优美，物产丰富，是个可爱的地方。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5576" y="4653136"/>
            <a:ext cx="374441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总体写西沙群岛的特点。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Picture 6" descr="C:\Users\Administrator\Desktop\timg (2).jpgtimg (2)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18271" y="2211891"/>
            <a:ext cx="3529235" cy="24345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矩形 30"/>
          <p:cNvSpPr/>
          <p:nvPr/>
        </p:nvSpPr>
        <p:spPr>
          <a:xfrm>
            <a:off x="2449830" y="1844675"/>
            <a:ext cx="160528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650" y="2362200"/>
            <a:ext cx="160528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189605" y="3090545"/>
            <a:ext cx="1691005" cy="1325245"/>
            <a:chOff x="11202" y="4956"/>
            <a:chExt cx="2663" cy="2087"/>
          </a:xfrm>
        </p:grpSpPr>
        <p:sp>
          <p:nvSpPr>
            <p:cNvPr id="5" name="爆炸形 2 4"/>
            <p:cNvSpPr/>
            <p:nvPr/>
          </p:nvSpPr>
          <p:spPr>
            <a:xfrm rot="1860000">
              <a:off x="11202" y="4956"/>
              <a:ext cx="2620" cy="2087"/>
            </a:xfrm>
            <a:prstGeom prst="irregularSeal2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317" y="5588"/>
              <a:ext cx="254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中心句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  <p:bldP spid="31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2168158"/>
            <a:ext cx="709801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课文描写了西沙群岛的哪些地方来说明西沙群岛的风景优美、物产丰富？仔细阅读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2-6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自然段，找出答案吧！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0120" y="407416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海水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03170" y="4073525"/>
            <a:ext cx="10668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海底 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83375" y="4071620"/>
            <a:ext cx="11703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海岛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18585" y="4074160"/>
            <a:ext cx="10668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海里 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6272530" y="4366260"/>
            <a:ext cx="410845" cy="127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2009775" y="4364355"/>
            <a:ext cx="410845" cy="127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5363210" y="4074160"/>
            <a:ext cx="10579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海滩 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3425190" y="4364990"/>
            <a:ext cx="410845" cy="127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4886325" y="4363085"/>
            <a:ext cx="410845" cy="127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  <p:bldP spid="5" grpId="0"/>
      <p:bldP spid="7" grpId="0"/>
      <p:bldP spid="11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04123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2483768" y="1188041"/>
            <a:ext cx="4246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五光十色，瑰丽无比。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0776" y="1124744"/>
            <a:ext cx="10972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海水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1421630470792509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890" y="2185035"/>
            <a:ext cx="6480175" cy="379984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文本框 2"/>
          <p:cNvSpPr txBox="1"/>
          <p:nvPr/>
        </p:nvSpPr>
        <p:spPr>
          <a:xfrm>
            <a:off x="770890" y="2185035"/>
            <a:ext cx="690880" cy="39878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深蓝</a:t>
            </a:r>
            <a:endParaRPr lang="zh-CN" altLang="en-US" sz="20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22035" y="2280285"/>
            <a:ext cx="690880" cy="39878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rgbClr val="24A4D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淡青</a:t>
            </a:r>
            <a:endParaRPr lang="zh-CN" altLang="en-US" sz="2000">
              <a:solidFill>
                <a:srgbClr val="24A4D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83485" y="2526030"/>
            <a:ext cx="690880" cy="39878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rgbClr val="5E92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浅绿</a:t>
            </a:r>
            <a:endParaRPr lang="zh-CN" altLang="en-US" sz="2000">
              <a:solidFill>
                <a:srgbClr val="5E92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03625" y="2982595"/>
            <a:ext cx="690880" cy="39878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rgbClr val="D0D66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杏黄</a:t>
            </a:r>
            <a:endParaRPr lang="zh-CN" altLang="en-US" sz="2000">
              <a:solidFill>
                <a:srgbClr val="D0D66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3" grpId="0" animBg="1"/>
      <p:bldP spid="4" grpId="0" bldLvl="0" animBg="1"/>
      <p:bldP spid="8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76300" y="4545965"/>
            <a:ext cx="7871460" cy="1691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西沙群岛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是中国南海四大群岛之一，自古就是中国的领土，古代这里被称为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千里长沙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。主要岛屿有永兴岛、东岛、中建岛等。让我们走进课文，去感受西沙群岛的美丽和富饶吧！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timg (3).jpgtimg (3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7664" y="1266905"/>
            <a:ext cx="5668045" cy="321754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690880" y="2567305"/>
            <a:ext cx="7769860" cy="3872865"/>
            <a:chOff x="1088" y="4820"/>
            <a:chExt cx="12236" cy="5205"/>
          </a:xfrm>
        </p:grpSpPr>
        <p:sp>
          <p:nvSpPr>
            <p:cNvPr id="5" name="矩形 4"/>
            <p:cNvSpPr/>
            <p:nvPr/>
          </p:nvSpPr>
          <p:spPr>
            <a:xfrm>
              <a:off x="1100" y="4820"/>
              <a:ext cx="12225" cy="5205"/>
            </a:xfrm>
            <a:prstGeom prst="rect">
              <a:avLst/>
            </a:prstGeom>
            <a:gradFill>
              <a:gsLst>
                <a:gs pos="80000">
                  <a:srgbClr val="458ACA">
                    <a:alpha val="100000"/>
                  </a:srgbClr>
                </a:gs>
                <a:gs pos="5000">
                  <a:srgbClr val="0066CC"/>
                </a:gs>
                <a:gs pos="100000">
                  <a:srgbClr val="1774FF">
                    <a:lumMod val="91000"/>
                    <a:lumOff val="9000"/>
                  </a:srgbClr>
                </a:gs>
                <a:gs pos="100000">
                  <a:srgbClr val="0087E6"/>
                </a:gs>
                <a:gs pos="100000">
                  <a:srgbClr val="5E9295"/>
                </a:gs>
              </a:gsLst>
              <a:lin ang="162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088" y="6213"/>
              <a:ext cx="12224" cy="3812"/>
            </a:xfrm>
            <a:custGeom>
              <a:avLst/>
              <a:gdLst>
                <a:gd name="connisteX0" fmla="*/ 33020 w 7788910"/>
                <a:gd name="connsiteY0" fmla="*/ 2420620 h 2420620"/>
                <a:gd name="connisteX1" fmla="*/ 7788910 w 7788910"/>
                <a:gd name="connsiteY1" fmla="*/ 2404110 h 2420620"/>
                <a:gd name="connisteX2" fmla="*/ 7772400 w 7788910"/>
                <a:gd name="connsiteY2" fmla="*/ 831215 h 2420620"/>
                <a:gd name="connisteX3" fmla="*/ 7220585 w 7788910"/>
                <a:gd name="connsiteY3" fmla="*/ 1144270 h 2420620"/>
                <a:gd name="connisteX4" fmla="*/ 5664835 w 7788910"/>
                <a:gd name="connsiteY4" fmla="*/ 1268095 h 2420620"/>
                <a:gd name="connisteX5" fmla="*/ 5516245 w 7788910"/>
                <a:gd name="connsiteY5" fmla="*/ 1762125 h 2420620"/>
                <a:gd name="connisteX6" fmla="*/ 4874260 w 7788910"/>
                <a:gd name="connsiteY6" fmla="*/ 2008505 h 2420620"/>
                <a:gd name="connisteX7" fmla="*/ 4808220 w 7788910"/>
                <a:gd name="connsiteY7" fmla="*/ 2033270 h 2420620"/>
                <a:gd name="connisteX8" fmla="*/ 4758690 w 7788910"/>
                <a:gd name="connsiteY8" fmla="*/ 2099310 h 2420620"/>
                <a:gd name="connisteX9" fmla="*/ 4742180 w 7788910"/>
                <a:gd name="connsiteY9" fmla="*/ 2165350 h 2420620"/>
                <a:gd name="connisteX10" fmla="*/ 4742180 w 7788910"/>
                <a:gd name="connsiteY10" fmla="*/ 2231390 h 2420620"/>
                <a:gd name="connisteX11" fmla="*/ 4676775 w 7788910"/>
                <a:gd name="connsiteY11" fmla="*/ 2272030 h 2420620"/>
                <a:gd name="connisteX12" fmla="*/ 4610735 w 7788910"/>
                <a:gd name="connsiteY12" fmla="*/ 2272030 h 2420620"/>
                <a:gd name="connisteX13" fmla="*/ 4544695 w 7788910"/>
                <a:gd name="connsiteY13" fmla="*/ 2272030 h 2420620"/>
                <a:gd name="connisteX14" fmla="*/ 4479290 w 7788910"/>
                <a:gd name="connsiteY14" fmla="*/ 2272030 h 2420620"/>
                <a:gd name="connisteX15" fmla="*/ 4413250 w 7788910"/>
                <a:gd name="connsiteY15" fmla="*/ 2272030 h 2420620"/>
                <a:gd name="connisteX16" fmla="*/ 4347210 w 7788910"/>
                <a:gd name="connsiteY16" fmla="*/ 2255520 h 2420620"/>
                <a:gd name="connisteX17" fmla="*/ 4281170 w 7788910"/>
                <a:gd name="connsiteY17" fmla="*/ 2255520 h 2420620"/>
                <a:gd name="connisteX18" fmla="*/ 4215765 w 7788910"/>
                <a:gd name="connsiteY18" fmla="*/ 2255520 h 2420620"/>
                <a:gd name="connisteX19" fmla="*/ 4149725 w 7788910"/>
                <a:gd name="connsiteY19" fmla="*/ 2255520 h 2420620"/>
                <a:gd name="connisteX20" fmla="*/ 4083685 w 7788910"/>
                <a:gd name="connsiteY20" fmla="*/ 2255520 h 2420620"/>
                <a:gd name="connisteX21" fmla="*/ 4017645 w 7788910"/>
                <a:gd name="connsiteY21" fmla="*/ 2214880 h 2420620"/>
                <a:gd name="connisteX22" fmla="*/ 3952240 w 7788910"/>
                <a:gd name="connsiteY22" fmla="*/ 2165350 h 2420620"/>
                <a:gd name="connisteX23" fmla="*/ 3886200 w 7788910"/>
                <a:gd name="connsiteY23" fmla="*/ 2107565 h 2420620"/>
                <a:gd name="connisteX24" fmla="*/ 3820160 w 7788910"/>
                <a:gd name="connsiteY24" fmla="*/ 2049780 h 2420620"/>
                <a:gd name="connisteX25" fmla="*/ 3771265 w 7788910"/>
                <a:gd name="connsiteY25" fmla="*/ 1984375 h 2420620"/>
                <a:gd name="connisteX26" fmla="*/ 3713480 w 7788910"/>
                <a:gd name="connsiteY26" fmla="*/ 1918335 h 2420620"/>
                <a:gd name="connisteX27" fmla="*/ 3663950 w 7788910"/>
                <a:gd name="connsiteY27" fmla="*/ 1852295 h 2420620"/>
                <a:gd name="connisteX28" fmla="*/ 3597910 w 7788910"/>
                <a:gd name="connsiteY28" fmla="*/ 1794510 h 2420620"/>
                <a:gd name="connisteX29" fmla="*/ 3532505 w 7788910"/>
                <a:gd name="connsiteY29" fmla="*/ 1737360 h 2420620"/>
                <a:gd name="connisteX30" fmla="*/ 3466465 w 7788910"/>
                <a:gd name="connsiteY30" fmla="*/ 1687830 h 2420620"/>
                <a:gd name="connisteX31" fmla="*/ 3400425 w 7788910"/>
                <a:gd name="connsiteY31" fmla="*/ 1638300 h 2420620"/>
                <a:gd name="connisteX32" fmla="*/ 3334385 w 7788910"/>
                <a:gd name="connsiteY32" fmla="*/ 1588770 h 2420620"/>
                <a:gd name="connisteX33" fmla="*/ 3277235 w 7788910"/>
                <a:gd name="connsiteY33" fmla="*/ 1523365 h 2420620"/>
                <a:gd name="connisteX34" fmla="*/ 3227705 w 7788910"/>
                <a:gd name="connsiteY34" fmla="*/ 1457325 h 2420620"/>
                <a:gd name="connisteX35" fmla="*/ 3169920 w 7788910"/>
                <a:gd name="connsiteY35" fmla="*/ 1391285 h 2420620"/>
                <a:gd name="connisteX36" fmla="*/ 3103880 w 7788910"/>
                <a:gd name="connsiteY36" fmla="*/ 1341755 h 2420620"/>
                <a:gd name="connisteX37" fmla="*/ 3038475 w 7788910"/>
                <a:gd name="connsiteY37" fmla="*/ 1333500 h 2420620"/>
                <a:gd name="connisteX38" fmla="*/ 2972435 w 7788910"/>
                <a:gd name="connsiteY38" fmla="*/ 1316990 h 2420620"/>
                <a:gd name="connisteX39" fmla="*/ 2906395 w 7788910"/>
                <a:gd name="connsiteY39" fmla="*/ 1308735 h 2420620"/>
                <a:gd name="connisteX40" fmla="*/ 2840355 w 7788910"/>
                <a:gd name="connsiteY40" fmla="*/ 1308735 h 2420620"/>
                <a:gd name="connisteX41" fmla="*/ 2774950 w 7788910"/>
                <a:gd name="connsiteY41" fmla="*/ 1316990 h 2420620"/>
                <a:gd name="connisteX42" fmla="*/ 2708910 w 7788910"/>
                <a:gd name="connsiteY42" fmla="*/ 1316990 h 2420620"/>
                <a:gd name="connisteX43" fmla="*/ 2642870 w 7788910"/>
                <a:gd name="connsiteY43" fmla="*/ 1316990 h 2420620"/>
                <a:gd name="connisteX44" fmla="*/ 2577465 w 7788910"/>
                <a:gd name="connsiteY44" fmla="*/ 1316990 h 2420620"/>
                <a:gd name="connisteX45" fmla="*/ 2503170 w 7788910"/>
                <a:gd name="connsiteY45" fmla="*/ 1308735 h 2420620"/>
                <a:gd name="connisteX46" fmla="*/ 2437130 w 7788910"/>
                <a:gd name="connsiteY46" fmla="*/ 1300480 h 2420620"/>
                <a:gd name="connisteX47" fmla="*/ 2371090 w 7788910"/>
                <a:gd name="connsiteY47" fmla="*/ 1276350 h 2420620"/>
                <a:gd name="connisteX48" fmla="*/ 2305685 w 7788910"/>
                <a:gd name="connsiteY48" fmla="*/ 1268095 h 2420620"/>
                <a:gd name="connisteX49" fmla="*/ 2231390 w 7788910"/>
                <a:gd name="connsiteY49" fmla="*/ 1251585 h 2420620"/>
                <a:gd name="connisteX50" fmla="*/ 2165350 w 7788910"/>
                <a:gd name="connsiteY50" fmla="*/ 1251585 h 2420620"/>
                <a:gd name="connisteX51" fmla="*/ 2099945 w 7788910"/>
                <a:gd name="connsiteY51" fmla="*/ 1251585 h 2420620"/>
                <a:gd name="connisteX52" fmla="*/ 2033905 w 7788910"/>
                <a:gd name="connsiteY52" fmla="*/ 1251585 h 2420620"/>
                <a:gd name="connisteX53" fmla="*/ 1967865 w 7788910"/>
                <a:gd name="connsiteY53" fmla="*/ 1251585 h 2420620"/>
                <a:gd name="connisteX54" fmla="*/ 1901825 w 7788910"/>
                <a:gd name="connsiteY54" fmla="*/ 1235075 h 2420620"/>
                <a:gd name="connisteX55" fmla="*/ 1869440 w 7788910"/>
                <a:gd name="connsiteY55" fmla="*/ 1169035 h 2420620"/>
                <a:gd name="connisteX56" fmla="*/ 1844675 w 7788910"/>
                <a:gd name="connsiteY56" fmla="*/ 1102995 h 2420620"/>
                <a:gd name="connisteX57" fmla="*/ 1819910 w 7788910"/>
                <a:gd name="connsiteY57" fmla="*/ 1037590 h 2420620"/>
                <a:gd name="connisteX58" fmla="*/ 1811655 w 7788910"/>
                <a:gd name="connsiteY58" fmla="*/ 971550 h 2420620"/>
                <a:gd name="connisteX59" fmla="*/ 1811655 w 7788910"/>
                <a:gd name="connsiteY59" fmla="*/ 905510 h 2420620"/>
                <a:gd name="connisteX60" fmla="*/ 1803400 w 7788910"/>
                <a:gd name="connsiteY60" fmla="*/ 839470 h 2420620"/>
                <a:gd name="connisteX61" fmla="*/ 1803400 w 7788910"/>
                <a:gd name="connsiteY61" fmla="*/ 774065 h 2420620"/>
                <a:gd name="connisteX62" fmla="*/ 1803400 w 7788910"/>
                <a:gd name="connsiteY62" fmla="*/ 708025 h 2420620"/>
                <a:gd name="connisteX63" fmla="*/ 1803400 w 7788910"/>
                <a:gd name="connsiteY63" fmla="*/ 641985 h 2420620"/>
                <a:gd name="connisteX64" fmla="*/ 1803400 w 7788910"/>
                <a:gd name="connsiteY64" fmla="*/ 576580 h 2420620"/>
                <a:gd name="connisteX65" fmla="*/ 1803400 w 7788910"/>
                <a:gd name="connsiteY65" fmla="*/ 510540 h 2420620"/>
                <a:gd name="connisteX66" fmla="*/ 1786890 w 7788910"/>
                <a:gd name="connsiteY66" fmla="*/ 444500 h 2420620"/>
                <a:gd name="connisteX67" fmla="*/ 1770380 w 7788910"/>
                <a:gd name="connsiteY67" fmla="*/ 378460 h 2420620"/>
                <a:gd name="connisteX68" fmla="*/ 1745615 w 7788910"/>
                <a:gd name="connsiteY68" fmla="*/ 313055 h 2420620"/>
                <a:gd name="connisteX69" fmla="*/ 1712595 w 7788910"/>
                <a:gd name="connsiteY69" fmla="*/ 247015 h 2420620"/>
                <a:gd name="connisteX70" fmla="*/ 1663065 w 7788910"/>
                <a:gd name="connsiteY70" fmla="*/ 180975 h 2420620"/>
                <a:gd name="connisteX71" fmla="*/ 1622425 w 7788910"/>
                <a:gd name="connsiteY71" fmla="*/ 114935 h 2420620"/>
                <a:gd name="connisteX72" fmla="*/ 1556385 w 7788910"/>
                <a:gd name="connsiteY72" fmla="*/ 57785 h 2420620"/>
                <a:gd name="connisteX73" fmla="*/ 1490345 w 7788910"/>
                <a:gd name="connsiteY73" fmla="*/ 8255 h 2420620"/>
                <a:gd name="connisteX74" fmla="*/ 1424305 w 7788910"/>
                <a:gd name="connsiteY74" fmla="*/ 0 h 2420620"/>
                <a:gd name="connisteX75" fmla="*/ 1358900 w 7788910"/>
                <a:gd name="connsiteY75" fmla="*/ 0 h 2420620"/>
                <a:gd name="connisteX76" fmla="*/ 1292860 w 7788910"/>
                <a:gd name="connsiteY76" fmla="*/ 0 h 2420620"/>
                <a:gd name="connisteX77" fmla="*/ 1226820 w 7788910"/>
                <a:gd name="connsiteY77" fmla="*/ 24765 h 2420620"/>
                <a:gd name="connisteX78" fmla="*/ 1161415 w 7788910"/>
                <a:gd name="connsiteY78" fmla="*/ 66040 h 2420620"/>
                <a:gd name="connisteX79" fmla="*/ 1103630 w 7788910"/>
                <a:gd name="connsiteY79" fmla="*/ 131445 h 2420620"/>
                <a:gd name="connisteX80" fmla="*/ 1095375 w 7788910"/>
                <a:gd name="connsiteY80" fmla="*/ 197485 h 2420620"/>
                <a:gd name="connisteX81" fmla="*/ 1078865 w 7788910"/>
                <a:gd name="connsiteY81" fmla="*/ 263525 h 2420620"/>
                <a:gd name="connisteX82" fmla="*/ 1070610 w 7788910"/>
                <a:gd name="connsiteY82" fmla="*/ 329565 h 2420620"/>
                <a:gd name="connisteX83" fmla="*/ 1037590 w 7788910"/>
                <a:gd name="connsiteY83" fmla="*/ 394970 h 2420620"/>
                <a:gd name="connisteX84" fmla="*/ 988060 w 7788910"/>
                <a:gd name="connsiteY84" fmla="*/ 461010 h 2420620"/>
                <a:gd name="connisteX85" fmla="*/ 930910 w 7788910"/>
                <a:gd name="connsiteY85" fmla="*/ 527050 h 2420620"/>
                <a:gd name="connisteX86" fmla="*/ 881380 w 7788910"/>
                <a:gd name="connsiteY86" fmla="*/ 592455 h 2420620"/>
                <a:gd name="connisteX87" fmla="*/ 815340 w 7788910"/>
                <a:gd name="connsiteY87" fmla="*/ 658495 h 2420620"/>
                <a:gd name="connisteX88" fmla="*/ 774065 w 7788910"/>
                <a:gd name="connsiteY88" fmla="*/ 724535 h 2420620"/>
                <a:gd name="connisteX89" fmla="*/ 724535 w 7788910"/>
                <a:gd name="connsiteY89" fmla="*/ 790575 h 2420620"/>
                <a:gd name="connisteX90" fmla="*/ 683895 w 7788910"/>
                <a:gd name="connsiteY90" fmla="*/ 855980 h 2420620"/>
                <a:gd name="connisteX91" fmla="*/ 617855 w 7788910"/>
                <a:gd name="connsiteY91" fmla="*/ 922020 h 2420620"/>
                <a:gd name="connisteX92" fmla="*/ 568325 w 7788910"/>
                <a:gd name="connsiteY92" fmla="*/ 988060 h 2420620"/>
                <a:gd name="connisteX93" fmla="*/ 518795 w 7788910"/>
                <a:gd name="connsiteY93" fmla="*/ 1054100 h 2420620"/>
                <a:gd name="connisteX94" fmla="*/ 469265 w 7788910"/>
                <a:gd name="connsiteY94" fmla="*/ 1119505 h 2420620"/>
                <a:gd name="connisteX95" fmla="*/ 403860 w 7788910"/>
                <a:gd name="connsiteY95" fmla="*/ 1169035 h 2420620"/>
                <a:gd name="connisteX96" fmla="*/ 337820 w 7788910"/>
                <a:gd name="connsiteY96" fmla="*/ 1226820 h 2420620"/>
                <a:gd name="connisteX97" fmla="*/ 271780 w 7788910"/>
                <a:gd name="connsiteY97" fmla="*/ 1284605 h 2420620"/>
                <a:gd name="connisteX98" fmla="*/ 206375 w 7788910"/>
                <a:gd name="connsiteY98" fmla="*/ 1308735 h 2420620"/>
                <a:gd name="connisteX99" fmla="*/ 140335 w 7788910"/>
                <a:gd name="connsiteY99" fmla="*/ 1341755 h 2420620"/>
                <a:gd name="connisteX100" fmla="*/ 66040 w 7788910"/>
                <a:gd name="connsiteY100" fmla="*/ 1366520 h 2420620"/>
                <a:gd name="connisteX101" fmla="*/ 0 w 7788910"/>
                <a:gd name="connsiteY101" fmla="*/ 1325245 h 2420620"/>
                <a:gd name="connisteX102" fmla="*/ 16510 w 7788910"/>
                <a:gd name="connsiteY102" fmla="*/ 1391285 h 2420620"/>
                <a:gd name="connisteX103" fmla="*/ 16510 w 7788910"/>
                <a:gd name="connsiteY103" fmla="*/ 1457325 h 2420620"/>
                <a:gd name="connisteX104" fmla="*/ 16510 w 7788910"/>
                <a:gd name="connsiteY104" fmla="*/ 1523365 h 2420620"/>
                <a:gd name="connisteX105" fmla="*/ 16510 w 7788910"/>
                <a:gd name="connsiteY105" fmla="*/ 1588770 h 2420620"/>
                <a:gd name="connisteX106" fmla="*/ 24765 w 7788910"/>
                <a:gd name="connsiteY106" fmla="*/ 1654810 h 2420620"/>
                <a:gd name="connisteX107" fmla="*/ 24765 w 7788910"/>
                <a:gd name="connsiteY107" fmla="*/ 1720850 h 2420620"/>
                <a:gd name="connisteX108" fmla="*/ 24765 w 7788910"/>
                <a:gd name="connsiteY108" fmla="*/ 1786255 h 2420620"/>
                <a:gd name="connisteX109" fmla="*/ 24765 w 7788910"/>
                <a:gd name="connsiteY109" fmla="*/ 1852295 h 2420620"/>
                <a:gd name="connisteX110" fmla="*/ 33020 w 7788910"/>
                <a:gd name="connsiteY110" fmla="*/ 1918335 h 2420620"/>
                <a:gd name="connisteX111" fmla="*/ 41275 w 7788910"/>
                <a:gd name="connsiteY111" fmla="*/ 1984375 h 2420620"/>
                <a:gd name="connisteX112" fmla="*/ 49530 w 7788910"/>
                <a:gd name="connsiteY112" fmla="*/ 2049780 h 2420620"/>
                <a:gd name="connisteX113" fmla="*/ 57785 w 7788910"/>
                <a:gd name="connsiteY113" fmla="*/ 2115820 h 2420620"/>
                <a:gd name="connisteX114" fmla="*/ 57785 w 7788910"/>
                <a:gd name="connsiteY114" fmla="*/ 2181860 h 2420620"/>
                <a:gd name="connisteX115" fmla="*/ 33020 w 7788910"/>
                <a:gd name="connsiteY115" fmla="*/ 2247265 h 2420620"/>
                <a:gd name="connisteX116" fmla="*/ 33020 w 7788910"/>
                <a:gd name="connsiteY116" fmla="*/ 2313305 h 2420620"/>
                <a:gd name="connisteX117" fmla="*/ 24765 w 7788910"/>
                <a:gd name="connsiteY117" fmla="*/ 2379345 h 2420620"/>
                <a:gd name="connisteX118" fmla="*/ 41275 w 7788910"/>
                <a:gd name="connsiteY118" fmla="*/ 2379345 h 2420620"/>
                <a:gd name="connisteX119" fmla="*/ 33020 w 7788910"/>
                <a:gd name="connsiteY119" fmla="*/ 2420620 h 242062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  <a:cxn ang="0">
                  <a:pos x="connisteX67" y="connsiteY67"/>
                </a:cxn>
                <a:cxn ang="0">
                  <a:pos x="connisteX68" y="connsiteY68"/>
                </a:cxn>
                <a:cxn ang="0">
                  <a:pos x="connisteX69" y="connsiteY69"/>
                </a:cxn>
                <a:cxn ang="0">
                  <a:pos x="connisteX70" y="connsiteY70"/>
                </a:cxn>
                <a:cxn ang="0">
                  <a:pos x="connisteX71" y="connsiteY71"/>
                </a:cxn>
                <a:cxn ang="0">
                  <a:pos x="connisteX72" y="connsiteY72"/>
                </a:cxn>
                <a:cxn ang="0">
                  <a:pos x="connisteX73" y="connsiteY73"/>
                </a:cxn>
                <a:cxn ang="0">
                  <a:pos x="connisteX74" y="connsiteY74"/>
                </a:cxn>
                <a:cxn ang="0">
                  <a:pos x="connisteX75" y="connsiteY75"/>
                </a:cxn>
                <a:cxn ang="0">
                  <a:pos x="connisteX76" y="connsiteY76"/>
                </a:cxn>
                <a:cxn ang="0">
                  <a:pos x="connisteX77" y="connsiteY77"/>
                </a:cxn>
                <a:cxn ang="0">
                  <a:pos x="connisteX78" y="connsiteY78"/>
                </a:cxn>
                <a:cxn ang="0">
                  <a:pos x="connisteX79" y="connsiteY79"/>
                </a:cxn>
                <a:cxn ang="0">
                  <a:pos x="connisteX80" y="connsiteY80"/>
                </a:cxn>
                <a:cxn ang="0">
                  <a:pos x="connisteX81" y="connsiteY81"/>
                </a:cxn>
                <a:cxn ang="0">
                  <a:pos x="connisteX82" y="connsiteY82"/>
                </a:cxn>
                <a:cxn ang="0">
                  <a:pos x="connisteX83" y="connsiteY83"/>
                </a:cxn>
                <a:cxn ang="0">
                  <a:pos x="connisteX84" y="connsiteY84"/>
                </a:cxn>
                <a:cxn ang="0">
                  <a:pos x="connisteX85" y="connsiteY85"/>
                </a:cxn>
                <a:cxn ang="0">
                  <a:pos x="connisteX86" y="connsiteY86"/>
                </a:cxn>
                <a:cxn ang="0">
                  <a:pos x="connisteX87" y="connsiteY87"/>
                </a:cxn>
                <a:cxn ang="0">
                  <a:pos x="connisteX88" y="connsiteY88"/>
                </a:cxn>
                <a:cxn ang="0">
                  <a:pos x="connisteX89" y="connsiteY89"/>
                </a:cxn>
                <a:cxn ang="0">
                  <a:pos x="connisteX90" y="connsiteY90"/>
                </a:cxn>
                <a:cxn ang="0">
                  <a:pos x="connisteX91" y="connsiteY91"/>
                </a:cxn>
                <a:cxn ang="0">
                  <a:pos x="connisteX92" y="connsiteY92"/>
                </a:cxn>
                <a:cxn ang="0">
                  <a:pos x="connisteX93" y="connsiteY93"/>
                </a:cxn>
                <a:cxn ang="0">
                  <a:pos x="connisteX94" y="connsiteY94"/>
                </a:cxn>
                <a:cxn ang="0">
                  <a:pos x="connisteX95" y="connsiteY95"/>
                </a:cxn>
                <a:cxn ang="0">
                  <a:pos x="connisteX96" y="connsiteY96"/>
                </a:cxn>
                <a:cxn ang="0">
                  <a:pos x="connisteX97" y="connsiteY97"/>
                </a:cxn>
                <a:cxn ang="0">
                  <a:pos x="connisteX98" y="connsiteY98"/>
                </a:cxn>
                <a:cxn ang="0">
                  <a:pos x="connisteX99" y="connsiteY99"/>
                </a:cxn>
                <a:cxn ang="0">
                  <a:pos x="connisteX100" y="connsiteY100"/>
                </a:cxn>
                <a:cxn ang="0">
                  <a:pos x="connisteX101" y="connsiteY101"/>
                </a:cxn>
                <a:cxn ang="0">
                  <a:pos x="connisteX102" y="connsiteY102"/>
                </a:cxn>
                <a:cxn ang="0">
                  <a:pos x="connisteX103" y="connsiteY103"/>
                </a:cxn>
                <a:cxn ang="0">
                  <a:pos x="connisteX104" y="connsiteY104"/>
                </a:cxn>
                <a:cxn ang="0">
                  <a:pos x="connisteX105" y="connsiteY105"/>
                </a:cxn>
                <a:cxn ang="0">
                  <a:pos x="connisteX106" y="connsiteY106"/>
                </a:cxn>
                <a:cxn ang="0">
                  <a:pos x="connisteX107" y="connsiteY107"/>
                </a:cxn>
                <a:cxn ang="0">
                  <a:pos x="connisteX108" y="connsiteY108"/>
                </a:cxn>
                <a:cxn ang="0">
                  <a:pos x="connisteX109" y="connsiteY109"/>
                </a:cxn>
                <a:cxn ang="0">
                  <a:pos x="connisteX110" y="connsiteY110"/>
                </a:cxn>
                <a:cxn ang="0">
                  <a:pos x="connisteX111" y="connsiteY111"/>
                </a:cxn>
                <a:cxn ang="0">
                  <a:pos x="connisteX112" y="connsiteY112"/>
                </a:cxn>
                <a:cxn ang="0">
                  <a:pos x="connisteX113" y="connsiteY113"/>
                </a:cxn>
                <a:cxn ang="0">
                  <a:pos x="connisteX114" y="connsiteY114"/>
                </a:cxn>
                <a:cxn ang="0">
                  <a:pos x="connisteX115" y="connsiteY115"/>
                </a:cxn>
                <a:cxn ang="0">
                  <a:pos x="connisteX116" y="connsiteY116"/>
                </a:cxn>
                <a:cxn ang="0">
                  <a:pos x="connisteX117" y="connsiteY117"/>
                </a:cxn>
                <a:cxn ang="0">
                  <a:pos x="connisteX118" y="connsiteY118"/>
                </a:cxn>
                <a:cxn ang="0">
                  <a:pos x="connisteX119" y="connsiteY119"/>
                </a:cxn>
              </a:cxnLst>
              <a:rect l="l" t="t" r="r" b="b"/>
              <a:pathLst>
                <a:path w="7788910" h="2420620">
                  <a:moveTo>
                    <a:pt x="33020" y="2420620"/>
                  </a:moveTo>
                  <a:lnTo>
                    <a:pt x="7788910" y="2404110"/>
                  </a:lnTo>
                  <a:lnTo>
                    <a:pt x="7772400" y="831215"/>
                  </a:lnTo>
                  <a:lnTo>
                    <a:pt x="7220585" y="1144270"/>
                  </a:lnTo>
                  <a:lnTo>
                    <a:pt x="5664835" y="1268095"/>
                  </a:lnTo>
                  <a:lnTo>
                    <a:pt x="5516245" y="1762125"/>
                  </a:lnTo>
                  <a:lnTo>
                    <a:pt x="4874260" y="2008505"/>
                  </a:lnTo>
                  <a:lnTo>
                    <a:pt x="4808220" y="2033270"/>
                  </a:lnTo>
                  <a:lnTo>
                    <a:pt x="4758690" y="2099310"/>
                  </a:lnTo>
                  <a:lnTo>
                    <a:pt x="4742180" y="2165350"/>
                  </a:lnTo>
                  <a:lnTo>
                    <a:pt x="4742180" y="2231390"/>
                  </a:lnTo>
                  <a:lnTo>
                    <a:pt x="4676775" y="2272030"/>
                  </a:lnTo>
                  <a:lnTo>
                    <a:pt x="4610735" y="2272030"/>
                  </a:lnTo>
                  <a:lnTo>
                    <a:pt x="4544695" y="2272030"/>
                  </a:lnTo>
                  <a:lnTo>
                    <a:pt x="4479290" y="2272030"/>
                  </a:lnTo>
                  <a:lnTo>
                    <a:pt x="4413250" y="2272030"/>
                  </a:lnTo>
                  <a:lnTo>
                    <a:pt x="4347210" y="2255520"/>
                  </a:lnTo>
                  <a:lnTo>
                    <a:pt x="4281170" y="2255520"/>
                  </a:lnTo>
                  <a:lnTo>
                    <a:pt x="4215765" y="2255520"/>
                  </a:lnTo>
                  <a:lnTo>
                    <a:pt x="4149725" y="2255520"/>
                  </a:lnTo>
                  <a:lnTo>
                    <a:pt x="4083685" y="2255520"/>
                  </a:lnTo>
                  <a:lnTo>
                    <a:pt x="4017645" y="2214880"/>
                  </a:lnTo>
                  <a:lnTo>
                    <a:pt x="3952240" y="2165350"/>
                  </a:lnTo>
                  <a:lnTo>
                    <a:pt x="3886200" y="2107565"/>
                  </a:lnTo>
                  <a:lnTo>
                    <a:pt x="3820160" y="2049780"/>
                  </a:lnTo>
                  <a:lnTo>
                    <a:pt x="3771265" y="1984375"/>
                  </a:lnTo>
                  <a:lnTo>
                    <a:pt x="3713480" y="1918335"/>
                  </a:lnTo>
                  <a:lnTo>
                    <a:pt x="3663950" y="1852295"/>
                  </a:lnTo>
                  <a:lnTo>
                    <a:pt x="3597910" y="1794510"/>
                  </a:lnTo>
                  <a:lnTo>
                    <a:pt x="3532505" y="1737360"/>
                  </a:lnTo>
                  <a:lnTo>
                    <a:pt x="3466465" y="1687830"/>
                  </a:lnTo>
                  <a:lnTo>
                    <a:pt x="3400425" y="1638300"/>
                  </a:lnTo>
                  <a:lnTo>
                    <a:pt x="3334385" y="1588770"/>
                  </a:lnTo>
                  <a:lnTo>
                    <a:pt x="3277235" y="1523365"/>
                  </a:lnTo>
                  <a:lnTo>
                    <a:pt x="3227705" y="1457325"/>
                  </a:lnTo>
                  <a:lnTo>
                    <a:pt x="3169920" y="1391285"/>
                  </a:lnTo>
                  <a:lnTo>
                    <a:pt x="3103880" y="1341755"/>
                  </a:lnTo>
                  <a:lnTo>
                    <a:pt x="3038475" y="1333500"/>
                  </a:lnTo>
                  <a:lnTo>
                    <a:pt x="2972435" y="1316990"/>
                  </a:lnTo>
                  <a:lnTo>
                    <a:pt x="2906395" y="1308735"/>
                  </a:lnTo>
                  <a:lnTo>
                    <a:pt x="2840355" y="1308735"/>
                  </a:lnTo>
                  <a:lnTo>
                    <a:pt x="2774950" y="1316990"/>
                  </a:lnTo>
                  <a:lnTo>
                    <a:pt x="2708910" y="1316990"/>
                  </a:lnTo>
                  <a:lnTo>
                    <a:pt x="2642870" y="1316990"/>
                  </a:lnTo>
                  <a:lnTo>
                    <a:pt x="2577465" y="1316990"/>
                  </a:lnTo>
                  <a:lnTo>
                    <a:pt x="2503170" y="1308735"/>
                  </a:lnTo>
                  <a:lnTo>
                    <a:pt x="2437130" y="1300480"/>
                  </a:lnTo>
                  <a:lnTo>
                    <a:pt x="2371090" y="1276350"/>
                  </a:lnTo>
                  <a:lnTo>
                    <a:pt x="2305685" y="1268095"/>
                  </a:lnTo>
                  <a:lnTo>
                    <a:pt x="2231390" y="1251585"/>
                  </a:lnTo>
                  <a:lnTo>
                    <a:pt x="2165350" y="1251585"/>
                  </a:lnTo>
                  <a:lnTo>
                    <a:pt x="2099945" y="1251585"/>
                  </a:lnTo>
                  <a:lnTo>
                    <a:pt x="2033905" y="1251585"/>
                  </a:lnTo>
                  <a:lnTo>
                    <a:pt x="1967865" y="1251585"/>
                  </a:lnTo>
                  <a:lnTo>
                    <a:pt x="1901825" y="1235075"/>
                  </a:lnTo>
                  <a:lnTo>
                    <a:pt x="1869440" y="1169035"/>
                  </a:lnTo>
                  <a:lnTo>
                    <a:pt x="1844675" y="1102995"/>
                  </a:lnTo>
                  <a:lnTo>
                    <a:pt x="1819910" y="1037590"/>
                  </a:lnTo>
                  <a:lnTo>
                    <a:pt x="1811655" y="971550"/>
                  </a:lnTo>
                  <a:lnTo>
                    <a:pt x="1811655" y="905510"/>
                  </a:lnTo>
                  <a:lnTo>
                    <a:pt x="1803400" y="839470"/>
                  </a:lnTo>
                  <a:lnTo>
                    <a:pt x="1803400" y="774065"/>
                  </a:lnTo>
                  <a:lnTo>
                    <a:pt x="1803400" y="708025"/>
                  </a:lnTo>
                  <a:lnTo>
                    <a:pt x="1803400" y="641985"/>
                  </a:lnTo>
                  <a:lnTo>
                    <a:pt x="1803400" y="576580"/>
                  </a:lnTo>
                  <a:lnTo>
                    <a:pt x="1803400" y="510540"/>
                  </a:lnTo>
                  <a:lnTo>
                    <a:pt x="1786890" y="444500"/>
                  </a:lnTo>
                  <a:lnTo>
                    <a:pt x="1770380" y="378460"/>
                  </a:lnTo>
                  <a:lnTo>
                    <a:pt x="1745615" y="313055"/>
                  </a:lnTo>
                  <a:lnTo>
                    <a:pt x="1712595" y="247015"/>
                  </a:lnTo>
                  <a:lnTo>
                    <a:pt x="1663065" y="180975"/>
                  </a:lnTo>
                  <a:lnTo>
                    <a:pt x="1622425" y="114935"/>
                  </a:lnTo>
                  <a:lnTo>
                    <a:pt x="1556385" y="57785"/>
                  </a:lnTo>
                  <a:lnTo>
                    <a:pt x="1490345" y="8255"/>
                  </a:lnTo>
                  <a:lnTo>
                    <a:pt x="1424305" y="0"/>
                  </a:lnTo>
                  <a:lnTo>
                    <a:pt x="1358900" y="0"/>
                  </a:lnTo>
                  <a:lnTo>
                    <a:pt x="1292860" y="0"/>
                  </a:lnTo>
                  <a:lnTo>
                    <a:pt x="1226820" y="24765"/>
                  </a:lnTo>
                  <a:lnTo>
                    <a:pt x="1161415" y="66040"/>
                  </a:lnTo>
                  <a:lnTo>
                    <a:pt x="1103630" y="131445"/>
                  </a:lnTo>
                  <a:lnTo>
                    <a:pt x="1095375" y="197485"/>
                  </a:lnTo>
                  <a:lnTo>
                    <a:pt x="1078865" y="263525"/>
                  </a:lnTo>
                  <a:lnTo>
                    <a:pt x="1070610" y="329565"/>
                  </a:lnTo>
                  <a:lnTo>
                    <a:pt x="1037590" y="394970"/>
                  </a:lnTo>
                  <a:lnTo>
                    <a:pt x="988060" y="461010"/>
                  </a:lnTo>
                  <a:lnTo>
                    <a:pt x="930910" y="527050"/>
                  </a:lnTo>
                  <a:lnTo>
                    <a:pt x="881380" y="592455"/>
                  </a:lnTo>
                  <a:lnTo>
                    <a:pt x="815340" y="658495"/>
                  </a:lnTo>
                  <a:lnTo>
                    <a:pt x="774065" y="724535"/>
                  </a:lnTo>
                  <a:lnTo>
                    <a:pt x="724535" y="790575"/>
                  </a:lnTo>
                  <a:lnTo>
                    <a:pt x="683895" y="855980"/>
                  </a:lnTo>
                  <a:lnTo>
                    <a:pt x="617855" y="922020"/>
                  </a:lnTo>
                  <a:lnTo>
                    <a:pt x="568325" y="988060"/>
                  </a:lnTo>
                  <a:lnTo>
                    <a:pt x="518795" y="1054100"/>
                  </a:lnTo>
                  <a:lnTo>
                    <a:pt x="469265" y="1119505"/>
                  </a:lnTo>
                  <a:lnTo>
                    <a:pt x="403860" y="1169035"/>
                  </a:lnTo>
                  <a:lnTo>
                    <a:pt x="337820" y="1226820"/>
                  </a:lnTo>
                  <a:lnTo>
                    <a:pt x="271780" y="1284605"/>
                  </a:lnTo>
                  <a:lnTo>
                    <a:pt x="206375" y="1308735"/>
                  </a:lnTo>
                  <a:lnTo>
                    <a:pt x="140335" y="1341755"/>
                  </a:lnTo>
                  <a:lnTo>
                    <a:pt x="66040" y="1366520"/>
                  </a:lnTo>
                  <a:lnTo>
                    <a:pt x="0" y="1325245"/>
                  </a:lnTo>
                  <a:lnTo>
                    <a:pt x="16510" y="1391285"/>
                  </a:lnTo>
                  <a:lnTo>
                    <a:pt x="16510" y="1457325"/>
                  </a:lnTo>
                  <a:lnTo>
                    <a:pt x="16510" y="1523365"/>
                  </a:lnTo>
                  <a:lnTo>
                    <a:pt x="16510" y="1588770"/>
                  </a:lnTo>
                  <a:lnTo>
                    <a:pt x="24765" y="1654810"/>
                  </a:lnTo>
                  <a:lnTo>
                    <a:pt x="24765" y="1720850"/>
                  </a:lnTo>
                  <a:lnTo>
                    <a:pt x="24765" y="1786255"/>
                  </a:lnTo>
                  <a:lnTo>
                    <a:pt x="24765" y="1852295"/>
                  </a:lnTo>
                  <a:lnTo>
                    <a:pt x="33020" y="1918335"/>
                  </a:lnTo>
                  <a:lnTo>
                    <a:pt x="41275" y="1984375"/>
                  </a:lnTo>
                  <a:lnTo>
                    <a:pt x="49530" y="2049780"/>
                  </a:lnTo>
                  <a:lnTo>
                    <a:pt x="57785" y="2115820"/>
                  </a:lnTo>
                  <a:lnTo>
                    <a:pt x="57785" y="2181860"/>
                  </a:lnTo>
                  <a:lnTo>
                    <a:pt x="33020" y="2247265"/>
                  </a:lnTo>
                  <a:lnTo>
                    <a:pt x="33020" y="2313305"/>
                  </a:lnTo>
                  <a:lnTo>
                    <a:pt x="24765" y="2379345"/>
                  </a:lnTo>
                  <a:lnTo>
                    <a:pt x="41275" y="2379345"/>
                  </a:lnTo>
                  <a:lnTo>
                    <a:pt x="33020" y="242062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04123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698686" y="1065689"/>
            <a:ext cx="6583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海水为什么会呈现不同的颜色？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70025" y="50723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山崖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72330" y="615632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峡谷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73675" y="456120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颜色深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72665" y="313753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颜色浅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H="1">
            <a:off x="2050415" y="2708910"/>
            <a:ext cx="1270" cy="80899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H="1">
            <a:off x="5170170" y="3880485"/>
            <a:ext cx="0" cy="2199005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22" grpId="1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1949098" y="982633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珊瑚各种各样 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020272" y="4437112"/>
            <a:ext cx="1243864" cy="2219461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7" name="矩形 26"/>
          <p:cNvSpPr/>
          <p:nvPr/>
        </p:nvSpPr>
        <p:spPr>
          <a:xfrm>
            <a:off x="910776" y="920914"/>
            <a:ext cx="10972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海底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939290" y="5191760"/>
            <a:ext cx="1260009" cy="1260009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26745" y="5191760"/>
            <a:ext cx="1260009" cy="1260009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29310" y="3931920"/>
            <a:ext cx="1260009" cy="1260009"/>
          </a:xfrm>
          <a:prstGeom prst="ellipse">
            <a:avLst/>
          </a:prstGeom>
          <a:blipFill rotWithShape="1"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89150" y="3931920"/>
            <a:ext cx="1260009" cy="1260009"/>
          </a:xfrm>
          <a:prstGeom prst="ellipse">
            <a:avLst/>
          </a:prstGeom>
          <a:blipFill rotWithShape="1"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30880" y="4651375"/>
            <a:ext cx="1800013" cy="1800013"/>
          </a:xfrm>
          <a:prstGeom prst="ellipse">
            <a:avLst/>
          </a:prstGeom>
          <a:blipFill rotWithShape="1"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792345" y="3743960"/>
            <a:ext cx="1800013" cy="1800013"/>
          </a:xfrm>
          <a:prstGeom prst="ellipse">
            <a:avLst/>
          </a:prstGeom>
          <a:blipFill rotWithShape="1"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32510" y="18129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像绽开的花朵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55215" y="251269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像分枝的鹿角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13880" y="98234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龙虾威武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99000" y="98234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海参懒洋洋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7" grpId="0"/>
      <p:bldP spid="2" grpId="0" animBg="1"/>
      <p:bldP spid="3" grpId="0" animBg="1"/>
      <p:bldP spid="3" grpId="1" animBg="1"/>
      <p:bldP spid="4" grpId="0" animBg="1"/>
      <p:bldP spid="5" grpId="0" animBg="1"/>
      <p:bldP spid="7" grpId="0" animBg="1"/>
      <p:bldP spid="8" grpId="0" animBg="1"/>
      <p:bldP spid="9" grpId="0"/>
      <p:bldP spid="9" grpId="1"/>
      <p:bldP spid="9" grpId="2"/>
      <p:bldP spid="9" grpId="3"/>
      <p:bldP spid="10" grpId="0"/>
      <p:bldP spid="11" grpId="0"/>
      <p:bldP spid="12" grpId="0"/>
      <p:bldP spid="1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143000" y="1939290"/>
            <a:ext cx="72459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eaLnBrk="1" latinLnBrk="0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鱼成群结队地在珊瑚丛中穿来穿去，好看极了。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0770" y="920914"/>
            <a:ext cx="10972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海里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48843" y="982301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鱼多、好看。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0" y="2444115"/>
            <a:ext cx="865505" cy="5715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32355" y="1939290"/>
            <a:ext cx="1605280" cy="5715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10055" y="2637155"/>
            <a:ext cx="5724042" cy="2844021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>
            <a:softEdge rad="711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" grpId="0"/>
      <p:bldP spid="31" grpId="0" bldLvl="0" animBg="1"/>
      <p:bldP spid="3" grpId="0" bldLvl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948690" y="1132205"/>
            <a:ext cx="724598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eaLnBrk="1" latinLnBrk="0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有的全身布满彩色的条纹；有的头上长着一簇红缨；有的周身像插着好些扇子，游动的时候飘飘摇摇；有的眼睛圆溜溜的，身上长满了刺，鼓起气来像皮球一样圆。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73240" y="1052195"/>
            <a:ext cx="865505" cy="5715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10055" y="1132205"/>
            <a:ext cx="864235" cy="5715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7370" y="1623695"/>
            <a:ext cx="865505" cy="5715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7470" y="2065655"/>
            <a:ext cx="865505" cy="5715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189095" y="3201035"/>
            <a:ext cx="1535430" cy="1431290"/>
            <a:chOff x="7342" y="5559"/>
            <a:chExt cx="2418" cy="2254"/>
          </a:xfrm>
        </p:grpSpPr>
        <p:sp>
          <p:nvSpPr>
            <p:cNvPr id="13" name="爆炸形 2 12"/>
            <p:cNvSpPr/>
            <p:nvPr/>
          </p:nvSpPr>
          <p:spPr>
            <a:xfrm rot="3000000">
              <a:off x="7427" y="5480"/>
              <a:ext cx="2255" cy="2413"/>
            </a:xfrm>
            <a:prstGeom prst="irregularSeal2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342" y="6227"/>
              <a:ext cx="1920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just" eaLnBrk="1" latinLnBrk="0" hangingPunct="1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排比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6146800" y="3119755"/>
            <a:ext cx="195389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78865" y="3576320"/>
            <a:ext cx="195389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604010" y="4736465"/>
            <a:ext cx="64966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eaLnBrk="1" latinLnBrk="0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生动形象地描写了各种鱼的外形特征，非常好看。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283325" y="3200400"/>
            <a:ext cx="1536065" cy="1431925"/>
            <a:chOff x="7342" y="5559"/>
            <a:chExt cx="2419" cy="2255"/>
          </a:xfrm>
        </p:grpSpPr>
        <p:sp>
          <p:nvSpPr>
            <p:cNvPr id="16" name="爆炸形 2 15"/>
            <p:cNvSpPr/>
            <p:nvPr/>
          </p:nvSpPr>
          <p:spPr>
            <a:xfrm rot="3000000">
              <a:off x="7427" y="5480"/>
              <a:ext cx="2255" cy="2413"/>
            </a:xfrm>
            <a:prstGeom prst="irregularSeal2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342" y="6227"/>
              <a:ext cx="1920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just" eaLnBrk="1" latinLnBrk="0" hangingPunct="1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1" grpId="0" animBg="1"/>
      <p:bldP spid="31" grpId="1" animBg="1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948690" y="1132205"/>
            <a:ext cx="724598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eaLnBrk="1" latinLnBrk="0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各种各样的鱼多得数不清。正像人们说的那样，西沙群岛的海里一半是水，一半是鱼。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32425" y="2607945"/>
            <a:ext cx="1536065" cy="1431925"/>
            <a:chOff x="7342" y="5559"/>
            <a:chExt cx="2419" cy="2255"/>
          </a:xfrm>
        </p:grpSpPr>
        <p:sp>
          <p:nvSpPr>
            <p:cNvPr id="13" name="爆炸形 2 12"/>
            <p:cNvSpPr/>
            <p:nvPr/>
          </p:nvSpPr>
          <p:spPr>
            <a:xfrm rot="3000000">
              <a:off x="7427" y="5480"/>
              <a:ext cx="2255" cy="2413"/>
            </a:xfrm>
            <a:prstGeom prst="irregularSeal2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342" y="6227"/>
              <a:ext cx="1920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just" eaLnBrk="1" latinLnBrk="0" hangingPunct="1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夸张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 flipV="1">
            <a:off x="6427470" y="2118995"/>
            <a:ext cx="151511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045845" y="2637155"/>
            <a:ext cx="1654175" cy="63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323975" y="4118610"/>
            <a:ext cx="64966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eaLnBrk="1" latinLnBrk="0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强调了西沙群岛鱼多的特点，并非真的是水和鱼各占一半。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488565" y="849630"/>
            <a:ext cx="40055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贝壳多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910770" y="849486"/>
            <a:ext cx="10972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海滩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0590" y="1994535"/>
            <a:ext cx="794575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海滩上有拣不完的美丽的贝壳，大的，小的，颜色不一，形状千奇百怪。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5586" y="3438778"/>
            <a:ext cx="8176393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说明西沙群岛不但贝壳多，而且很美，可以任你挑选。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12820" y="1994535"/>
            <a:ext cx="1406525" cy="5715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2" grpId="0"/>
      <p:bldP spid="3" grpId="0"/>
      <p:bldP spid="4" grpId="0" animBg="1"/>
      <p:bldP spid="4" grpId="1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1126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05" y="6381115"/>
            <a:ext cx="720725" cy="47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910770" y="849486"/>
            <a:ext cx="10972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海岛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7250" y="4135120"/>
            <a:ext cx="756666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岛上有一片片茂密的树林，树林里栖息着各种海鸟。遍地都是鸟蛋。树下堆积着一层厚厚的鸟粪，这是非常宝贵的肥料。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1970" y="4633595"/>
            <a:ext cx="1554480" cy="5715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69360" y="4633595"/>
            <a:ext cx="2501900" cy="5715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7150" y="5205095"/>
            <a:ext cx="2872105" cy="5715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327150" y="1425575"/>
            <a:ext cx="5918200" cy="2428240"/>
            <a:chOff x="2090" y="2245"/>
            <a:chExt cx="9320" cy="3824"/>
          </a:xfrm>
        </p:grpSpPr>
        <p:sp>
          <p:nvSpPr>
            <p:cNvPr id="6" name="云形 5"/>
            <p:cNvSpPr/>
            <p:nvPr/>
          </p:nvSpPr>
          <p:spPr>
            <a:xfrm>
              <a:off x="2090" y="2245"/>
              <a:ext cx="9321" cy="3824"/>
            </a:xfrm>
            <a:prstGeom prst="cloud">
              <a:avLst/>
            </a:prstGeom>
            <a:gradFill>
              <a:gsLst>
                <a:gs pos="0">
                  <a:schemeClr val="bg1"/>
                </a:gs>
                <a:gs pos="100000">
                  <a:srgbClr val="1774FF">
                    <a:lumMod val="91000"/>
                    <a:lumOff val="9000"/>
                  </a:srgbClr>
                </a:gs>
                <a:gs pos="100000">
                  <a:srgbClr val="0087E6"/>
                </a:gs>
                <a:gs pos="100000">
                  <a:srgbClr val="005CBF"/>
                </a:gs>
              </a:gsLst>
              <a:path path="circle">
                <a:fillToRect l="100000" t="100000"/>
              </a:path>
              <a:tileRect r="-100000" b="-100000"/>
            </a:gradFill>
            <a:ln w="25400" cap="flat" cmpd="sng" algn="ctr">
              <a:noFill/>
              <a:prstDash val="solid"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069" y="3050"/>
              <a:ext cx="8222" cy="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为什么说西沙群岛是鸟的天下？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470150" y="2614930"/>
            <a:ext cx="32010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鸟多、蛋多、粪多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4" grpId="0" animBg="1"/>
      <p:bldP spid="4" grpId="1" animBg="1"/>
      <p:bldP spid="3" grpId="0" animBg="1"/>
      <p:bldP spid="3" grpId="1" animBg="1"/>
      <p:bldP spid="5" grpId="0" animBg="1"/>
      <p:bldP spid="5" grpId="1" animBg="1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86460" y="1877060"/>
            <a:ext cx="742696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为什么说“富饶的西沙群岛”是“是我们祖祖辈辈生长的地方。”？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6460" y="2953385"/>
            <a:ext cx="778065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沙自古就是中国的领土。《旧唐书》记载从唐朝起，中国政府开始正式管理海南岛以南海域。早在隋代，中国已经派使节经南海到过今天的马来西亚，唐代高僧义净亦由此到达印度。古代那些满载着陶瓷、丝绸、香料的商船在此驶过，这里又被称为“海上丝绸之路”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524328" y="4509120"/>
            <a:ext cx="953405" cy="1872519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323528" y="1916832"/>
            <a:ext cx="842493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      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随着祖国建设事业的发展，可爱的西沙群岛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必将变得更加美丽，更加富饶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35896" y="2492896"/>
            <a:ext cx="78295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4509120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33261" y="2420888"/>
            <a:ext cx="78295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8580" y="3228340"/>
            <a:ext cx="7221220" cy="1630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这句话和文章第一自然段的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那里风景优美，物产丰富，是个可爱的地方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呼应，突出了文章的主题。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3" grpId="0" bldLvl="0" animBg="1"/>
      <p:bldP spid="2" grpId="0" bldLvl="0" animBg="1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851920" y="8367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首尾呼应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7664" y="1556792"/>
            <a:ext cx="6844665" cy="3046095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文章开头和结尾内容相仿，相互接应。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本文开头说西沙“风景优美，物产丰富，是个可爱的地方”，结尾升华，“必将变得更加美丽，更加富饶”，这就是运用了首尾呼应的写法。好处是可以使文章结构严谨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主题突出。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292494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47664" y="4785995"/>
            <a:ext cx="6867525" cy="1076325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文章开头提到一次相应内容，结尾时再呼应一次。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3528" y="494116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 animBg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64920" y="1268730"/>
            <a:ext cx="6818630" cy="4464685"/>
            <a:chOff x="1992" y="1998"/>
            <a:chExt cx="10738" cy="7031"/>
          </a:xfrm>
        </p:grpSpPr>
        <p:pic>
          <p:nvPicPr>
            <p:cNvPr id="2051" name="Picture 3" descr="C:\Users\Administrator\Desktop\re_55cc3b7401bac.jpgre_55cc3b7401bac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87" y="2452"/>
              <a:ext cx="4964" cy="323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1992" y="1998"/>
              <a:ext cx="5331" cy="4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西沙群岛：</a:t>
              </a:r>
              <a:r>
                <a:rPr sz="24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西沙群岛地处北回归线以南，雨量充沛，岛屿附近海域的水温年变化小。这些优越的自然条件形成了西沙群岛奇特的景观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097" y="6559"/>
              <a:ext cx="10633" cy="24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西沙群岛上栖息着四十多种鸟类，素称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鸟的天堂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。它还是我国主要热带渔场，那里有珊瑚鱼类和大洋性鱼类四百余种。每到渔汛，海南、湛江一带渔民多来此捕鱼。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901189" y="2437675"/>
            <a:ext cx="613410" cy="25806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富饶的西沙群岛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746885" y="1830705"/>
            <a:ext cx="902335" cy="5219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总起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514768" y="2107585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730375" y="3483610"/>
            <a:ext cx="918845" cy="5219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分述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1721485" y="5108575"/>
            <a:ext cx="927735" cy="5219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290310" y="2107565"/>
            <a:ext cx="261620" cy="336359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2209" y="605031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040" y="6186805"/>
            <a:ext cx="126492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4873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50" y="6308725"/>
            <a:ext cx="720725" cy="47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114675" y="5207000"/>
            <a:ext cx="3022600" cy="5219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更加美丽富饶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719570" y="3312795"/>
            <a:ext cx="1652270" cy="9531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景色优美物产丰富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755265" y="2593975"/>
            <a:ext cx="215900" cy="2272665"/>
          </a:xfrm>
          <a:prstGeom prst="leftBrac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114675" y="1749425"/>
            <a:ext cx="3019425" cy="5219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是个可爱的地方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122295" y="2352675"/>
            <a:ext cx="3018790" cy="5219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海面 五光十色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122930" y="2952750"/>
            <a:ext cx="3019425" cy="9531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海底 珊瑚、海参、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大龙虾、鱼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121025" y="4005580"/>
            <a:ext cx="3020060" cy="5219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海滩 贝壳、海龟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121025" y="4586605"/>
            <a:ext cx="3022600" cy="5219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海岛 鸟的天下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649220" y="5418455"/>
            <a:ext cx="46545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649220" y="2010410"/>
            <a:ext cx="46545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 autoUpdateAnimBg="0"/>
      <p:bldP spid="42" grpId="0" bldLvl="0" animBg="1"/>
      <p:bldP spid="43" grpId="0" bldLvl="0" animBg="1"/>
      <p:bldP spid="44" grpId="0" bldLvl="0" animBg="1"/>
      <p:bldP spid="46" grpId="0" bldLvl="0" animBg="1"/>
      <p:bldP spid="47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1"/>
            <a:ext cx="9252519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95536" y="908720"/>
            <a:ext cx="4680520" cy="46081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观沧海</a:t>
            </a:r>
            <a:b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曹操</a:t>
            </a:r>
            <a:endParaRPr kumimoji="0" lang="zh-CN" altLang="zh-CN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东临碣石，以观沧海。</a:t>
            </a:r>
            <a:endParaRPr kumimoji="0" lang="zh-CN" altLang="zh-CN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水何澹澹，山岛竦峙。</a:t>
            </a:r>
            <a:endParaRPr kumimoji="0" lang="zh-CN" altLang="zh-CN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树木丛生，百草丰茂。</a:t>
            </a:r>
            <a:endParaRPr kumimoji="0" lang="zh-CN" altLang="zh-CN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秋风萧瑟，洪波涌起。</a:t>
            </a:r>
            <a:endParaRPr kumimoji="0" lang="zh-CN" altLang="zh-CN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日月之行，若出其中。</a:t>
            </a:r>
            <a:endParaRPr kumimoji="0" lang="zh-CN" altLang="zh-CN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星汉灿烂，若出其里。</a:t>
            </a:r>
            <a:endParaRPr kumimoji="0" lang="zh-CN" altLang="zh-CN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幸甚至哉，歌以咏志。 </a:t>
            </a:r>
            <a:endParaRPr kumimoji="0" lang="zh-CN" altLang="zh-CN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19455" y="3865880"/>
            <a:ext cx="8273415" cy="2061210"/>
            <a:chOff x="1133" y="6088"/>
            <a:chExt cx="13029" cy="3246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10526" y="8338"/>
              <a:ext cx="3637" cy="0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1133" y="6088"/>
              <a:ext cx="12587" cy="3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海底高低不平，有山崖，有峡谷，海水有深有浅，从海面看，色彩就不同了。 </a:t>
              </a:r>
              <a:endParaRPr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     </a:t>
              </a:r>
              <a:r>
                <a:rPr lang="zh-CN" altLang="en-US" sz="3200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　　　　　　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，是因为　　　　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u="sng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　　　　　 　         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942975" y="5403850"/>
            <a:ext cx="71532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有山崖，有峡谷，海水有深有浅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83045" y="4881245"/>
            <a:ext cx="25450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海底高低不平，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5981" y="1586680"/>
            <a:ext cx="799288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（　　　　）的森林　（　　　　）的峡谷　　（　　　　）的山崖  （　　　　）的海龟　　（　　　　）的贝壳  （　　　　）的物产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818515" y="3237230"/>
            <a:ext cx="8281035" cy="62928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按提示，改变句式，意思不变。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431096" y="1025793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在括号里填入合适的词语。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58166" y="1555269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茂密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11604" y="2067893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11604" y="1565056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57987" y="2138932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高耸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647190" y="4881880"/>
            <a:ext cx="35699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从海面看，色彩不同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8"/>
          <p:cNvSpPr txBox="1"/>
          <p:nvPr/>
        </p:nvSpPr>
        <p:spPr>
          <a:xfrm>
            <a:off x="1358399" y="2653363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38"/>
          <p:cNvSpPr txBox="1"/>
          <p:nvPr/>
        </p:nvSpPr>
        <p:spPr>
          <a:xfrm>
            <a:off x="5411604" y="2581608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丰富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8" grpId="0"/>
      <p:bldP spid="38" grpId="0"/>
      <p:bldP spid="15" grpId="0" build="p"/>
      <p:bldP spid="28" grpId="0" build="p"/>
      <p:bldP spid="36" grpId="0"/>
      <p:bldP spid="39" grpId="0"/>
      <p:bldP spid="40" grpId="0"/>
      <p:bldP spid="41" grpId="0"/>
      <p:bldP spid="42" grpId="0"/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755576" y="1340769"/>
            <a:ext cx="7149480" cy="86409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/>
          <a:p>
            <a:pPr lvl="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作者用了什么修辞手法来写西沙群岛的鱼多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95736" y="3212976"/>
            <a:ext cx="5059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比喻、排比、拟人、夸张。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27584" y="3068960"/>
            <a:ext cx="7766050" cy="158432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运用课文总分总的结构方式，写一处景色。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826770" y="1268730"/>
            <a:ext cx="7849870" cy="129603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搜集一些有关祖国大好河山的谚语诗句，表达一下自己的爱国之情。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57290" y="3861048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yán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岩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富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03848" y="1653829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yōu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优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860445" y="1729377"/>
            <a:ext cx="1212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qiǎn</a:t>
            </a:r>
            <a:endParaRPr lang="en-US" altLang="zh-CN" sz="4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浅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922695" y="1629039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cuò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233018" y="3882884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xiā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虾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860032" y="386104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tǐnɡ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挺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101329" y="386104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gǔ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鼓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57354" y="1628800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/>
              <a:t>fù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3148024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5088158" y="2370306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bǎo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808531" y="3143404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4897984" y="30615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宝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3148024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995780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77860" y="2368023"/>
            <a:ext cx="10807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hòu</a:t>
            </a:r>
            <a:endParaRPr lang="en-US" altLang="zh-CN" sz="4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307461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厚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876256" y="2413732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ɡuì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679501" y="3143404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6731232" y="3084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贵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2341724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shǔ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509120"/>
            <a:ext cx="1327930" cy="169605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043608" y="2132856"/>
            <a:ext cx="7920880" cy="245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厚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：子上面“曰”不要写成“白”。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：右下部不要写成“目”。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浅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：右面是戋，不要写成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富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组词：富饶  丰富  富丽堂皇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fù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饶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30" y="3914140"/>
            <a:ext cx="50946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组词：求饶  富饶  不依不饶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65094" y="3279165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ráo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优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组词：优美  优秀  品学兼优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yōu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岩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组词：岩石  岩浆  千岩万壑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yán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组词：人参  海参  参辰卯酉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shēn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瑰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组词：玫瑰  瑰宝  稀世瑰宝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uī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划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组词：比划  划船  划来划去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huá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武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组词：威武  武术  文韬武略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wǔ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虾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组词：龙虾  虾球  虾兵蟹将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xiā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2764</Words>
  <Application>WPS 演示</Application>
  <PresentationFormat>全屏显示(4:3)</PresentationFormat>
  <Paragraphs>498</Paragraphs>
  <Slides>35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Arial</vt:lpstr>
      <vt:lpstr>宋体</vt:lpstr>
      <vt:lpstr>Wingdings</vt:lpstr>
      <vt:lpstr>楷体</vt:lpstr>
      <vt:lpstr>方正卡通简体</vt:lpstr>
      <vt:lpstr>黑体</vt:lpstr>
      <vt:lpstr>汉语拼音</vt:lpstr>
      <vt:lpstr>Calibri</vt:lpstr>
      <vt:lpstr>微软雅黑</vt:lpstr>
      <vt:lpstr>Arial Unicode MS</vt:lpstr>
      <vt:lpstr>Vijaya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1086</cp:revision>
  <dcterms:created xsi:type="dcterms:W3CDTF">2017-05-17T10:13:00Z</dcterms:created>
  <dcterms:modified xsi:type="dcterms:W3CDTF">2018-06-28T04:42:14Z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