
<file path=[Content_Types].xml><?xml version="1.0" encoding="utf-8"?>
<Types xmlns="http://schemas.openxmlformats.org/package/2006/content-types">
  <Default Extension="jpeg" ContentType="image/jpe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363" r:id="rId3"/>
    <p:sldId id="413" r:id="rId5"/>
    <p:sldId id="294" r:id="rId6"/>
    <p:sldId id="462" r:id="rId7"/>
    <p:sldId id="516" r:id="rId8"/>
    <p:sldId id="517" r:id="rId9"/>
    <p:sldId id="365" r:id="rId10"/>
    <p:sldId id="425" r:id="rId11"/>
    <p:sldId id="548" r:id="rId12"/>
    <p:sldId id="427" r:id="rId13"/>
    <p:sldId id="303" r:id="rId14"/>
    <p:sldId id="300" r:id="rId15"/>
    <p:sldId id="415" r:id="rId16"/>
    <p:sldId id="420" r:id="rId17"/>
    <p:sldId id="309" r:id="rId18"/>
    <p:sldId id="394" r:id="rId19"/>
    <p:sldId id="496" r:id="rId20"/>
    <p:sldId id="498" r:id="rId21"/>
    <p:sldId id="499" r:id="rId22"/>
    <p:sldId id="500" r:id="rId23"/>
    <p:sldId id="501" r:id="rId24"/>
    <p:sldId id="502" r:id="rId25"/>
    <p:sldId id="503" r:id="rId26"/>
    <p:sldId id="504" r:id="rId27"/>
    <p:sldId id="505" r:id="rId28"/>
    <p:sldId id="506" r:id="rId29"/>
    <p:sldId id="507" r:id="rId30"/>
    <p:sldId id="324" r:id="rId31"/>
    <p:sldId id="393" r:id="rId32"/>
    <p:sldId id="313" r:id="rId33"/>
    <p:sldId id="319" r:id="rId34"/>
    <p:sldId id="419" r:id="rId35"/>
    <p:sldId id="416" r:id="rId36"/>
    <p:sldId id="377" r:id="rId37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66FF"/>
    <a:srgbClr val="0033CC"/>
    <a:srgbClr val="0066CC"/>
    <a:srgbClr val="3333FF"/>
    <a:srgbClr val="08CDE8"/>
    <a:srgbClr val="009900"/>
    <a:srgbClr val="99CC00"/>
    <a:srgbClr val="9E9A00"/>
    <a:srgbClr val="E7E2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862" autoAdjust="0"/>
    <p:restoredTop sz="93765" autoAdjust="0"/>
  </p:normalViewPr>
  <p:slideViewPr>
    <p:cSldViewPr>
      <p:cViewPr varScale="1">
        <p:scale>
          <a:sx n="81" d="100"/>
          <a:sy n="81" d="100"/>
        </p:scale>
        <p:origin x="1718" y="58"/>
      </p:cViewPr>
      <p:guideLst>
        <p:guide orient="horz" pos="2138"/>
        <p:guide pos="2810"/>
        <p:guide orient="horz" pos="4010"/>
        <p:guide pos="60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45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0" Type="http://schemas.openxmlformats.org/officeDocument/2006/relationships/tableStyles" Target="tableStyles.xml"/><Relationship Id="rId4" Type="http://schemas.openxmlformats.org/officeDocument/2006/relationships/notesMaster" Target="notesMasters/notesMaster1.xml"/><Relationship Id="rId39" Type="http://schemas.openxmlformats.org/officeDocument/2006/relationships/viewProps" Target="viewProps.xml"/><Relationship Id="rId38" Type="http://schemas.openxmlformats.org/officeDocument/2006/relationships/presProps" Target="presProps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0C8C9FB5-AF00-420F-8375-86425FED18B0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3DE1C597-045B-4484-9210-D34BC6B52F3A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1536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15363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934A45C-533B-49F9-B715-025EAC29F6C9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DE1C597-045B-4484-9210-D34BC6B52F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11DF6C85-580E-49AA-8C0F-7282E851D184}" type="datetimeFigureOut">
              <a:rPr lang="en-US" smtClean="0"/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</a:fld>
            <a:endParaRPr kumimoji="0" lang="zh-CN" altLang="en-US"/>
          </a:p>
        </p:txBody>
      </p:sp>
      <p:pic>
        <p:nvPicPr>
          <p:cNvPr id="7" name="Picture 2" descr="C:\Documents and Settings\Administrator\桌面\五洲时代天华Logo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988" y="168275"/>
            <a:ext cx="2617787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 userDrawn="1"/>
        </p:nvSpPr>
        <p:spPr>
          <a:xfrm>
            <a:off x="6215075" y="0"/>
            <a:ext cx="29289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人教版五年级上册</a:t>
            </a: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med">
    <p:pull dir="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747A54F-3FEC-4936-8736-4984B542CD4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F967827-1260-487A-A463-0B68ED403DB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B40C29D-F8BC-4739-8571-43BF1184087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F3B43B-6748-494E-8E9B-16197170E8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</a:fld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10420"/>
            <a:ext cx="720080" cy="687315"/>
          </a:xfrm>
          <a:prstGeom prst="rect">
            <a:avLst/>
          </a:prstGeom>
        </p:spPr>
      </p:pic>
    </p:spTree>
  </p:cSld>
  <p:clrMapOvr>
    <a:masterClrMapping/>
  </p:clrMapOvr>
  <p:transition spd="med">
    <p:pull dir="d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F1E265B0-DCD4-4796-B75D-711F6AC2A922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0087019A-3CDA-445A-9687-17C2E4B5EC3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F056C-123B-465B-9EC5-1177502EB47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AA3EAD-165B-4515-8835-F3F4D4A90AC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11DF6C85-580E-49AA-8C0F-7282E851D184}" type="datetimeFigureOut">
              <a:rPr lang="en-US" smtClean="0"/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</a:fld>
            <a:endParaRPr kumimoji="0"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9687E9B-3C79-4CEC-83F4-2F4717F4931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E8A40AC-8327-41A7-B253-1606CB1C849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119AB8E-A24F-4C6B-B45B-F1413F517A4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A42BF55-4000-4174-BB51-D53C3904184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0BDA5B8-0CBB-43B2-8450-2937FFC0BB48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8E8FD3-CF33-4D7C-9F2E-EF83FB8D2E6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7439827-C08C-407D-8FCE-26EC36613D7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5229B43-16FD-4E5A-8C99-936808A001A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82C6953-BA12-468F-B445-92D732FF205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08FF690-C14C-40AC-A546-12A9EC55E33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3299DDF-21D2-45DA-BB95-95C31C05B89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6E7717C-74FC-4CDC-9D8D-92AB9B3EE35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FCECB8F-BCA3-423E-A202-4CD36E0D10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A39AFFB-A8C5-45FA-896B-632C528212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0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latinLnBrk="0" hangingPunct="1"/>
            <a:fld id="{11DF6C85-580E-49AA-8C0F-7282E851D184}" type="datetimeFigureOut">
              <a:rPr lang="en-US" smtClean="0"/>
            </a:fld>
            <a:endParaRPr lang="en-US" sz="1100" dirty="0">
              <a:solidFill>
                <a:schemeClr val="tx2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r" eaLnBrk="1" latinLnBrk="0" hangingPunct="1"/>
            <a:endParaRPr kumimoji="0" lang="zh-CN" altLang="en-US" sz="1100" dirty="0">
              <a:solidFill>
                <a:schemeClr val="tx2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ctr" eaLnBrk="1" latinLnBrk="0" hangingPunct="1"/>
            <a:fld id="{6D95434A-1094-4C26-ADA4-1AB6210859AE}" type="slidenum">
              <a:rPr kumimoji="0" lang="en-US" smtClean="0"/>
            </a:fld>
            <a:endParaRPr kumimoji="0" lang="zh-CN" altLang="en-US" b="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</p:sldLayoutIdLst>
  <p:transition spd="med">
    <p:pull dir="d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1.png"/><Relationship Id="rId8" Type="http://schemas.openxmlformats.org/officeDocument/2006/relationships/image" Target="../media/image10.emf"/><Relationship Id="rId7" Type="http://schemas.openxmlformats.org/officeDocument/2006/relationships/image" Target="../media/image9.emf"/><Relationship Id="rId6" Type="http://schemas.openxmlformats.org/officeDocument/2006/relationships/image" Target="../media/image8.emf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2" Type="http://schemas.openxmlformats.org/officeDocument/2006/relationships/notesSlide" Target="../notesSlides/notesSlide1.xml"/><Relationship Id="rId11" Type="http://schemas.openxmlformats.org/officeDocument/2006/relationships/slideLayout" Target="../slideLayouts/slideLayout4.xml"/><Relationship Id="rId10" Type="http://schemas.openxmlformats.org/officeDocument/2006/relationships/image" Target="../media/image12.png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19.png"/><Relationship Id="rId6" Type="http://schemas.openxmlformats.org/officeDocument/2006/relationships/image" Target="../media/image10.emf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14.emf"/><Relationship Id="rId6" Type="http://schemas.openxmlformats.org/officeDocument/2006/relationships/image" Target="../media/image9.emf"/><Relationship Id="rId5" Type="http://schemas.openxmlformats.org/officeDocument/2006/relationships/image" Target="../media/image13.png"/><Relationship Id="rId4" Type="http://schemas.openxmlformats.org/officeDocument/2006/relationships/image" Target="../media/image4.png"/><Relationship Id="rId3" Type="http://schemas.openxmlformats.org/officeDocument/2006/relationships/image" Target="../media/image11.png"/><Relationship Id="rId2" Type="http://schemas.openxmlformats.org/officeDocument/2006/relationships/image" Target="../media/image10.emf"/><Relationship Id="rId1" Type="http://schemas.openxmlformats.org/officeDocument/2006/relationships/image" Target="../media/image3.jpe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1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14.emf"/><Relationship Id="rId5" Type="http://schemas.openxmlformats.org/officeDocument/2006/relationships/image" Target="../media/image9.emf"/><Relationship Id="rId4" Type="http://schemas.openxmlformats.org/officeDocument/2006/relationships/image" Target="../media/image13.png"/><Relationship Id="rId3" Type="http://schemas.openxmlformats.org/officeDocument/2006/relationships/image" Target="../media/image4.png"/><Relationship Id="rId2" Type="http://schemas.openxmlformats.org/officeDocument/2006/relationships/image" Target="../media/image20.emf"/><Relationship Id="rId1" Type="http://schemas.openxmlformats.org/officeDocument/2006/relationships/image" Target="../media/image3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22.png"/><Relationship Id="rId6" Type="http://schemas.openxmlformats.org/officeDocument/2006/relationships/image" Target="../media/image21.png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1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21.png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1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21.png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21.png"/><Relationship Id="rId6" Type="http://schemas.openxmlformats.org/officeDocument/2006/relationships/image" Target="../media/image23.png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15.png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21.png"/><Relationship Id="rId6" Type="http://schemas.openxmlformats.org/officeDocument/2006/relationships/image" Target="../media/image14.emf"/><Relationship Id="rId5" Type="http://schemas.openxmlformats.org/officeDocument/2006/relationships/image" Target="../media/image9.emf"/><Relationship Id="rId4" Type="http://schemas.openxmlformats.org/officeDocument/2006/relationships/image" Target="../media/image13.png"/><Relationship Id="rId3" Type="http://schemas.openxmlformats.org/officeDocument/2006/relationships/image" Target="../media/image4.png"/><Relationship Id="rId2" Type="http://schemas.openxmlformats.org/officeDocument/2006/relationships/image" Target="../media/image23.png"/><Relationship Id="rId1" Type="http://schemas.openxmlformats.org/officeDocument/2006/relationships/image" Target="../media/image3.jpe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21.png"/><Relationship Id="rId6" Type="http://schemas.openxmlformats.org/officeDocument/2006/relationships/image" Target="../media/image14.emf"/><Relationship Id="rId5" Type="http://schemas.openxmlformats.org/officeDocument/2006/relationships/image" Target="../media/image9.emf"/><Relationship Id="rId4" Type="http://schemas.openxmlformats.org/officeDocument/2006/relationships/image" Target="../media/image13.png"/><Relationship Id="rId3" Type="http://schemas.openxmlformats.org/officeDocument/2006/relationships/image" Target="../media/image4.png"/><Relationship Id="rId2" Type="http://schemas.openxmlformats.org/officeDocument/2006/relationships/image" Target="../media/image24.png"/><Relationship Id="rId1" Type="http://schemas.openxmlformats.org/officeDocument/2006/relationships/image" Target="../media/image3.jpe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21.png"/><Relationship Id="rId6" Type="http://schemas.openxmlformats.org/officeDocument/2006/relationships/image" Target="../media/image25.png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2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26.png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27.png"/><Relationship Id="rId6" Type="http://schemas.openxmlformats.org/officeDocument/2006/relationships/image" Target="../media/image21.png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28.png"/><Relationship Id="rId6" Type="http://schemas.openxmlformats.org/officeDocument/2006/relationships/image" Target="../media/image21.png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21.png"/><Relationship Id="rId6" Type="http://schemas.openxmlformats.org/officeDocument/2006/relationships/image" Target="../media/image29.png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29.png"/><Relationship Id="rId6" Type="http://schemas.openxmlformats.org/officeDocument/2006/relationships/image" Target="../media/image21.png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2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29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3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3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3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3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.xml"/><Relationship Id="rId8" Type="http://schemas.openxmlformats.org/officeDocument/2006/relationships/image" Target="../media/image12.png"/><Relationship Id="rId7" Type="http://schemas.openxmlformats.org/officeDocument/2006/relationships/image" Target="../media/image11.png"/><Relationship Id="rId6" Type="http://schemas.openxmlformats.org/officeDocument/2006/relationships/image" Target="../media/image10.emf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34.xml.rels><?xml version="1.0" encoding="UTF-8" standalone="yes"?>
<Relationships xmlns="http://schemas.openxmlformats.org/package/2006/relationships"><Relationship Id="rId9" Type="http://schemas.openxmlformats.org/officeDocument/2006/relationships/image" Target="../media/image12.png"/><Relationship Id="rId8" Type="http://schemas.openxmlformats.org/officeDocument/2006/relationships/image" Target="../media/image11.png"/><Relationship Id="rId7" Type="http://schemas.openxmlformats.org/officeDocument/2006/relationships/image" Target="../media/image10.emf"/><Relationship Id="rId6" Type="http://schemas.openxmlformats.org/officeDocument/2006/relationships/image" Target="../media/image6.png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0" Type="http://schemas.openxmlformats.org/officeDocument/2006/relationships/slideLayout" Target="../slideLayouts/slideLayout18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.xml"/><Relationship Id="rId8" Type="http://schemas.openxmlformats.org/officeDocument/2006/relationships/image" Target="../media/image18.png"/><Relationship Id="rId7" Type="http://schemas.openxmlformats.org/officeDocument/2006/relationships/image" Target="../media/image17.jpeg"/><Relationship Id="rId6" Type="http://schemas.openxmlformats.org/officeDocument/2006/relationships/image" Target="../media/image16.png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.xml"/><Relationship Id="rId8" Type="http://schemas.openxmlformats.org/officeDocument/2006/relationships/image" Target="../media/image12.png"/><Relationship Id="rId7" Type="http://schemas.openxmlformats.org/officeDocument/2006/relationships/image" Target="../media/image11.png"/><Relationship Id="rId6" Type="http://schemas.openxmlformats.org/officeDocument/2006/relationships/image" Target="../media/image10.emf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0" y="5732463"/>
            <a:ext cx="9144000" cy="1125537"/>
          </a:xfrm>
          <a:prstGeom prst="rect">
            <a:avLst/>
          </a:prstGeom>
          <a:solidFill>
            <a:srgbClr val="FCF7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3690938" y="5662613"/>
            <a:ext cx="2519362" cy="2390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/>
        </p:nvSpPr>
        <p:spPr>
          <a:xfrm>
            <a:off x="1785918" y="2000240"/>
            <a:ext cx="5328592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400" b="1" dirty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8 </a:t>
            </a:r>
            <a:r>
              <a:rPr lang="zh-CN" altLang="en-US" sz="4400" b="1" dirty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去年的树</a:t>
            </a:r>
            <a:endParaRPr lang="zh-CN" altLang="en-US" sz="44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pic>
        <p:nvPicPr>
          <p:cNvPr id="14341" name="图片 9"/>
          <p:cNvPicPr>
            <a:picLocks noChangeAspect="1"/>
          </p:cNvPicPr>
          <p:nvPr/>
        </p:nvPicPr>
        <p:blipFill>
          <a:blip r:embed="rId3" cstate="print"/>
          <a:srcRect r="33527" b="78349"/>
          <a:stretch>
            <a:fillRect/>
          </a:stretch>
        </p:blipFill>
        <p:spPr bwMode="auto">
          <a:xfrm>
            <a:off x="5011738" y="5199063"/>
            <a:ext cx="4132262" cy="165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13856" y="2881841"/>
            <a:ext cx="4195763" cy="623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4" name="图片 14"/>
          <p:cNvPicPr>
            <a:picLocks noChangeAspect="1"/>
          </p:cNvPicPr>
          <p:nvPr/>
        </p:nvPicPr>
        <p:blipFill>
          <a:blip r:embed="rId5" cstate="print"/>
          <a:srcRect l="33527" b="78349"/>
          <a:stretch>
            <a:fillRect/>
          </a:stretch>
        </p:blipFill>
        <p:spPr bwMode="auto">
          <a:xfrm>
            <a:off x="0" y="5337175"/>
            <a:ext cx="3851275" cy="154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5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727325" y="6459538"/>
            <a:ext cx="596900" cy="436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7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655763" y="5662613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3071918" y="3356992"/>
            <a:ext cx="38796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人教版三年级上册</a:t>
            </a: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836357" y="4560894"/>
            <a:ext cx="1327930" cy="2056092"/>
            <a:chOff x="5836357" y="4560894"/>
            <a:chExt cx="1327930" cy="2056092"/>
          </a:xfrm>
        </p:grpSpPr>
        <p:pic>
          <p:nvPicPr>
            <p:cNvPr id="25" name="图片 5"/>
            <p:cNvPicPr>
              <a:picLocks noChangeAspect="1"/>
            </p:cNvPicPr>
            <p:nvPr/>
          </p:nvPicPr>
          <p:blipFill rotWithShape="1">
            <a:blip r:embed="rId8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9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195513" y="4723901"/>
            <a:ext cx="1549697" cy="1734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 flipH="1">
            <a:off x="7668344" y="5902324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0" y="6003041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7038429" y="6372929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5" name="图片 84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6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对角圆角矩形 19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AutoShape 2"/>
          <p:cNvSpPr>
            <a:spLocks noChangeArrowheads="1"/>
          </p:cNvSpPr>
          <p:nvPr/>
        </p:nvSpPr>
        <p:spPr bwMode="auto">
          <a:xfrm>
            <a:off x="611561" y="980728"/>
            <a:ext cx="144015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会认字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" name="TextBox 23"/>
          <p:cNvSpPr txBox="1">
            <a:spLocks noChangeArrowheads="1"/>
          </p:cNvSpPr>
          <p:nvPr/>
        </p:nvSpPr>
        <p:spPr bwMode="auto">
          <a:xfrm>
            <a:off x="1331640" y="3862789"/>
            <a:ext cx="864096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燃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23"/>
          <p:cNvSpPr txBox="1">
            <a:spLocks noChangeArrowheads="1"/>
          </p:cNvSpPr>
          <p:nvPr/>
        </p:nvSpPr>
        <p:spPr bwMode="auto">
          <a:xfrm>
            <a:off x="2411760" y="3913892"/>
            <a:ext cx="6624736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组词：点燃  燃烧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312669" y="3306470"/>
            <a:ext cx="80021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err="1">
                <a:latin typeface="黑体" panose="02010609060101010101" pitchFamily="49" charset="-122"/>
                <a:ea typeface="黑体" panose="02010609060101010101" pitchFamily="49" charset="-122"/>
              </a:rPr>
              <a:t>rán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1331640" y="2545159"/>
            <a:ext cx="864096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煤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23"/>
          <p:cNvSpPr txBox="1">
            <a:spLocks noChangeArrowheads="1"/>
          </p:cNvSpPr>
          <p:nvPr/>
        </p:nvSpPr>
        <p:spPr bwMode="auto">
          <a:xfrm>
            <a:off x="2411760" y="2596262"/>
            <a:ext cx="6624736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组词：煤油灯  煤矿  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312669" y="1988840"/>
            <a:ext cx="80021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err="1">
                <a:latin typeface="黑体" panose="02010609060101010101" pitchFamily="49" charset="-122"/>
                <a:ea typeface="黑体" panose="02010609060101010101" pitchFamily="49" charset="-122"/>
              </a:rPr>
              <a:t>méi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7434912" y="5085184"/>
            <a:ext cx="719239" cy="1283358"/>
            <a:chOff x="5836357" y="4560894"/>
            <a:chExt cx="1327930" cy="2056092"/>
          </a:xfrm>
        </p:grpSpPr>
        <p:pic>
          <p:nvPicPr>
            <p:cNvPr id="34" name="图片 5"/>
            <p:cNvPicPr>
              <a:picLocks noChangeAspect="1"/>
            </p:cNvPicPr>
            <p:nvPr/>
          </p:nvPicPr>
          <p:blipFill rotWithShape="1">
            <a:blip r:embed="rId6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5" name="Picture 2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23" name="圆角矩形 22"/>
          <p:cNvSpPr/>
          <p:nvPr/>
        </p:nvSpPr>
        <p:spPr>
          <a:xfrm>
            <a:off x="827584" y="1988840"/>
            <a:ext cx="7056784" cy="2664296"/>
          </a:xfrm>
          <a:prstGeom prst="roundRect">
            <a:avLst/>
          </a:prstGeom>
          <a:noFill/>
          <a:ln w="31750">
            <a:solidFill>
              <a:srgbClr val="0000FF"/>
            </a:solidFill>
            <a:prstDash val="sysDot"/>
          </a:ln>
          <a:effectLst>
            <a:outerShdw blurRad="50800" dist="50800" dir="5400000" algn="ctr" rotWithShape="0">
              <a:schemeClr val="tx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8" grpId="0"/>
      <p:bldP spid="24" grpId="0"/>
      <p:bldP spid="25" grpId="0"/>
      <p:bldP spid="3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6660232" y="2564904"/>
            <a:ext cx="1243864" cy="2219461"/>
            <a:chOff x="5836357" y="4560894"/>
            <a:chExt cx="1327930" cy="2056092"/>
          </a:xfrm>
        </p:grpSpPr>
        <p:pic>
          <p:nvPicPr>
            <p:cNvPr id="12" name="图片 5"/>
            <p:cNvPicPr>
              <a:picLocks noChangeAspect="1"/>
            </p:cNvPicPr>
            <p:nvPr/>
          </p:nvPicPr>
          <p:blipFill rotWithShape="1">
            <a:blip r:embed="rId2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" name="Picture 2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20483" name="图片 9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6427618" y="59848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图片 12"/>
          <p:cNvPicPr>
            <a:picLocks noChangeAspect="1"/>
          </p:cNvPicPr>
          <p:nvPr/>
        </p:nvPicPr>
        <p:blipFill>
          <a:blip r:embed="rId5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图片 7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8" name="图片 8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Box 13"/>
          <p:cNvSpPr txBox="1"/>
          <p:nvPr/>
        </p:nvSpPr>
        <p:spPr>
          <a:xfrm>
            <a:off x="714348" y="3104540"/>
            <a:ext cx="44500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伐木人：</a:t>
            </a:r>
            <a:r>
              <a:rPr sz="2800" dirty="0">
                <a:latin typeface="楷体" panose="02010609060101010101" pitchFamily="49" charset="-122"/>
                <a:ea typeface="楷体" panose="02010609060101010101" pitchFamily="49" charset="-122"/>
              </a:rPr>
              <a:t>砍伐林木的工人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14348" y="4062874"/>
            <a:ext cx="55168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山谷：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两山之间狭窄低凹的地方。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44344" y="2042701"/>
            <a:ext cx="55168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融化：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指冰、雪等受热变成液体。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44344" y="4958457"/>
            <a:ext cx="40944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点燃：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引着火，使燃烧。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对角圆角矩形 21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AutoShape 2"/>
          <p:cNvSpPr>
            <a:spLocks noChangeArrowheads="1"/>
          </p:cNvSpPr>
          <p:nvPr/>
        </p:nvSpPr>
        <p:spPr bwMode="auto">
          <a:xfrm>
            <a:off x="611561" y="980728"/>
            <a:ext cx="180019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词语解释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9" grpId="0"/>
      <p:bldP spid="2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3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433420" y="5993606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63156" y="5993606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3241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8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384" y="6287293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TextBox 16"/>
          <p:cNvSpPr txBox="1"/>
          <p:nvPr/>
        </p:nvSpPr>
        <p:spPr>
          <a:xfrm>
            <a:off x="2143108" y="980728"/>
            <a:ext cx="17859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寒冷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---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643306" y="980728"/>
            <a:ext cx="1143008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严寒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5143504" y="980728"/>
            <a:ext cx="17859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必须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---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6643702" y="980728"/>
            <a:ext cx="1143008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务必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2162158" y="1772816"/>
            <a:ext cx="17859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融化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---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3662356" y="1766546"/>
            <a:ext cx="1143008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溶化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5162554" y="1766546"/>
            <a:ext cx="17859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一定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---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6662752" y="1766546"/>
            <a:ext cx="1143008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必定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6" name="直接连接符 35"/>
          <p:cNvCxnSpPr/>
          <p:nvPr/>
        </p:nvCxnSpPr>
        <p:spPr>
          <a:xfrm>
            <a:off x="539552" y="2636912"/>
            <a:ext cx="7286676" cy="1588"/>
          </a:xfrm>
          <a:prstGeom prst="line">
            <a:avLst/>
          </a:prstGeom>
          <a:ln w="3175">
            <a:solidFill>
              <a:schemeClr val="accent2">
                <a:lumMod val="40000"/>
                <a:lumOff val="6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>
            <a:off x="683568" y="4365104"/>
            <a:ext cx="7286676" cy="1588"/>
          </a:xfrm>
          <a:prstGeom prst="line">
            <a:avLst/>
          </a:prstGeom>
          <a:ln w="3175">
            <a:solidFill>
              <a:schemeClr val="accent2">
                <a:lumMod val="40000"/>
                <a:lumOff val="6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2124058" y="2924944"/>
            <a:ext cx="17859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朋友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---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3624256" y="2924944"/>
            <a:ext cx="1143008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敌人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5124454" y="2924944"/>
            <a:ext cx="17859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寒冷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---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6624652" y="2924944"/>
            <a:ext cx="1143008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温暖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2143108" y="3710762"/>
            <a:ext cx="17859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融化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---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3643306" y="3710762"/>
            <a:ext cx="1143008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凝固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5143504" y="3710762"/>
            <a:ext cx="17859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开心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---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6643702" y="3710762"/>
            <a:ext cx="1143008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伤心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9" name="AutoShape 2"/>
          <p:cNvSpPr>
            <a:spLocks noChangeArrowheads="1"/>
          </p:cNvSpPr>
          <p:nvPr/>
        </p:nvSpPr>
        <p:spPr bwMode="auto">
          <a:xfrm>
            <a:off x="611561" y="980728"/>
            <a:ext cx="144015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近义词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1" name="AutoShape 2"/>
          <p:cNvSpPr>
            <a:spLocks noChangeArrowheads="1"/>
          </p:cNvSpPr>
          <p:nvPr/>
        </p:nvSpPr>
        <p:spPr bwMode="auto">
          <a:xfrm>
            <a:off x="611560" y="2780928"/>
            <a:ext cx="144015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反义词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3" name="对角圆角矩形 52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1238310" y="2506688"/>
            <a:ext cx="6667437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    课文主要讲了一件什么事？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5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矩形 12"/>
          <p:cNvSpPr/>
          <p:nvPr/>
        </p:nvSpPr>
        <p:spPr>
          <a:xfrm>
            <a:off x="1143000" y="3465195"/>
            <a:ext cx="7385685" cy="16414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一只鸟儿信守与大树的约定，四处寻访自己的好朋友大树，最终找到由树做成的火柴所点燃的灯火，并唱歌给它听。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对角圆角矩形 10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初步感知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AutoShape 2"/>
          <p:cNvSpPr>
            <a:spLocks noChangeArrowheads="1"/>
          </p:cNvSpPr>
          <p:nvPr/>
        </p:nvSpPr>
        <p:spPr bwMode="auto">
          <a:xfrm>
            <a:off x="611561" y="980728"/>
            <a:ext cx="2016223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初步感知</a:t>
            </a:r>
            <a:r>
              <a:rPr lang="en-US" altLang="zh-CN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矩形 13"/>
          <p:cNvSpPr/>
          <p:nvPr/>
        </p:nvSpPr>
        <p:spPr>
          <a:xfrm>
            <a:off x="282956" y="1988840"/>
            <a:ext cx="803346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课文可以分成几部分？各部分大意是什么？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50825" y="2623552"/>
            <a:ext cx="8641655" cy="3538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第一部分（第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自然段）：鸟儿天天给树唱歌，他们是好朋友。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第二部分（第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2-5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自然段）：冬天到了，鸟儿飞向南方，与树约定明年继续唱歌。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第三部分（第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5-17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自然段）：鸟儿向树根、大门、女孩儿询问树的下落，找到了火柴点燃的火。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第四部分（第</a:t>
            </a:r>
            <a:r>
              <a:rPr 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18-19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自然段）：鸟儿对灯火唱了一首歌。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对角圆角矩形 17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初步感知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AutoShape 2"/>
          <p:cNvSpPr>
            <a:spLocks noChangeArrowheads="1"/>
          </p:cNvSpPr>
          <p:nvPr/>
        </p:nvSpPr>
        <p:spPr bwMode="auto">
          <a:xfrm>
            <a:off x="611561" y="980728"/>
            <a:ext cx="2016223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初步感知</a:t>
            </a:r>
            <a:r>
              <a:rPr lang="en-US" altLang="zh-CN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/>
          <a:srcRect l="30568" t="4002" b="22346"/>
          <a:stretch>
            <a:fillRect/>
          </a:stretch>
        </p:blipFill>
        <p:spPr>
          <a:xfrm>
            <a:off x="-40640" y="21590"/>
            <a:ext cx="5121910" cy="6822440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5081905" y="1623060"/>
            <a:ext cx="3468370" cy="25533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一棵树和一只鸟儿是好朋友。鸟儿站在树枝上，天天给树唱歌。树呢，天天听着鸟儿唱。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6427470" y="2152650"/>
            <a:ext cx="1181735" cy="5715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2" name="图片 9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427618" y="59848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" name="图片 12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" name="图片 7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" name="图片 8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对角圆角矩形 14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云形 15"/>
          <p:cNvSpPr/>
          <p:nvPr/>
        </p:nvSpPr>
        <p:spPr>
          <a:xfrm>
            <a:off x="5506085" y="4415790"/>
            <a:ext cx="3242945" cy="1740535"/>
          </a:xfrm>
          <a:prstGeom prst="cloud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0066FF">
                  <a:lumMod val="91000"/>
                  <a:lumOff val="9000"/>
                </a:srgbClr>
              </a:gs>
              <a:gs pos="100000">
                <a:srgbClr val="0087E6"/>
              </a:gs>
              <a:gs pos="100000">
                <a:srgbClr val="005CBF"/>
              </a:gs>
            </a:gsLst>
            <a:path path="circle">
              <a:fillToRect l="100000" t="100000"/>
            </a:path>
            <a:tileRect r="-100000" b="-100000"/>
          </a:gradFill>
          <a:ln w="12700" cap="rnd" cmpd="sng">
            <a:noFill/>
            <a:prstDash val="solid"/>
          </a:ln>
          <a:effectLst>
            <a:outerShdw blurRad="50800" dist="50800" dir="5400000" algn="ctr" rotWithShape="0">
              <a:schemeClr val="tx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写出小鸟和大树的关系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31" grpId="0" bldLvl="0" animBg="1"/>
      <p:bldP spid="1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896620" y="1515110"/>
            <a:ext cx="7693660" cy="19996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355600"/>
            <a:r>
              <a:rPr lang="en-US" altLang="zh-CN" sz="2800" b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altLang="en-US" sz="3200" b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日子一天天过去，寒冷的冬天就要来到了。鸟儿</a:t>
            </a:r>
            <a:r>
              <a:rPr lang="zh-CN" altLang="en-US" sz="3200" b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必须</a:t>
            </a:r>
            <a:r>
              <a:rPr lang="zh-CN" altLang="en-US" sz="3200" b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离开树，飞到很远很远的地方去。</a:t>
            </a:r>
            <a:endParaRPr lang="zh-CN" altLang="en-US" sz="3200" b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marL="0" indent="355600"/>
            <a:r>
              <a:rPr lang="zh-CN" altLang="en-US" sz="2800" b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   </a:t>
            </a:r>
            <a:endParaRPr lang="zh-CN" altLang="en-US" sz="2800" b="0">
              <a:solidFill>
                <a:schemeClr val="tx1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4" name="图片 3" descr="小鸟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2153285" y="4899025"/>
            <a:ext cx="1677670" cy="163258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0760" y="2650490"/>
            <a:ext cx="4241165" cy="282765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759572" y="3398203"/>
            <a:ext cx="2316480" cy="98869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>
              <a:lnSpc>
                <a:spcPts val="7000"/>
              </a:lnSpc>
            </a:pPr>
            <a:r>
              <a:rPr lang="zh-CN" altLang="en-US" sz="2800" dirty="0">
                <a:ln w="19050">
                  <a:solidFill>
                    <a:srgbClr val="304830"/>
                  </a:solidFill>
                </a:ln>
                <a:solidFill>
                  <a:srgbClr val="B1C8AC"/>
                </a:solidFill>
                <a:latin typeface="汉仪铸字美心体W" panose="00000500000000000000" pitchFamily="2" charset="-122"/>
                <a:ea typeface="汉仪铸字美心体W" panose="00000500000000000000" pitchFamily="2" charset="-122"/>
              </a:rPr>
              <a:t>我要走了</a:t>
            </a:r>
            <a:r>
              <a:rPr lang="en-US" altLang="zh-CN" sz="2800" dirty="0">
                <a:ln w="19050">
                  <a:solidFill>
                    <a:srgbClr val="304830"/>
                  </a:solidFill>
                </a:ln>
                <a:solidFill>
                  <a:srgbClr val="B1C8AC"/>
                </a:solidFill>
                <a:latin typeface="汉仪铸字美心体W" panose="00000500000000000000" pitchFamily="2" charset="-122"/>
                <a:ea typeface="汉仪铸字美心体W" panose="00000500000000000000" pitchFamily="2" charset="-122"/>
              </a:rPr>
              <a:t>……</a:t>
            </a:r>
            <a:endParaRPr lang="en-US" altLang="zh-CN" sz="2800" dirty="0">
              <a:ln w="19050">
                <a:solidFill>
                  <a:srgbClr val="304830"/>
                </a:solidFill>
              </a:ln>
              <a:solidFill>
                <a:srgbClr val="B1C8AC"/>
              </a:solidFill>
              <a:latin typeface="汉仪铸字美心体W" panose="00000500000000000000" pitchFamily="2" charset="-122"/>
              <a:ea typeface="汉仪铸字美心体W" panose="00000500000000000000" pitchFamily="2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58825" y="2233295"/>
            <a:ext cx="7625715" cy="20612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indent="355600"/>
            <a:r>
              <a:rPr lang="en-US" altLang="zh-CN" sz="32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 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  <a:sym typeface="+mn-ea"/>
            </a:endParaRPr>
          </a:p>
          <a:p>
            <a:pPr marL="0" indent="355600"/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  鸟儿说：“好的，我明年一定回来，给你唱歌。请等着我吧！”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  <a:sym typeface="+mn-ea"/>
            </a:endParaRPr>
          </a:p>
          <a:p>
            <a:pPr marL="0" indent="355600"/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    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3" descr="小鸟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16445" y="3961765"/>
            <a:ext cx="1776730" cy="164338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430905" y="4682490"/>
            <a:ext cx="1863725" cy="58356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3200"/>
              <a:t>依依不舍</a:t>
            </a:r>
            <a:endParaRPr lang="zh-CN" altLang="en-US" sz="3200"/>
          </a:p>
        </p:txBody>
      </p:sp>
      <p:sp>
        <p:nvSpPr>
          <p:cNvPr id="5" name="文本框 4"/>
          <p:cNvSpPr txBox="1"/>
          <p:nvPr/>
        </p:nvSpPr>
        <p:spPr>
          <a:xfrm>
            <a:off x="882015" y="1345565"/>
            <a:ext cx="7502525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indent="355600"/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   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树对鸟儿说：“再见了，小鸟！明年春天请你再回来，还唱歌给我听。”</a:t>
            </a:r>
            <a:endParaRPr lang="zh-CN" altLang="en-US" sz="3200"/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58825" y="2152650"/>
            <a:ext cx="7625715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indent="355600"/>
            <a:r>
              <a:rPr lang="en-US" altLang="zh-CN" sz="32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春天又来了。原野上、森林里的雪都融化了。鸟儿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又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回到这里，找她的好朋友树来了。    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3" descr="小鸟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1844040" y="3721100"/>
            <a:ext cx="1687195" cy="164338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478655" y="4544060"/>
            <a:ext cx="1863725" cy="58356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3200"/>
              <a:t>如期赴约</a:t>
            </a:r>
            <a:endParaRPr lang="zh-CN" altLang="en-US" sz="3200"/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AutoShape 2"/>
          <p:cNvSpPr>
            <a:spLocks noChangeArrowheads="1"/>
          </p:cNvSpPr>
          <p:nvPr/>
        </p:nvSpPr>
        <p:spPr bwMode="auto">
          <a:xfrm>
            <a:off x="611561" y="980728"/>
            <a:ext cx="1584175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重难点</a:t>
            </a:r>
            <a:r>
              <a:rPr lang="en-US" altLang="zh-CN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965960" y="1419860"/>
            <a:ext cx="6241415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indent="355600"/>
            <a:r>
              <a:rPr lang="en-US" altLang="zh-CN" sz="32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</a:t>
            </a:r>
            <a:r>
              <a:rPr lang="zh-CN" altLang="en-US" sz="32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好朋友找到了吗？小鸟是怎么做的？它的心情如何？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   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59460" y="2767330"/>
            <a:ext cx="762571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indent="355600"/>
            <a:r>
              <a:rPr lang="en-US" altLang="zh-CN" sz="32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树，不见了，只剩下树根留在那里。   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40180" y="3450590"/>
            <a:ext cx="5142865" cy="2933065"/>
          </a:xfrm>
          <a:prstGeom prst="roundRect">
            <a:avLst/>
          </a:prstGeom>
        </p:spPr>
      </p:pic>
      <p:pic>
        <p:nvPicPr>
          <p:cNvPr id="6" name="图片 5" descr="小鸟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-415290" y="3660775"/>
            <a:ext cx="1687195" cy="164338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783070" y="3989070"/>
            <a:ext cx="1863725" cy="58356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3200"/>
              <a:t>失望</a:t>
            </a:r>
            <a:endParaRPr lang="zh-CN" altLang="en-US" sz="3200"/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889 0.006481 L 0.154236 0.132593 " pathEditMode="relative" rAng="0" ptsTypes="">
                                      <p:cBhvr>
                                        <p:cTn id="2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774065" y="1823720"/>
            <a:ext cx="3754120" cy="32111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600" dirty="0">
                <a:latin typeface="楷体" panose="02010609060101010101" pitchFamily="49" charset="-122"/>
                <a:ea typeface="楷体" panose="02010609060101010101" pitchFamily="49" charset="-122"/>
              </a:rPr>
              <a:t>    你喜欢读童话吗？在童话的世界里，小鸟和大树会发生什么样的故事呢？</a:t>
            </a:r>
            <a:endParaRPr lang="zh-CN" altLang="en-US" sz="26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600" dirty="0">
                <a:latin typeface="楷体" panose="02010609060101010101" pitchFamily="49" charset="-122"/>
                <a:ea typeface="楷体" panose="02010609060101010101" pitchFamily="49" charset="-122"/>
              </a:rPr>
              <a:t>    让我们来走进奇妙的童话世界吧！</a:t>
            </a:r>
            <a:endParaRPr lang="zh-CN" altLang="en-US" sz="2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新课导入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03550" y="1195070"/>
            <a:ext cx="6266815" cy="4704715"/>
          </a:xfrm>
          <a:prstGeom prst="rect">
            <a:avLst/>
          </a:prstGeom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1165" y="4100830"/>
            <a:ext cx="4276725" cy="2439035"/>
          </a:xfrm>
          <a:prstGeom prst="roundRect">
            <a:avLst/>
          </a:prstGeom>
        </p:spPr>
      </p:pic>
      <p:pic>
        <p:nvPicPr>
          <p:cNvPr id="15" name="图片 9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2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图片 7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8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43000" y="1452880"/>
            <a:ext cx="6111875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indent="355600"/>
            <a:r>
              <a:rPr lang="en-US" altLang="zh-CN" sz="32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“立在这儿的那棵树，到什么地方去了呀？”鸟儿问树根。   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032250" y="3416300"/>
            <a:ext cx="4860925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indent="355600"/>
            <a:r>
              <a:rPr lang="en-US" altLang="zh-CN" sz="32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树根回答：“伐木人用斧子把他砍倒，拉到山谷里去了。” 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3" descr="小鸟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24700" y="1169670"/>
            <a:ext cx="1623060" cy="164338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343650" y="5304790"/>
            <a:ext cx="2292985" cy="58356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3200"/>
              <a:t>不放弃寻找</a:t>
            </a:r>
            <a:endParaRPr lang="zh-CN" altLang="en-US" sz="3200"/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95855" y="2235200"/>
            <a:ext cx="5811520" cy="3986530"/>
          </a:xfrm>
          <a:prstGeom prst="roundRect">
            <a:avLst/>
          </a:prstGeom>
        </p:spPr>
      </p:pic>
      <p:pic>
        <p:nvPicPr>
          <p:cNvPr id="15" name="图片 9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2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图片 7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8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488440" y="1267460"/>
            <a:ext cx="762571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indent="355600"/>
            <a:r>
              <a:rPr lang="en-US" altLang="zh-CN" sz="32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鸟儿向山谷里飞去。  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3" descr="小鸟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158750" y="2030095"/>
            <a:ext cx="1687195" cy="1643380"/>
          </a:xfrm>
          <a:prstGeom prst="rect">
            <a:avLst/>
          </a:prstGeom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603056 0.084167 " pathEditMode="relative" rAng="0" ptsTypes="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14020" y="1199515"/>
            <a:ext cx="8315325" cy="20612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indent="355600"/>
            <a:r>
              <a:rPr lang="en-US" altLang="zh-CN" sz="32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山谷里有个很大的工厂，锯木头的声音沙沙地响着。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  <a:sym typeface="+mn-ea"/>
            </a:endParaRPr>
          </a:p>
          <a:p>
            <a:pPr marL="0" indent="355600"/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  鸟儿落在工厂的大门上。她问大门：“门先生，我的好朋友树在哪儿，您知道吗？”   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43000" y="3526790"/>
            <a:ext cx="5076190" cy="2856865"/>
          </a:xfrm>
          <a:prstGeom prst="roundRect">
            <a:avLst/>
          </a:prstGeom>
        </p:spPr>
      </p:pic>
      <p:pic>
        <p:nvPicPr>
          <p:cNvPr id="7" name="图片 6" descr="小鸟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35775" y="3661410"/>
            <a:ext cx="1893570" cy="164338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6343650" y="5304790"/>
            <a:ext cx="1863725" cy="58356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3200"/>
              <a:t>着急</a:t>
            </a:r>
            <a:endParaRPr lang="zh-CN" altLang="en-US" sz="3200"/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79730" y="1673860"/>
            <a:ext cx="8383905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indent="355600"/>
            <a:r>
              <a:rPr lang="en-US" altLang="zh-CN" sz="32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大门回答说：“树在厂子里给切成细条条儿，做成火柴，运到那边的村子里卖掉了。” 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29740" y="3060065"/>
            <a:ext cx="5684520" cy="3761740"/>
          </a:xfrm>
          <a:prstGeom prst="rect">
            <a:avLst/>
          </a:prstGeom>
          <a:effectLst>
            <a:softEdge rad="76200"/>
          </a:effec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01040" y="1694180"/>
            <a:ext cx="3970655" cy="3538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indent="355600"/>
            <a:r>
              <a:rPr lang="en-US" altLang="zh-CN" sz="32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鸟儿向村子里飞去。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  <a:sym typeface="+mn-ea"/>
            </a:endParaRPr>
          </a:p>
          <a:p>
            <a:pPr marL="0" indent="355600"/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  在一盏煤油灯旁，坐着一个小女孩儿。鸟儿问女孩儿：“小姑娘，请告诉我，你知道火柴在哪儿吗？”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5" name="图片 4" descr="小鸟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1609090" y="5107940"/>
            <a:ext cx="1687195" cy="164338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7"/>
          <a:srcRect l="-689" t="34189" r="41553" b="-614"/>
          <a:stretch>
            <a:fillRect/>
          </a:stretch>
        </p:blipFill>
        <p:spPr>
          <a:xfrm flipH="1">
            <a:off x="5160010" y="1346200"/>
            <a:ext cx="3012440" cy="4997450"/>
          </a:xfrm>
          <a:prstGeom prst="round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296285" y="5638165"/>
            <a:ext cx="1863725" cy="58356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3200"/>
              <a:t>心急如焚</a:t>
            </a:r>
            <a:endParaRPr lang="zh-CN" altLang="en-US" sz="3200"/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79730" y="1673860"/>
            <a:ext cx="8383905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indent="355600"/>
            <a:r>
              <a:rPr lang="en-US" altLang="zh-CN" sz="32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小女孩儿回答说：“火柴已经用光了。可是，火柴点燃的火，还在这盏灯里亮着。”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5" name="图片 4" descr="小鸟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821690" y="3973830"/>
            <a:ext cx="1687195" cy="164338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2132330" y="5438140"/>
            <a:ext cx="1863725" cy="58356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3200"/>
              <a:t>难过</a:t>
            </a:r>
            <a:endParaRPr lang="zh-CN" altLang="en-US" sz="320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395470" y="2974340"/>
            <a:ext cx="2731770" cy="3642360"/>
          </a:xfrm>
          <a:prstGeom prst="rect">
            <a:avLst/>
          </a:prstGeom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98500" y="1609090"/>
            <a:ext cx="4303395" cy="3538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indent="355600"/>
            <a:r>
              <a:rPr lang="en-US" altLang="zh-CN" sz="32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鸟儿睁大眼睛，盯着灯火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看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了一会儿。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  <a:sym typeface="+mn-ea"/>
            </a:endParaRPr>
          </a:p>
          <a:p>
            <a:pPr marL="0" indent="355600"/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  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  <a:sym typeface="+mn-ea"/>
            </a:endParaRPr>
          </a:p>
          <a:p>
            <a:pPr marL="0" indent="355600"/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  <a:sym typeface="+mn-ea"/>
            </a:endParaRPr>
          </a:p>
          <a:p>
            <a:pPr marL="0" indent="355600"/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  <a:sym typeface="+mn-ea"/>
            </a:endParaRPr>
          </a:p>
          <a:p>
            <a:pPr marL="0" indent="355600"/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  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  <a:sym typeface="+mn-ea"/>
            </a:endParaRPr>
          </a:p>
          <a:p>
            <a:pPr marL="0" indent="355600"/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  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284470" y="1035685"/>
            <a:ext cx="3608705" cy="5347970"/>
          </a:xfrm>
          <a:prstGeom prst="roundRect">
            <a:avLst/>
          </a:prstGeom>
        </p:spPr>
      </p:pic>
      <p:pic>
        <p:nvPicPr>
          <p:cNvPr id="5" name="图片 4" descr="小鸟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25400" y="3731895"/>
            <a:ext cx="1687195" cy="164338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610360" y="3197225"/>
            <a:ext cx="3540760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/>
              <a:t>      </a:t>
            </a:r>
            <a:r>
              <a:rPr lang="en-US" altLang="zh-CN" sz="2400"/>
              <a:t> </a:t>
            </a:r>
            <a:r>
              <a:rPr lang="zh-CN" altLang="en-US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树朋友，我终于找到你了，我来给你唱歌了!</a:t>
            </a:r>
            <a:endParaRPr lang="zh-CN" altLang="en-US" sz="28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442720" y="5457825"/>
            <a:ext cx="1863725" cy="58356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3200"/>
              <a:t>思念</a:t>
            </a:r>
            <a:endParaRPr lang="zh-CN" altLang="en-US" sz="3200"/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80365" y="1573530"/>
            <a:ext cx="8383905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indent="355600"/>
            <a:r>
              <a:rPr lang="en-US" altLang="zh-CN" sz="32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唱完了歌儿，鸟儿又盯着灯火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看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了一会儿，后来就不知飞到哪里去了。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  <a:sym typeface="+mn-ea"/>
            </a:endParaRPr>
          </a:p>
          <a:p>
            <a:pPr marL="0" indent="355600"/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5" name="图片 4" descr="小鸟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83045" y="4398010"/>
            <a:ext cx="1959610" cy="164338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319145" y="3141980"/>
            <a:ext cx="401383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/>
              <a:t>           </a:t>
            </a:r>
            <a:r>
              <a:rPr lang="zh-CN" altLang="en-US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朋友，我唱的歌你听见了吗?再见了，朋友。</a:t>
            </a:r>
            <a:endParaRPr lang="zh-CN" altLang="en-US" sz="28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flipH="1">
            <a:off x="698500" y="2920365"/>
            <a:ext cx="2221230" cy="3423285"/>
          </a:xfrm>
          <a:prstGeom prst="round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394200" y="5457825"/>
            <a:ext cx="1863725" cy="58356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3200"/>
              <a:t>兑现承诺</a:t>
            </a:r>
            <a:endParaRPr lang="zh-CN" altLang="en-US" sz="3200"/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3347864" y="1116033"/>
            <a:ext cx="42468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用对话推动情节的发展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475740" y="1972945"/>
            <a:ext cx="7671435" cy="25533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在文章中，有时可以通过人物之间的对话来推动情节的发展。例如在本文中，通过鸟儿与树根、门先生、小女孩儿的问答，清晰地展现了文章的脉络，使得读者紧随鸟儿的脚步，一起去找寻树。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47916" y="2052137"/>
            <a:ext cx="14157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含义：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475656" y="4800054"/>
            <a:ext cx="7151688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我们在写作中，也可以借鉴这种方法，还要注意做到对话合情合理，能够推波助澜，将故事情节推向高潮。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51520" y="4803577"/>
            <a:ext cx="14157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运用：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对角圆角矩形 19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写作手法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1" grpId="0"/>
      <p:bldP spid="2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Rectangle 3"/>
          <p:cNvSpPr>
            <a:spLocks noChangeArrowheads="1"/>
          </p:cNvSpPr>
          <p:nvPr/>
        </p:nvSpPr>
        <p:spPr bwMode="auto">
          <a:xfrm>
            <a:off x="698624" y="2750730"/>
            <a:ext cx="675005" cy="17170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 wrap="none">
            <a:spAutoFit/>
          </a:bodyPr>
          <a:lstStyle/>
          <a:p>
            <a:pPr algn="l"/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去年的树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Rectangle 5"/>
          <p:cNvSpPr>
            <a:spLocks noChangeArrowheads="1"/>
          </p:cNvSpPr>
          <p:nvPr/>
        </p:nvSpPr>
        <p:spPr bwMode="auto">
          <a:xfrm>
            <a:off x="2652395" y="1623060"/>
            <a:ext cx="1231265" cy="829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鸟儿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左大括号 42"/>
          <p:cNvSpPr/>
          <p:nvPr/>
        </p:nvSpPr>
        <p:spPr>
          <a:xfrm>
            <a:off x="1763688" y="1988840"/>
            <a:ext cx="216024" cy="3240360"/>
          </a:xfrm>
          <a:prstGeom prst="leftBrace">
            <a:avLst/>
          </a:prstGeom>
          <a:noFill/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4" name="Rectangle 5"/>
          <p:cNvSpPr>
            <a:spLocks noChangeArrowheads="1"/>
          </p:cNvSpPr>
          <p:nvPr/>
        </p:nvSpPr>
        <p:spPr bwMode="auto">
          <a:xfrm>
            <a:off x="2503170" y="2564765"/>
            <a:ext cx="1530350" cy="829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问树根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Rectangle 5"/>
          <p:cNvSpPr>
            <a:spLocks noChangeArrowheads="1"/>
          </p:cNvSpPr>
          <p:nvPr/>
        </p:nvSpPr>
        <p:spPr bwMode="auto">
          <a:xfrm>
            <a:off x="2503148" y="3429000"/>
            <a:ext cx="1996844" cy="829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问大门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" name="Rectangle 5"/>
          <p:cNvSpPr>
            <a:spLocks noChangeArrowheads="1"/>
          </p:cNvSpPr>
          <p:nvPr/>
        </p:nvSpPr>
        <p:spPr bwMode="auto">
          <a:xfrm>
            <a:off x="2503148" y="4365104"/>
            <a:ext cx="1996844" cy="829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问小姑娘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左大括号 46"/>
          <p:cNvSpPr/>
          <p:nvPr/>
        </p:nvSpPr>
        <p:spPr>
          <a:xfrm flipH="1">
            <a:off x="6604511" y="1989475"/>
            <a:ext cx="360040" cy="3240360"/>
          </a:xfrm>
          <a:prstGeom prst="leftBrace">
            <a:avLst/>
          </a:prstGeom>
          <a:noFill/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8" name="Rectangle 5"/>
          <p:cNvSpPr>
            <a:spLocks noChangeArrowheads="1"/>
          </p:cNvSpPr>
          <p:nvPr/>
        </p:nvSpPr>
        <p:spPr bwMode="auto">
          <a:xfrm>
            <a:off x="6964680" y="2750820"/>
            <a:ext cx="1828800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信守诺言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珍惜友情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6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对角圆角矩形 20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板书设计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Rectangle 5"/>
          <p:cNvSpPr>
            <a:spLocks noChangeArrowheads="1"/>
          </p:cNvSpPr>
          <p:nvPr/>
        </p:nvSpPr>
        <p:spPr bwMode="auto">
          <a:xfrm>
            <a:off x="5067300" y="1623060"/>
            <a:ext cx="1231265" cy="829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树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4768215" y="2564765"/>
            <a:ext cx="1530350" cy="829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伐木场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4768215" y="3394710"/>
            <a:ext cx="1836420" cy="829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做成火柴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4768215" y="4364990"/>
            <a:ext cx="1836420" cy="829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只剩灯光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6" name="直接箭头连接符 5"/>
          <p:cNvCxnSpPr/>
          <p:nvPr/>
        </p:nvCxnSpPr>
        <p:spPr>
          <a:xfrm>
            <a:off x="3851910" y="2204720"/>
            <a:ext cx="1223645" cy="0"/>
          </a:xfrm>
          <a:prstGeom prst="straightConnector1">
            <a:avLst/>
          </a:prstGeom>
          <a:ln w="38100" cap="rnd" cmpd="sng">
            <a:gradFill flip="none" rotWithShape="1">
              <a:gsLst>
                <a:gs pos="0">
                  <a:srgbClr val="A603AB"/>
                </a:gs>
                <a:gs pos="0">
                  <a:srgbClr val="0819FB"/>
                </a:gs>
                <a:gs pos="0">
                  <a:srgbClr val="1A8D48"/>
                </a:gs>
                <a:gs pos="100000">
                  <a:srgbClr val="FFFF00"/>
                </a:gs>
                <a:gs pos="100000">
                  <a:srgbClr val="EE3F17"/>
                </a:gs>
                <a:gs pos="100000">
                  <a:srgbClr val="E81766"/>
                </a:gs>
                <a:gs pos="100000">
                  <a:srgbClr val="A603AB"/>
                </a:gs>
              </a:gsLst>
              <a:path path="circle">
                <a:fillToRect l="100000" t="100000"/>
              </a:path>
              <a:tileRect r="-100000" b="-100000"/>
            </a:gradFill>
            <a:prstDash val="solid"/>
            <a:round/>
            <a:headEnd type="none" w="sm" len="sm"/>
            <a:tailEnd type="arrow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3883660" y="1159510"/>
            <a:ext cx="1231265" cy="829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约定</a:t>
            </a:r>
            <a:endParaRPr lang="zh-CN" altLang="en-US" sz="32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8" name="直接箭头连接符 7"/>
          <p:cNvCxnSpPr/>
          <p:nvPr/>
        </p:nvCxnSpPr>
        <p:spPr>
          <a:xfrm>
            <a:off x="3680460" y="5194935"/>
            <a:ext cx="1223645" cy="0"/>
          </a:xfrm>
          <a:prstGeom prst="straightConnector1">
            <a:avLst/>
          </a:prstGeom>
          <a:ln w="38100" cap="rnd" cmpd="sng">
            <a:gradFill flip="none" rotWithShape="1">
              <a:gsLst>
                <a:gs pos="0">
                  <a:srgbClr val="A603AB"/>
                </a:gs>
                <a:gs pos="0">
                  <a:srgbClr val="0819FB"/>
                </a:gs>
                <a:gs pos="0">
                  <a:srgbClr val="1A8D48"/>
                </a:gs>
                <a:gs pos="100000">
                  <a:srgbClr val="FFFF00"/>
                </a:gs>
                <a:gs pos="100000">
                  <a:srgbClr val="EE3F17"/>
                </a:gs>
                <a:gs pos="100000">
                  <a:srgbClr val="E81766"/>
                </a:gs>
                <a:gs pos="100000">
                  <a:srgbClr val="A603AB"/>
                </a:gs>
              </a:gsLst>
              <a:path path="circle">
                <a:fillToRect l="100000" t="100000"/>
              </a:path>
              <a:tileRect r="-100000" b="-100000"/>
            </a:gradFill>
            <a:prstDash val="solid"/>
            <a:round/>
            <a:headEnd type="none" w="sm" len="sm"/>
            <a:tailEnd type="arrow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3680460" y="5391785"/>
            <a:ext cx="1231265" cy="829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唱歌</a:t>
            </a:r>
            <a:endParaRPr lang="zh-CN" altLang="en-US" sz="32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2835275" y="2303780"/>
            <a:ext cx="47117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en-US" altLang="zh-CN" sz="28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↓</a:t>
            </a:r>
            <a:endParaRPr lang="zh-CN" altLang="en-US" sz="2800"/>
          </a:p>
        </p:txBody>
      </p:sp>
      <p:sp>
        <p:nvSpPr>
          <p:cNvPr id="10" name="文本框 9"/>
          <p:cNvSpPr txBox="1"/>
          <p:nvPr/>
        </p:nvSpPr>
        <p:spPr>
          <a:xfrm>
            <a:off x="5114925" y="2303780"/>
            <a:ext cx="47117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en-US" altLang="zh-CN" sz="28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↓</a:t>
            </a:r>
            <a:endParaRPr lang="zh-CN" altLang="en-US" sz="2800"/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utoUpdateAnimBg="0"/>
      <p:bldP spid="42" grpId="0"/>
      <p:bldP spid="43" grpId="0" animBg="1"/>
      <p:bldP spid="44" grpId="0"/>
      <p:bldP spid="45" grpId="0"/>
      <p:bldP spid="46" grpId="0"/>
      <p:bldP spid="47" grpId="0" bldLvl="0" animBg="1"/>
      <p:bldP spid="48" grpId="0"/>
      <p:bldP spid="2" grpId="0"/>
      <p:bldP spid="3" grpId="0"/>
      <p:bldP spid="4" grpId="0"/>
      <p:bldP spid="5" grpId="0"/>
      <p:bldP spid="7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698500" y="1688465"/>
            <a:ext cx="7111365" cy="2861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作者简介：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    新美南吉(1913～1943），他是日本著名儿童文学作家，创作了很多儿童文学作品，但大多是在逝世后出版的。他的作品非常强调故事性，故事情节起承转合、曲折有致，又富有深意。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 flipH="1">
            <a:off x="7668344" y="5902324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0" y="6003041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7038429" y="6372929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对角圆角矩形 22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资料宝袋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702945" y="3161665"/>
            <a:ext cx="7738745" cy="165354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0" tIns="88872" rIns="0" bIns="88872" numCol="1" anchor="ctr" anchorCtr="0" compatLnSpc="1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3200" b="0" i="0" u="none" strike="noStrike" cap="none" normalizeH="0" baseline="0" dirty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遵守诺言就像保卫你的荣誉一样。 </a:t>
            </a:r>
            <a:endParaRPr kumimoji="0" lang="zh-CN" sz="3200" b="0" i="0" u="none" strike="noStrike" cap="none" normalizeH="0" baseline="0" dirty="0">
              <a:ln>
                <a:noFill/>
              </a:ln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3200" b="0" i="0" u="none" strike="noStrike" cap="none" normalizeH="0" baseline="0" dirty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              ——（法）巴尔扎克  </a:t>
            </a:r>
            <a:br>
              <a:rPr kumimoji="0" lang="zh-CN" altLang="zh-CN" sz="3200" b="0" i="0" u="none" strike="noStrike" cap="none" normalizeH="0" baseline="0" dirty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</a:br>
            <a:r>
              <a:rPr kumimoji="0" lang="zh-CN" altLang="zh-CN" sz="3200" b="0" i="0" u="none" strike="noStrike" cap="none" normalizeH="0" baseline="0" dirty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</a:t>
            </a:r>
            <a:endParaRPr kumimoji="0" lang="zh-CN" altLang="zh-CN" sz="3200" b="0" i="0" u="none" strike="noStrike" cap="none" normalizeH="0" baseline="0" dirty="0">
              <a:ln>
                <a:noFill/>
              </a:ln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1965969" y="1436787"/>
            <a:ext cx="4949172" cy="10147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和诺言有关的名言</a:t>
            </a:r>
            <a:endParaRPr lang="zh-CN" altLang="en-US" sz="4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对角圆角矩形 10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拓展延伸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1" grpId="0" bldLvl="0" animBg="1"/>
      <p:bldP spid="1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4"/>
          <p:cNvSpPr txBox="1">
            <a:spLocks noChangeArrowheads="1"/>
          </p:cNvSpPr>
          <p:nvPr/>
        </p:nvSpPr>
        <p:spPr bwMode="auto">
          <a:xfrm>
            <a:off x="271145" y="2072640"/>
            <a:ext cx="7901305" cy="3535680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rtlCol="0">
            <a:normAutofit lnSpcReduction="20000"/>
          </a:bodyPr>
          <a:lstStyle/>
          <a:p>
            <a:pPr lvl="0" fontAlgn="auto">
              <a:lnSpc>
                <a:spcPct val="13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这篇童话主要通过对话来展开故事的情节，推动故事的发展。全文一共有四次对话。第一次是写鸟与</a:t>
            </a:r>
            <a:r>
              <a:rPr sz="32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的对话</a:t>
            </a:r>
            <a:r>
              <a:rPr 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；</a:t>
            </a:r>
            <a:r>
              <a:rPr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第二次是写鸟与</a:t>
            </a:r>
            <a:r>
              <a:rPr sz="3200" b="1" u="sng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</a:t>
            </a:r>
            <a:r>
              <a:rPr sz="32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的对话</a:t>
            </a:r>
            <a:r>
              <a:rPr 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；</a:t>
            </a:r>
            <a:r>
              <a:rPr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第三次是写鸟与</a:t>
            </a:r>
            <a:r>
              <a:rPr sz="3200" b="1" u="sng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</a:t>
            </a:r>
            <a:r>
              <a:rPr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的对话</a:t>
            </a:r>
            <a:r>
              <a:rPr 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；</a:t>
            </a:r>
            <a:r>
              <a:rPr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第四次是写鸟与</a:t>
            </a:r>
            <a:r>
              <a:rPr sz="3200" b="1" u="sng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</a:t>
            </a:r>
            <a:r>
              <a:rPr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的对话。　　</a:t>
            </a:r>
            <a:endParaRPr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Rectangle 4"/>
          <p:cNvSpPr txBox="1">
            <a:spLocks noChangeArrowheads="1"/>
          </p:cNvSpPr>
          <p:nvPr/>
        </p:nvSpPr>
        <p:spPr bwMode="auto">
          <a:xfrm>
            <a:off x="395536" y="1055638"/>
            <a:ext cx="8280920" cy="1296144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rtlCol="0">
            <a:normAutofit/>
          </a:bodyPr>
          <a:lstStyle/>
          <a:p>
            <a:pPr lvl="0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填空。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4644926" y="3137689"/>
            <a:ext cx="10801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树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2516004" y="3720798"/>
            <a:ext cx="1368152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树根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793230" y="4237136"/>
            <a:ext cx="10801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大门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6269077" y="4237607"/>
            <a:ext cx="1368152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女孩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对角圆角矩形 18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课堂演练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uild="p"/>
      <p:bldP spid="28" grpId="0" build="p"/>
      <p:bldP spid="36" grpId="0"/>
      <p:bldP spid="39" grpId="0"/>
      <p:bldP spid="40" grpId="0"/>
      <p:bldP spid="41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4"/>
          <p:cNvSpPr txBox="1">
            <a:spLocks noChangeArrowheads="1"/>
          </p:cNvSpPr>
          <p:nvPr/>
        </p:nvSpPr>
        <p:spPr bwMode="auto">
          <a:xfrm>
            <a:off x="457200" y="1426210"/>
            <a:ext cx="8229600" cy="1304290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rtlCol="0">
            <a:normAutofit/>
          </a:bodyPr>
          <a:lstStyle/>
          <a:p>
            <a:pPr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2.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上一题中提到的后三次对话，鸟儿的心情都是怎样的</a:t>
            </a:r>
            <a:r>
              <a:rPr kumimoji="0" lang="zh-CN" altLang="en-US" sz="3200" b="1" i="0" kern="12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endParaRPr kumimoji="0" lang="zh-CN" altLang="en-US" sz="3200" b="1" i="0" kern="1200" cap="none" spc="0" normalizeH="0" baseline="0" noProof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835710" y="2951803"/>
            <a:ext cx="9956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疑惑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对角圆角矩形 13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课堂演练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280035" y="2600325"/>
            <a:ext cx="8060690" cy="3538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en-US" altLang="zh-CN" sz="2800" b="1">
                <a:solidFill>
                  <a:srgbClr val="FF66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当鸟儿从南方回来，看见光秃秃的树根时，鸟儿</a:t>
            </a:r>
            <a:r>
              <a:rPr lang="zh-CN" altLang="en-US" sz="2800" u="sng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    </a:t>
            </a:r>
            <a:r>
              <a:rPr lang="zh-CN" altLang="en-US" sz="2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地问树根；</a:t>
            </a:r>
            <a:endParaRPr lang="zh-CN" altLang="en-US" sz="28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marL="0" indent="0"/>
            <a:r>
              <a:rPr lang="zh-CN" altLang="en-US" sz="2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当鸟儿知道自己的好朋友被砍下来拉到山谷里去的时候，鸟儿立刻向山谷里飞去，它</a:t>
            </a:r>
            <a:r>
              <a:rPr lang="zh-CN" altLang="en-US" sz="2800" u="sng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</a:t>
            </a:r>
            <a:r>
              <a:rPr lang="zh-CN" altLang="en-US" sz="2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地问大门；</a:t>
            </a:r>
            <a:endParaRPr lang="zh-CN" altLang="en-US" sz="28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/>
            <a:r>
              <a:rPr lang="zh-CN" altLang="en-US" sz="2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当鸟儿知道大树被做成火柴，运到村子里去时，鸟儿立刻向村子里飞去，它</a:t>
            </a:r>
            <a:r>
              <a:rPr lang="zh-CN" altLang="en-US" sz="2800" u="sng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  </a:t>
            </a:r>
            <a:r>
              <a:rPr lang="zh-CN" altLang="en-US" sz="2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地问小女孩。</a:t>
            </a:r>
            <a:endParaRPr lang="zh-CN" altLang="en-US" sz="28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602145" y="3817943"/>
            <a:ext cx="9956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着急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793615" y="5099685"/>
            <a:ext cx="1808480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心急如焚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uild="p"/>
      <p:bldP spid="19" grpId="0"/>
      <p:bldP spid="2" grpId="0"/>
      <p:bldP spid="3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4"/>
          <p:cNvSpPr txBox="1">
            <a:spLocks noChangeArrowheads="1"/>
          </p:cNvSpPr>
          <p:nvPr/>
        </p:nvSpPr>
        <p:spPr bwMode="auto">
          <a:xfrm>
            <a:off x="1143000" y="1896745"/>
            <a:ext cx="7210425" cy="2077720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rtlCol="0">
            <a:normAutofit/>
          </a:bodyPr>
          <a:lstStyle/>
          <a:p>
            <a:pPr lvl="0" fontAlgn="auto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展开想象，小鸟离开后，去了哪里？还会发生什么故事呢？</a:t>
            </a:r>
            <a:endParaRPr kumimoji="0" lang="zh-CN" altLang="en-US" sz="32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4" name="组合 23"/>
          <p:cNvGrpSpPr/>
          <p:nvPr/>
        </p:nvGrpSpPr>
        <p:grpSpPr>
          <a:xfrm>
            <a:off x="5715008" y="4357694"/>
            <a:ext cx="1327930" cy="2056092"/>
            <a:chOff x="5836357" y="4560894"/>
            <a:chExt cx="1327930" cy="2056092"/>
          </a:xfrm>
        </p:grpSpPr>
        <p:pic>
          <p:nvPicPr>
            <p:cNvPr id="25" name="图片 5"/>
            <p:cNvPicPr>
              <a:picLocks noChangeAspect="1"/>
            </p:cNvPicPr>
            <p:nvPr/>
          </p:nvPicPr>
          <p:blipFill rotWithShape="1">
            <a:blip r:embed="rId6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6" name="Picture 2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571604" y="4714884"/>
            <a:ext cx="1549697" cy="1734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对角圆角矩形 15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课下作业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5292725" y="609600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1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896376" y="6096000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3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3563" y="6096000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31013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6" name="矩形 355"/>
          <p:cNvSpPr/>
          <p:nvPr/>
        </p:nvSpPr>
        <p:spPr>
          <a:xfrm>
            <a:off x="1528995" y="2005279"/>
            <a:ext cx="5388479" cy="76944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dirty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谢谢您的观看和支持</a:t>
            </a:r>
            <a:endParaRPr lang="en-US" altLang="zh-CN" sz="44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pic>
        <p:nvPicPr>
          <p:cNvPr id="357" name="图片 356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447925" y="2909888"/>
            <a:ext cx="4195763" cy="623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1" name="组合 10"/>
          <p:cNvGrpSpPr/>
          <p:nvPr/>
        </p:nvGrpSpPr>
        <p:grpSpPr>
          <a:xfrm>
            <a:off x="7601039" y="5023879"/>
            <a:ext cx="1113416" cy="1819834"/>
            <a:chOff x="5836357" y="4560894"/>
            <a:chExt cx="1327930" cy="2056092"/>
          </a:xfrm>
        </p:grpSpPr>
        <p:pic>
          <p:nvPicPr>
            <p:cNvPr id="12" name="图片 5"/>
            <p:cNvPicPr>
              <a:picLocks noChangeAspect="1"/>
            </p:cNvPicPr>
            <p:nvPr/>
          </p:nvPicPr>
          <p:blipFill rotWithShape="1">
            <a:blip r:embed="rId7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" name="Picture 2"/>
            <p:cNvPicPr>
              <a:picLocks noChangeAspect="1" noChangeArrowheads="1"/>
            </p:cNvPicPr>
            <p:nvPr/>
          </p:nvPicPr>
          <p:blipFill>
            <a:blip r:embed="rId8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765289" y="5277941"/>
            <a:ext cx="1365272" cy="15280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563245" y="1552575"/>
            <a:ext cx="4267200" cy="3752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70000"/>
              </a:lnSpc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火柴：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70000"/>
              </a:lnSpc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    一种能摩擦起火的取火工具。火柴杆由木材制成。使用时用火柴头摩擦火柴盒的侧面，可以点火。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 flipH="1">
            <a:off x="7668344" y="5902324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0" y="6003041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7038429" y="6372929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8626" y="188640"/>
            <a:ext cx="1901925" cy="864096"/>
          </a:xfrm>
          <a:prstGeom prst="rect">
            <a:avLst/>
          </a:prstGeom>
        </p:spPr>
      </p:pic>
      <p:sp>
        <p:nvSpPr>
          <p:cNvPr id="23" name="对角圆角矩形 22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资料宝袋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9" descr="timg?image&amp;quality=80&amp;size=b9999_10000&amp;sec=1495379929665&amp;di=0573daa7ecf65af4dc99f1f66745093b&amp;imgtype=0&amp;src=http%3A%2F%2Fimg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935855" y="3954145"/>
            <a:ext cx="2963545" cy="208724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935855" y="1715135"/>
            <a:ext cx="2964180" cy="1974850"/>
          </a:xfrm>
          <a:prstGeom prst="rect">
            <a:avLst/>
          </a:prstGeom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组合 42"/>
          <p:cNvGrpSpPr/>
          <p:nvPr/>
        </p:nvGrpSpPr>
        <p:grpSpPr>
          <a:xfrm>
            <a:off x="2974082" y="2435100"/>
            <a:ext cx="1511802" cy="1486306"/>
            <a:chOff x="-2214610" y="714356"/>
            <a:chExt cx="1785950" cy="1643868"/>
          </a:xfrm>
          <a:noFill/>
        </p:grpSpPr>
        <p:sp>
          <p:nvSpPr>
            <p:cNvPr id="44" name="矩形 43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5" name="直接连接符 44"/>
            <p:cNvCxnSpPr>
              <a:stCxn id="44" idx="1"/>
              <a:endCxn id="44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>
              <a:stCxn id="44" idx="0"/>
              <a:endCxn id="44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TextBox 17"/>
          <p:cNvSpPr txBox="1"/>
          <p:nvPr/>
        </p:nvSpPr>
        <p:spPr>
          <a:xfrm>
            <a:off x="1357290" y="3861048"/>
            <a:ext cx="690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latin typeface="黑体" panose="02010609060101010101" pitchFamily="49" charset="-122"/>
                <a:ea typeface="黑体" panose="02010609060101010101" pitchFamily="49" charset="-122"/>
              </a:rPr>
              <a:t>fǔ</a:t>
            </a:r>
            <a:endParaRPr lang="en-US" altLang="zh-CN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1077663" y="4634146"/>
            <a:ext cx="1511802" cy="1486306"/>
            <a:chOff x="-2214610" y="714356"/>
            <a:chExt cx="1785950" cy="1643868"/>
          </a:xfrm>
          <a:noFill/>
        </p:grpSpPr>
        <p:sp>
          <p:nvSpPr>
            <p:cNvPr id="32" name="矩形 31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3" name="直接连接符 32"/>
            <p:cNvCxnSpPr>
              <a:stCxn id="32" idx="1"/>
              <a:endCxn id="32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>
              <a:stCxn id="32" idx="0"/>
              <a:endCxn id="32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23"/>
          <p:cNvSpPr txBox="1">
            <a:spLocks noChangeArrowheads="1"/>
          </p:cNvSpPr>
          <p:nvPr/>
        </p:nvSpPr>
        <p:spPr bwMode="auto">
          <a:xfrm>
            <a:off x="1142986" y="4735785"/>
            <a:ext cx="1271313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>
                <a:latin typeface="楷体" panose="02010609060101010101" pitchFamily="49" charset="-122"/>
                <a:ea typeface="楷体" panose="02010609060101010101" pitchFamily="49" charset="-122"/>
              </a:rPr>
              <a:t>斧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1096630" y="2435100"/>
            <a:ext cx="1544244" cy="1428268"/>
            <a:chOff x="-2214610" y="714356"/>
            <a:chExt cx="1785950" cy="1643868"/>
          </a:xfrm>
          <a:noFill/>
        </p:grpSpPr>
        <p:sp>
          <p:nvSpPr>
            <p:cNvPr id="37" name="矩形 36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8" name="直接连接符 37"/>
            <p:cNvCxnSpPr>
              <a:stCxn id="37" idx="1"/>
              <a:endCxn id="37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>
              <a:stCxn id="37" idx="0"/>
              <a:endCxn id="37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23"/>
          <p:cNvSpPr txBox="1">
            <a:spLocks noChangeArrowheads="1"/>
          </p:cNvSpPr>
          <p:nvPr/>
        </p:nvSpPr>
        <p:spPr bwMode="auto">
          <a:xfrm>
            <a:off x="1096522" y="2393346"/>
            <a:ext cx="1227942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>
                <a:latin typeface="楷体" panose="02010609060101010101" pitchFamily="49" charset="-122"/>
                <a:ea typeface="楷体" panose="02010609060101010101" pitchFamily="49" charset="-122"/>
              </a:rPr>
              <a:t>冷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3338994" y="1655099"/>
            <a:ext cx="690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4000" dirty="0">
                <a:latin typeface="黑体" panose="02010609060101010101" pitchFamily="49" charset="-122"/>
                <a:ea typeface="黑体" panose="02010609060101010101" pitchFamily="49" charset="-122"/>
              </a:rPr>
              <a:t>lí</a:t>
            </a:r>
            <a:endParaRPr lang="en-US" altLang="zh-CN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2" name="TextBox 23"/>
          <p:cNvSpPr txBox="1">
            <a:spLocks noChangeArrowheads="1"/>
          </p:cNvSpPr>
          <p:nvPr/>
        </p:nvSpPr>
        <p:spPr bwMode="auto">
          <a:xfrm>
            <a:off x="3048644" y="2361686"/>
            <a:ext cx="1271313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>
                <a:latin typeface="楷体" panose="02010609060101010101" pitchFamily="49" charset="-122"/>
                <a:ea typeface="楷体" panose="02010609060101010101" pitchFamily="49" charset="-122"/>
              </a:rPr>
              <a:t>离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4819092" y="2435100"/>
            <a:ext cx="1511802" cy="1486306"/>
            <a:chOff x="-2214610" y="714356"/>
            <a:chExt cx="1785950" cy="1643868"/>
          </a:xfrm>
          <a:noFill/>
        </p:grpSpPr>
        <p:sp>
          <p:nvSpPr>
            <p:cNvPr id="52" name="矩形 51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3" name="直接连接符 52"/>
            <p:cNvCxnSpPr>
              <a:stCxn id="52" idx="1"/>
              <a:endCxn id="52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>
              <a:stCxn id="52" idx="0"/>
              <a:endCxn id="52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5" name="TextBox 54"/>
          <p:cNvSpPr txBox="1"/>
          <p:nvPr/>
        </p:nvSpPr>
        <p:spPr>
          <a:xfrm>
            <a:off x="5220490" y="1691912"/>
            <a:ext cx="1198880" cy="13220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4000" dirty="0" err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děnɡ</a:t>
            </a:r>
            <a:endParaRPr lang="zh-CN" altLang="en-US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en-US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6" name="TextBox 23"/>
          <p:cNvSpPr txBox="1">
            <a:spLocks noChangeArrowheads="1"/>
          </p:cNvSpPr>
          <p:nvPr/>
        </p:nvSpPr>
        <p:spPr bwMode="auto">
          <a:xfrm>
            <a:off x="4889939" y="2402961"/>
            <a:ext cx="1271313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等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7" name="组合 56"/>
          <p:cNvGrpSpPr/>
          <p:nvPr/>
        </p:nvGrpSpPr>
        <p:grpSpPr>
          <a:xfrm>
            <a:off x="6664101" y="2435100"/>
            <a:ext cx="1511802" cy="1486306"/>
            <a:chOff x="-2214610" y="714356"/>
            <a:chExt cx="1785950" cy="1643868"/>
          </a:xfrm>
          <a:noFill/>
        </p:grpSpPr>
        <p:sp>
          <p:nvSpPr>
            <p:cNvPr id="58" name="矩形 57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9" name="直接连接符 58"/>
            <p:cNvCxnSpPr>
              <a:stCxn id="58" idx="1"/>
              <a:endCxn id="58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>
              <a:stCxn id="58" idx="0"/>
              <a:endCxn id="58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1" name="TextBox 60"/>
          <p:cNvSpPr txBox="1"/>
          <p:nvPr/>
        </p:nvSpPr>
        <p:spPr>
          <a:xfrm>
            <a:off x="6930261" y="1695079"/>
            <a:ext cx="1452880" cy="13220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4000" dirty="0" err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shènɡ</a:t>
            </a:r>
            <a:endParaRPr lang="zh-CN" altLang="en-US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en-US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2" name="TextBox 23"/>
          <p:cNvSpPr txBox="1">
            <a:spLocks noChangeArrowheads="1"/>
          </p:cNvSpPr>
          <p:nvPr/>
        </p:nvSpPr>
        <p:spPr bwMode="auto">
          <a:xfrm>
            <a:off x="6759501" y="2435673"/>
            <a:ext cx="1271313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剩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3145388" y="3904474"/>
            <a:ext cx="944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latin typeface="黑体" panose="02010609060101010101" pitchFamily="49" charset="-122"/>
                <a:ea typeface="黑体" panose="02010609060101010101" pitchFamily="49" charset="-122"/>
              </a:rPr>
              <a:t>kǎn</a:t>
            </a:r>
            <a:endParaRPr lang="en-US" altLang="zh-CN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4" name="组合 63"/>
          <p:cNvGrpSpPr/>
          <p:nvPr/>
        </p:nvGrpSpPr>
        <p:grpSpPr>
          <a:xfrm>
            <a:off x="2948633" y="4634146"/>
            <a:ext cx="1511802" cy="1486306"/>
            <a:chOff x="-2214610" y="714356"/>
            <a:chExt cx="1785950" cy="1643868"/>
          </a:xfrm>
          <a:noFill/>
        </p:grpSpPr>
        <p:sp>
          <p:nvSpPr>
            <p:cNvPr id="65" name="矩形 64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66" name="直接连接符 65"/>
            <p:cNvCxnSpPr>
              <a:stCxn id="65" idx="1"/>
              <a:endCxn id="65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连接符 66"/>
            <p:cNvCxnSpPr>
              <a:stCxn id="65" idx="0"/>
              <a:endCxn id="65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8" name="TextBox 23"/>
          <p:cNvSpPr txBox="1">
            <a:spLocks noChangeArrowheads="1"/>
          </p:cNvSpPr>
          <p:nvPr/>
        </p:nvSpPr>
        <p:spPr bwMode="auto">
          <a:xfrm>
            <a:off x="2974329" y="4612893"/>
            <a:ext cx="1271313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>
                <a:latin typeface="楷体" panose="02010609060101010101" pitchFamily="49" charset="-122"/>
                <a:ea typeface="楷体" panose="02010609060101010101" pitchFamily="49" charset="-122"/>
              </a:rPr>
              <a:t>砍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5180226" y="3868668"/>
            <a:ext cx="690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err="1">
                <a:latin typeface="黑体" panose="02010609060101010101" pitchFamily="49" charset="-122"/>
                <a:ea typeface="黑体" panose="02010609060101010101" pitchFamily="49" charset="-122"/>
              </a:rPr>
              <a:t>ɡǔ</a:t>
            </a:r>
            <a:endParaRPr lang="zh-CN" altLang="en-US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0" name="组合 69"/>
          <p:cNvGrpSpPr/>
          <p:nvPr/>
        </p:nvGrpSpPr>
        <p:grpSpPr>
          <a:xfrm>
            <a:off x="4819603" y="4634146"/>
            <a:ext cx="1511802" cy="1486306"/>
            <a:chOff x="-2214610" y="714356"/>
            <a:chExt cx="1785950" cy="1643868"/>
          </a:xfrm>
          <a:noFill/>
        </p:grpSpPr>
        <p:sp>
          <p:nvSpPr>
            <p:cNvPr id="71" name="矩形 70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2" name="直接连接符 71"/>
            <p:cNvCxnSpPr>
              <a:stCxn id="71" idx="1"/>
              <a:endCxn id="71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直接连接符 72"/>
            <p:cNvCxnSpPr>
              <a:stCxn id="71" idx="0"/>
              <a:endCxn id="71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4" name="TextBox 23"/>
          <p:cNvSpPr txBox="1">
            <a:spLocks noChangeArrowheads="1"/>
          </p:cNvSpPr>
          <p:nvPr/>
        </p:nvSpPr>
        <p:spPr bwMode="auto">
          <a:xfrm>
            <a:off x="4890266" y="4575428"/>
            <a:ext cx="1271313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>
                <a:latin typeface="楷体" panose="02010609060101010101" pitchFamily="49" charset="-122"/>
                <a:ea typeface="楷体" panose="02010609060101010101" pitchFamily="49" charset="-122"/>
              </a:rPr>
              <a:t>谷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7002269" y="3861048"/>
            <a:ext cx="1198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err="1">
                <a:latin typeface="黑体" panose="02010609060101010101" pitchFamily="49" charset="-122"/>
                <a:ea typeface="黑体" panose="02010609060101010101" pitchFamily="49" charset="-122"/>
              </a:rPr>
              <a:t>chái</a:t>
            </a:r>
            <a:endParaRPr lang="zh-CN" altLang="en-US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6" name="组合 75"/>
          <p:cNvGrpSpPr/>
          <p:nvPr/>
        </p:nvGrpSpPr>
        <p:grpSpPr>
          <a:xfrm>
            <a:off x="6690573" y="4634146"/>
            <a:ext cx="1511802" cy="1486306"/>
            <a:chOff x="-2214610" y="714356"/>
            <a:chExt cx="1785950" cy="1643868"/>
          </a:xfrm>
          <a:noFill/>
        </p:grpSpPr>
        <p:sp>
          <p:nvSpPr>
            <p:cNvPr id="77" name="矩形 76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8" name="直接连接符 77"/>
            <p:cNvCxnSpPr>
              <a:stCxn id="77" idx="1"/>
              <a:endCxn id="77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直接连接符 78"/>
            <p:cNvCxnSpPr>
              <a:stCxn id="77" idx="0"/>
              <a:endCxn id="77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0" name="TextBox 23"/>
          <p:cNvSpPr txBox="1">
            <a:spLocks noChangeArrowheads="1"/>
          </p:cNvSpPr>
          <p:nvPr/>
        </p:nvSpPr>
        <p:spPr bwMode="auto">
          <a:xfrm>
            <a:off x="6786578" y="4552270"/>
            <a:ext cx="1271313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>
                <a:latin typeface="楷体" panose="02010609060101010101" pitchFamily="49" charset="-122"/>
                <a:ea typeface="楷体" panose="02010609060101010101" pitchFamily="49" charset="-122"/>
              </a:rPr>
              <a:t>柴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259632" y="1628800"/>
            <a:ext cx="1327231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err="1">
                <a:latin typeface="黑体" panose="02010609060101010101" pitchFamily="49" charset="-122"/>
                <a:ea typeface="黑体" panose="02010609060101010101" pitchFamily="49" charset="-122"/>
              </a:rPr>
              <a:t>lěn</a:t>
            </a:r>
            <a:r>
              <a:rPr lang="en-US" altLang="zh-CN" sz="4000" dirty="0" err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ɡ</a:t>
            </a:r>
            <a:endParaRPr lang="zh-CN" altLang="en-US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81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 flipH="1">
            <a:off x="7668344" y="5902324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0" y="6003041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7038429" y="6157779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5" name="图片 84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6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12850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0" name="AutoShape 2"/>
          <p:cNvSpPr>
            <a:spLocks noChangeArrowheads="1"/>
          </p:cNvSpPr>
          <p:nvPr/>
        </p:nvSpPr>
        <p:spPr bwMode="auto">
          <a:xfrm>
            <a:off x="611561" y="980728"/>
            <a:ext cx="144015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会写字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1" name="对角圆角矩形 90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5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6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7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7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0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1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35" grpId="0"/>
      <p:bldP spid="40" grpId="0"/>
      <p:bldP spid="41" grpId="0"/>
      <p:bldP spid="42" grpId="0"/>
      <p:bldP spid="55" grpId="0"/>
      <p:bldP spid="56" grpId="0"/>
      <p:bldP spid="61" grpId="0"/>
      <p:bldP spid="62" grpId="0"/>
      <p:bldP spid="63" grpId="0"/>
      <p:bldP spid="68" grpId="0"/>
      <p:bldP spid="69" grpId="0"/>
      <p:bldP spid="74" grpId="0"/>
      <p:bldP spid="75" grpId="0"/>
      <p:bldP spid="80" grpId="0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组合 42"/>
          <p:cNvGrpSpPr/>
          <p:nvPr/>
        </p:nvGrpSpPr>
        <p:grpSpPr>
          <a:xfrm>
            <a:off x="4599682" y="4600450"/>
            <a:ext cx="1511802" cy="1486306"/>
            <a:chOff x="-2214610" y="714356"/>
            <a:chExt cx="1785950" cy="1643868"/>
          </a:xfrm>
          <a:noFill/>
        </p:grpSpPr>
        <p:sp>
          <p:nvSpPr>
            <p:cNvPr id="44" name="矩形 43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5" name="直接连接符 44"/>
            <p:cNvCxnSpPr>
              <a:stCxn id="44" idx="1"/>
              <a:endCxn id="44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>
              <a:stCxn id="44" idx="0"/>
              <a:endCxn id="44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6" name="组合 35"/>
          <p:cNvGrpSpPr/>
          <p:nvPr/>
        </p:nvGrpSpPr>
        <p:grpSpPr>
          <a:xfrm>
            <a:off x="2722230" y="4600450"/>
            <a:ext cx="1544244" cy="1428268"/>
            <a:chOff x="-2214610" y="714356"/>
            <a:chExt cx="1785950" cy="1643868"/>
          </a:xfrm>
          <a:noFill/>
        </p:grpSpPr>
        <p:sp>
          <p:nvSpPr>
            <p:cNvPr id="37" name="矩形 36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8" name="直接连接符 37"/>
            <p:cNvCxnSpPr>
              <a:stCxn id="37" idx="1"/>
              <a:endCxn id="37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>
              <a:stCxn id="37" idx="0"/>
              <a:endCxn id="37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23"/>
          <p:cNvSpPr txBox="1">
            <a:spLocks noChangeArrowheads="1"/>
          </p:cNvSpPr>
          <p:nvPr/>
        </p:nvSpPr>
        <p:spPr bwMode="auto">
          <a:xfrm>
            <a:off x="2880237" y="4530121"/>
            <a:ext cx="1227942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>
                <a:latin typeface="楷体" panose="02010609060101010101" pitchFamily="49" charset="-122"/>
                <a:ea typeface="楷体" panose="02010609060101010101" pitchFamily="49" charset="-122"/>
              </a:rPr>
              <a:t>睁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4877961" y="3850929"/>
            <a:ext cx="95410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err="1">
                <a:latin typeface="黑体" panose="02010609060101010101" pitchFamily="49" charset="-122"/>
                <a:ea typeface="黑体" panose="02010609060101010101" pitchFamily="49" charset="-122"/>
              </a:rPr>
              <a:t>jiē</a:t>
            </a:r>
            <a:endParaRPr lang="zh-CN" altLang="en-US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2" name="TextBox 23"/>
          <p:cNvSpPr txBox="1">
            <a:spLocks noChangeArrowheads="1"/>
          </p:cNvSpPr>
          <p:nvPr/>
        </p:nvSpPr>
        <p:spPr bwMode="auto">
          <a:xfrm>
            <a:off x="4719964" y="4558786"/>
            <a:ext cx="1271313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>
                <a:latin typeface="楷体" panose="02010609060101010101" pitchFamily="49" charset="-122"/>
                <a:ea typeface="楷体" panose="02010609060101010101" pitchFamily="49" charset="-122"/>
              </a:rPr>
              <a:t>接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740001" y="3852198"/>
            <a:ext cx="1526352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err="1">
                <a:latin typeface="黑体" panose="02010609060101010101" pitchFamily="49" charset="-122"/>
                <a:ea typeface="黑体" panose="02010609060101010101" pitchFamily="49" charset="-122"/>
              </a:rPr>
              <a:t>zhēn</a:t>
            </a:r>
            <a:r>
              <a:rPr lang="en-US" altLang="zh-CN" sz="4000" dirty="0" err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ɡ</a:t>
            </a:r>
            <a:endParaRPr lang="zh-CN" altLang="en-US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81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 flipH="1">
            <a:off x="7668344" y="5902324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0" y="6003041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7038429" y="6157779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5" name="图片 84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6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12850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0" name="AutoShape 2"/>
          <p:cNvSpPr>
            <a:spLocks noChangeArrowheads="1"/>
          </p:cNvSpPr>
          <p:nvPr/>
        </p:nvSpPr>
        <p:spPr bwMode="auto">
          <a:xfrm>
            <a:off x="1066221" y="861983"/>
            <a:ext cx="144015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会写字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1" name="对角圆角矩形 90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1551836" y="1653788"/>
            <a:ext cx="95410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err="1">
                <a:latin typeface="黑体" panose="02010609060101010101" pitchFamily="49" charset="-122"/>
                <a:ea typeface="黑体" panose="02010609060101010101" pitchFamily="49" charset="-122"/>
              </a:rPr>
              <a:t>méi</a:t>
            </a:r>
            <a:endParaRPr lang="zh-CN" altLang="en-US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0" name="组合 69"/>
          <p:cNvGrpSpPr/>
          <p:nvPr/>
        </p:nvGrpSpPr>
        <p:grpSpPr>
          <a:xfrm>
            <a:off x="1273128" y="2445301"/>
            <a:ext cx="1511802" cy="1486306"/>
            <a:chOff x="-2214610" y="714356"/>
            <a:chExt cx="1785950" cy="1643868"/>
          </a:xfrm>
          <a:noFill/>
        </p:grpSpPr>
        <p:sp>
          <p:nvSpPr>
            <p:cNvPr id="71" name="矩形 70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2" name="直接连接符 71"/>
            <p:cNvCxnSpPr>
              <a:stCxn id="71" idx="1"/>
              <a:endCxn id="71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直接连接符 72"/>
            <p:cNvCxnSpPr>
              <a:stCxn id="71" idx="0"/>
              <a:endCxn id="71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4" name="TextBox 23"/>
          <p:cNvSpPr txBox="1">
            <a:spLocks noChangeArrowheads="1"/>
          </p:cNvSpPr>
          <p:nvPr/>
        </p:nvSpPr>
        <p:spPr bwMode="auto">
          <a:xfrm>
            <a:off x="1343791" y="2361818"/>
            <a:ext cx="1271313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>
                <a:latin typeface="楷体" panose="02010609060101010101" pitchFamily="49" charset="-122"/>
                <a:ea typeface="楷体" panose="02010609060101010101" pitchFamily="49" charset="-122"/>
              </a:rPr>
              <a:t>煤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3455794" y="1647438"/>
            <a:ext cx="95410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err="1">
                <a:latin typeface="黑体" panose="02010609060101010101" pitchFamily="49" charset="-122"/>
                <a:ea typeface="黑体" panose="02010609060101010101" pitchFamily="49" charset="-122"/>
              </a:rPr>
              <a:t>yóu</a:t>
            </a:r>
            <a:endParaRPr lang="zh-CN" altLang="en-US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6" name="组合 75"/>
          <p:cNvGrpSpPr/>
          <p:nvPr/>
        </p:nvGrpSpPr>
        <p:grpSpPr>
          <a:xfrm>
            <a:off x="3144098" y="2420536"/>
            <a:ext cx="1511802" cy="1486306"/>
            <a:chOff x="-2214610" y="714356"/>
            <a:chExt cx="1785950" cy="1643868"/>
          </a:xfrm>
          <a:noFill/>
        </p:grpSpPr>
        <p:sp>
          <p:nvSpPr>
            <p:cNvPr id="77" name="矩形 76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8" name="直接连接符 77"/>
            <p:cNvCxnSpPr>
              <a:stCxn id="77" idx="1"/>
              <a:endCxn id="77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直接连接符 78"/>
            <p:cNvCxnSpPr>
              <a:stCxn id="77" idx="0"/>
              <a:endCxn id="77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0" name="TextBox 23"/>
          <p:cNvSpPr txBox="1">
            <a:spLocks noChangeArrowheads="1"/>
          </p:cNvSpPr>
          <p:nvPr/>
        </p:nvSpPr>
        <p:spPr bwMode="auto">
          <a:xfrm>
            <a:off x="3240103" y="2338660"/>
            <a:ext cx="1271313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>
                <a:latin typeface="楷体" panose="02010609060101010101" pitchFamily="49" charset="-122"/>
                <a:ea typeface="楷体" panose="02010609060101010101" pitchFamily="49" charset="-122"/>
              </a:rPr>
              <a:t>油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TextBox 74"/>
          <p:cNvSpPr txBox="1"/>
          <p:nvPr/>
        </p:nvSpPr>
        <p:spPr>
          <a:xfrm>
            <a:off x="5628764" y="1653788"/>
            <a:ext cx="690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latin typeface="黑体" panose="02010609060101010101" pitchFamily="49" charset="-122"/>
                <a:ea typeface="黑体" panose="02010609060101010101" pitchFamily="49" charset="-122"/>
              </a:rPr>
              <a:t>sù</a:t>
            </a:r>
            <a:endParaRPr lang="en-US" altLang="zh-CN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218383" y="2403391"/>
            <a:ext cx="1511802" cy="1486306"/>
            <a:chOff x="-2214610" y="714356"/>
            <a:chExt cx="1785950" cy="1643868"/>
          </a:xfrm>
          <a:noFill/>
        </p:grpSpPr>
        <p:sp>
          <p:nvSpPr>
            <p:cNvPr id="5" name="矩形 4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6" name="直接连接符 5"/>
            <p:cNvCxnSpPr>
              <a:stCxn id="5" idx="1"/>
              <a:endCxn id="5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>
              <a:stCxn id="5" idx="0"/>
              <a:endCxn id="5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TextBox 23"/>
          <p:cNvSpPr txBox="1">
            <a:spLocks noChangeArrowheads="1"/>
          </p:cNvSpPr>
          <p:nvPr/>
        </p:nvSpPr>
        <p:spPr bwMode="auto">
          <a:xfrm>
            <a:off x="5311906" y="2361183"/>
            <a:ext cx="1271313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>
                <a:latin typeface="楷体" panose="02010609060101010101" pitchFamily="49" charset="-122"/>
                <a:ea typeface="楷体" panose="02010609060101010101" pitchFamily="49" charset="-122"/>
              </a:rPr>
              <a:t>诉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41" grpId="0"/>
      <p:bldP spid="42" grpId="0"/>
      <p:bldP spid="4" grpId="0"/>
      <p:bldP spid="69" grpId="0"/>
      <p:bldP spid="74" grpId="0"/>
      <p:bldP spid="75" grpId="0"/>
      <p:bldP spid="80" grpId="0"/>
      <p:bldP spid="2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3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8" name="组合 27"/>
          <p:cNvGrpSpPr/>
          <p:nvPr/>
        </p:nvGrpSpPr>
        <p:grpSpPr>
          <a:xfrm>
            <a:off x="6948264" y="4149080"/>
            <a:ext cx="1327930" cy="2056092"/>
            <a:chOff x="5836357" y="4560894"/>
            <a:chExt cx="1327930" cy="2056092"/>
          </a:xfrm>
        </p:grpSpPr>
        <p:pic>
          <p:nvPicPr>
            <p:cNvPr id="30" name="图片 5"/>
            <p:cNvPicPr>
              <a:picLocks noChangeAspect="1"/>
            </p:cNvPicPr>
            <p:nvPr/>
          </p:nvPicPr>
          <p:blipFill rotWithShape="1">
            <a:blip r:embed="rId6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1" name="Picture 2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32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403648" y="4725144"/>
            <a:ext cx="1549697" cy="1734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3" name="TextBox 32"/>
          <p:cNvSpPr txBox="1"/>
          <p:nvPr/>
        </p:nvSpPr>
        <p:spPr>
          <a:xfrm>
            <a:off x="827584" y="2066072"/>
            <a:ext cx="792088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柴</a:t>
            </a: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：上部为</a:t>
            </a:r>
            <a:r>
              <a:rPr lang="en-US" altLang="zh-CN" sz="3600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此</a:t>
            </a:r>
            <a:r>
              <a:rPr lang="en-US" altLang="zh-CN" sz="3600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，不要写成</a:t>
            </a:r>
            <a:r>
              <a:rPr lang="en-US" altLang="zh-CN" sz="3600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比</a:t>
            </a:r>
            <a:r>
              <a:rPr lang="en-US" altLang="zh-CN" sz="3600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睁</a:t>
            </a: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：右部为</a:t>
            </a:r>
            <a:r>
              <a:rPr lang="en-US" altLang="zh-CN" sz="3600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目</a:t>
            </a:r>
            <a:r>
              <a:rPr lang="en-US" altLang="zh-CN" sz="3600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，不要写成</a:t>
            </a:r>
            <a:r>
              <a:rPr lang="en-US" altLang="zh-CN" sz="3600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日</a:t>
            </a:r>
            <a:r>
              <a:rPr lang="en-US" altLang="zh-CN" sz="3600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AutoShape 2"/>
          <p:cNvSpPr>
            <a:spLocks noChangeArrowheads="1"/>
          </p:cNvSpPr>
          <p:nvPr/>
        </p:nvSpPr>
        <p:spPr bwMode="auto">
          <a:xfrm>
            <a:off x="611561" y="980728"/>
            <a:ext cx="180019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易错提示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对角圆角矩形 12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827584" y="1916832"/>
            <a:ext cx="7056784" cy="4032448"/>
          </a:xfrm>
          <a:prstGeom prst="roundRect">
            <a:avLst/>
          </a:prstGeom>
          <a:noFill/>
          <a:ln w="31750">
            <a:solidFill>
              <a:srgbClr val="0000FF"/>
            </a:solidFill>
            <a:prstDash val="sysDot"/>
          </a:ln>
          <a:effectLst>
            <a:outerShdw blurRad="50800" dist="50800" dir="5400000" algn="ctr" rotWithShape="0">
              <a:schemeClr val="tx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2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 flipH="1">
            <a:off x="7668344" y="5902324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0" y="6003041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7038429" y="6372929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5" name="图片 84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6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TextBox 23"/>
          <p:cNvSpPr txBox="1">
            <a:spLocks noChangeArrowheads="1"/>
          </p:cNvSpPr>
          <p:nvPr/>
        </p:nvSpPr>
        <p:spPr bwMode="auto">
          <a:xfrm>
            <a:off x="1331640" y="3788489"/>
            <a:ext cx="864096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伐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对角圆角矩形 19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AutoShape 2"/>
          <p:cNvSpPr>
            <a:spLocks noChangeArrowheads="1"/>
          </p:cNvSpPr>
          <p:nvPr/>
        </p:nvSpPr>
        <p:spPr bwMode="auto">
          <a:xfrm>
            <a:off x="611561" y="980728"/>
            <a:ext cx="144015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会认字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" name="TextBox 23"/>
          <p:cNvSpPr txBox="1">
            <a:spLocks noChangeArrowheads="1"/>
          </p:cNvSpPr>
          <p:nvPr/>
        </p:nvSpPr>
        <p:spPr bwMode="auto">
          <a:xfrm>
            <a:off x="2268250" y="3913019"/>
            <a:ext cx="6624736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组词：伐木  砍伐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331719" y="3203595"/>
            <a:ext cx="5950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err="1">
                <a:latin typeface="黑体" panose="02010609060101010101" pitchFamily="49" charset="-122"/>
                <a:ea typeface="黑体" panose="02010609060101010101" pitchFamily="49" charset="-122"/>
              </a:rPr>
              <a:t>fá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" name="TextBox 23"/>
          <p:cNvSpPr txBox="1">
            <a:spLocks noChangeArrowheads="1"/>
          </p:cNvSpPr>
          <p:nvPr/>
        </p:nvSpPr>
        <p:spPr bwMode="auto">
          <a:xfrm>
            <a:off x="1331640" y="5019759"/>
            <a:ext cx="864096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斧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23"/>
          <p:cNvSpPr txBox="1">
            <a:spLocks noChangeArrowheads="1"/>
          </p:cNvSpPr>
          <p:nvPr/>
        </p:nvSpPr>
        <p:spPr bwMode="auto">
          <a:xfrm>
            <a:off x="2268250" y="5081657"/>
            <a:ext cx="6624736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组词：斧子  班门弄斧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371089" y="4497095"/>
            <a:ext cx="5950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err="1">
                <a:latin typeface="黑体" panose="02010609060101010101" pitchFamily="49" charset="-122"/>
                <a:ea typeface="黑体" panose="02010609060101010101" pitchFamily="49" charset="-122"/>
              </a:rPr>
              <a:t>fǔ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TextBox 21"/>
          <p:cNvSpPr txBox="1"/>
          <p:nvPr/>
        </p:nvSpPr>
        <p:spPr>
          <a:xfrm>
            <a:off x="1170429" y="2076470"/>
            <a:ext cx="9956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rónɡ</a:t>
            </a:r>
            <a:endParaRPr lang="en-US" altLang="zh-CN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Box 23"/>
          <p:cNvSpPr txBox="1">
            <a:spLocks noChangeArrowheads="1"/>
          </p:cNvSpPr>
          <p:nvPr/>
        </p:nvSpPr>
        <p:spPr bwMode="auto">
          <a:xfrm>
            <a:off x="1331640" y="2557224"/>
            <a:ext cx="864096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融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Box 23"/>
          <p:cNvSpPr txBox="1">
            <a:spLocks noChangeArrowheads="1"/>
          </p:cNvSpPr>
          <p:nvPr/>
        </p:nvSpPr>
        <p:spPr bwMode="auto">
          <a:xfrm>
            <a:off x="2268250" y="2660164"/>
            <a:ext cx="6624736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组词：融化   冰消雪融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2" grpId="0"/>
      <p:bldP spid="26" grpId="0"/>
      <p:bldP spid="27" grpId="0"/>
      <p:bldP spid="28" grpId="0"/>
      <p:bldP spid="3" grpId="0"/>
      <p:bldP spid="4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827405" y="1917065"/>
            <a:ext cx="7056755" cy="2832735"/>
          </a:xfrm>
          <a:prstGeom prst="roundRect">
            <a:avLst/>
          </a:prstGeom>
          <a:noFill/>
          <a:ln w="31750">
            <a:solidFill>
              <a:srgbClr val="0000FF"/>
            </a:solidFill>
            <a:prstDash val="sysDot"/>
          </a:ln>
          <a:effectLst>
            <a:outerShdw blurRad="50800" dist="50800" dir="5400000" algn="ctr" rotWithShape="0">
              <a:schemeClr val="tx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2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 flipH="1">
            <a:off x="7668344" y="5902324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0" y="6003041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7038429" y="6372929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5" name="图片 84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6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对角圆角矩形 19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AutoShape 2"/>
          <p:cNvSpPr>
            <a:spLocks noChangeArrowheads="1"/>
          </p:cNvSpPr>
          <p:nvPr/>
        </p:nvSpPr>
        <p:spPr bwMode="auto">
          <a:xfrm>
            <a:off x="611561" y="980728"/>
            <a:ext cx="144015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会认字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" name="TextBox 23"/>
          <p:cNvSpPr txBox="1">
            <a:spLocks noChangeArrowheads="1"/>
          </p:cNvSpPr>
          <p:nvPr/>
        </p:nvSpPr>
        <p:spPr bwMode="auto">
          <a:xfrm>
            <a:off x="1331640" y="3862789"/>
            <a:ext cx="864096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切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23"/>
          <p:cNvSpPr txBox="1">
            <a:spLocks noChangeArrowheads="1"/>
          </p:cNvSpPr>
          <p:nvPr/>
        </p:nvSpPr>
        <p:spPr bwMode="auto">
          <a:xfrm>
            <a:off x="2411730" y="3914140"/>
            <a:ext cx="430657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组词：切开  切分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312669" y="3306470"/>
            <a:ext cx="792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qiē</a:t>
            </a:r>
            <a:endParaRPr lang="en-US" altLang="zh-CN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9" name="TextBox 23"/>
          <p:cNvSpPr txBox="1">
            <a:spLocks noChangeArrowheads="1"/>
          </p:cNvSpPr>
          <p:nvPr/>
        </p:nvSpPr>
        <p:spPr bwMode="auto">
          <a:xfrm>
            <a:off x="1331640" y="2577405"/>
            <a:ext cx="864096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锯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Box 23"/>
          <p:cNvSpPr txBox="1">
            <a:spLocks noChangeArrowheads="1"/>
          </p:cNvSpPr>
          <p:nvPr/>
        </p:nvSpPr>
        <p:spPr bwMode="auto">
          <a:xfrm>
            <a:off x="2411730" y="2577465"/>
            <a:ext cx="437197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组词：锯子  锯齿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312669" y="2021086"/>
            <a:ext cx="5950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err="1">
                <a:latin typeface="黑体" panose="02010609060101010101" pitchFamily="49" charset="-122"/>
                <a:ea typeface="黑体" panose="02010609060101010101" pitchFamily="49" charset="-122"/>
              </a:rPr>
              <a:t>jù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8" grpId="0"/>
      <p:bldP spid="29" grpId="0"/>
      <p:bldP spid="30" grpId="0"/>
      <p:bldP spid="31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>
        <a:ln w="38100" cap="rnd" cmpd="sng">
          <a:gradFill flip="none" rotWithShape="1">
            <a:gsLst>
              <a:gs pos="0">
                <a:srgbClr val="A603AB"/>
              </a:gs>
              <a:gs pos="0">
                <a:srgbClr val="0819FB"/>
              </a:gs>
              <a:gs pos="0">
                <a:srgbClr val="1A8D48"/>
              </a:gs>
              <a:gs pos="100000">
                <a:srgbClr val="FFFF00"/>
              </a:gs>
              <a:gs pos="100000">
                <a:srgbClr val="EE3F17"/>
              </a:gs>
              <a:gs pos="100000">
                <a:srgbClr val="E81766"/>
              </a:gs>
              <a:gs pos="100000">
                <a:srgbClr val="A603AB"/>
              </a:gs>
            </a:gsLst>
            <a:path path="circle">
              <a:fillToRect l="100000" t="100000"/>
            </a:path>
            <a:tileRect r="-100000" b="-100000"/>
          </a:gradFill>
          <a:prstDash val="solid"/>
          <a:round/>
          <a:headEnd type="none" w="sm" len="sm"/>
          <a:tailEnd type="diamond"/>
        </a:ln>
      </a:spPr>
      <a:bodyPr/>
      <a:lstStyle/>
      <a:style>
        <a:lnRef idx="1">
          <a:schemeClr val="accent3"/>
        </a:lnRef>
        <a:fillRef idx="0">
          <a:schemeClr val="accent3"/>
        </a:fillRef>
        <a:effectRef idx="0">
          <a:schemeClr val="accent3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2226</Words>
  <Application>WPS 演示</Application>
  <PresentationFormat>全屏显示(4:3)</PresentationFormat>
  <Paragraphs>393</Paragraphs>
  <Slides>34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45" baseType="lpstr">
      <vt:lpstr>Arial</vt:lpstr>
      <vt:lpstr>宋体</vt:lpstr>
      <vt:lpstr>Wingdings</vt:lpstr>
      <vt:lpstr>楷体</vt:lpstr>
      <vt:lpstr>方正卡通简体</vt:lpstr>
      <vt:lpstr>黑体</vt:lpstr>
      <vt:lpstr>Calibri</vt:lpstr>
      <vt:lpstr>微软雅黑</vt:lpstr>
      <vt:lpstr>Arial Unicode MS</vt:lpstr>
      <vt:lpstr>汉仪铸字美心体W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lcj</dc:creator>
  <cp:lastModifiedBy>Administrator</cp:lastModifiedBy>
  <cp:revision>1163</cp:revision>
  <dcterms:created xsi:type="dcterms:W3CDTF">2017-05-17T10:13:00Z</dcterms:created>
  <dcterms:modified xsi:type="dcterms:W3CDTF">2018-06-28T04:30:28Z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2052-10.1.0.7400</vt:lpwstr>
  </property>
</Properties>
</file>