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rels" ContentType="application/vnd.openxmlformats-package.relationship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Default Extension="png" ContentType="image/png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Default Extension="jpeg" ContentType="image/jpeg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8" r:id="rId2"/>
  </p:sldMasterIdLst>
  <p:notesMasterIdLst>
    <p:notesMasterId r:id="rId25"/>
  </p:notesMasterIdLst>
  <p:handoutMasterIdLst>
    <p:handoutMasterId r:id="rId26"/>
  </p:handoutMasterIdLst>
  <p:sldIdLst>
    <p:sldId id="3288" r:id="rId3"/>
    <p:sldId id="3375" r:id="rId4"/>
    <p:sldId id="3374" r:id="rId5"/>
    <p:sldId id="3382" r:id="rId6"/>
    <p:sldId id="3376" r:id="rId7"/>
    <p:sldId id="3373" r:id="rId8"/>
    <p:sldId id="3372" r:id="rId9"/>
    <p:sldId id="3371" r:id="rId10"/>
    <p:sldId id="3383" r:id="rId11"/>
    <p:sldId id="3370" r:id="rId12"/>
    <p:sldId id="3384" r:id="rId13"/>
    <p:sldId id="3369" r:id="rId14"/>
    <p:sldId id="3368" r:id="rId15"/>
    <p:sldId id="3377" r:id="rId16"/>
    <p:sldId id="3378" r:id="rId17"/>
    <p:sldId id="3385" r:id="rId18"/>
    <p:sldId id="3379" r:id="rId19"/>
    <p:sldId id="3380" r:id="rId20"/>
    <p:sldId id="3386" r:id="rId21"/>
    <p:sldId id="3381" r:id="rId22"/>
    <p:sldId id="3387" r:id="rId23"/>
    <p:sldId id="3366" r:id="rId24"/>
  </p:sldIdLst>
  <p:sldSz cx="6859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AE1233"/>
    <a:srgbClr val="9F7B63"/>
    <a:srgbClr val="F48E77"/>
    <a:srgbClr val="A1BD70"/>
    <a:srgbClr val="889EB6"/>
    <a:srgbClr val="004236"/>
    <a:srgbClr val="169274"/>
    <a:srgbClr val="60AEA9"/>
    <a:srgbClr val="840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91" autoAdjust="0"/>
    <p:restoredTop sz="92986" autoAdjust="0"/>
  </p:normalViewPr>
  <p:slideViewPr>
    <p:cSldViewPr>
      <p:cViewPr varScale="1">
        <p:scale>
          <a:sx n="74" d="100"/>
          <a:sy n="74" d="100"/>
        </p:scale>
        <p:origin x="-1122" y="-90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159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60239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310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62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243258" y="196284"/>
            <a:ext cx="1877316" cy="28078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zh-CN" altLang="en-US" sz="13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243257" y="489015"/>
            <a:ext cx="1458933" cy="211536"/>
          </a:xfrm>
          <a:prstGeom prst="rect">
            <a:avLst/>
          </a:prstGeom>
          <a:noFill/>
        </p:spPr>
        <p:txBody>
          <a:bodyPr wrap="none" lIns="72330" tIns="36165" rIns="72330" bIns="36165" rtlCol="0">
            <a:spAutoFit/>
          </a:bodyPr>
          <a:lstStyle/>
          <a:p>
            <a:pPr defTabSz="722630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469" y="842032"/>
            <a:ext cx="5830650" cy="179125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449" y="2702363"/>
            <a:ext cx="5144691" cy="1242205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2235" indent="0" algn="ctr">
              <a:buNone/>
              <a:defRPr sz="1200"/>
            </a:lvl5pPr>
            <a:lvl6pPr marL="1715135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2/12/2019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024" y="1282701"/>
            <a:ext cx="5916395" cy="214021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68024" y="3443161"/>
            <a:ext cx="5916395" cy="1125488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22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51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1597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3472666" y="1369642"/>
            <a:ext cx="2915325" cy="326451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273930"/>
            <a:ext cx="5916395" cy="99447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72491" y="1261261"/>
            <a:ext cx="2901927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91" y="1879386"/>
            <a:ext cx="2901927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3472667" y="1261261"/>
            <a:ext cx="2916218" cy="61812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2235" indent="0">
              <a:buNone/>
              <a:defRPr sz="1200" b="1"/>
            </a:lvl5pPr>
            <a:lvl6pPr marL="1715135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3472667" y="1879386"/>
            <a:ext cx="2916218" cy="276429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2916219" y="740799"/>
            <a:ext cx="3472666" cy="365634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90" y="343006"/>
            <a:ext cx="2212396" cy="120052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6219" y="740799"/>
            <a:ext cx="3472666" cy="365634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2235" indent="0">
              <a:buNone/>
              <a:defRPr sz="1500"/>
            </a:lvl5pPr>
            <a:lvl6pPr marL="1715135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472490" y="1543526"/>
            <a:ext cx="2212396" cy="2859574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2235" indent="0">
              <a:buNone/>
              <a:defRPr sz="750"/>
            </a:lvl5pPr>
            <a:lvl6pPr marL="1715135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3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8893" y="273928"/>
            <a:ext cx="1479099" cy="436022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471597" y="273928"/>
            <a:ext cx="4351551" cy="436022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198882" y="268290"/>
            <a:ext cx="642496" cy="213525"/>
          </a:xfrm>
          <a:prstGeom prst="rect">
            <a:avLst/>
          </a:prstGeom>
          <a:noFill/>
        </p:spPr>
        <p:txBody>
          <a:bodyPr wrap="none" lIns="51441" tIns="25720" rIns="51441" bIns="2572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3" y="196287"/>
            <a:ext cx="120281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41" tIns="25720" rIns="51441" bIns="25720" anchor="ctr"/>
          <a:lstStyle/>
          <a:p>
            <a:pPr algn="ctr" defTabSz="513715">
              <a:defRPr/>
            </a:pPr>
            <a:endParaRPr lang="zh-CN" altLang="en-US" sz="105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756" y="205690"/>
            <a:ext cx="6174078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42756" y="1200828"/>
            <a:ext cx="6174078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2BF82D2-7A68-459D-A996-9BDDA2518FA4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71703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2019/2/12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2272135" y="4769032"/>
            <a:ext cx="2315322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844904" y="4769032"/>
            <a:ext cx="1542984" cy="2732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" y="0"/>
            <a:ext cx="6854422" cy="5145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" y="0"/>
            <a:ext cx="6859212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2" y="248099"/>
            <a:ext cx="1348187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070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2" y="370411"/>
            <a:ext cx="134737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 W3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540000"/>
            <a:ext cx="4762500" cy="35718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wipe/>
      </p:transition>
    </mc:Choice>
    <mc:Fallback xmlns="">
      <p:transition spd="slow" advClick="0" advTm="0">
        <p:wipe/>
      </p:transition>
    </mc:Fallback>
  </mc:AlternateContent>
  <p:txStyles>
    <p:titleStyle>
      <a:lvl1pPr algn="l" defTabSz="487680" rtl="0" eaLnBrk="1" latinLnBrk="0" hangingPunct="1">
        <a:lnSpc>
          <a:spcPct val="90000"/>
        </a:lnSpc>
        <a:spcBef>
          <a:spcPct val="0"/>
        </a:spcBef>
        <a:buNone/>
        <a:defRPr sz="23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20" indent="-121920" algn="l" defTabSz="487680" rtl="0" eaLnBrk="1" latinLnBrk="0" hangingPunct="1">
        <a:lnSpc>
          <a:spcPct val="90000"/>
        </a:lnSpc>
        <a:spcBef>
          <a:spcPts val="53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657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275" kern="1200">
          <a:solidFill>
            <a:schemeClr val="tx1"/>
          </a:solidFill>
          <a:latin typeface="+mn-lt"/>
          <a:ea typeface="+mn-ea"/>
          <a:cs typeface="+mn-cs"/>
        </a:defRPr>
      </a:lvl2pPr>
      <a:lvl3pPr marL="6096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3pPr>
      <a:lvl4pPr marL="8534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34112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58496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2072640" indent="-121920" algn="l" defTabSz="487680" rtl="0" eaLnBrk="1" latinLnBrk="0" hangingPunct="1">
        <a:lnSpc>
          <a:spcPct val="90000"/>
        </a:lnSpc>
        <a:spcBef>
          <a:spcPts val="265"/>
        </a:spcBef>
        <a:buFont typeface="Arial" panose="020B0604020202020204" pitchFamily="34" charset="0"/>
        <a:buChar char="•"/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1pPr>
      <a:lvl2pPr marL="2438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2pPr>
      <a:lvl3pPr marL="4876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3pPr>
      <a:lvl4pPr marL="7315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4pPr>
      <a:lvl5pPr marL="97536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5pPr>
      <a:lvl6pPr marL="121920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6pPr>
      <a:lvl7pPr marL="146304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7pPr>
      <a:lvl8pPr marL="170688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8pPr>
      <a:lvl9pPr marL="1950720" algn="l" defTabSz="487680" rtl="0" eaLnBrk="1" latinLnBrk="0" hangingPunct="1">
        <a:defRPr sz="9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261442" y="1927032"/>
            <a:ext cx="6408712" cy="120032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专题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</a:rPr>
              <a:t>22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诗歌表达技巧考点</a:t>
            </a:r>
            <a:r>
              <a:rPr lang="en-US" altLang="zh-CN" sz="3600" b="1" dirty="0">
                <a:solidFill>
                  <a:srgbClr val="FF0000"/>
                </a:solidFill>
                <a:latin typeface="楷体_GB2312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</a:rPr>
              <a:t>篇章结构</a:t>
            </a:r>
            <a:endParaRPr lang="zh-CN" altLang="en-US" sz="3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782B4F-5044-47AC-9D53-0F208F6538D7}"/>
              </a:ext>
            </a:extLst>
          </p:cNvPr>
          <p:cNvSpPr/>
          <p:nvPr/>
        </p:nvSpPr>
        <p:spPr>
          <a:xfrm>
            <a:off x="198190" y="556320"/>
            <a:ext cx="6399956" cy="1827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以小见大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在表现大题材时,诗人不是叙述描写大事件,大场面,而是着眼于小事情,小景象,通过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小事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小物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”“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小景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来反映大境界,大主题,这种手法叫做以小见大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7E1B8E2-9289-413A-86B4-4CFD332BC2FE}"/>
              </a:ext>
            </a:extLst>
          </p:cNvPr>
          <p:cNvSpPr/>
          <p:nvPr/>
        </p:nvSpPr>
        <p:spPr>
          <a:xfrm>
            <a:off x="513470" y="2428528"/>
            <a:ext cx="583264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过华清宫（杜牧）</a:t>
            </a: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长安回望绣成堆,山顶千门次第开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一骑红尘妃子笑,无人知是荔枝来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B4BAC7-EEE0-43BD-99A9-421283427C66}"/>
              </a:ext>
            </a:extLst>
          </p:cNvPr>
          <p:cNvSpPr/>
          <p:nvPr/>
        </p:nvSpPr>
        <p:spPr>
          <a:xfrm>
            <a:off x="198190" y="3004592"/>
            <a:ext cx="6471964" cy="3786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endParaRPr lang="zh-CN" altLang="en-US" sz="1400" dirty="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E37ED59-5BFC-4DDE-BE36-52D0E4BA8CC7}"/>
              </a:ext>
            </a:extLst>
          </p:cNvPr>
          <p:cNvSpPr/>
          <p:nvPr/>
        </p:nvSpPr>
        <p:spPr>
          <a:xfrm>
            <a:off x="261442" y="3935467"/>
            <a:ext cx="6264696" cy="875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咏叹天宝轶事，旨在警醒后来的君主，不要因贪图享乐而延误国事。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192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9B4BAC7-EEE0-43BD-99A9-421283427C66}"/>
              </a:ext>
            </a:extLst>
          </p:cNvPr>
          <p:cNvSpPr/>
          <p:nvPr/>
        </p:nvSpPr>
        <p:spPr>
          <a:xfrm>
            <a:off x="117426" y="556320"/>
            <a:ext cx="4536504" cy="37843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但是，诗人既未写“安史”乱起、玄宗仓惶出逃、马嵬坡演出悲剧的惨状，也没有罗列玄宗游乐疏政、骄奢淫逸的生活现象，而是把千里送荔枝博取贵妃一笑这样一件“小事”突现出来。 “一骑红尘妃子笑”，把骑马飞奔，千辛万苦赶送鲜荔枝的差官，同贵妃嫣然一笑进行了绝妙的对比，把如此严肃的历史主题在一个“笑”字中形象表现出来，具有高度的概括性和典型性。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497D68C8-D305-4370-9D62-9A0D29CF8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1252" y="2666001"/>
            <a:ext cx="2182536" cy="167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52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430" y="484312"/>
            <a:ext cx="6552728" cy="4090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铺垫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山   行    杜牧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远上寒山石径斜，白云生处有人家。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停车坐爱枫林晚，霜叶红于二月花。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首诗描绘的是秋之色，展现出一幅动人的山林秋色图。诗里写了山路、人家、白云、红叶，构成一幅和谐统一的画面。这些景物不是并列的处于同等地位，而是有机地联系在一起，有主有从，有的处于画面的中心，有的则处于陪衬地位。简单来说，前三句是宾，第四句是主，前三句是为第四句描绘背景、创造气氛，起铺垫和烘托作用的。</a:t>
            </a:r>
          </a:p>
        </p:txBody>
      </p:sp>
    </p:spTree>
    <p:extLst>
      <p:ext uri="{BB962C8B-B14F-4D97-AF65-F5344CB8AC3E}">
        <p14:creationId xmlns:p14="http://schemas.microsoft.com/office/powerpoint/2010/main" val="2591142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3430" y="340296"/>
            <a:ext cx="6552728" cy="4466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过渡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宋  苏轼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大江东去，浪淘尽，千古风流人物。故垒西边，人道是，三国周郎赤壁。乱石穿空，惊涛拍岸，卷起千堆雪。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江山如画，一时多少豪杰。 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遥想公瑾当年，小乔初嫁了，雄姿英发。羽扇纶巾，谈笑间，樯橹灰飞烟灭。故国神游，多情应笑我，早生华发。人生如梦，一尊还酹江月。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上阕咏赤壁，着重写景，为描写人物作烘托。阙着重写人，借对周瑜的仰慕，抒发自己功业无成的感慨。上下阕转换间，作者用“江山如画，一时多少豪杰。 ”加以概括，“江山如画”承上文，而“一时多少豪杰”引入下文。文章过渡自然。</a:t>
            </a:r>
          </a:p>
        </p:txBody>
      </p:sp>
    </p:spTree>
    <p:extLst>
      <p:ext uri="{BB962C8B-B14F-4D97-AF65-F5344CB8AC3E}">
        <p14:creationId xmlns:p14="http://schemas.microsoft.com/office/powerpoint/2010/main" val="299933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E782B4F-5044-47AC-9D53-0F208F6538D7}"/>
              </a:ext>
            </a:extLst>
          </p:cNvPr>
          <p:cNvSpPr/>
          <p:nvPr/>
        </p:nvSpPr>
        <p:spPr>
          <a:xfrm>
            <a:off x="123859" y="412304"/>
            <a:ext cx="6399956" cy="24352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曲笔入题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写文章时故意离开本题，而不直接抒写其事其情的笔法，叫做曲笔。曲笔，是中国古典诗词中常见的一种艺术手法，用曲笔来抒写感情，可以使诗歌的抒情更为婉转、含蓄、意境深邃，倍增哀乐。从形式上来看，落笔对方、琵琶反弹是古典诗词中的曲笔运用的最主要的三种类型。 </a:t>
            </a:r>
            <a:endParaRPr lang="zh-CN" altLang="en-US" sz="1600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3859" y="2716560"/>
            <a:ext cx="6545520" cy="22506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一、落笔对方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 诗人不直抒自己内心的情感，而是从对方着笔，展开联想和想象，借对方来写自己，表面上看是写对方，而实际是写自己，是通过对方来反照自己，这是推进一层的写法，这样写更加显得情深意厚，并给人以无限的回味和遐想。这是诗词中曲笔艺术手法的最常见的一种表现形式，采用这种手法的诗词的数量也最多。</a:t>
            </a:r>
          </a:p>
        </p:txBody>
      </p:sp>
    </p:spTree>
    <p:extLst>
      <p:ext uri="{BB962C8B-B14F-4D97-AF65-F5344CB8AC3E}">
        <p14:creationId xmlns:p14="http://schemas.microsoft.com/office/powerpoint/2010/main" val="3519805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442" y="412304"/>
            <a:ext cx="6120680" cy="18812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   </a:t>
            </a:r>
            <a:r>
              <a:rPr lang="en-US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月夜</a:t>
            </a:r>
            <a:r>
              <a:rPr lang="en-US" altLang="zh-CN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今夜鄜州月，闺中只独看。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遥怜小儿女，未解忆长安。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香雾云哭湿，清辉玉臂寒。</a:t>
            </a:r>
            <a:endParaRPr lang="en-US" altLang="zh-CN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何时倚虚幌，双照泪痕干。</a:t>
            </a:r>
          </a:p>
        </p:txBody>
      </p:sp>
      <p:sp>
        <p:nvSpPr>
          <p:cNvPr id="3" name="矩形 2"/>
          <p:cNvSpPr/>
          <p:nvPr/>
        </p:nvSpPr>
        <p:spPr>
          <a:xfrm>
            <a:off x="231280" y="2283592"/>
            <a:ext cx="655272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是杜甫安史之乱中，身陷长安时，于城中“举头望明月”，不由自主地想起了远在鄜州的妻儿。但是诗人不直接描写自己在长安城中如何望月思远，而是从自己的家人写起，这就是所谓的曲笔。诗人想像，在这个时候，自己的妻子定当和自己一样也在“举头望明月”，也是“对影成三人”。</a:t>
            </a:r>
          </a:p>
        </p:txBody>
      </p:sp>
    </p:spTree>
    <p:extLst>
      <p:ext uri="{BB962C8B-B14F-4D97-AF65-F5344CB8AC3E}">
        <p14:creationId xmlns:p14="http://schemas.microsoft.com/office/powerpoint/2010/main" val="67240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53430" y="628328"/>
            <a:ext cx="4212468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接下来进一步想像妻子望月时的情景，小儿女尚未懂事，不明白母亲为何如此痴痴地望着天上的明月，明月中有什么如此吸引母亲。妻子痴痴地望着天上的明月，想必夜雾打湿了她的头发，清凉的月光也许会带来一丝寒意。诗歌云曲笔，明写妻子，暗写自己，借对方对自己的思念来传达作者对妻子儿女的思念。思念之情，溢于言表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8A071BD9-6D09-4DFE-9E64-77CF0BB450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9914" y="844352"/>
            <a:ext cx="2160240" cy="366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6487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1442" y="556320"/>
            <a:ext cx="6480720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白居易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邯郸冬至夜思家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邵郑释里逢冬至，抱膝灯前影伴身。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想得家中夜深坐，还应说着远行人。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前两句，诗人极力渲染一种孤独寂寞的氛围，为下文正面描写“思家”，作了情感上的铺垫，更令读者去体会“家”的亲切、温暖。三、四两句正面写想家，其异于常人之处在于：诗人不是直接写自己如何想念家里人，而是换一种角度，把自己的思念转化成对方的思念，极写家里人如何想念自己，从而使自己思念家人之情加倍托出。</a:t>
            </a:r>
            <a:endParaRPr lang="zh-CN" altLang="en-US" b="1" dirty="0">
              <a:solidFill>
                <a:srgbClr val="FF0000"/>
              </a:solidFill>
              <a:effectLst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194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315475"/>
            <a:ext cx="6545520" cy="2243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二、琵琶反弹</a:t>
            </a: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中国古典诗歌中有这样一种现象，即诗人本欲表现某一种情感，但在表达时却故意反其道而行之；或是一反常人的正常心理，故意从反面落笔，通过反弹琵琶的方式来表现诗人的情感，这其实也正是曲笔的一种表现形式。</a:t>
            </a:r>
          </a:p>
        </p:txBody>
      </p:sp>
      <p:sp>
        <p:nvSpPr>
          <p:cNvPr id="3" name="矩形 2"/>
          <p:cNvSpPr/>
          <p:nvPr/>
        </p:nvSpPr>
        <p:spPr>
          <a:xfrm>
            <a:off x="148556" y="2644552"/>
            <a:ext cx="6624736" cy="1611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韦庄  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《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菩萨蛮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》</a:t>
            </a:r>
            <a:endParaRPr lang="zh-CN" altLang="en-US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人人尽说江南好，游人只合江南老。春水碧如天，画船听雨眠。垆边人似月，皓腕凝霜雪。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未老莫还乡，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还乡须断肠。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420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426" y="594822"/>
            <a:ext cx="4680520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词中运用曲笔的是“未老莫还乡”一句，这里作者正话反说，写得“似直而纡，似达而郁”。说“莫还乡”，实则正是由于想到了还乡，表面上写得很旷达，说是我没有老所以不要还乡，而其中蕴涵的却是对故乡欲归不得的郁结的感情。因为词人以避乱入蜀，饱尝离乱之苦，时值中原鼎沸，欲归不能，所以，“未老莫还乡”一句，巧妙地刻画出特定历史环境下的词人思乡怀人的心态，可谓语尽而意不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1D32E9C-373F-4B8B-9EAB-63519B6CC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000" y="1924472"/>
            <a:ext cx="2128556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42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1E9E49C-043B-4CD1-A287-7A9FD985A1A3}"/>
              </a:ext>
            </a:extLst>
          </p:cNvPr>
          <p:cNvSpPr/>
          <p:nvPr/>
        </p:nvSpPr>
        <p:spPr>
          <a:xfrm>
            <a:off x="189434" y="556320"/>
            <a:ext cx="6264696" cy="3905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                </a:t>
            </a:r>
            <a:r>
              <a:rPr lang="zh-CN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篇章结构</a:t>
            </a:r>
            <a:r>
              <a:rPr lang="zh-CN" altLang="zh-CN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endParaRPr lang="en-US" altLang="zh-CN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曲笔入题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卒章显志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以景结情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以小见大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层层深入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过渡照应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铺垫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、过渡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重章叠句</a:t>
            </a:r>
            <a:endParaRPr lang="zh-CN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9EEDB64-FA96-438C-A919-A40F777E1C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9874" y="1543652"/>
            <a:ext cx="2280642" cy="304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5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12304"/>
            <a:ext cx="6545520" cy="3305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层层深入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诗歌内容由浅入深，环环相扣，全诗结构严谨，条理清楚。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古诗十九首</a:t>
            </a:r>
            <a:r>
              <a:rPr lang="en-US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•</a:t>
            </a: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迢迢牵牛星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迢迢牵牛星，皎皎河汉女。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纤纤擢素手，札札弄机杼。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终日不成章，泣涕零如雨。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河汉清且浅，相去复几许？ 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盈盈一水间，脉脉不得语。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CC99230C-0D02-4A3C-97EB-0FFD7DE4D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794" y="1996480"/>
            <a:ext cx="2880320" cy="263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16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12304"/>
            <a:ext cx="4176464" cy="41361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zh-CN" altLang="en-US" sz="1600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采用层层深入的结构方式，表达织女隔着银河遥思牵牛的愁苦心情，表现了爱情受折磨时的痛苦。诗歌从遥望中的牵牛星、织女星写起，由远及近，视线移到织女星，织女织成布才能与牛郎相会，可是终日织不成，急得泪如雨下。相隔浅浅的一道银河，就是不能相会。诗歌由事而人，再到人的感情。情景交融，声情并茂，哀怨动人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DAE3DA9-10CC-4885-BF13-81E7432152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890" y="1196353"/>
            <a:ext cx="2520280" cy="27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25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053530" y="1813568"/>
            <a:ext cx="5094657" cy="684821"/>
          </a:xfrm>
          <a:prstGeom prst="rect">
            <a:avLst/>
          </a:prstGeom>
        </p:spPr>
        <p:txBody>
          <a:bodyPr wrap="square" lIns="68597" tIns="34299" rIns="68597" bIns="34299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spc="225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演讲完毕，谢谢观看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971568" y="2607473"/>
            <a:ext cx="310614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9FA9F75-1189-46E5-A33D-F1E10DF46134}"/>
              </a:ext>
            </a:extLst>
          </p:cNvPr>
          <p:cNvSpPr/>
          <p:nvPr/>
        </p:nvSpPr>
        <p:spPr>
          <a:xfrm>
            <a:off x="147412" y="3335398"/>
            <a:ext cx="6721180" cy="773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诗歌前三句均是就乐声抒情,说到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边愁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用了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听不尽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三字,那末结句如何以有限的七字尽此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不尽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之情呢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sz="1600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2EE917-687B-4672-BCFB-FFE167F6ABCB}"/>
              </a:ext>
            </a:extLst>
          </p:cNvPr>
          <p:cNvSpPr/>
          <p:nvPr/>
        </p:nvSpPr>
        <p:spPr>
          <a:xfrm>
            <a:off x="200516" y="1852464"/>
            <a:ext cx="6504362" cy="16504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王昌龄《从军行》</a:t>
            </a:r>
            <a:endParaRPr lang="zh-CN" altLang="en-US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琵琶起舞换新声,总是关山旧别情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缭乱边愁听不尽,</a:t>
            </a:r>
            <a:r>
              <a:rPr lang="zh-CN" altLang="zh-CN" b="1" u="sng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高高秋月照长城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    </a:t>
            </a:r>
            <a:r>
              <a:rPr lang="zh-CN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F1800F0-2043-4AE6-A36D-BC02569FE1ED}"/>
              </a:ext>
            </a:extLst>
          </p:cNvPr>
          <p:cNvSpPr/>
          <p:nvPr/>
        </p:nvSpPr>
        <p:spPr>
          <a:xfrm>
            <a:off x="165792" y="397317"/>
            <a:ext cx="6264696" cy="1412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以景结情</a:t>
            </a:r>
          </a:p>
          <a:p>
            <a:pPr>
              <a:lnSpc>
                <a:spcPct val="150000"/>
              </a:lnSpc>
            </a:pPr>
            <a:r>
              <a:rPr lang="zh-CN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诗歌在议论或抒情的过程中,戛然而止,转为写景,以景代情作结,使得诗歌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此时无情胜有情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,言尽而意犹未尽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9444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9FA9F75-1189-46E5-A33D-F1E10DF46134}"/>
              </a:ext>
            </a:extLst>
          </p:cNvPr>
          <p:cNvSpPr/>
          <p:nvPr/>
        </p:nvSpPr>
        <p:spPr>
          <a:xfrm>
            <a:off x="125416" y="628328"/>
            <a:ext cx="2872330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诗人这时轻轻宕开一笔,以景结情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，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仿佛在军中置酒饮乐之后,忽然出现一个月照长城的莽莽苍苍的景象;古老雄伟的长城绵亘起伏,秋月高照,景象壮阔而悲凉,更加深了诗人的思想感情,给读者留下了无限的想像空间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2EE917-687B-4672-BCFB-FFE167F6ABCB}"/>
              </a:ext>
            </a:extLst>
          </p:cNvPr>
          <p:cNvSpPr/>
          <p:nvPr/>
        </p:nvSpPr>
        <p:spPr>
          <a:xfrm>
            <a:off x="200516" y="1852464"/>
            <a:ext cx="6504362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1F1800F0-2043-4AE6-A36D-BC02569FE1ED}"/>
              </a:ext>
            </a:extLst>
          </p:cNvPr>
          <p:cNvSpPr/>
          <p:nvPr/>
        </p:nvSpPr>
        <p:spPr>
          <a:xfrm>
            <a:off x="165792" y="397317"/>
            <a:ext cx="6264696" cy="40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61C6BF7-BB77-4D71-A02D-37D76855D7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5410" y="700336"/>
            <a:ext cx="3549468" cy="251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91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62F5D1A-ACFA-490F-B810-E7A65B06FABD}"/>
              </a:ext>
            </a:extLst>
          </p:cNvPr>
          <p:cNvSpPr/>
          <p:nvPr/>
        </p:nvSpPr>
        <p:spPr>
          <a:xfrm>
            <a:off x="131118" y="484312"/>
            <a:ext cx="3429000" cy="12738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长江悲已滞,万里念将归</a:t>
            </a:r>
            <a:r>
              <a:rPr lang="zh-CN" altLang="en-US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况属高风晚,</a:t>
            </a:r>
            <a:r>
              <a:rPr lang="zh-CN" altLang="zh-CN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山山黄叶飞</a:t>
            </a:r>
            <a:r>
              <a:rPr lang="zh-CN" altLang="en-US" b="1" u="sng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zh-CN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------王勃《山中》</a:t>
            </a:r>
            <a:endParaRPr lang="zh-CN" altLang="zh-CN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A92ED9F2-6B9B-4856-BB1B-1E2F637A9F32}"/>
              </a:ext>
            </a:extLst>
          </p:cNvPr>
          <p:cNvSpPr/>
          <p:nvPr/>
        </p:nvSpPr>
        <p:spPr>
          <a:xfrm>
            <a:off x="333450" y="1903130"/>
            <a:ext cx="3024336" cy="2537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最后两句写山上望见实景,映衬一二句之情,以景寓情,用秋风萧瑟,黄叶飘飞来衬托自己的悲苦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这种以景结情的手法余味无穷,耐人寻味</a:t>
            </a:r>
            <a:r>
              <a:rPr lang="zh-CN" altLang="en-US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。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143702E-8211-431B-A7B1-0D7D4326E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6896" y="1955929"/>
            <a:ext cx="2851484" cy="243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81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B745997-7FF8-41DC-9CFF-054E28344D55}"/>
              </a:ext>
            </a:extLst>
          </p:cNvPr>
          <p:cNvSpPr/>
          <p:nvPr/>
        </p:nvSpPr>
        <p:spPr>
          <a:xfrm>
            <a:off x="117426" y="340296"/>
            <a:ext cx="655272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首尾照应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在一些诗歌中，诗人往往采用今昔、他我、物我对照的方式，来抒发自己或他人情感，如：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BBFFE729-D840-42D8-BE90-421506F89900}"/>
              </a:ext>
            </a:extLst>
          </p:cNvPr>
          <p:cNvSpPr/>
          <p:nvPr/>
        </p:nvSpPr>
        <p:spPr>
          <a:xfrm>
            <a:off x="362011" y="1641188"/>
            <a:ext cx="6120680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诉衷情           陆游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  当年万里觅封侯，匹马戍梁州。关河梦断何处，尘暗旧貂裘。胡未灭，鬓先秋，泪空流。此生谁料，心在天山，身老沧州！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AAE4974-A241-4631-959A-09E6ABBD3E52}"/>
              </a:ext>
            </a:extLst>
          </p:cNvPr>
          <p:cNvSpPr/>
          <p:nvPr/>
        </p:nvSpPr>
        <p:spPr>
          <a:xfrm>
            <a:off x="362011" y="3292624"/>
            <a:ext cx="6336704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此诗共分两阕，下阕照应上阕。“心在天山”与“当年”句相应；“身老苍州”与“关河梦”句相应，构成对照，抒发了词人心酸遗恨的苍凉心情。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9193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39A3A88-19BF-461D-9CF4-EA9E6C40569F}"/>
              </a:ext>
            </a:extLst>
          </p:cNvPr>
          <p:cNvSpPr/>
          <p:nvPr/>
        </p:nvSpPr>
        <p:spPr>
          <a:xfrm>
            <a:off x="261442" y="773903"/>
            <a:ext cx="6120680" cy="2122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静夜思 </a:t>
            </a:r>
            <a:r>
              <a:rPr lang="en-US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zh-CN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杜甫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戍鼓断人行，秋边一雁声。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露从今夜白，月是故乡明。 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有弟皆分散，无家问死生。</a:t>
            </a:r>
            <a:endParaRPr lang="en-US" altLang="zh-CN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寄书长不达，况乃未休兵。</a:t>
            </a:r>
            <a:endParaRPr lang="zh-CN" altLang="zh-CN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27BC104-7F63-42FC-A34F-A3A930CA973B}"/>
              </a:ext>
            </a:extLst>
          </p:cNvPr>
          <p:cNvSpPr/>
          <p:nvPr/>
        </p:nvSpPr>
        <p:spPr>
          <a:xfrm>
            <a:off x="261442" y="3076600"/>
            <a:ext cx="6120680" cy="1294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“未休兵”则“断人行”，望月则“忆舍弟”，“无家”则“寄书不达”，人“分散”则“死生”不明，一句一转，一气呵成。</a:t>
            </a:r>
            <a:endParaRPr lang="zh-CN" altLang="en-US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448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C1C8D03-DB10-4896-B59D-ABC9F4F272F4}"/>
              </a:ext>
            </a:extLst>
          </p:cNvPr>
          <p:cNvSpPr/>
          <p:nvPr/>
        </p:nvSpPr>
        <p:spPr>
          <a:xfrm>
            <a:off x="204936" y="380080"/>
            <a:ext cx="612068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卒章显志</a:t>
            </a: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lang="zh-CN" altLang="zh-CN" b="1" dirty="0">
                <a:solidFill>
                  <a:srgbClr val="00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诗人往往在诗歌的结尾表达自己的心志或情怀。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4D8B54F-35DF-4F29-86C0-2655E99EAEAC}"/>
              </a:ext>
            </a:extLst>
          </p:cNvPr>
          <p:cNvSpPr/>
          <p:nvPr/>
        </p:nvSpPr>
        <p:spPr>
          <a:xfrm>
            <a:off x="204936" y="1204392"/>
            <a:ext cx="6598146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行路难 </a:t>
            </a:r>
            <a:r>
              <a:rPr lang="zh-CN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 </a:t>
            </a:r>
            <a:r>
              <a:rPr lang="en-US" altLang="zh-CN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李白　</a:t>
            </a:r>
            <a:endParaRPr lang="zh-CN" altLang="zh-CN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金樽清酒斗十千，玉盘珍馐直万钱。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停杯投箸不能食，拔剑四顾心茫然。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欲渡黄河冰塞川，将登太行雪暗天。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闲来垂钓坐溪上，忽复乘舟梦日边。</a:t>
            </a:r>
            <a:br>
              <a:rPr lang="zh-CN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</a:br>
            <a:r>
              <a:rPr lang="zh-CN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行路难，行路难，多歧路，今安在。</a:t>
            </a:r>
            <a:endParaRPr lang="en-US" altLang="zh-CN" b="1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长风破浪会有时，直挂云帆济沧海。</a:t>
            </a:r>
            <a:endParaRPr lang="zh-CN" altLang="zh-CN" dirty="0">
              <a:solidFill>
                <a:srgbClr val="0000CC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5902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506" y="481362"/>
            <a:ext cx="6685656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　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赏析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行路难，行路难，多歧路，今安在？”吕尚、伊尹的遇合，固然增加了对未来的信心，但当他的思路回到眼前现实中来的时候，又再一次感到人生道路的艰难。离筵上瞻望前程，只觉前路崎岖，歧途甚多，不知道他要走的路，究竟在哪里。这是感情在尖锐复杂的矛盾中再一次回旋。但是倔强而又自信的李白，决不愿在离筵上表现自己的气馁。他那种积极用世的强烈要求，终于使他再次摆脱了歧路彷徨的苦闷，唱出了充满信心与展望的强音：“长风破浪会有时，直挂云帆济沧海！”他相信尽管前路障碍重重，但仍将会有一天要像南朝宋时宗悫所说的那样，乘长风破万里浪，挂上云帆，横渡沧海，到达理想的彼岸。</a:t>
            </a:r>
          </a:p>
        </p:txBody>
      </p:sp>
    </p:spTree>
    <p:extLst>
      <p:ext uri="{BB962C8B-B14F-4D97-AF65-F5344CB8AC3E}">
        <p14:creationId xmlns:p14="http://schemas.microsoft.com/office/powerpoint/2010/main" val="30273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wipe/>
      </p:transition>
    </mc:Choice>
    <mc:Fallback xmlns=""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1_自定义设计方案">
  <a:themeElements>
    <a:clrScheme name="自定义 1093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60B5CC"/>
      </a:accent1>
      <a:accent2>
        <a:srgbClr val="E66C7D"/>
      </a:accent2>
      <a:accent3>
        <a:srgbClr val="F0AD00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1905</Words>
  <Application>Microsoft Office PowerPoint</Application>
  <PresentationFormat>自定义</PresentationFormat>
  <Paragraphs>93</Paragraphs>
  <Slides>22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www.shulihua.net收集整理</Manager>
  <Company>www.shulihua.net收集整理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2019-01-15T08:16:19Z</dcterms:created>
  <dcterms:modified xsi:type="dcterms:W3CDTF">2019-02-12T09:25:37Z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