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6" r:id="rId3"/>
    <p:sldId id="264" r:id="rId4"/>
    <p:sldId id="348" r:id="rId5"/>
    <p:sldId id="34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30C7F"/>
    <a:srgbClr val="FF33CC"/>
    <a:srgbClr val="66FF66"/>
    <a:srgbClr val="FFFFFF"/>
    <a:srgbClr val="329A2A"/>
    <a:srgbClr val="7FCB32"/>
    <a:srgbClr val="1D41D5"/>
    <a:srgbClr val="1552D1"/>
    <a:srgbClr val="D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7665" y="0"/>
            <a:ext cx="12249665" cy="6858000"/>
          </a:xfrm>
          <a:prstGeom prst="rect">
            <a:avLst/>
          </a:prstGeom>
        </p:spPr>
      </p:pic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2628631" y="2044005"/>
            <a:ext cx="6474179" cy="138499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听故事，讲故事</a:t>
            </a:r>
            <a:endParaRPr lang="zh-CN" altLang="en-US" sz="7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10992" y="3474814"/>
            <a:ext cx="4509455" cy="1200329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6000" b="1" u="sng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老鼠嫁女</a:t>
            </a:r>
            <a:r>
              <a:rPr lang="en-US" altLang="zh-CN" sz="60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6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4662616" y="384406"/>
            <a:ext cx="7232822" cy="3416320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老鼠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夫妇又找到墙，墙看到他们，露出恐惧的神色：“在这个世界上，我最怕你们，任凭再坚固的墙，也会因抵挡不住你们打洞，最终崩塌。”老鼠夫妇一听，不知如何是好了。</a:t>
            </a:r>
            <a:endParaRPr lang="zh-CN" altLang="en-US" sz="36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130166" y="120795"/>
            <a:ext cx="7316839" cy="2862322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老鼠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夫妇商量着，我们老鼠最怕谁呢？对了！自古以来老鼠最怕猫！于是，老鼠夫妇找到了花猫，坚持要将女儿嫁给花猫。花猫一听，哈哈大笑，满口答应了下来。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698577" y="4157334"/>
            <a:ext cx="7745207" cy="2308324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在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娶亲的那天，老鼠夫妇用最隆重的仪式送最美丽的女儿出嫁。意想不到的事情发生了，花猫从背后蹿出，一口吃掉了自己的新娘。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" y="2023"/>
            <a:ext cx="12184083" cy="6853954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555524" y="625517"/>
            <a:ext cx="2040943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听故事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1429912" y="1890713"/>
            <a:ext cx="5510470" cy="676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400" b="1" dirty="0">
                <a:latin typeface="宋体" panose="02010600030101010101" pitchFamily="2" charset="-122"/>
              </a:rPr>
              <a:t>1</a:t>
            </a:r>
            <a:r>
              <a:rPr lang="en-US" altLang="zh-CN" sz="34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400" b="1" dirty="0" smtClean="0">
                <a:latin typeface="宋体" panose="02010600030101010101" pitchFamily="2" charset="-122"/>
              </a:rPr>
              <a:t> 认真倾听</a:t>
            </a:r>
            <a:r>
              <a:rPr lang="zh-CN" altLang="en-US" sz="3400" b="1" dirty="0">
                <a:latin typeface="宋体" panose="02010600030101010101" pitchFamily="2" charset="-122"/>
              </a:rPr>
              <a:t>老师讲故</a:t>
            </a:r>
            <a:r>
              <a:rPr lang="zh-CN" altLang="en-US" sz="3400" b="1" dirty="0" smtClean="0">
                <a:latin typeface="宋体" panose="02010600030101010101" pitchFamily="2" charset="-122"/>
              </a:rPr>
              <a:t>事。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sp>
        <p:nvSpPr>
          <p:cNvPr id="38" name="TextBox 2"/>
          <p:cNvSpPr txBox="1">
            <a:spLocks noChangeArrowheads="1"/>
          </p:cNvSpPr>
          <p:nvPr/>
        </p:nvSpPr>
        <p:spPr bwMode="auto">
          <a:xfrm>
            <a:off x="1434031" y="2819954"/>
            <a:ext cx="7042707" cy="772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latin typeface="宋体" panose="02010600030101010101" pitchFamily="2" charset="-122"/>
              </a:rPr>
              <a:t>2. </a:t>
            </a:r>
            <a:r>
              <a:rPr lang="zh-CN" altLang="en-US" sz="3400" b="1" dirty="0" smtClean="0">
                <a:latin typeface="宋体" panose="02010600030101010101" pitchFamily="2" charset="-122"/>
              </a:rPr>
              <a:t>借助图片，记住故事的内容。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58342" y="3845696"/>
            <a:ext cx="8954288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zh-CN" sz="3400" b="1" dirty="0" smtClean="0"/>
              <a:t>在倾听时注意力要集中，边听边</a:t>
            </a:r>
            <a:r>
              <a:rPr lang="zh-CN" altLang="zh-CN" sz="3400" b="1" smtClean="0"/>
              <a:t>借助</a:t>
            </a:r>
            <a:r>
              <a:rPr lang="zh-CN" altLang="zh-CN" sz="3400" b="1" smtClean="0"/>
              <a:t>图片</a:t>
            </a:r>
            <a:endParaRPr lang="en-US" altLang="zh-CN" sz="3400" b="1" smtClean="0"/>
          </a:p>
          <a:p>
            <a:pPr>
              <a:lnSpc>
                <a:spcPct val="150000"/>
              </a:lnSpc>
            </a:pPr>
            <a:r>
              <a:rPr lang="en-US" altLang="zh-CN" sz="3400" b="1"/>
              <a:t> </a:t>
            </a:r>
            <a:r>
              <a:rPr lang="en-US" altLang="zh-CN" sz="3400" b="1" smtClean="0"/>
              <a:t>     </a:t>
            </a:r>
            <a:r>
              <a:rPr lang="zh-CN" altLang="zh-CN" sz="3400" b="1" smtClean="0"/>
              <a:t>想象</a:t>
            </a:r>
            <a:r>
              <a:rPr lang="zh-CN" altLang="zh-CN" sz="3400" b="1" dirty="0" smtClean="0"/>
              <a:t>故事的画面</a:t>
            </a:r>
            <a:r>
              <a:rPr lang="zh-CN" altLang="en-US" sz="3400" b="1" dirty="0" smtClean="0"/>
              <a:t>。</a:t>
            </a:r>
            <a:endParaRPr lang="zh-CN" altLang="en-US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1741606" y="1502183"/>
            <a:ext cx="8525517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要求：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</a:rPr>
              <a:t>声音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响亮，能讲故事的内容讲清楚，让别人听明白。</a:t>
            </a:r>
            <a:endParaRPr lang="zh-CN" altLang="en-US" sz="36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Box 34"/>
          <p:cNvSpPr txBox="1"/>
          <p:nvPr/>
        </p:nvSpPr>
        <p:spPr>
          <a:xfrm>
            <a:off x="4753231" y="335593"/>
            <a:ext cx="2040943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讲故事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38" y="-1"/>
            <a:ext cx="12183762" cy="6880657"/>
          </a:xfrm>
          <a:prstGeom prst="rect">
            <a:avLst/>
          </a:prstGeom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642632" y="710343"/>
            <a:ext cx="9214838" cy="3947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4500" b="1" dirty="0">
                <a:solidFill>
                  <a:srgbClr val="FF0000"/>
                </a:solidFill>
                <a:latin typeface="宋体" panose="02010600030101010101" pitchFamily="2" charset="-122"/>
              </a:rPr>
              <a:t>主要内容：</a:t>
            </a:r>
            <a:endParaRPr lang="en-US" altLang="zh-CN" sz="45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</a:rPr>
              <a:t>故事主要讲述了老鼠夫妇想给女儿找一个好丈夫，于是他们找到太阳、乌云、墙</a:t>
            </a:r>
            <a:r>
              <a:rPr lang="en-US" altLang="zh-CN" sz="3500" b="1" dirty="0">
                <a:latin typeface="宋体" panose="02010600030101010101" pitchFamily="2" charset="-122"/>
              </a:rPr>
              <a:t>……</a:t>
            </a:r>
            <a:r>
              <a:rPr lang="zh-CN" altLang="en-US" sz="3500" b="1" dirty="0">
                <a:latin typeface="宋体" panose="02010600030101010101" pitchFamily="2" charset="-122"/>
              </a:rPr>
              <a:t>但大家都不是最合适的，最终老鼠找到猫，猫高兴地答应娶他们的女儿。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130166" y="120795"/>
            <a:ext cx="11855888" cy="2308324"/>
          </a:xfrm>
          <a:prstGeom prst="rect">
            <a:avLst/>
          </a:prstGeom>
          <a:solidFill>
            <a:srgbClr val="FFFFFF">
              <a:alpha val="84000"/>
            </a:srgb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久很久以前，一对年迈的老鼠夫妇住在阴湿寒冷的黑洞里，眼看着自己如花似玉的女儿一天天长大。夫妻俩许诺，要为女儿找一个最好的婆家，让女儿摆脱这种不见天日的生活。于是，老鼠夫妇出门寻亲了。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5" name="文本框 16"/>
          <p:cNvSpPr txBox="1"/>
          <p:nvPr/>
        </p:nvSpPr>
        <p:spPr>
          <a:xfrm>
            <a:off x="5338118" y="2715714"/>
            <a:ext cx="6260757" cy="3970318"/>
          </a:xfrm>
          <a:prstGeom prst="rect">
            <a:avLst/>
          </a:prstGeom>
          <a:solidFill>
            <a:srgbClr val="FFFFFF">
              <a:alpha val="68000"/>
            </a:srgb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刚一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出门，就看见天空中雄赳赳的太阳。他们琢磨着，太阳是世间最强大的，任何黑暗鬼魅都惧怕太阳的光芒。女儿嫁给太阳，不就是嫁给了光明吗？他们就向太阳说明原因，请求把女儿嫁给太阳。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3680675" y="4274958"/>
            <a:ext cx="8074720" cy="230832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太阳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听了老鼠夫妇的请求，皱着眉头说：“可敬的老人们，我并没有你们想象的那样强壮，黑云可以遮住我的光芒。”老鼠夫妇哑口无言。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3" name="文本框 16"/>
          <p:cNvSpPr txBox="1"/>
          <p:nvPr/>
        </p:nvSpPr>
        <p:spPr>
          <a:xfrm>
            <a:off x="130166" y="120795"/>
            <a:ext cx="11855888" cy="1754326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于是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，老鼠夫妇来到黑云那里，向黑云求亲。黑云苦笑着回答：“尽管我有遮挡光芒的力量，但只需要一丝微风，就可以让我消散。”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70"/>
            <a:ext cx="12192000" cy="6871970"/>
          </a:xfrm>
          <a:prstGeom prst="rect">
            <a:avLst/>
          </a:prstGeom>
        </p:spPr>
      </p:pic>
      <p:sp>
        <p:nvSpPr>
          <p:cNvPr id="4" name="文本框 16"/>
          <p:cNvSpPr txBox="1"/>
          <p:nvPr/>
        </p:nvSpPr>
        <p:spPr>
          <a:xfrm>
            <a:off x="6005383" y="334979"/>
            <a:ext cx="5923005" cy="2862322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老鼠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夫妇觉得十分有道理，于是找到了克制黑云的风。风笑道：“我可以吹散黑云，但是只要一堵墙就可以把我制服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宽屏</PresentationFormat>
  <Paragraphs>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楷体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352</cp:revision>
  <dcterms:created xsi:type="dcterms:W3CDTF">2018-04-27T08:55:00Z</dcterms:created>
  <dcterms:modified xsi:type="dcterms:W3CDTF">2021-02-02T07:00:48Z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