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85" r:id="rId7"/>
    <p:sldId id="261" r:id="rId8"/>
    <p:sldId id="262" r:id="rId9"/>
    <p:sldId id="263" r:id="rId10"/>
    <p:sldId id="264" r:id="rId11"/>
    <p:sldId id="265" r:id="rId12"/>
    <p:sldId id="266" r:id="rId13"/>
    <p:sldId id="284" r:id="rId14"/>
  </p:sldIdLst>
  <p:sldSz cx="9144000" cy="5143500" type="screen16x9"/>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tags" Target="tags/tag1.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2020/8/9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alphaModFix amt="37000"/>
            <a:lum/>
          </a:blip>
          <a:stretch>
            <a:fillRect t="-15000" b="-15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2020/8/9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1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683568" y="1203598"/>
            <a:ext cx="7772400" cy="1102519"/>
          </a:xfrm>
        </p:spPr>
        <p:txBody>
          <a:bodyPr>
            <a:normAutofit/>
          </a:bodyPr>
          <a:lstStyle/>
          <a:p>
            <a:r>
              <a:rPr lang="zh-CN" altLang="en-US" sz="6000" smtClean="0">
                <a:latin typeface="隶书" pitchFamily="49" charset="-122"/>
                <a:ea typeface="隶书" pitchFamily="49" charset="-122"/>
              </a:rPr>
              <a:t>长征胜利万岁</a:t>
            </a:r>
            <a:endParaRPr lang="zh-CN" altLang="en-US" sz="6000">
              <a:latin typeface="隶书" pitchFamily="49" charset="-122"/>
              <a:ea typeface="隶书" pitchFamily="49" charset="-122"/>
            </a:endParaRPr>
          </a:p>
        </p:txBody>
      </p:sp>
      <p:sp>
        <p:nvSpPr>
          <p:cNvPr id="3" name="副标题 2"/>
          <p:cNvSpPr>
            <a:spLocks noGrp="1"/>
          </p:cNvSpPr>
          <p:nvPr>
            <p:ph type="subTitle" idx="1"/>
          </p:nvPr>
        </p:nvSpPr>
        <p:spPr>
          <a:xfrm>
            <a:off x="1259632" y="2571750"/>
            <a:ext cx="6400800" cy="1314450"/>
          </a:xfrm>
        </p:spPr>
        <p:txBody>
          <a:bodyPr/>
          <a:lstStyle/>
          <a:p>
            <a:r>
              <a:rPr lang="zh-CN" altLang="en-US" b="1" smtClean="0">
                <a:latin typeface="楷体_GB2312" pitchFamily="49" charset="-122"/>
                <a:ea typeface="楷体_GB2312" pitchFamily="49" charset="-122"/>
              </a:rPr>
              <a:t>杨成武</a:t>
            </a:r>
            <a:endParaRPr lang="zh-CN" altLang="en-US" b="1">
              <a:latin typeface="楷体_GB2312" panose="02010609030101010101" pitchFamily="49" charset="-122"/>
              <a:ea typeface="楷体_GB2312" pitchFamily="49" charset="-122"/>
            </a:endParaRPr>
          </a:p>
        </p:txBody>
      </p:sp>
    </p:spTree>
    <p:extLst>
      <p:ext uri="{BB962C8B-B14F-4D97-AF65-F5344CB8AC3E}">
        <p14:creationId xmlns:p14="http://schemas.microsoft.com/office/powerpoint/2010/main" val="48048871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lnSpcReduction="10000"/>
          </a:bodyPr>
          <a:lstStyle/>
          <a:p>
            <a:r>
              <a:rPr lang="zh-CN" altLang="zh-CN" sz="2400">
                <a:latin typeface="楷体_GB2312" pitchFamily="49" charset="-122"/>
                <a:ea typeface="楷体_GB2312" pitchFamily="49" charset="-122"/>
              </a:rPr>
              <a:t>（四）精读倒数第</a:t>
            </a:r>
            <a:r>
              <a:rPr lang="en-US" altLang="zh-CN" sz="2400">
                <a:latin typeface="楷体_GB2312" pitchFamily="49" charset="-122"/>
                <a:ea typeface="楷体_GB2312" pitchFamily="49" charset="-122"/>
              </a:rPr>
              <a:t>5</a:t>
            </a:r>
            <a:r>
              <a:rPr lang="zh-CN" altLang="zh-CN" sz="2400">
                <a:latin typeface="楷体_GB2312" pitchFamily="49" charset="-122"/>
                <a:ea typeface="楷体_GB2312" pitchFamily="49" charset="-122"/>
              </a:rPr>
              <a:t>段，通过毛主席对长征的总结和评价，体会长征胜利的意义，并分析本段在全文中的作用。</a:t>
            </a:r>
          </a:p>
          <a:p>
            <a:r>
              <a:rPr lang="zh-CN" altLang="zh-CN" sz="2400">
                <a:latin typeface="楷体_GB2312" pitchFamily="49" charset="-122"/>
                <a:ea typeface="楷体_GB2312" pitchFamily="49" charset="-122"/>
              </a:rPr>
              <a:t>提示：</a:t>
            </a:r>
            <a:r>
              <a:rPr lang="zh-CN" altLang="zh-CN" sz="2400" smtClean="0">
                <a:latin typeface="楷体_GB2312" pitchFamily="49" charset="-122"/>
                <a:ea typeface="楷体_GB2312" pitchFamily="49" charset="-122"/>
              </a:rPr>
              <a:t>划分段落</a:t>
            </a:r>
            <a:r>
              <a:rPr lang="zh-CN" altLang="zh-CN" sz="2400">
                <a:latin typeface="楷体_GB2312" pitchFamily="49" charset="-122"/>
                <a:ea typeface="楷体_GB2312" pitchFamily="49" charset="-122"/>
              </a:rPr>
              <a:t>层次，理解内容。结合全文分析</a:t>
            </a:r>
            <a:r>
              <a:rPr lang="zh-CN" altLang="zh-CN" sz="2400" smtClean="0">
                <a:latin typeface="楷体_GB2312" pitchFamily="49" charset="-122"/>
                <a:ea typeface="楷体_GB2312" pitchFamily="49" charset="-122"/>
              </a:rPr>
              <a:t>。</a:t>
            </a:r>
            <a:endParaRPr lang="en-US" altLang="zh-CN" sz="2400" smtClean="0">
              <a:latin typeface="楷体_GB2312" pitchFamily="49" charset="-122"/>
              <a:ea typeface="楷体_GB2312" pitchFamily="49" charset="-122"/>
            </a:endParaRPr>
          </a:p>
          <a:p>
            <a:r>
              <a:rPr lang="zh-CN" altLang="zh-CN" sz="2400"/>
              <a:t>本段写毛主席高度评价长征的功绩和历史意义。</a:t>
            </a:r>
          </a:p>
          <a:p>
            <a:r>
              <a:rPr lang="zh-CN" altLang="zh-CN" sz="2400"/>
              <a:t>毛主席对长征作了高度而准确的评价，从四个方面论述阐释长征的功绩和意义。</a:t>
            </a:r>
          </a:p>
          <a:p>
            <a:r>
              <a:rPr lang="zh-CN" altLang="zh-CN" sz="2400"/>
              <a:t>照应上文写红军指战员的兴奋激动的感性描写，并上升到理论意义方面，使文章内容深入推进，使读者能更深刻地理解长征胜利的意义。</a:t>
            </a:r>
          </a:p>
          <a:p>
            <a:r>
              <a:rPr lang="zh-CN" altLang="zh-CN" sz="2400"/>
              <a:t>毛主席对长征的功绩和历史意义的高度评价，是对中国共产党正确领导的高度赞扬，也使红军指战员更加坚定革命信念，对革命胜利充满信心。</a:t>
            </a:r>
            <a:endParaRPr lang="zh-CN" altLang="en-US" sz="2400">
              <a:latin typeface="黑体" pitchFamily="49" charset="-122"/>
              <a:ea typeface="黑体" pitchFamily="49" charset="-122"/>
            </a:endParaRPr>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fontScale="55000" lnSpcReduction="20000"/>
          </a:bodyPr>
          <a:lstStyle/>
          <a:p>
            <a:pPr fontAlgn="base"/>
            <a:r>
              <a:rPr lang="zh-CN" altLang="en-US" smtClean="0"/>
              <a:t>拓展延伸：</a:t>
            </a:r>
            <a:endParaRPr lang="en-US" altLang="zh-CN" smtClean="0"/>
          </a:p>
          <a:p>
            <a:pPr fontAlgn="base"/>
            <a:r>
              <a:rPr lang="zh-CN" altLang="zh-CN" smtClean="0"/>
              <a:t>红军</a:t>
            </a:r>
            <a:r>
              <a:rPr lang="zh-CN" altLang="zh-CN"/>
              <a:t>长征七十多年后，崔永元带着</a:t>
            </a:r>
            <a:r>
              <a:rPr lang="en-US" altLang="zh-CN"/>
              <a:t>21</a:t>
            </a:r>
            <a:r>
              <a:rPr lang="zh-CN" altLang="zh-CN"/>
              <a:t>位来自各行各业的人再次踏上长征路，他们沿着</a:t>
            </a:r>
            <a:r>
              <a:rPr lang="en-US" altLang="zh-CN"/>
              <a:t>70</a:t>
            </a:r>
            <a:r>
              <a:rPr lang="zh-CN" altLang="zh-CN"/>
              <a:t>多年前红军长征主要路线徒步走向终点，并完成各类体验活动、采访活动及若干公益任务。对此很多人发表了自己的看法，下面材料选自“新浪网”，假如请你作客新浪嘉宾聊天室，发表自己对这一行动的看法，你将如何说</a:t>
            </a:r>
            <a:r>
              <a:rPr lang="en-US" altLang="zh-CN"/>
              <a:t>?</a:t>
            </a:r>
            <a:endParaRPr lang="zh-CN" altLang="zh-CN"/>
          </a:p>
          <a:p>
            <a:pPr fontAlgn="base"/>
            <a:r>
              <a:rPr lang="zh-CN" altLang="zh-CN"/>
              <a:t>　　材料一：长征不仅是中国的壮举，更是世界的奇迹，我们有理由来发扬这种精神，我建议把它发展成一项体育运动，定期组织活动，让全世界人民都来参加这项比马拉松还厉害得多的运动，以纪念为国捐躯的英雄儿女。</a:t>
            </a:r>
            <a:r>
              <a:rPr lang="en-US" altLang="zh-CN"/>
              <a:t>91</a:t>
            </a:r>
            <a:r>
              <a:rPr lang="zh-CN" altLang="zh-CN"/>
              <a:t>岁高龄的李中权将军曾参加过长征，他告诉选手们：“我当年长征时，才二十出头，真的是吃过草根，吃过皮带。你们重走长征路是继承一种精神，这种精神应该千秋万代传下去。”</a:t>
            </a:r>
          </a:p>
          <a:p>
            <a:pPr fontAlgn="base"/>
            <a:r>
              <a:rPr lang="zh-CN" altLang="zh-CN"/>
              <a:t>　　材料二：除了走路外一切都是形式：没有敌人围攻追杀</a:t>
            </a:r>
            <a:r>
              <a:rPr lang="en-US" altLang="zh-CN"/>
              <a:t>;</a:t>
            </a:r>
            <a:r>
              <a:rPr lang="zh-CN" altLang="zh-CN"/>
              <a:t>渡河有人给准备船</a:t>
            </a:r>
            <a:r>
              <a:rPr lang="en-US" altLang="zh-CN"/>
              <a:t>;</a:t>
            </a:r>
            <a:r>
              <a:rPr lang="zh-CN" altLang="zh-CN"/>
              <a:t>洪水过了再下水</a:t>
            </a:r>
            <a:r>
              <a:rPr lang="en-US" altLang="zh-CN"/>
              <a:t>;</a:t>
            </a:r>
            <a:r>
              <a:rPr lang="zh-CN" altLang="zh-CN"/>
              <a:t>爬山给准备向导、绳索并提供天气预报</a:t>
            </a:r>
            <a:r>
              <a:rPr lang="en-US" altLang="zh-CN"/>
              <a:t>……</a:t>
            </a:r>
            <a:r>
              <a:rPr lang="zh-CN" altLang="zh-CN"/>
              <a:t>有医生全程跟踪，没有任何危险。这是什么长征呀</a:t>
            </a:r>
            <a:r>
              <a:rPr lang="en-US" altLang="zh-CN"/>
              <a:t>?</a:t>
            </a:r>
            <a:r>
              <a:rPr lang="zh-CN" altLang="zh-CN"/>
              <a:t>分明是在作秀。</a:t>
            </a:r>
          </a:p>
          <a:p>
            <a:pPr fontAlgn="base"/>
            <a:r>
              <a:rPr lang="zh-CN" altLang="zh-CN"/>
              <a:t>材料三：崔永元坦承：</a:t>
            </a:r>
            <a:r>
              <a:rPr lang="en-US" altLang="zh-CN"/>
              <a:t>“</a:t>
            </a:r>
            <a:r>
              <a:rPr lang="zh-CN" altLang="zh-CN"/>
              <a:t>的确，现在长征路线的交通等条件已经发生了巨变，也没有敌人在追我们，但是如果他们认为这是在炒作，那请他们来走一回。我们不光是用脚在行走，更是用心在丈量，在体会一种精神</a:t>
            </a:r>
            <a:r>
              <a:rPr lang="en-US" altLang="zh-CN" smtClean="0"/>
              <a:t>!”</a:t>
            </a:r>
            <a:endParaRPr lang="zh-CN" altLang="zh-CN"/>
          </a:p>
        </p:txBody>
      </p:sp>
    </p:spTree>
    <p:extLst>
      <p:ext uri="{BB962C8B-B14F-4D97-AF65-F5344CB8AC3E}">
        <p14:creationId xmlns:p14="http://schemas.microsoft.com/office/powerpoint/2010/main" val="656447429"/>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r>
              <a:rPr lang="en-US" altLang="zh-CN" sz="2400"/>
              <a:t>1.</a:t>
            </a:r>
            <a:r>
              <a:rPr lang="zh-CN" altLang="zh-CN" sz="2400"/>
              <a:t>这个活动，能让我们真切感受长征路上的艰难。</a:t>
            </a:r>
          </a:p>
          <a:p>
            <a:r>
              <a:rPr lang="en-US" altLang="zh-CN" sz="2400"/>
              <a:t>2.</a:t>
            </a:r>
            <a:r>
              <a:rPr lang="zh-CN" altLang="zh-CN" sz="2400"/>
              <a:t>能让我们领悟长征精神</a:t>
            </a:r>
          </a:p>
          <a:p>
            <a:r>
              <a:rPr lang="en-US" altLang="zh-CN" sz="2400"/>
              <a:t>3.</a:t>
            </a:r>
            <a:r>
              <a:rPr lang="zh-CN" altLang="zh-CN" sz="2400"/>
              <a:t>可以让我们珍惜革命成果，热爱中国共产党，热爱祖国。</a:t>
            </a:r>
          </a:p>
          <a:p>
            <a:r>
              <a:rPr lang="en-US" altLang="zh-CN" sz="2400"/>
              <a:t>4.</a:t>
            </a:r>
            <a:r>
              <a:rPr lang="zh-CN" altLang="zh-CN" sz="2400"/>
              <a:t>激励我们在新时代更好地发扬长征精神。</a:t>
            </a:r>
          </a:p>
          <a:p>
            <a:pPr marL="0" indent="0">
              <a:buNone/>
            </a:pPr>
            <a:endParaRPr lang="zh-CN" altLang="en-US">
              <a:latin typeface="黑体" pitchFamily="49" charset="-122"/>
              <a:ea typeface="黑体" pitchFamily="49" charset="-122"/>
            </a:endParaRPr>
          </a:p>
        </p:txBody>
      </p:sp>
      <p:pic>
        <p:nvPicPr>
          <p:cNvPr id="4" name="Picture 2" descr="https://timgsa.baidu.com/timg?image&amp;quality=80&amp;size=b9999_10000&amp;sec=1596954280639&amp;di=5eb5fa6178979b7ed7a09bc6968a0587&amp;imgtype=0&amp;src=http%3A%2F%2Ftxtold-1.book118.com%2F2017%2F0213%2Fbook61071%2F61070324.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568" y="2427734"/>
            <a:ext cx="3312368" cy="2025225"/>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https://timgsa.baidu.com/timg?image&amp;quality=80&amp;size=b9999_10000&amp;sec=1596955020043&amp;di=add5b33b5e3663e11afd356c5d2f1d8d&amp;imgtype=0&amp;src=http%3A%2F%2Fdimg04.c-ctrip.com%2Fimages%2F100osa133s3evpunkFFE7_D_380_286.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0032" y="2427734"/>
            <a:ext cx="3115444" cy="202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pPr marL="0" indent="0">
              <a:buNone/>
            </a:pPr>
            <a:endParaRPr lang="zh-CN" altLang="en-US">
              <a:latin typeface="黑体" pitchFamily="49" charset="-122"/>
              <a:ea typeface="黑体" pitchFamily="49" charset="-122"/>
            </a:endParaRPr>
          </a:p>
        </p:txBody>
      </p:sp>
      <p:pic>
        <p:nvPicPr>
          <p:cNvPr id="5124" name="Picture 4" descr="https://timgsa.baidu.com/timg?image&amp;quality=80&amp;size=b9999_10000&amp;sec=1596955101747&amp;di=6476dcf9b148bb8847082d16298244d0&amp;imgtype=0&amp;src=http%3A%2F%2Ftxt25-2.book118.com%2F2017%2F0717%2Fbook122716%2F122715182.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536" y="123478"/>
            <a:ext cx="8208912" cy="4617513"/>
          </a:xfrm>
          <a:prstGeom prst="rect">
            <a:avLst/>
          </a:prstGeom>
          <a:noFill/>
          <a:extLst>
            <a:ext uri="{909E8E84-426E-40DD-AFC4-6F175D3DCCD1}">
              <a14:hiddenFill xmlns:a14="http://schemas.microsoft.com/office/drawing/2010/main">
                <a:solidFill>
                  <a:srgbClr val="FFFFFF"/>
                </a:solidFill>
              </a14:hiddenFill>
            </a:ext>
          </a:extLst>
        </p:spPr>
      </p:pic>
      <p:pic>
        <p:nvPicPr>
          <p:cNvPr id="5125" name="New picture" hidden="1"/>
          <p:cNvPicPr/>
          <p:nvPr/>
        </p:nvPicPr>
        <p:blipFill>
          <a:blip r:embed="rId3"/>
          <a:stretch>
            <a:fillRect/>
          </a:stretch>
        </p:blipFill>
        <p:spPr>
          <a:xfrm>
            <a:off x="12674600" y="10579100"/>
            <a:ext cx="406400" cy="368300"/>
          </a:xfrm>
          <a:prstGeom prst="cube">
            <a:avLst/>
          </a:prstGeom>
        </p:spPr>
      </p:pic>
    </p:spTree>
    <p:extLst>
      <p:ext uri="{BB962C8B-B14F-4D97-AF65-F5344CB8AC3E}">
        <p14:creationId xmlns:p14="http://schemas.microsoft.com/office/powerpoint/2010/main" val="656447429"/>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lstStyle/>
          <a:p>
            <a:r>
              <a:rPr lang="zh-CN" altLang="zh-CN" sz="2800"/>
              <a:t>【学习目标】</a:t>
            </a:r>
          </a:p>
          <a:p>
            <a:r>
              <a:rPr lang="en-US" altLang="zh-CN" sz="2800">
                <a:latin typeface="楷体_GB2312" pitchFamily="49" charset="-122"/>
                <a:ea typeface="楷体_GB2312" pitchFamily="49" charset="-122"/>
              </a:rPr>
              <a:t>1.</a:t>
            </a:r>
            <a:r>
              <a:rPr lang="zh-CN" altLang="zh-CN" sz="2800">
                <a:latin typeface="楷体_GB2312" pitchFamily="49" charset="-122"/>
                <a:ea typeface="楷体_GB2312" pitchFamily="49" charset="-122"/>
              </a:rPr>
              <a:t>了解作者及长征的背景。</a:t>
            </a:r>
          </a:p>
          <a:p>
            <a:r>
              <a:rPr lang="en-US" altLang="zh-CN" sz="2800">
                <a:latin typeface="楷体_GB2312" pitchFamily="49" charset="-122"/>
                <a:ea typeface="楷体_GB2312" pitchFamily="49" charset="-122"/>
              </a:rPr>
              <a:t>2.</a:t>
            </a:r>
            <a:r>
              <a:rPr lang="zh-CN" altLang="zh-CN" sz="2800">
                <a:latin typeface="楷体_GB2312" pitchFamily="49" charset="-122"/>
                <a:ea typeface="楷体_GB2312" pitchFamily="49" charset="-122"/>
              </a:rPr>
              <a:t>学习综合运用记叙、描写、议论、抒情等表达方式的写法。</a:t>
            </a:r>
          </a:p>
          <a:p>
            <a:r>
              <a:rPr lang="en-US" altLang="zh-CN" sz="2800">
                <a:latin typeface="楷体_GB2312" pitchFamily="49" charset="-122"/>
                <a:ea typeface="楷体_GB2312" pitchFamily="49" charset="-122"/>
              </a:rPr>
              <a:t>3.</a:t>
            </a:r>
            <a:r>
              <a:rPr lang="zh-CN" altLang="zh-CN" sz="2800">
                <a:latin typeface="楷体_GB2312" pitchFamily="49" charset="-122"/>
                <a:ea typeface="楷体_GB2312" pitchFamily="49" charset="-122"/>
              </a:rPr>
              <a:t>鉴赏本文运用的手法，体会表达效果。</a:t>
            </a:r>
          </a:p>
          <a:p>
            <a:r>
              <a:rPr lang="en-US" altLang="zh-CN" sz="2800">
                <a:latin typeface="楷体_GB2312" pitchFamily="49" charset="-122"/>
                <a:ea typeface="楷体_GB2312" pitchFamily="49" charset="-122"/>
              </a:rPr>
              <a:t>4.</a:t>
            </a:r>
            <a:r>
              <a:rPr lang="zh-CN" altLang="zh-CN" sz="2800">
                <a:latin typeface="楷体_GB2312" pitchFamily="49" charset="-122"/>
                <a:ea typeface="楷体_GB2312" pitchFamily="49" charset="-122"/>
              </a:rPr>
              <a:t>探讨长征精神的现实意义。</a:t>
            </a:r>
          </a:p>
          <a:p>
            <a:pPr marL="0" indent="0">
              <a:buNone/>
            </a:pPr>
            <a:endParaRPr lang="zh-CN" altLang="en-US">
              <a:latin typeface="黑体" pitchFamily="49" charset="-122"/>
              <a:ea typeface="黑体" pitchFamily="49" charset="-122"/>
            </a:endParaRPr>
          </a:p>
        </p:txBody>
      </p:sp>
    </p:spTree>
    <p:extLst>
      <p:ext uri="{BB962C8B-B14F-4D97-AF65-F5344CB8AC3E}">
        <p14:creationId xmlns:p14="http://schemas.microsoft.com/office/powerpoint/2010/main" val="423756190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712968" cy="4608512"/>
          </a:xfrm>
        </p:spPr>
        <p:txBody>
          <a:bodyPr>
            <a:noAutofit/>
          </a:bodyPr>
          <a:lstStyle/>
          <a:p>
            <a:pPr marL="0" indent="0">
              <a:buNone/>
            </a:pPr>
            <a:r>
              <a:rPr lang="en-US" altLang="zh-CN" sz="2400" smtClean="0">
                <a:latin typeface="楷体_GB2312" pitchFamily="49" charset="-122"/>
                <a:ea typeface="楷体_GB2312" pitchFamily="49" charset="-122"/>
              </a:rPr>
              <a:t>    </a:t>
            </a:r>
          </a:p>
          <a:p>
            <a:pPr marL="0" indent="0">
              <a:buNone/>
            </a:pPr>
            <a:r>
              <a:rPr lang="en-US" altLang="zh-CN" sz="2400">
                <a:latin typeface="楷体_GB2312" pitchFamily="49" charset="-122"/>
                <a:ea typeface="楷体_GB2312" pitchFamily="49" charset="-122"/>
              </a:rPr>
              <a:t> </a:t>
            </a:r>
            <a:r>
              <a:rPr lang="en-US" altLang="zh-CN" sz="2400" smtClean="0">
                <a:latin typeface="楷体_GB2312" pitchFamily="49" charset="-122"/>
                <a:ea typeface="楷体_GB2312" pitchFamily="49" charset="-122"/>
              </a:rPr>
              <a:t>   1934</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月，第五次反</a:t>
            </a:r>
            <a:r>
              <a:rPr lang="en-US" altLang="zh-CN" sz="2400">
                <a:latin typeface="楷体_GB2312" pitchFamily="49" charset="-122"/>
                <a:ea typeface="楷体_GB2312" pitchFamily="49" charset="-122"/>
              </a:rPr>
              <a:t>“</a:t>
            </a:r>
            <a:r>
              <a:rPr lang="zh-CN" altLang="zh-CN" sz="2400">
                <a:latin typeface="楷体_GB2312" pitchFamily="49" charset="-122"/>
                <a:ea typeface="楷体_GB2312" pitchFamily="49" charset="-122"/>
              </a:rPr>
              <a:t>围剿</a:t>
            </a:r>
            <a:r>
              <a:rPr lang="en-US" altLang="zh-CN" sz="2400">
                <a:latin typeface="楷体_GB2312" pitchFamily="49" charset="-122"/>
                <a:ea typeface="楷体_GB2312" pitchFamily="49" charset="-122"/>
              </a:rPr>
              <a:t>”</a:t>
            </a:r>
            <a:r>
              <a:rPr lang="zh-CN" altLang="zh-CN" sz="2400">
                <a:latin typeface="楷体_GB2312" pitchFamily="49" charset="-122"/>
                <a:ea typeface="楷体_GB2312" pitchFamily="49" charset="-122"/>
              </a:rPr>
              <a:t>失败后，中央主力红军为摆脱国民党军队的包围追击，被迫实行战略性转移，退出中央根据地，进行长征。长征是人类历史上的伟大奇迹，中央红军共进行了</a:t>
            </a:r>
            <a:r>
              <a:rPr lang="en-US" altLang="zh-CN" sz="2400">
                <a:latin typeface="楷体_GB2312" pitchFamily="49" charset="-122"/>
                <a:ea typeface="楷体_GB2312" pitchFamily="49" charset="-122"/>
              </a:rPr>
              <a:t>380</a:t>
            </a:r>
            <a:r>
              <a:rPr lang="zh-CN" altLang="zh-CN" sz="2400">
                <a:latin typeface="楷体_GB2312" pitchFamily="49" charset="-122"/>
                <a:ea typeface="楷体_GB2312" pitchFamily="49" charset="-122"/>
              </a:rPr>
              <a:t>余次战斗，攻占</a:t>
            </a:r>
            <a:r>
              <a:rPr lang="en-US" altLang="zh-CN" sz="2400">
                <a:latin typeface="楷体_GB2312" pitchFamily="49" charset="-122"/>
                <a:ea typeface="楷体_GB2312" pitchFamily="49" charset="-122"/>
              </a:rPr>
              <a:t>700</a:t>
            </a:r>
            <a:r>
              <a:rPr lang="zh-CN" altLang="zh-CN" sz="2400">
                <a:latin typeface="楷体_GB2312" pitchFamily="49" charset="-122"/>
                <a:ea typeface="楷体_GB2312" pitchFamily="49" charset="-122"/>
              </a:rPr>
              <a:t>多座县城，红军牺牲了营以上干部多达</a:t>
            </a:r>
            <a:r>
              <a:rPr lang="en-US" altLang="zh-CN" sz="2400">
                <a:latin typeface="楷体_GB2312" pitchFamily="49" charset="-122"/>
                <a:ea typeface="楷体_GB2312" pitchFamily="49" charset="-122"/>
              </a:rPr>
              <a:t>430</a:t>
            </a:r>
            <a:r>
              <a:rPr lang="zh-CN" altLang="zh-CN" sz="2400">
                <a:latin typeface="楷体_GB2312" pitchFamily="49" charset="-122"/>
                <a:ea typeface="楷体_GB2312" pitchFamily="49" charset="-122"/>
              </a:rPr>
              <a:t>余人，平均年龄不到</a:t>
            </a:r>
            <a:r>
              <a:rPr lang="en-US" altLang="zh-CN" sz="2400">
                <a:latin typeface="楷体_GB2312" pitchFamily="49" charset="-122"/>
                <a:ea typeface="楷体_GB2312" pitchFamily="49" charset="-122"/>
              </a:rPr>
              <a:t>30</a:t>
            </a:r>
            <a:r>
              <a:rPr lang="zh-CN" altLang="zh-CN" sz="2400">
                <a:latin typeface="楷体_GB2312" pitchFamily="49" charset="-122"/>
                <a:ea typeface="楷体_GB2312" pitchFamily="49" charset="-122"/>
              </a:rPr>
              <a:t>岁，共击溃国民党军数百个团，其间共经过</a:t>
            </a:r>
            <a:r>
              <a:rPr lang="en-US" altLang="zh-CN" sz="2400">
                <a:latin typeface="楷体_GB2312" pitchFamily="49" charset="-122"/>
                <a:ea typeface="楷体_GB2312" pitchFamily="49" charset="-122"/>
              </a:rPr>
              <a:t>14</a:t>
            </a:r>
            <a:r>
              <a:rPr lang="zh-CN" altLang="zh-CN" sz="2400">
                <a:latin typeface="楷体_GB2312" pitchFamily="49" charset="-122"/>
                <a:ea typeface="楷体_GB2312" pitchFamily="49" charset="-122"/>
              </a:rPr>
              <a:t>个省，翻越</a:t>
            </a:r>
            <a:r>
              <a:rPr lang="en-US" altLang="zh-CN" sz="2400">
                <a:latin typeface="楷体_GB2312" pitchFamily="49" charset="-122"/>
                <a:ea typeface="楷体_GB2312" pitchFamily="49" charset="-122"/>
              </a:rPr>
              <a:t>18</a:t>
            </a:r>
            <a:r>
              <a:rPr lang="zh-CN" altLang="zh-CN" sz="2400">
                <a:latin typeface="楷体_GB2312" pitchFamily="49" charset="-122"/>
                <a:ea typeface="楷体_GB2312" pitchFamily="49" charset="-122"/>
              </a:rPr>
              <a:t>座大山，跨过</a:t>
            </a:r>
            <a:r>
              <a:rPr lang="en-US" altLang="zh-CN" sz="2400">
                <a:latin typeface="楷体_GB2312" pitchFamily="49" charset="-122"/>
                <a:ea typeface="楷体_GB2312" pitchFamily="49" charset="-122"/>
              </a:rPr>
              <a:t>24</a:t>
            </a:r>
            <a:r>
              <a:rPr lang="zh-CN" altLang="zh-CN" sz="2400">
                <a:latin typeface="楷体_GB2312" pitchFamily="49" charset="-122"/>
                <a:ea typeface="楷体_GB2312" pitchFamily="49" charset="-122"/>
              </a:rPr>
              <a:t>条大河，走过荒草地，翻过雪山，行程约二万五千里，红一方面军于</a:t>
            </a:r>
            <a:r>
              <a:rPr lang="en-US" altLang="zh-CN" sz="2400">
                <a:latin typeface="楷体_GB2312" pitchFamily="49" charset="-122"/>
                <a:ea typeface="楷体_GB2312" pitchFamily="49" charset="-122"/>
              </a:rPr>
              <a:t>1935</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月到达陕北，与陕北红军胜利会师。</a:t>
            </a:r>
            <a:r>
              <a:rPr lang="en-US" altLang="zh-CN" sz="2400">
                <a:latin typeface="楷体_GB2312" pitchFamily="49" charset="-122"/>
                <a:ea typeface="楷体_GB2312" pitchFamily="49" charset="-122"/>
              </a:rPr>
              <a:t>1936</a:t>
            </a:r>
            <a:r>
              <a:rPr lang="zh-CN" altLang="zh-CN" sz="2400">
                <a:latin typeface="楷体_GB2312" pitchFamily="49" charset="-122"/>
                <a:ea typeface="楷体_GB2312" pitchFamily="49" charset="-122"/>
              </a:rPr>
              <a:t>年</a:t>
            </a:r>
            <a:r>
              <a:rPr lang="en-US" altLang="zh-CN" sz="2400">
                <a:latin typeface="楷体_GB2312" pitchFamily="49" charset="-122"/>
                <a:ea typeface="楷体_GB2312" pitchFamily="49" charset="-122"/>
              </a:rPr>
              <a:t>10</a:t>
            </a:r>
            <a:r>
              <a:rPr lang="zh-CN" altLang="zh-CN" sz="2400">
                <a:latin typeface="楷体_GB2312" pitchFamily="49" charset="-122"/>
                <a:ea typeface="楷体_GB2312" pitchFamily="49" charset="-122"/>
              </a:rPr>
              <a:t>月，红二、四方面军到达甘肃会宁地区，同红一方面军会师。红军三大主力会师，标志着万里长征的胜利结束。</a:t>
            </a:r>
            <a:endParaRPr lang="zh-CN" altLang="en-US" sz="2400">
              <a:latin typeface="楷体_GB2312" panose="02010609030101010101" pitchFamily="49" charset="-122"/>
              <a:ea typeface="楷体_GB2312" pitchFamily="49" charset="-122"/>
            </a:endParaRPr>
          </a:p>
        </p:txBody>
      </p:sp>
    </p:spTree>
    <p:extLst>
      <p:ext uri="{BB962C8B-B14F-4D97-AF65-F5344CB8AC3E}">
        <p14:creationId xmlns:p14="http://schemas.microsoft.com/office/powerpoint/2010/main" val="65644742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7504" y="267494"/>
            <a:ext cx="6552728" cy="4608512"/>
          </a:xfrm>
        </p:spPr>
        <p:txBody>
          <a:bodyPr>
            <a:normAutofit fontScale="77500" lnSpcReduction="20000"/>
          </a:bodyPr>
          <a:lstStyle/>
          <a:p>
            <a:r>
              <a:rPr lang="zh-CN" altLang="zh-CN" sz="3100">
                <a:latin typeface="楷体_GB2312" pitchFamily="49" charset="-122"/>
                <a:ea typeface="楷体_GB2312" pitchFamily="49" charset="-122"/>
              </a:rPr>
              <a:t>作者作品</a:t>
            </a:r>
          </a:p>
          <a:p>
            <a:r>
              <a:rPr lang="zh-CN" altLang="zh-CN" sz="3100">
                <a:latin typeface="楷体_GB2312" pitchFamily="49" charset="-122"/>
                <a:ea typeface="楷体_GB2312" pitchFamily="49" charset="-122"/>
              </a:rPr>
              <a:t>杨成武（</a:t>
            </a:r>
            <a:r>
              <a:rPr lang="en-US" altLang="zh-CN" sz="3100">
                <a:latin typeface="楷体_GB2312" pitchFamily="49" charset="-122"/>
                <a:ea typeface="楷体_GB2312" pitchFamily="49" charset="-122"/>
              </a:rPr>
              <a:t>1914.10.27.</a:t>
            </a:r>
            <a:r>
              <a:rPr lang="zh-CN" altLang="zh-CN" sz="3100">
                <a:latin typeface="楷体_GB2312" pitchFamily="49" charset="-122"/>
                <a:ea typeface="楷体_GB2312" pitchFamily="49" charset="-122"/>
              </a:rPr>
              <a:t>—</a:t>
            </a:r>
            <a:r>
              <a:rPr lang="en-US" altLang="zh-CN" sz="3100">
                <a:latin typeface="楷体_GB2312" pitchFamily="49" charset="-122"/>
                <a:ea typeface="楷体_GB2312" pitchFamily="49" charset="-122"/>
              </a:rPr>
              <a:t>2004.2.14</a:t>
            </a:r>
            <a:r>
              <a:rPr lang="zh-CN" altLang="zh-CN" sz="3100">
                <a:latin typeface="楷体_GB2312" pitchFamily="49" charset="-122"/>
                <a:ea typeface="楷体_GB2312" pitchFamily="49" charset="-122"/>
              </a:rPr>
              <a:t>），福建省长汀县客家人，是中共的优秀党员，共产主义战士，无产阶级革命家、军事家。于</a:t>
            </a:r>
            <a:r>
              <a:rPr lang="en-US" altLang="zh-CN" sz="3100">
                <a:latin typeface="楷体_GB2312" pitchFamily="49" charset="-122"/>
                <a:ea typeface="楷体_GB2312" pitchFamily="49" charset="-122"/>
              </a:rPr>
              <a:t>1929</a:t>
            </a:r>
            <a:r>
              <a:rPr lang="zh-CN" altLang="zh-CN" sz="3100">
                <a:latin typeface="楷体_GB2312" pitchFamily="49" charset="-122"/>
                <a:ea typeface="楷体_GB2312" pitchFamily="49" charset="-122"/>
              </a:rPr>
              <a:t>年参加革命，</a:t>
            </a:r>
            <a:r>
              <a:rPr lang="en-US" altLang="zh-CN" sz="3100">
                <a:latin typeface="楷体_GB2312" pitchFamily="49" charset="-122"/>
                <a:ea typeface="楷体_GB2312" pitchFamily="49" charset="-122"/>
              </a:rPr>
              <a:t>1930</a:t>
            </a:r>
            <a:r>
              <a:rPr lang="zh-CN" altLang="zh-CN" sz="3100">
                <a:latin typeface="楷体_GB2312" pitchFamily="49" charset="-122"/>
                <a:ea typeface="楷体_GB2312" pitchFamily="49" charset="-122"/>
              </a:rPr>
              <a:t>年加入中国共产党。</a:t>
            </a:r>
            <a:r>
              <a:rPr lang="en-US" altLang="zh-CN" sz="3100">
                <a:latin typeface="楷体_GB2312" pitchFamily="49" charset="-122"/>
                <a:ea typeface="楷体_GB2312" pitchFamily="49" charset="-122"/>
              </a:rPr>
              <a:t>17</a:t>
            </a:r>
            <a:r>
              <a:rPr lang="zh-CN" altLang="zh-CN" sz="3100">
                <a:latin typeface="楷体_GB2312" pitchFamily="49" charset="-122"/>
                <a:ea typeface="楷体_GB2312" pitchFamily="49" charset="-122"/>
              </a:rPr>
              <a:t>岁当上团政委。后任红</a:t>
            </a:r>
            <a:r>
              <a:rPr lang="en-US" altLang="zh-CN" sz="3100">
                <a:latin typeface="楷体_GB2312" pitchFamily="49" charset="-122"/>
                <a:ea typeface="楷体_GB2312" pitchFamily="49" charset="-122"/>
              </a:rPr>
              <a:t>1</a:t>
            </a:r>
            <a:r>
              <a:rPr lang="zh-CN" altLang="zh-CN" sz="3100">
                <a:latin typeface="楷体_GB2312" pitchFamily="49" charset="-122"/>
                <a:ea typeface="楷体_GB2312" pitchFamily="49" charset="-122"/>
              </a:rPr>
              <a:t>军团第</a:t>
            </a:r>
            <a:r>
              <a:rPr lang="en-US" altLang="zh-CN" sz="3100">
                <a:latin typeface="楷体_GB2312" pitchFamily="49" charset="-122"/>
                <a:ea typeface="楷体_GB2312" pitchFamily="49" charset="-122"/>
              </a:rPr>
              <a:t>1</a:t>
            </a:r>
            <a:r>
              <a:rPr lang="zh-CN" altLang="zh-CN" sz="3100">
                <a:latin typeface="楷体_GB2312" pitchFamily="49" charset="-122"/>
                <a:ea typeface="楷体_GB2312" pitchFamily="49" charset="-122"/>
              </a:rPr>
              <a:t>师政治委员，指挥过抗日战争、解放战争，为创建新中国立下了不朽功勋。</a:t>
            </a:r>
            <a:r>
              <a:rPr lang="en-US" altLang="zh-CN" sz="3100">
                <a:latin typeface="楷体_GB2312" pitchFamily="49" charset="-122"/>
                <a:ea typeface="楷体_GB2312" pitchFamily="49" charset="-122"/>
              </a:rPr>
              <a:t>1955</a:t>
            </a:r>
            <a:r>
              <a:rPr lang="zh-CN" altLang="zh-CN" sz="3100">
                <a:latin typeface="楷体_GB2312" pitchFamily="49" charset="-122"/>
                <a:ea typeface="楷体_GB2312" pitchFamily="49" charset="-122"/>
              </a:rPr>
              <a:t>年被授予上将军衔。</a:t>
            </a:r>
            <a:r>
              <a:rPr lang="en-US" altLang="zh-CN" sz="3100">
                <a:latin typeface="楷体_GB2312" pitchFamily="49" charset="-122"/>
                <a:ea typeface="楷体_GB2312" pitchFamily="49" charset="-122"/>
              </a:rPr>
              <a:t>1955</a:t>
            </a:r>
            <a:r>
              <a:rPr lang="zh-CN" altLang="zh-CN" sz="3100">
                <a:latin typeface="楷体_GB2312" pitchFamily="49" charset="-122"/>
                <a:ea typeface="楷体_GB2312" pitchFamily="49" charset="-122"/>
              </a:rPr>
              <a:t>年获一级八一勋章、一级独立自由勋章和一级解放勋章，</a:t>
            </a:r>
            <a:r>
              <a:rPr lang="en-US" altLang="zh-CN" sz="3100">
                <a:latin typeface="楷体_GB2312" pitchFamily="49" charset="-122"/>
                <a:ea typeface="楷体_GB2312" pitchFamily="49" charset="-122"/>
              </a:rPr>
              <a:t>1988</a:t>
            </a:r>
            <a:r>
              <a:rPr lang="zh-CN" altLang="zh-CN" sz="3100">
                <a:latin typeface="楷体_GB2312" pitchFamily="49" charset="-122"/>
                <a:ea typeface="楷体_GB2312" pitchFamily="49" charset="-122"/>
              </a:rPr>
              <a:t>年获一级红星功勋荣誉章。</a:t>
            </a:r>
          </a:p>
          <a:p>
            <a:r>
              <a:rPr lang="zh-CN" altLang="zh-CN" sz="3100">
                <a:latin typeface="楷体_GB2312" pitchFamily="49" charset="-122"/>
                <a:ea typeface="楷体_GB2312" pitchFamily="49" charset="-122"/>
              </a:rPr>
              <a:t>《杨成武回忆录》，主要讲述土地革命战争时期和抗日战争时期、解放战争时期、社会主义革命和社会主义建设时期的事件</a:t>
            </a:r>
            <a:r>
              <a:rPr lang="zh-CN" altLang="zh-CN" smtClean="0"/>
              <a:t>。</a:t>
            </a:r>
            <a:endParaRPr lang="zh-CN" altLang="en-US">
              <a:latin typeface="黑体" pitchFamily="49" charset="-122"/>
              <a:ea typeface="黑体" pitchFamily="49" charset="-122"/>
            </a:endParaRPr>
          </a:p>
        </p:txBody>
      </p:sp>
      <p:pic>
        <p:nvPicPr>
          <p:cNvPr id="1028" name="Picture 4" descr="https://timgsa.baidu.com/timg?image&amp;quality=80&amp;size=b9999_10000&amp;sec=1596953782918&amp;di=74277fa1903dbf0481c1b72d8578236d&amp;imgtype=0&amp;src=http%3A%2F%2Fimg3.doubanio.com%2Flpic%2Fs5722718.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76256" y="2499742"/>
            <a:ext cx="1747613" cy="24843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imgsa.baidu.com/timg?image&amp;quality=80&amp;size=b9999_10000&amp;sec=1596953834699&amp;di=e56704197c81847e510e72952112fa19&amp;imgtype=0&amp;src=http%3A%2F%2Fhbwh.wenming.cn%2Fzt2016%2Fhongjun%2Fcz%2F201610%2FW020161020396401934683.jpg"/>
          <p:cNvPicPr>
            <a:picLocks noChangeAspect="1" noChangeArrowheads="1"/>
          </p:cNvPicPr>
          <p:nvPr/>
        </p:nvPicPr>
        <p:blipFill>
          <a:blip r:embed="rId3">
            <a:extLst>
              <a:ext uri="{28A0092B-C50C-407E-A947-70E740481C1C}">
                <a14:useLocalDpi xmlns:a14="http://schemas.microsoft.com/office/drawing/2010/main" val="0"/>
              </a:ext>
            </a:extLst>
          </a:blip>
          <a:srcRect l="19467" r="29022"/>
          <a:stretch>
            <a:fillRect/>
          </a:stretch>
        </p:blipFill>
        <p:spPr bwMode="auto">
          <a:xfrm>
            <a:off x="6870983" y="123478"/>
            <a:ext cx="1707598" cy="2211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a:bodyPr>
          <a:lstStyle/>
          <a:p>
            <a:pPr marL="0" indent="0">
              <a:buNone/>
            </a:pPr>
            <a:r>
              <a:rPr lang="zh-CN" altLang="zh-CN" sz="2800" smtClean="0">
                <a:latin typeface="楷体_GB2312" pitchFamily="49" charset="-122"/>
                <a:ea typeface="楷体_GB2312" pitchFamily="49" charset="-122"/>
              </a:rPr>
              <a:t>研习</a:t>
            </a:r>
            <a:r>
              <a:rPr lang="zh-CN" altLang="zh-CN" sz="2800">
                <a:latin typeface="楷体_GB2312" pitchFamily="49" charset="-122"/>
                <a:ea typeface="楷体_GB2312" pitchFamily="49" charset="-122"/>
              </a:rPr>
              <a:t>文本</a:t>
            </a:r>
          </a:p>
          <a:p>
            <a:pPr marL="0" indent="0">
              <a:buNone/>
            </a:pPr>
            <a:r>
              <a:rPr lang="zh-CN" altLang="zh-CN" sz="2800">
                <a:latin typeface="楷体_GB2312" pitchFamily="49" charset="-122"/>
                <a:ea typeface="楷体_GB2312" pitchFamily="49" charset="-122"/>
              </a:rPr>
              <a:t>（一）概述本文的主要内容，概括本文的结构思路。</a:t>
            </a:r>
          </a:p>
          <a:p>
            <a:pPr marL="0" indent="0">
              <a:buNone/>
            </a:pPr>
            <a:r>
              <a:rPr lang="en-US" altLang="zh-CN" sz="2800">
                <a:latin typeface="楷体_GB2312" pitchFamily="49" charset="-122"/>
                <a:ea typeface="楷体_GB2312" pitchFamily="49" charset="-122"/>
              </a:rPr>
              <a:t>1.</a:t>
            </a:r>
            <a:r>
              <a:rPr lang="zh-CN" altLang="zh-CN" sz="2800">
                <a:latin typeface="楷体_GB2312" pitchFamily="49" charset="-122"/>
                <a:ea typeface="楷体_GB2312" pitchFamily="49" charset="-122"/>
              </a:rPr>
              <a:t>速读全文，标划重点信息，找出本文的行文线索。</a:t>
            </a:r>
          </a:p>
          <a:p>
            <a:pPr marL="0" indent="0">
              <a:buNone/>
            </a:pPr>
            <a:r>
              <a:rPr lang="en-US" altLang="zh-CN" sz="2800">
                <a:latin typeface="楷体_GB2312" pitchFamily="49" charset="-122"/>
                <a:ea typeface="楷体_GB2312" pitchFamily="49" charset="-122"/>
              </a:rPr>
              <a:t>2.</a:t>
            </a:r>
            <a:r>
              <a:rPr lang="zh-CN" altLang="zh-CN" sz="2800">
                <a:latin typeface="楷体_GB2312" pitchFamily="49" charset="-122"/>
                <a:ea typeface="楷体_GB2312" pitchFamily="49" charset="-122"/>
              </a:rPr>
              <a:t>概述本文的主要内容，说出本文写了哪些事件。</a:t>
            </a:r>
          </a:p>
          <a:p>
            <a:pPr marL="0" indent="0">
              <a:buNone/>
            </a:pPr>
            <a:r>
              <a:rPr lang="en-US" altLang="zh-CN" sz="2800">
                <a:latin typeface="楷体_GB2312" pitchFamily="49" charset="-122"/>
                <a:ea typeface="楷体_GB2312" pitchFamily="49" charset="-122"/>
              </a:rPr>
              <a:t>3.</a:t>
            </a:r>
            <a:r>
              <a:rPr lang="zh-CN" altLang="zh-CN" sz="2800">
                <a:latin typeface="楷体_GB2312" pitchFamily="49" charset="-122"/>
                <a:ea typeface="楷体_GB2312" pitchFamily="49" charset="-122"/>
              </a:rPr>
              <a:t>概括本文的行文思路，画出结构图</a:t>
            </a:r>
            <a:r>
              <a:rPr lang="zh-CN" altLang="zh-CN" sz="2800" smtClean="0">
                <a:latin typeface="楷体_GB2312" pitchFamily="49" charset="-122"/>
                <a:ea typeface="楷体_GB2312" pitchFamily="49" charset="-122"/>
              </a:rPr>
              <a:t>。</a:t>
            </a:r>
            <a:endParaRPr lang="zh-CN" altLang="en-US" sz="2800">
              <a:latin typeface="楷体_GB2312" panose="02010609030101010101" pitchFamily="49" charset="-122"/>
              <a:ea typeface="楷体_GB2312" pitchFamily="49" charset="-122"/>
            </a:endParaRPr>
          </a:p>
        </p:txBody>
      </p:sp>
      <p:pic>
        <p:nvPicPr>
          <p:cNvPr id="2052" name="Picture 4" descr="https://timgsa.baidu.com/timg?image&amp;quality=80&amp;size=b9999_10000&amp;sec=1596954349891&amp;di=306ac94c2dc6dd30aec0b0e012201dc4&amp;imgtype=0&amp;src=http%3A%2F%2Ffile2.rrxh5.cc%2F2016%2F10%2F15%2F1476507426339.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67743" y="2882344"/>
            <a:ext cx="3960441" cy="206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267494"/>
            <a:ext cx="8640960" cy="4608512"/>
          </a:xfrm>
        </p:spPr>
        <p:txBody>
          <a:bodyPr>
            <a:normAutofit fontScale="62500" lnSpcReduction="20000"/>
          </a:bodyPr>
          <a:lstStyle/>
          <a:p>
            <a:r>
              <a:rPr lang="zh-CN" altLang="zh-CN"/>
              <a:t>第</a:t>
            </a:r>
            <a:r>
              <a:rPr lang="en-US" altLang="zh-CN"/>
              <a:t>1-2</a:t>
            </a:r>
            <a:r>
              <a:rPr lang="zh-CN" altLang="zh-CN"/>
              <a:t>段写红四团到达吴起镇，指战员兴高采烈。</a:t>
            </a:r>
          </a:p>
          <a:p>
            <a:r>
              <a:rPr lang="zh-CN" altLang="zh-CN"/>
              <a:t>第</a:t>
            </a:r>
            <a:r>
              <a:rPr lang="en-US" altLang="zh-CN"/>
              <a:t>3</a:t>
            </a:r>
            <a:r>
              <a:rPr lang="zh-CN" altLang="zh-CN"/>
              <a:t>段回顾长征的艰难。</a:t>
            </a:r>
          </a:p>
          <a:p>
            <a:r>
              <a:rPr lang="zh-CN" altLang="zh-CN"/>
              <a:t>第</a:t>
            </a:r>
            <a:r>
              <a:rPr lang="en-US" altLang="zh-CN"/>
              <a:t>4-8</a:t>
            </a:r>
            <a:r>
              <a:rPr lang="zh-CN" altLang="zh-CN"/>
              <a:t>段写进入吴起镇及见到区苏维埃政府牌子的感受。</a:t>
            </a:r>
          </a:p>
          <a:p>
            <a:r>
              <a:rPr lang="zh-CN" altLang="zh-CN"/>
              <a:t>第</a:t>
            </a:r>
            <a:r>
              <a:rPr lang="en-US" altLang="zh-CN"/>
              <a:t>9-12</a:t>
            </a:r>
            <a:r>
              <a:rPr lang="zh-CN" altLang="zh-CN"/>
              <a:t>段写吴起镇战斗的背景。</a:t>
            </a:r>
          </a:p>
          <a:p>
            <a:r>
              <a:rPr lang="zh-CN" altLang="zh-CN"/>
              <a:t>第</a:t>
            </a:r>
            <a:r>
              <a:rPr lang="en-US" altLang="zh-CN"/>
              <a:t>13-15</a:t>
            </a:r>
            <a:r>
              <a:rPr lang="zh-CN" altLang="zh-CN"/>
              <a:t>段写吴起镇战斗前的部署准备。</a:t>
            </a:r>
          </a:p>
          <a:p>
            <a:r>
              <a:rPr lang="zh-CN" altLang="zh-CN"/>
              <a:t>第</a:t>
            </a:r>
            <a:r>
              <a:rPr lang="en-US" altLang="zh-CN"/>
              <a:t>16-20</a:t>
            </a:r>
            <a:r>
              <a:rPr lang="zh-CN" altLang="zh-CN"/>
              <a:t>段写吴起镇战斗过程、意义及代价。</a:t>
            </a:r>
          </a:p>
          <a:p>
            <a:r>
              <a:rPr lang="zh-CN" altLang="zh-CN"/>
              <a:t>第</a:t>
            </a:r>
            <a:r>
              <a:rPr lang="en-US" altLang="zh-CN"/>
              <a:t>21-22</a:t>
            </a:r>
            <a:r>
              <a:rPr lang="zh-CN" altLang="zh-CN"/>
              <a:t>段写中央红军与陕北红军会师。</a:t>
            </a:r>
          </a:p>
          <a:p>
            <a:r>
              <a:rPr lang="zh-CN" altLang="zh-CN"/>
              <a:t>第</a:t>
            </a:r>
            <a:r>
              <a:rPr lang="en-US" altLang="zh-CN"/>
              <a:t>23-31</a:t>
            </a:r>
            <a:r>
              <a:rPr lang="zh-CN" altLang="zh-CN"/>
              <a:t>段写作者参加全军干部会议路上，邓小平同志的指示。</a:t>
            </a:r>
          </a:p>
          <a:p>
            <a:r>
              <a:rPr lang="zh-CN" altLang="zh-CN"/>
              <a:t>第</a:t>
            </a:r>
            <a:r>
              <a:rPr lang="en-US" altLang="zh-CN"/>
              <a:t>32-34</a:t>
            </a:r>
            <a:r>
              <a:rPr lang="zh-CN" altLang="zh-CN"/>
              <a:t>段写全军干部会议的会场环境气氛。</a:t>
            </a:r>
          </a:p>
          <a:p>
            <a:r>
              <a:rPr lang="zh-CN" altLang="zh-CN"/>
              <a:t>第</a:t>
            </a:r>
            <a:r>
              <a:rPr lang="en-US" altLang="zh-CN"/>
              <a:t>35-38</a:t>
            </a:r>
            <a:r>
              <a:rPr lang="zh-CN" altLang="zh-CN"/>
              <a:t>段写毛主席对全军干部的问候。</a:t>
            </a:r>
          </a:p>
          <a:p>
            <a:r>
              <a:rPr lang="zh-CN" altLang="zh-CN"/>
              <a:t>第</a:t>
            </a:r>
            <a:r>
              <a:rPr lang="en-US" altLang="zh-CN"/>
              <a:t>39</a:t>
            </a:r>
            <a:r>
              <a:rPr lang="zh-CN" altLang="zh-CN"/>
              <a:t>段写毛主席对长征的总结。</a:t>
            </a:r>
          </a:p>
          <a:p>
            <a:r>
              <a:rPr lang="zh-CN" altLang="zh-CN"/>
              <a:t>第</a:t>
            </a:r>
            <a:r>
              <a:rPr lang="en-US" altLang="zh-CN"/>
              <a:t>40-41</a:t>
            </a:r>
            <a:r>
              <a:rPr lang="zh-CN" altLang="zh-CN"/>
              <a:t>段写毛主席高度评价长征的功绩和历史意义。</a:t>
            </a:r>
          </a:p>
          <a:p>
            <a:r>
              <a:rPr lang="zh-CN" altLang="zh-CN"/>
              <a:t>第</a:t>
            </a:r>
            <a:r>
              <a:rPr lang="en-US" altLang="zh-CN"/>
              <a:t>42-43</a:t>
            </a:r>
            <a:r>
              <a:rPr lang="zh-CN" altLang="zh-CN"/>
              <a:t>段写作者听毛主席讲话的激动兴奋。</a:t>
            </a:r>
          </a:p>
          <a:p>
            <a:r>
              <a:rPr lang="zh-CN" altLang="zh-CN"/>
              <a:t>第</a:t>
            </a:r>
            <a:r>
              <a:rPr lang="en-US" altLang="zh-CN"/>
              <a:t>44-46</a:t>
            </a:r>
            <a:r>
              <a:rPr lang="zh-CN" altLang="zh-CN"/>
              <a:t>段写毛主席指出长征付出的代价，向全体指战员发出共同完成中国革命的号召。</a:t>
            </a:r>
          </a:p>
          <a:p>
            <a:endParaRPr lang="zh-CN" altLang="en-US"/>
          </a:p>
        </p:txBody>
      </p:sp>
    </p:spTree>
    <p:extLst>
      <p:ext uri="{BB962C8B-B14F-4D97-AF65-F5344CB8AC3E}">
        <p14:creationId xmlns:p14="http://schemas.microsoft.com/office/powerpoint/2010/main" val="1160242283"/>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a:bodyPr>
          <a:lstStyle/>
          <a:p>
            <a:r>
              <a:rPr lang="en-US" altLang="zh-CN" sz="2400"/>
              <a:t>1.</a:t>
            </a:r>
            <a:r>
              <a:rPr lang="zh-CN" altLang="zh-CN" sz="2400"/>
              <a:t>本文的行文线索是时间顺序。按时间顺序由先到后，使文章脉络清晰。</a:t>
            </a:r>
          </a:p>
          <a:p>
            <a:r>
              <a:rPr lang="en-US" altLang="zh-CN" sz="2400"/>
              <a:t>2.</a:t>
            </a:r>
            <a:r>
              <a:rPr lang="zh-CN" altLang="zh-CN" sz="2400"/>
              <a:t>本文先写红四团到达吴起镇，再写吴起镇战斗，然后写中央</a:t>
            </a:r>
            <a:r>
              <a:rPr lang="zh-CN" altLang="zh-CN" sz="2400" smtClean="0"/>
              <a:t>召开全军</a:t>
            </a:r>
            <a:r>
              <a:rPr lang="zh-CN" altLang="zh-CN" sz="2400"/>
              <a:t>干部会议，毛泽东同志宣布长征胜利</a:t>
            </a:r>
            <a:r>
              <a:rPr lang="zh-CN" altLang="zh-CN" sz="2400" smtClean="0"/>
              <a:t>。</a:t>
            </a:r>
            <a:endParaRPr lang="en-US" altLang="zh-CN" sz="2400" smtClean="0"/>
          </a:p>
          <a:p>
            <a:endParaRPr lang="zh-CN" altLang="en-US" sz="2400">
              <a:latin typeface="黑体" pitchFamily="49" charset="-122"/>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9742" y="2139702"/>
            <a:ext cx="644049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s://timgsa.baidu.com/timg?image&amp;quality=80&amp;size=b9999_10000&amp;sec=1596954427450&amp;di=48cb66923022bff7e9c10292c43b0815&amp;imgtype=0&amp;src=http%3A%2F%2Fe.hiphotos.baidu.com%2Fbaike%2Fpic%2Fitem%2Fa6efce1b9d16fdfae313b045b48f8c5494ee7b19.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2279" y="1851670"/>
            <a:ext cx="1728193" cy="108012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timgsa.baidu.com/timg?image&amp;quality=80&amp;size=b9999_10000&amp;sec=1596954500212&amp;di=820201fb2f0f2bb7e9b4d0ab9c166944&amp;imgtype=0&amp;src=http%3A%2F%2Fimg.mp.itc.cn%2Fupload%2F20170801%2F2c4690731feb46449fc818d965200d3f_th.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86402" y="2931790"/>
            <a:ext cx="1734070" cy="100811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timgsa.baidu.com/timg?image&amp;quality=80&amp;size=b9999_10000&amp;sec=1596954607865&amp;di=02343df8bf78e18c54b25bbfbe5d9c29&amp;imgtype=0&amp;src=http%3A%2F%2Fp1.img.cctvpic.com%2Fphotoworkspace%2Fcontentimg%2F2016%2F07%2F29%2F2016072917443519780.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92280" y="3954745"/>
            <a:ext cx="1762252" cy="993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447429"/>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lnSpcReduction="10000"/>
          </a:bodyPr>
          <a:lstStyle/>
          <a:p>
            <a:r>
              <a:rPr lang="zh-CN" altLang="zh-CN" sz="2400">
                <a:latin typeface="楷体_GB2312" pitchFamily="49" charset="-122"/>
                <a:ea typeface="楷体_GB2312" pitchFamily="49" charset="-122"/>
              </a:rPr>
              <a:t>（二）本文是回忆录，属记叙类文体，精读课文第一部分，找出本文运用了哪些手法来表现指战员的兴奋和激动。</a:t>
            </a:r>
          </a:p>
          <a:p>
            <a:r>
              <a:rPr lang="zh-CN" altLang="zh-CN" sz="2400">
                <a:latin typeface="楷体_GB2312" pitchFamily="49" charset="-122"/>
                <a:ea typeface="楷体_GB2312" pitchFamily="49" charset="-122"/>
              </a:rPr>
              <a:t>提示：结合文体特征思考。记叙类文体常用的手法有描写、对比、衬托等</a:t>
            </a:r>
            <a:r>
              <a:rPr lang="zh-CN" altLang="zh-CN" sz="2400" smtClean="0">
                <a:latin typeface="楷体_GB2312" pitchFamily="49" charset="-122"/>
                <a:ea typeface="楷体_GB2312" pitchFamily="49" charset="-122"/>
              </a:rPr>
              <a:t>。</a:t>
            </a:r>
            <a:endParaRPr lang="en-US" altLang="zh-CN" sz="2400" smtClean="0">
              <a:latin typeface="楷体_GB2312" panose="02010609030101010101" pitchFamily="49" charset="-122"/>
              <a:ea typeface="楷体_GB2312" pitchFamily="49" charset="-122"/>
            </a:endParaRPr>
          </a:p>
          <a:p>
            <a:r>
              <a:rPr lang="en-US" altLang="zh-CN" sz="2400" smtClean="0"/>
              <a:t>1</a:t>
            </a:r>
            <a:r>
              <a:rPr lang="en-US" altLang="zh-CN" sz="2400"/>
              <a:t>.</a:t>
            </a:r>
            <a:r>
              <a:rPr lang="zh-CN" altLang="zh-CN" sz="2400"/>
              <a:t>场面描写：如第</a:t>
            </a:r>
            <a:r>
              <a:rPr lang="en-US" altLang="zh-CN" sz="2400"/>
              <a:t>2</a:t>
            </a:r>
            <a:r>
              <a:rPr lang="zh-CN" altLang="zh-CN" sz="2400"/>
              <a:t>段红四团到达吴起镇后指战员“欢叫着冲着跑了下去”，描写了欢乐热烈的场面。</a:t>
            </a:r>
          </a:p>
          <a:p>
            <a:r>
              <a:rPr lang="en-US" altLang="zh-CN" sz="2400"/>
              <a:t>2.</a:t>
            </a:r>
            <a:r>
              <a:rPr lang="zh-CN" altLang="zh-CN" sz="2400"/>
              <a:t>动作描写：如第</a:t>
            </a:r>
            <a:r>
              <a:rPr lang="en-US" altLang="zh-CN" sz="2400"/>
              <a:t>2</a:t>
            </a:r>
            <a:r>
              <a:rPr lang="zh-CN" altLang="zh-CN" sz="2400"/>
              <a:t>段红四团到达吴起镇后指战员“欢叫”“冲”“跑”的动作描写。第</a:t>
            </a:r>
            <a:r>
              <a:rPr lang="en-US" altLang="zh-CN" sz="2400"/>
              <a:t>8</a:t>
            </a:r>
            <a:r>
              <a:rPr lang="zh-CN" altLang="zh-CN" sz="2400"/>
              <a:t>段“我们互相祝贺，互诉衷肠”。</a:t>
            </a:r>
          </a:p>
          <a:p>
            <a:r>
              <a:rPr lang="en-US" altLang="zh-CN" sz="2400"/>
              <a:t>3.</a:t>
            </a:r>
            <a:r>
              <a:rPr lang="zh-CN" altLang="zh-CN" sz="2400"/>
              <a:t>心理描写：如第</a:t>
            </a:r>
            <a:r>
              <a:rPr lang="en-US" altLang="zh-CN" sz="2400"/>
              <a:t>2</a:t>
            </a:r>
            <a:r>
              <a:rPr lang="zh-CN" altLang="zh-CN" sz="2400"/>
              <a:t>段“我们都很高兴”。</a:t>
            </a:r>
          </a:p>
          <a:p>
            <a:r>
              <a:rPr lang="en-US" altLang="zh-CN" sz="2400"/>
              <a:t>4.</a:t>
            </a:r>
            <a:r>
              <a:rPr lang="zh-CN" altLang="zh-CN" sz="2400"/>
              <a:t>侧面描写：如第</a:t>
            </a:r>
            <a:r>
              <a:rPr lang="en-US" altLang="zh-CN" sz="2400"/>
              <a:t>4</a:t>
            </a:r>
            <a:r>
              <a:rPr lang="zh-CN" altLang="zh-CN" sz="2400"/>
              <a:t>段“吴起镇披着灿烂的阳光”，“灿烂的阳光”侧面烘托出指战员喜悦的心情</a:t>
            </a:r>
            <a:r>
              <a:rPr lang="zh-CN" altLang="zh-CN" sz="2400" smtClean="0"/>
              <a:t>。</a:t>
            </a:r>
            <a:endParaRPr lang="zh-CN" altLang="zh-CN" sz="2400"/>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7494"/>
            <a:ext cx="8568952" cy="4608512"/>
          </a:xfrm>
        </p:spPr>
        <p:txBody>
          <a:bodyPr>
            <a:normAutofit fontScale="92500" lnSpcReduction="20000"/>
          </a:bodyPr>
          <a:lstStyle/>
          <a:p>
            <a:r>
              <a:rPr lang="zh-CN" altLang="zh-CN" sz="2400">
                <a:latin typeface="楷体_GB2312" pitchFamily="49" charset="-122"/>
                <a:ea typeface="楷体_GB2312" pitchFamily="49" charset="-122"/>
              </a:rPr>
              <a:t>（三）学习本文综合运用记叙、描写、议论、抒情等表达方式表达情感的写法。</a:t>
            </a:r>
          </a:p>
          <a:p>
            <a:r>
              <a:rPr lang="zh-CN" altLang="zh-CN" sz="2400">
                <a:latin typeface="楷体_GB2312" pitchFamily="49" charset="-122"/>
                <a:ea typeface="楷体_GB2312" pitchFamily="49" charset="-122"/>
              </a:rPr>
              <a:t>提示：在文中辨别、标划记叙、描写、议论、抒情等语句</a:t>
            </a:r>
            <a:r>
              <a:rPr lang="zh-CN" altLang="zh-CN" sz="2400" smtClean="0">
                <a:latin typeface="楷体_GB2312" pitchFamily="49" charset="-122"/>
                <a:ea typeface="楷体_GB2312" pitchFamily="49" charset="-122"/>
              </a:rPr>
              <a:t>。</a:t>
            </a:r>
            <a:endParaRPr lang="en-US" altLang="zh-CN" sz="2400" smtClean="0">
              <a:latin typeface="楷体_GB2312" pitchFamily="49" charset="-122"/>
              <a:ea typeface="楷体_GB2312" pitchFamily="49" charset="-122"/>
            </a:endParaRPr>
          </a:p>
          <a:p>
            <a:r>
              <a:rPr lang="zh-CN" altLang="zh-CN" sz="2400"/>
              <a:t>记叙、描写、抒情、议论等表达方式在本文综合运用，交织细密。记叙、描写中融入抒情、议论，可以增加感染读者的力量。</a:t>
            </a:r>
          </a:p>
          <a:p>
            <a:r>
              <a:rPr lang="zh-CN" altLang="zh-CN" sz="2400"/>
              <a:t>本文是回忆录，以时间顺序为线索组织材料，记叙了红军到达吴起镇、吴起镇战斗、召开全军干部会议总结长征的意义宣布长征的胜利等事件。</a:t>
            </a:r>
          </a:p>
          <a:p>
            <a:r>
              <a:rPr lang="zh-CN" altLang="zh-CN" sz="2400"/>
              <a:t>在记叙过程中，运用场面、运用、心理描写及侧面描写来表现红军指战员的兴奋和激动的心情。</a:t>
            </a:r>
          </a:p>
          <a:p>
            <a:r>
              <a:rPr lang="zh-CN" altLang="zh-CN" sz="2400"/>
              <a:t>记叙中融入抒情、议论，更好地表达了长征胜利后作者的喜悦之情及对革命烈士的追思及对革命美好未来的向往。</a:t>
            </a:r>
          </a:p>
          <a:p>
            <a:r>
              <a:rPr lang="zh-CN" altLang="zh-CN" sz="2400"/>
              <a:t>总之，全文以记叙为主，综合运用描写、议论、抒情，使全文中心突出，情感充沛</a:t>
            </a:r>
            <a:r>
              <a:rPr lang="zh-CN" altLang="zh-CN" sz="2400" smtClean="0"/>
              <a:t>。</a:t>
            </a:r>
            <a:endParaRPr lang="zh-CN" altLang="zh-CN" sz="2400"/>
          </a:p>
        </p:txBody>
      </p:sp>
    </p:spTree>
    <p:extLst>
      <p:ext uri="{BB962C8B-B14F-4D97-AF65-F5344CB8AC3E}">
        <p14:creationId xmlns:p14="http://schemas.microsoft.com/office/powerpoint/2010/main" val="65644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61</Paragraphs>
  <Slides>13</Slides>
  <Notes>0</Notes>
  <TotalTime>28</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13</vt:i4>
      </vt:variant>
    </vt:vector>
  </HeadingPairs>
  <TitlesOfParts>
    <vt:vector baseType="lpstr" size="19">
      <vt:lpstr>Arial</vt:lpstr>
      <vt:lpstr>Calibri</vt:lpstr>
      <vt:lpstr>隶书</vt:lpstr>
      <vt:lpstr>楷体_GB2312</vt:lpstr>
      <vt:lpstr>黑体</vt:lpstr>
      <vt:lpstr>Office 主题</vt:lpstr>
      <vt:lpstr>长征胜利万岁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长征胜利万岁</dc:title>
  <dc:creator>Administrator</dc:creator>
  <cp:lastModifiedBy>dreamsummit</cp:lastModifiedBy>
  <cp:revision>8</cp:revision>
  <dcterms:created xsi:type="dcterms:W3CDTF">2020-08-09T00:53:13Z</dcterms:created>
  <dcterms:modified xsi:type="dcterms:W3CDTF">2020-08-10T01:06:57Z</dcterms:modified>
</cp:coreProperties>
</file>