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70" r:id="rId11"/>
    <p:sldId id="265" r:id="rId12"/>
    <p:sldId id="271" r:id="rId13"/>
    <p:sldId id="268" r:id="rId14"/>
    <p:sldId id="272" r:id="rId15"/>
    <p:sldId id="273" r:id="rId16"/>
    <p:sldId id="269" r:id="rId17"/>
    <p:sldId id="274" r:id="rId18"/>
    <p:sldId id="275" r:id="rId19"/>
    <p:sldId id="276" r:id="rId20"/>
    <p:sldId id="277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tags" Target="tags/tag1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F205-A7CE-469A-B91A-10620549059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0883A-D5EF-4C80-BBBF-DD593259A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45814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F205-A7CE-469A-B91A-10620549059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0883A-D5EF-4C80-BBBF-DD593259A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609996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F205-A7CE-469A-B91A-10620549059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0883A-D5EF-4C80-BBBF-DD593259A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447642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F205-A7CE-469A-B91A-10620549059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0883A-D5EF-4C80-BBBF-DD593259A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172803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F205-A7CE-469A-B91A-10620549059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0883A-D5EF-4C80-BBBF-DD593259A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407932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F205-A7CE-469A-B91A-10620549059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0883A-D5EF-4C80-BBBF-DD593259A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426191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F205-A7CE-469A-B91A-10620549059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0883A-D5EF-4C80-BBBF-DD593259A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856702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F205-A7CE-469A-B91A-10620549059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0883A-D5EF-4C80-BBBF-DD593259A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939807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F205-A7CE-469A-B91A-10620549059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0883A-D5EF-4C80-BBBF-DD593259A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18399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F205-A7CE-469A-B91A-10620549059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0883A-D5EF-4C80-BBBF-DD593259A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260548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F205-A7CE-469A-B91A-10620549059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0883A-D5EF-4C80-BBBF-DD593259A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032862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FF205-A7CE-469A-B91A-10620549059E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0883A-D5EF-4C80-BBBF-DD593259A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022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843456"/>
            <a:ext cx="9144000" cy="2387600"/>
          </a:xfrm>
        </p:spPr>
        <p:txBody>
          <a:bodyPr/>
          <a:lstStyle/>
          <a:p>
            <a:r>
              <a:rPr lang="zh-CN" altLang="en-US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长征胜利万岁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39254" y="5360499"/>
            <a:ext cx="3924300" cy="1655762"/>
          </a:xfrm>
        </p:spPr>
        <p:txBody>
          <a:bodyPr>
            <a:normAutofit/>
          </a:bodyPr>
          <a:lstStyle/>
          <a:p>
            <a:r>
              <a:rPr lang="zh-CN" altLang="en-US" sz="36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杨成武</a:t>
            </a:r>
            <a:endParaRPr lang="zh-CN" altLang="en-US" sz="360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965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994177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9962" y="1053977"/>
            <a:ext cx="9691255" cy="1325563"/>
          </a:xfrm>
        </p:spPr>
        <p:txBody>
          <a:bodyPr>
            <a:normAutofit/>
          </a:bodyPr>
          <a:lstStyle/>
          <a:p>
            <a:r>
              <a:rPr lang="zh-CN" altLang="en-US" sz="3200" smtClean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课文介绍吴起镇的来历，有何作用？</a:t>
            </a:r>
            <a:endParaRPr lang="zh-CN" altLang="en-US" sz="3200">
              <a:solidFill>
                <a:schemeClr val="accent5">
                  <a:lumMod val="75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33364" y="2379540"/>
            <a:ext cx="7920093" cy="170009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①介绍吴起镇的来历，增强地方的历史底蕴，说明这是一个古老的城镇。</a:t>
            </a:r>
            <a:endParaRPr lang="en-US" altLang="zh-CN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r>
              <a:rPr lang="zh-CN" altLang="en-US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②讲吴起镇古迹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</a:t>
            </a:r>
            <a:r>
              <a:rPr lang="zh-CN" altLang="en-US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存，而只说其是苏维埃政权所在地，指出了吴起镇在革命中的地位。</a:t>
            </a:r>
            <a:endParaRPr lang="zh-CN" altLang="en-US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90033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7208" y="3454277"/>
            <a:ext cx="9691255" cy="1325563"/>
          </a:xfrm>
        </p:spPr>
        <p:txBody>
          <a:bodyPr>
            <a:normAutofit/>
          </a:bodyPr>
          <a:lstStyle/>
          <a:p>
            <a:r>
              <a:rPr lang="zh-CN" altLang="en-US" sz="3200" smtClean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毛主席亲自指挥打“二马”的缘由是什么？</a:t>
            </a:r>
            <a:endParaRPr lang="zh-CN" altLang="en-US" sz="3200">
              <a:solidFill>
                <a:schemeClr val="accent5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9064" y="4568826"/>
            <a:ext cx="7920093" cy="17000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敌人追而不舍，妄图报复</a:t>
            </a:r>
            <a:endParaRPr lang="en-US" altLang="zh-CN" b="1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zh-CN" altLang="en-US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为了保卫边区人民的革命胜利果实</a:t>
            </a:r>
            <a:endParaRPr lang="zh-CN" altLang="en-US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007208" y="476615"/>
            <a:ext cx="969125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红军不和敌人硬打的原因是什么？</a:t>
            </a:r>
            <a:endParaRPr lang="zh-CN" altLang="en-US" sz="3200">
              <a:solidFill>
                <a:schemeClr val="accent5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007208" y="1571439"/>
            <a:ext cx="969125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长征的目的是：保全和发展力量，北上抗日</a:t>
            </a:r>
            <a:r>
              <a:rPr lang="en-US" altLang="zh-CN" sz="28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;</a:t>
            </a:r>
          </a:p>
          <a:p>
            <a:r>
              <a:rPr lang="zh-CN" altLang="en-US" sz="28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红军长征后亟需修整。</a:t>
            </a:r>
            <a:endParaRPr lang="zh-CN" altLang="en-US" sz="28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6978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9962" y="1053977"/>
            <a:ext cx="9691255" cy="1325563"/>
          </a:xfrm>
        </p:spPr>
        <p:txBody>
          <a:bodyPr>
            <a:normAutofit/>
          </a:bodyPr>
          <a:lstStyle/>
          <a:p>
            <a:r>
              <a:rPr lang="zh-CN" altLang="en-US" sz="3200" smtClean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写吴起镇大会时，场面描写有什么特点？有何作用？</a:t>
            </a:r>
            <a:endParaRPr lang="zh-CN" altLang="en-US" sz="3200">
              <a:solidFill>
                <a:schemeClr val="accent5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33364" y="2379540"/>
            <a:ext cx="7920093" cy="170009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关于吴起镇大会，主要写了毛主席的讲话以及战士们的反应与表现，场面热烈，群情激动。</a:t>
            </a:r>
            <a:endParaRPr lang="en-US" altLang="zh-CN" smtClean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表现了毛主席战略家的胸怀，平易近人的作风，以及战士们胜利后的喜悦心情。</a:t>
            </a:r>
            <a:endParaRPr lang="zh-CN" altLang="en-US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41600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1169" y="851754"/>
            <a:ext cx="9691255" cy="1325563"/>
          </a:xfrm>
        </p:spPr>
        <p:txBody>
          <a:bodyPr>
            <a:normAutofit fontScale="90000"/>
          </a:bodyPr>
          <a:lstStyle/>
          <a:p>
            <a:r>
              <a:rPr lang="en-US" altLang="zh-CN" sz="3200" u="sng" smtClean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3200" u="sng" smtClean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受惊的马狂奔乱跳，敌人无法控制坐骑，纷纷从马背上跌落下来。有的推还挂在蹬里，硬给马拖着跑了。敌人后边的三个骑兵团，阵势还没有摆定，一家伙就给他们自己的败骑冲散了。真是人喊马嘶，不打自垮。</a:t>
            </a:r>
            <a:r>
              <a:rPr lang="en-US" altLang="zh-CN" sz="3200" u="sng" smtClean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endParaRPr lang="zh-CN" altLang="en-US" sz="3200" u="sng">
              <a:solidFill>
                <a:schemeClr val="accent5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77326" y="2731232"/>
            <a:ext cx="7920093" cy="17000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运用细节描写，写出了吴起镇战斗的情况，敌人溃败的狼狈局面。侧面表现出红军的英勇和高昂的战斗精神。 </a:t>
            </a:r>
            <a:endParaRPr lang="zh-CN" altLang="en-US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41913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9962" y="1053977"/>
            <a:ext cx="9691255" cy="1325563"/>
          </a:xfrm>
        </p:spPr>
        <p:txBody>
          <a:bodyPr>
            <a:normAutofit/>
          </a:bodyPr>
          <a:lstStyle/>
          <a:p>
            <a:r>
              <a:rPr lang="zh-CN" altLang="en-US" sz="3200" smtClean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文章插入与小平同志的对话，对表现文章内容和人物分别具有怎样的作用？</a:t>
            </a:r>
            <a:endParaRPr lang="zh-CN" altLang="en-US" sz="3200">
              <a:solidFill>
                <a:schemeClr val="accent5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33364" y="2379539"/>
            <a:ext cx="7920093" cy="1805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①对话增强了回忆录内容的真实性</a:t>
            </a:r>
            <a:endParaRPr lang="en-US" altLang="zh-CN" smtClean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②表现了小平同志关心同志，有大局观的品质；也表现了作者服从命令的军人品质。</a:t>
            </a:r>
            <a:endParaRPr lang="zh-CN" altLang="en-US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77744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9962" y="1053977"/>
            <a:ext cx="9691255" cy="1325563"/>
          </a:xfrm>
        </p:spPr>
        <p:txBody>
          <a:bodyPr>
            <a:normAutofit/>
          </a:bodyPr>
          <a:lstStyle/>
          <a:p>
            <a:r>
              <a:rPr lang="zh-CN" altLang="en-US" sz="3200" smtClean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毛主席在发言中列举的一系列数字有什么表达作用？</a:t>
            </a:r>
            <a:endParaRPr lang="zh-CN" altLang="en-US" sz="3200">
              <a:solidFill>
                <a:schemeClr val="accent5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33364" y="2379539"/>
            <a:ext cx="7920093" cy="1805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从时间、地域、距离等角度对长征进行总结。表现了长征的艰难，给大家留下了难以磨灭的记忆；同时也表现出红军不怕困难的革命精神。</a:t>
            </a:r>
            <a:endParaRPr lang="zh-CN" altLang="en-US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38940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9962" y="1053977"/>
            <a:ext cx="9691255" cy="1325563"/>
          </a:xfrm>
        </p:spPr>
        <p:txBody>
          <a:bodyPr>
            <a:normAutofit/>
          </a:bodyPr>
          <a:lstStyle/>
          <a:p>
            <a:r>
              <a:rPr lang="zh-CN" altLang="en-US" sz="3200" smtClean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毛主席是如何评价长征的</a:t>
            </a:r>
            <a:r>
              <a:rPr lang="en-US" altLang="zh-CN" sz="3200" smtClean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?</a:t>
            </a:r>
            <a:endParaRPr lang="zh-CN" altLang="en-US" sz="3200">
              <a:solidFill>
                <a:schemeClr val="accent5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33364" y="2379539"/>
            <a:ext cx="7920093" cy="42850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①长征是历史记录上的第一次，是宣言书，长征宣告了帝国主义和蒋介石围追堵截的破产。</a:t>
            </a:r>
            <a:endParaRPr lang="en-US" altLang="zh-CN" smtClean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②长征是宣传队，长征向十一个省大约两万万人宣布，只有红军的道路，才是解放他们的道路。</a:t>
            </a:r>
            <a:endParaRPr lang="en-US" altLang="zh-CN" smtClean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③长征是播种机，散布了革命的种子。</a:t>
            </a:r>
            <a:endParaRPr lang="zh-CN" altLang="en-US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03727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9962" y="1053977"/>
            <a:ext cx="9691255" cy="1325563"/>
          </a:xfrm>
        </p:spPr>
        <p:txBody>
          <a:bodyPr>
            <a:normAutofit fontScale="90000"/>
          </a:bodyPr>
          <a:lstStyle/>
          <a:p>
            <a:r>
              <a:rPr lang="zh-CN" altLang="en-US" sz="3200" smtClean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文章记叙事件的线索是什么？有什么好处？</a:t>
            </a:r>
            <a:br>
              <a:rPr lang="en-US" altLang="zh-CN" sz="3200" smtClean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3200" smtClean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红军长征到达陕北吴起镇有很多时间可以回忆，作者是如何精心选材的？</a:t>
            </a:r>
            <a:endParaRPr lang="zh-CN" altLang="en-US" sz="3200">
              <a:solidFill>
                <a:schemeClr val="accent5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33364" y="2379539"/>
            <a:ext cx="7920093" cy="29749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40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以时间顺序为线索组织材料。</a:t>
            </a:r>
            <a:endParaRPr lang="en-US" altLang="zh-CN" sz="240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r>
              <a:rPr lang="zh-CN" altLang="en-US" sz="240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使文章脉络清晰，符合回忆录问题的一般要求，也符合读者的认知习惯，有利于读者阅读。</a:t>
            </a:r>
            <a:endParaRPr lang="en-US" altLang="zh-CN" sz="2400" smtClean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作者紧紧围绕标题“长征胜利”选材，很好的突出了“长征胜利”这一核心。</a:t>
            </a:r>
            <a:endParaRPr lang="zh-CN" altLang="en-US" sz="240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78312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9962" y="1053977"/>
            <a:ext cx="9691255" cy="1325563"/>
          </a:xfrm>
        </p:spPr>
        <p:txBody>
          <a:bodyPr>
            <a:normAutofit/>
          </a:bodyPr>
          <a:lstStyle/>
          <a:p>
            <a:pPr algn="ctr"/>
            <a:r>
              <a:rPr lang="zh-CN" altLang="en-US" sz="3200" smtClean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长征精神</a:t>
            </a:r>
            <a:endParaRPr lang="zh-CN" altLang="en-US" sz="3200">
              <a:solidFill>
                <a:schemeClr val="accent5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27690" y="2150939"/>
            <a:ext cx="9167936" cy="371353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中国工农红军经历的两万五千里长征是人类战争史上的奇迹。红军指战员在长征途中表现出对革命理想和事业的无比忠诚、坚定的信念，表现出不怕牺牲、敢于胜利的无产阶级革命乐观主义精神，表现出顾全大局、严守纪律、亲密团结的高尚品德，创造了伟大的长征精神。</a:t>
            </a:r>
            <a:endParaRPr lang="en-US" altLang="zh-CN" smtClean="0">
              <a:solidFill>
                <a:schemeClr val="bg2">
                  <a:lumMod val="10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pPr marL="0" indent="0">
              <a:buNone/>
            </a:pPr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集中体现为：坚忍不拔，自强不息，勇往直前。最显著的特点是“一不怕苦，二不怕死”的革命英雄主义精神。</a:t>
            </a:r>
            <a:endParaRPr lang="en-US" altLang="zh-CN" smtClean="0">
              <a:solidFill>
                <a:schemeClr val="bg2">
                  <a:lumMod val="1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mtClean="0">
                <a:solidFill>
                  <a:schemeClr val="bg2">
                    <a:lumMod val="1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长征精神是中华民族百折不挠、自强不息的民族精神的最高表现，是保证我们革命和建设事业走向胜利的强大精神力量。</a:t>
            </a:r>
            <a:endParaRPr lang="zh-CN" altLang="en-US">
              <a:solidFill>
                <a:schemeClr val="bg2">
                  <a:lumMod val="10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63771" y="89753"/>
            <a:ext cx="29278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smtClean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素材拓展</a:t>
            </a:r>
            <a:endParaRPr lang="zh-CN" altLang="en-US" sz="3200">
              <a:solidFill>
                <a:schemeClr val="accent5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73009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mtClean="0"/>
              <a:t>2019</a:t>
            </a:r>
            <a:r>
              <a:rPr lang="zh-CN" altLang="en-US" smtClean="0"/>
              <a:t>年</a:t>
            </a:r>
            <a:r>
              <a:rPr lang="en-US" altLang="zh-CN" smtClean="0"/>
              <a:t>6</a:t>
            </a:r>
            <a:r>
              <a:rPr lang="zh-CN" altLang="en-US" smtClean="0"/>
              <a:t>月</a:t>
            </a:r>
            <a:r>
              <a:rPr lang="en-US" altLang="zh-CN" smtClean="0"/>
              <a:t>11</a:t>
            </a:r>
            <a:r>
              <a:rPr lang="zh-CN" altLang="en-US" smtClean="0"/>
              <a:t>日，“壮丽</a:t>
            </a:r>
            <a:r>
              <a:rPr lang="en-US" altLang="zh-CN" smtClean="0"/>
              <a:t>70</a:t>
            </a:r>
            <a:r>
              <a:rPr lang="zh-CN" altLang="en-US" smtClean="0"/>
              <a:t>年</a:t>
            </a:r>
            <a:r>
              <a:rPr lang="en-US" altLang="zh-CN" smtClean="0"/>
              <a:t>·</a:t>
            </a:r>
            <a:r>
              <a:rPr lang="zh-CN" altLang="en-US" smtClean="0"/>
              <a:t>奋斗新时代</a:t>
            </a:r>
            <a:r>
              <a:rPr lang="en-US" altLang="zh-CN" smtClean="0"/>
              <a:t>—</a:t>
            </a:r>
            <a:r>
              <a:rPr lang="zh-CN" altLang="en-US" smtClean="0"/>
              <a:t>记者再走长征路”主题采访活动启动仪式在江西于都、瑞景和福建长汀、宁化举行。</a:t>
            </a:r>
            <a:r>
              <a:rPr lang="en-US" altLang="zh-CN" smtClean="0"/>
              <a:t>500</a:t>
            </a:r>
            <a:r>
              <a:rPr lang="zh-CN" altLang="en-US" smtClean="0"/>
              <a:t>多名新闻工作者追寻革命先辈的足迹，沿着当年红军走过的路，重整行装再出发。近年来，多有记者、大学生、社会团体发起再走长征路的活动。根据你对长征的了解，说一说“再走长征路”有那些意义？</a:t>
            </a:r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探究争鸣</a:t>
            </a:r>
            <a:endParaRPr lang="zh-CN" altLang="en-US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9026163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9519" cy="69365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43468" y="168530"/>
            <a:ext cx="4006362" cy="1325563"/>
          </a:xfrm>
        </p:spPr>
        <p:txBody>
          <a:bodyPr/>
          <a:lstStyle/>
          <a:p>
            <a:pPr algn="ctr"/>
            <a:r>
              <a:rPr lang="zh-CN" altLang="en-US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七律  长征</a:t>
            </a:r>
            <a:br>
              <a:rPr lang="en-US" altLang="zh-CN" smtClean="0"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4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毛泽东</a:t>
            </a:r>
            <a:endParaRPr lang="zh-CN" altLang="en-US" sz="240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67572" y="598165"/>
            <a:ext cx="3383556" cy="362285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sz="32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红军不怕远征难</a:t>
            </a:r>
            <a:r>
              <a:rPr lang="zh-CN" altLang="en-US" sz="320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3200" smtClean="0">
              <a:solidFill>
                <a:srgbClr val="C00000"/>
              </a:solidFill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r>
              <a:rPr lang="zh-CN" altLang="en-US" sz="320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万水千山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只等闲。</a:t>
            </a:r>
          </a:p>
          <a:p>
            <a:pPr marL="0" indent="0">
              <a:buNone/>
            </a:pPr>
            <a:r>
              <a:rPr lang="zh-CN" altLang="en-US" sz="32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五岭逶迤腾细浪</a:t>
            </a:r>
            <a:r>
              <a:rPr lang="zh-CN" altLang="en-US" sz="320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3200" smtClean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z="320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蒙磅礴走泥丸。</a:t>
            </a:r>
          </a:p>
          <a:p>
            <a:pPr marL="0" indent="0">
              <a:buNone/>
            </a:pPr>
            <a:r>
              <a:rPr lang="zh-CN" altLang="en-US" sz="32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金沙水拍云崖暖</a:t>
            </a:r>
            <a:r>
              <a:rPr lang="zh-CN" altLang="en-US" sz="320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3200" smtClean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z="320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大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渡桥横铁索寒。</a:t>
            </a:r>
          </a:p>
          <a:p>
            <a:pPr marL="0" indent="0">
              <a:buNone/>
            </a:pPr>
            <a:r>
              <a:rPr lang="zh-CN" altLang="en-US" sz="32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更喜岷山千里雪</a:t>
            </a:r>
            <a:r>
              <a:rPr lang="zh-CN" altLang="en-US" sz="320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3200" smtClean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z="320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三军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过后尽开颜。</a:t>
            </a:r>
          </a:p>
          <a:p>
            <a:pPr marL="0" indent="0">
              <a:buNone/>
            </a:pPr>
            <a:endParaRPr lang="zh-CN" altLang="en-US" sz="3200"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1979711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再走长征路，可真切感受长征路上的苦难与辉煌</a:t>
            </a:r>
            <a:endParaRPr lang="en-US" altLang="zh-CN" smtClean="0">
              <a:solidFill>
                <a:srgbClr val="C00000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再走长征</a:t>
            </a:r>
            <a:r>
              <a:rPr lang="zh-CN" altLang="en-US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路，可真切体会军民鱼水情深、风雨同舟</a:t>
            </a:r>
            <a:endParaRPr lang="en-US" altLang="zh-CN" smtClean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再走长征</a:t>
            </a:r>
            <a:r>
              <a:rPr lang="zh-CN" altLang="en-US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路，可真切领悟长征精神，奖号中国故事</a:t>
            </a:r>
            <a:endParaRPr lang="en-US" altLang="zh-CN" smtClean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再走长征</a:t>
            </a:r>
            <a:r>
              <a:rPr lang="zh-CN" altLang="en-US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路，是为了走好新时代的长征路</a:t>
            </a:r>
            <a:endParaRPr lang="en-US" altLang="zh-CN" smtClean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……</a:t>
            </a:r>
          </a:p>
        </p:txBody>
      </p:sp>
      <p:pic>
        <p:nvPicPr>
          <p:cNvPr id="4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541000" y="10769600"/>
            <a:ext cx="292100" cy="3048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762941348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88017" y="1389352"/>
            <a:ext cx="4879110" cy="4279611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8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清平乐</a:t>
            </a:r>
            <a:r>
              <a:rPr lang="en-US" altLang="zh-CN" sz="28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六盘山</a:t>
            </a:r>
            <a:br>
              <a:rPr lang="zh-CN" altLang="en-US" sz="2800" smtClean="0"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18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（毛泽东</a:t>
            </a:r>
            <a:r>
              <a:rPr lang="en-US" altLang="zh-CN" sz="18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1935</a:t>
            </a:r>
            <a:r>
              <a:rPr lang="zh-CN" altLang="en-US" sz="18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年</a:t>
            </a:r>
            <a:r>
              <a:rPr lang="en-US" altLang="zh-CN" sz="18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10</a:t>
            </a:r>
            <a:r>
              <a:rPr lang="zh-CN" altLang="en-US" sz="18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月作）</a:t>
            </a:r>
            <a:br>
              <a:rPr lang="zh-CN" altLang="en-US" sz="1800" smtClean="0"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br>
              <a:rPr lang="en-US" altLang="zh-CN" sz="1800" smtClean="0"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8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天高云淡，望断南飞雁。</a:t>
            </a:r>
            <a:br>
              <a:rPr lang="zh-CN" altLang="en-US" sz="2800" smtClean="0"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8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不到长城非好汉，</a:t>
            </a:r>
            <a:br>
              <a:rPr lang="en-US" altLang="zh-CN" sz="2800"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8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屈指行程二万。</a:t>
            </a:r>
            <a:br>
              <a:rPr lang="zh-CN" altLang="en-US" sz="2800" smtClean="0"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8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六盘山上高峰，</a:t>
            </a:r>
            <a:br>
              <a:rPr lang="en-US" altLang="zh-CN" sz="2800" smtClean="0"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8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红旗漫卷西风。</a:t>
            </a:r>
            <a:br>
              <a:rPr lang="zh-CN" altLang="en-US" sz="2800" smtClean="0"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8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今日长缨在手，</a:t>
            </a:r>
            <a:br>
              <a:rPr lang="en-US" altLang="zh-CN" sz="2800" smtClean="0"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8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何时缚住苍龙？</a:t>
            </a:r>
            <a:br>
              <a:rPr lang="zh-CN" altLang="en-US" sz="2800" smtClean="0"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endParaRPr lang="zh-CN" altLang="en-US" sz="280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5218" y="1317625"/>
            <a:ext cx="5036127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>
                <a:latin typeface="华文行楷" panose="02010800040101010101" pitchFamily="2" charset="-122"/>
                <a:ea typeface="华文行楷" panose="02010800040101010101" pitchFamily="2" charset="-122"/>
              </a:rPr>
              <a:t>忆秦娥</a:t>
            </a:r>
            <a:r>
              <a:rPr lang="en-US" altLang="zh-CN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>
                <a:latin typeface="华文行楷" panose="02010800040101010101" pitchFamily="2" charset="-122"/>
                <a:ea typeface="华文行楷" panose="02010800040101010101" pitchFamily="2" charset="-122"/>
              </a:rPr>
              <a:t>娄山关</a:t>
            </a:r>
          </a:p>
          <a:p>
            <a:pPr marL="0" indent="0" algn="ctr">
              <a:buNone/>
            </a:pPr>
            <a:r>
              <a:rPr lang="zh-CN" altLang="en-US" sz="2000">
                <a:latin typeface="华文行楷" panose="02010800040101010101" pitchFamily="2" charset="-122"/>
                <a:ea typeface="华文行楷" panose="02010800040101010101" pitchFamily="2" charset="-122"/>
              </a:rPr>
              <a:t>（毛泽东</a:t>
            </a:r>
            <a:r>
              <a:rPr lang="en-US" altLang="zh-CN" sz="2000">
                <a:latin typeface="华文行楷" panose="02010800040101010101" pitchFamily="2" charset="-122"/>
                <a:ea typeface="华文行楷" panose="02010800040101010101" pitchFamily="2" charset="-122"/>
              </a:rPr>
              <a:t>1935</a:t>
            </a:r>
            <a:r>
              <a:rPr lang="zh-CN" altLang="en-US" sz="2000">
                <a:latin typeface="华文行楷" panose="02010800040101010101" pitchFamily="2" charset="-122"/>
                <a:ea typeface="华文行楷" panose="02010800040101010101" pitchFamily="2" charset="-122"/>
              </a:rPr>
              <a:t>年</a:t>
            </a:r>
            <a:r>
              <a:rPr lang="en-US" altLang="zh-CN" sz="2000"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2000">
                <a:latin typeface="华文行楷" panose="02010800040101010101" pitchFamily="2" charset="-122"/>
                <a:ea typeface="华文行楷" panose="02010800040101010101" pitchFamily="2" charset="-122"/>
              </a:rPr>
              <a:t>月作）</a:t>
            </a:r>
          </a:p>
          <a:p>
            <a:pPr marL="0" indent="0">
              <a:buNone/>
            </a:pPr>
            <a:endParaRPr lang="en-US" altLang="zh-CN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r>
              <a:rPr lang="zh-CN" altLang="en-US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西风</a:t>
            </a:r>
            <a:r>
              <a:rPr lang="zh-CN" altLang="en-US">
                <a:latin typeface="华文行楷" panose="02010800040101010101" pitchFamily="2" charset="-122"/>
                <a:ea typeface="华文行楷" panose="02010800040101010101" pitchFamily="2" charset="-122"/>
              </a:rPr>
              <a:t>烈，长空雁叫霜晨月。</a:t>
            </a:r>
          </a:p>
          <a:p>
            <a:pPr marL="0" indent="0">
              <a:buNone/>
            </a:pPr>
            <a:r>
              <a:rPr lang="zh-CN" altLang="en-US">
                <a:latin typeface="华文行楷" panose="02010800040101010101" pitchFamily="2" charset="-122"/>
                <a:ea typeface="华文行楷" panose="02010800040101010101" pitchFamily="2" charset="-122"/>
              </a:rPr>
              <a:t>霜晨月，马蹄声碎，喇叭声咽。</a:t>
            </a:r>
          </a:p>
          <a:p>
            <a:pPr marL="0" indent="0">
              <a:buNone/>
            </a:pPr>
            <a:r>
              <a:rPr lang="zh-CN" altLang="en-US">
                <a:latin typeface="华文行楷" panose="02010800040101010101" pitchFamily="2" charset="-122"/>
                <a:ea typeface="华文行楷" panose="02010800040101010101" pitchFamily="2" charset="-122"/>
              </a:rPr>
              <a:t>雄关漫道真如铁</a:t>
            </a:r>
            <a:r>
              <a:rPr lang="zh-CN" altLang="en-US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而今</a:t>
            </a:r>
            <a:r>
              <a:rPr lang="zh-CN" altLang="en-US">
                <a:latin typeface="华文行楷" panose="02010800040101010101" pitchFamily="2" charset="-122"/>
                <a:ea typeface="华文行楷" panose="02010800040101010101" pitchFamily="2" charset="-122"/>
              </a:rPr>
              <a:t>迈步从头越。</a:t>
            </a:r>
          </a:p>
          <a:p>
            <a:pPr marL="0" indent="0">
              <a:buNone/>
            </a:pPr>
            <a:r>
              <a:rPr lang="zh-CN" altLang="en-US">
                <a:latin typeface="华文行楷" panose="02010800040101010101" pitchFamily="2" charset="-122"/>
                <a:ea typeface="华文行楷" panose="02010800040101010101" pitchFamily="2" charset="-122"/>
              </a:rPr>
              <a:t>从头越，苍山如海，残阳如血。</a:t>
            </a:r>
          </a:p>
          <a:p>
            <a:pPr marL="0" indent="0">
              <a:buNone/>
            </a:pPr>
            <a:endParaRPr lang="zh-CN" altLang="en-US"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1656033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长征</a:t>
            </a:r>
            <a:endParaRPr lang="zh-CN" altLang="en-US" sz="5400">
              <a:solidFill>
                <a:srgbClr val="C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000" y="1551709"/>
            <a:ext cx="10515600" cy="4776644"/>
          </a:xfrm>
        </p:spPr>
        <p:txBody>
          <a:bodyPr/>
          <a:lstStyle/>
          <a:p>
            <a:pPr marL="0" indent="0">
              <a:buNone/>
            </a:pPr>
            <a:r>
              <a:rPr lang="en-US" altLang="zh-CN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1934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年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10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月，第五次反“围剿”失败后，中央主力红军为摆脱国民党军队的包围追击，被迫实行战略性转移，退出中央根据地，进行长征。</a:t>
            </a:r>
          </a:p>
          <a:p>
            <a:pPr marL="0" indent="0">
              <a:buNone/>
            </a:pPr>
            <a:r>
              <a:rPr lang="zh-CN" altLang="en-US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长征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是人类历史上的伟大奇迹，中央红军共进行了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380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余次战斗，攻占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700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多座县城，红军牺牲了营以上干部多达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430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余人，平均年龄不到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30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岁，共击溃国民党军数百个团，其间共经过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14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个省，翻越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18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座大山，跨过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24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条大河，走过荒草地，翻过雪山，行程约二万五千里，红一方面军于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1935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年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10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月到达陕北，与陕北红军胜利会师。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1936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年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10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月，红二、四方面军到达甘肃会宁地区，同红一方面军会师。</a:t>
            </a:r>
            <a:r>
              <a:rPr lang="zh-CN" altLang="en-US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红军三大主力会师，标志着万里长征的胜利</a:t>
            </a:r>
            <a:r>
              <a:rPr lang="zh-CN" altLang="en-US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结束</a:t>
            </a:r>
            <a:r>
              <a:rPr lang="en-US" altLang="zh-CN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endParaRPr lang="zh-CN" altLang="en-US">
              <a:solidFill>
                <a:srgbClr val="C00000"/>
              </a:solidFill>
              <a:latin typeface="华文新魏" pitchFamily="2" charset="-122"/>
              <a:ea typeface="华文新魏" pitchFamily="2" charset="-122"/>
            </a:endParaRPr>
          </a:p>
          <a:p>
            <a:pPr marL="0" indent="0">
              <a:buNone/>
            </a:pPr>
            <a:endParaRPr lang="zh-CN" altLang="en-US"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9632344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68" y="0"/>
            <a:ext cx="116177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955638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1836" y="1054243"/>
            <a:ext cx="2163618" cy="1325563"/>
          </a:xfrm>
        </p:spPr>
        <p:txBody>
          <a:bodyPr/>
          <a:lstStyle/>
          <a:p>
            <a:r>
              <a:rPr lang="zh-CN" altLang="en-US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回忆录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799" y="2499880"/>
            <a:ext cx="4980709" cy="2626302"/>
          </a:xfrm>
        </p:spPr>
        <p:txBody>
          <a:bodyPr/>
          <a:lstStyle/>
          <a:p>
            <a:pPr marL="0" indent="0">
              <a:buNone/>
            </a:pPr>
            <a:r>
              <a:rPr lang="zh-CN" altLang="en-US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一种自传体描述，其口吻闲逸而亲切、注意的焦点通常在作者所知的人物、事件或时代上。</a:t>
            </a:r>
            <a:endParaRPr lang="en-US" altLang="zh-CN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>
                <a:latin typeface="华文行楷" panose="02010800040101010101" pitchFamily="2" charset="-122"/>
                <a:ea typeface="华文行楷" panose="02010800040101010101" pitchFamily="2" charset="-122"/>
              </a:rPr>
              <a:t>写</a:t>
            </a:r>
            <a:r>
              <a:rPr lang="zh-CN" altLang="en-US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回忆录要注意“真实、广泛、突出”六个字。</a:t>
            </a:r>
            <a:endParaRPr lang="zh-CN" altLang="en-US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612" y="1717024"/>
            <a:ext cx="4830970" cy="2981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062626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44600" y="500062"/>
            <a:ext cx="2588491" cy="1325563"/>
          </a:xfrm>
        </p:spPr>
        <p:txBody>
          <a:bodyPr/>
          <a:lstStyle/>
          <a:p>
            <a:r>
              <a:rPr lang="zh-CN" altLang="en-US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杨成武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097655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   中共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的优秀党员，共产主义战士，无产阶级革命家、军事家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    杨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成武于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1929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年参加革命，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1930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年加入中国共产党。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17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岁当上团政委。后任红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军团第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师政治委员，指挥过抗日战争、解放战争，为创建新中国立下了不朽功勋。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1955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年被授予上将军衔。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1955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年获一级八一勋章、一级独立自由勋章和一级解放勋章，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1988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年获一级红星功勋荣誉章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mtClean="0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杨成武晚年写了不少回忆录，有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忆长征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敌后抗战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冀中平原的地道斗争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反攻进攻曲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战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华北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等著作。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7854483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643909" cy="1325563"/>
          </a:xfrm>
        </p:spPr>
        <p:txBody>
          <a:bodyPr>
            <a:normAutofit/>
          </a:bodyPr>
          <a:lstStyle/>
          <a:p>
            <a:r>
              <a:rPr lang="zh-CN" altLang="en-US" sz="4000" smtClean="0">
                <a:solidFill>
                  <a:schemeClr val="accent5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通读全文</a:t>
            </a:r>
            <a:endParaRPr lang="zh-CN" altLang="en-US" sz="4000">
              <a:solidFill>
                <a:schemeClr val="accent5">
                  <a:lumMod val="75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5836" y="1681885"/>
            <a:ext cx="5525655" cy="765751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>
                <a:latin typeface="华文新魏" panose="02010800040101010101" pitchFamily="2" charset="-122"/>
                <a:ea typeface="华文新魏" panose="02010800040101010101" pitchFamily="2" charset="-122"/>
              </a:rPr>
              <a:t>概括</a:t>
            </a:r>
            <a:r>
              <a:rPr lang="zh-CN" altLang="en-US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：本文回忆了几件事？</a:t>
            </a:r>
            <a:endParaRPr lang="zh-CN" altLang="en-US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745835" y="2447636"/>
            <a:ext cx="5830456" cy="3057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红军胜利到达吴起镇</a:t>
            </a:r>
            <a:r>
              <a:rPr lang="en-US" altLang="zh-CN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(1~8)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在吴起镇伏击并歼灭敌人</a:t>
            </a:r>
            <a:r>
              <a:rPr lang="en-US" altLang="zh-CN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(9~22)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召开全军干部会议</a:t>
            </a:r>
            <a:r>
              <a:rPr lang="en-US" altLang="zh-CN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(23~46)</a:t>
            </a:r>
            <a:endParaRPr lang="zh-CN" altLang="en-US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491" y="1582616"/>
            <a:ext cx="5259858" cy="278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391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9962" y="1053977"/>
            <a:ext cx="9691255" cy="1325563"/>
          </a:xfrm>
        </p:spPr>
        <p:txBody>
          <a:bodyPr>
            <a:normAutofit/>
          </a:bodyPr>
          <a:lstStyle/>
          <a:p>
            <a:r>
              <a:rPr lang="zh-CN" altLang="en-US" sz="3200" u="sng" smtClean="0">
                <a:solidFill>
                  <a:schemeClr val="accent5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“吴起镇到了！”同志们欢叫着冲着跑了下去，看到这个欢乐、热烈的场面，我们都很高兴。</a:t>
            </a:r>
            <a:endParaRPr lang="zh-CN" altLang="en-US" sz="3200" u="sng">
              <a:solidFill>
                <a:schemeClr val="accent5">
                  <a:lumMod val="75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49887" y="2792780"/>
            <a:ext cx="7920093" cy="170009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连用动词“欢叫、冲、跑”，形容词“欢叫、热烈”，形象的描摹出指战员到达吴起镇后的激动动场面，照应了标题，奠定全文情感基调。</a:t>
            </a:r>
            <a:endParaRPr lang="zh-CN" altLang="en-US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20140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75</Paragraphs>
  <Slides>20</Slides>
  <Notes>0</Notes>
  <TotalTime>286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28">
      <vt:lpstr>Arial</vt:lpstr>
      <vt:lpstr>等线 Light</vt:lpstr>
      <vt:lpstr>等线</vt:lpstr>
      <vt:lpstr>华文行楷</vt:lpstr>
      <vt:lpstr>华文新魏</vt:lpstr>
      <vt:lpstr>宋体</vt:lpstr>
      <vt:lpstr>华文楷体</vt:lpstr>
      <vt:lpstr>Office 主题​​</vt:lpstr>
      <vt:lpstr>长征胜利万岁</vt:lpstr>
      <vt:lpstr>七律  长征毛泽东</vt:lpstr>
      <vt:lpstr>清平乐·六盘山（毛泽东1935年10月作）天高云淡，望断南飞雁。不到长城非好汉，屈指行程二万。六盘山上高峰，红旗漫卷西风。今日长缨在手，何时缚住苍龙？</vt:lpstr>
      <vt:lpstr>长征</vt:lpstr>
      <vt:lpstr>PowerPoint Presentation</vt:lpstr>
      <vt:lpstr>回忆录</vt:lpstr>
      <vt:lpstr>杨成武</vt:lpstr>
      <vt:lpstr>通读全文</vt:lpstr>
      <vt:lpstr>“吴起镇到了！”同志们欢叫着冲着跑了下去，看到这个欢乐、热烈的场面，我们都很高兴。</vt:lpstr>
      <vt:lpstr>课文介绍吴起镇的来历，有何作用？</vt:lpstr>
      <vt:lpstr>毛主席亲自指挥打“二马”的缘由是什么？</vt:lpstr>
      <vt:lpstr>写吴起镇大会时，场面描写有什么特点？有何作用？</vt:lpstr>
      <vt:lpstr>“受惊的马狂奔乱跳，敌人无法控制坐骑，纷纷从马背上跌落下来。有的推还挂在蹬里，硬给马拖着跑了。敌人后边的三个骑兵团，阵势还没有摆定，一家伙就给他们自己的败骑冲散了。真是人喊马嘶，不打自垮。”</vt:lpstr>
      <vt:lpstr>文章插入与小平同志的对话，对表现文章内容和人物分别具有怎样的作用？</vt:lpstr>
      <vt:lpstr>毛主席在发言中列举的一系列数字有什么表达作用？</vt:lpstr>
      <vt:lpstr>毛主席是如何评价长征的?</vt:lpstr>
      <vt:lpstr>文章记叙事件的线索是什么？有什么好处？红军长征到达陕北吴起镇有很多时间可以回忆，作者是如何精心选材的？</vt:lpstr>
      <vt:lpstr>长征精神</vt:lpstr>
      <vt:lpstr>探究争鸣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长征胜利万岁</dc:title>
  <dc:creator>lenovo</dc:creator>
  <cp:lastModifiedBy>lenovo</cp:lastModifiedBy>
  <cp:revision>25</cp:revision>
  <dcterms:created xsi:type="dcterms:W3CDTF">2020-09-02T08:24:05Z</dcterms:created>
  <dcterms:modified xsi:type="dcterms:W3CDTF">2020-09-03T11:02:54Z</dcterms:modified>
</cp:coreProperties>
</file>