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56" r:id="rId4"/>
    <p:sldId id="266" r:id="rId5"/>
    <p:sldId id="268" r:id="rId6"/>
    <p:sldId id="267" r:id="rId7"/>
    <p:sldId id="290" r:id="rId8"/>
    <p:sldId id="269" r:id="rId9"/>
    <p:sldId id="271" r:id="rId10"/>
    <p:sldId id="260" r:id="rId11"/>
    <p:sldId id="287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3E1A"/>
    <a:srgbClr val="059BA3"/>
    <a:srgbClr val="FCDD03"/>
    <a:srgbClr val="8C7123"/>
    <a:srgbClr val="894411"/>
    <a:srgbClr val="FFA600"/>
    <a:srgbClr val="5C3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2D43A-E69D-4B9E-8B10-14143DCE3153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4195B-CD9F-49A7-8E0B-357184562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149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63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707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3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37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49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708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05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483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25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03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4195B-CD9F-49A7-8E0B-3571845627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23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8BF64-D393-46B3-AC72-9DFE07C83FB0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EB0F-BC2D-43EC-B6E4-D7FE429604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4601" y="3671116"/>
            <a:ext cx="3599229" cy="3127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5325" y="2146906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167280" y="431751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5D59B8B6-1A17-4EF9-87ED-D083CDDC38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40" y="1314243"/>
            <a:ext cx="6594955" cy="459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8F1AB957-A04F-4911-A806-4C56BFAD1070}"/>
              </a:ext>
            </a:extLst>
          </p:cNvPr>
          <p:cNvSpPr txBox="1"/>
          <p:nvPr/>
        </p:nvSpPr>
        <p:spPr>
          <a:xfrm>
            <a:off x="848197" y="359817"/>
            <a:ext cx="1107996" cy="4312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89441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小马过河</a:t>
            </a:r>
            <a:endParaRPr lang="en-US" altLang="zh-CN" sz="6000" b="1" dirty="0">
              <a:solidFill>
                <a:srgbClr val="E13E1A"/>
              </a:solidFill>
              <a:latin typeface="叶根友微刚细赞" panose="03000509000000000000" charset="-122"/>
              <a:ea typeface="叶根友微刚细赞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831842"/>
            <a:ext cx="3572510" cy="5518158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0A4561B-E4EE-460A-85ED-0BDD320BB11B}"/>
              </a:ext>
            </a:extLst>
          </p:cNvPr>
          <p:cNvSpPr/>
          <p:nvPr/>
        </p:nvSpPr>
        <p:spPr>
          <a:xfrm>
            <a:off x="396240" y="1940560"/>
            <a:ext cx="6826738" cy="45110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0D69AB1-4C41-46AA-8FF8-EAA2F5943635}"/>
              </a:ext>
            </a:extLst>
          </p:cNvPr>
          <p:cNvSpPr/>
          <p:nvPr/>
        </p:nvSpPr>
        <p:spPr>
          <a:xfrm>
            <a:off x="-194394" y="532228"/>
            <a:ext cx="4878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课堂小结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972E3F0-D9C2-43AA-9071-5A0D531ADA4A}"/>
              </a:ext>
            </a:extLst>
          </p:cNvPr>
          <p:cNvSpPr txBox="1"/>
          <p:nvPr/>
        </p:nvSpPr>
        <p:spPr>
          <a:xfrm>
            <a:off x="518160" y="2418080"/>
            <a:ext cx="6704818" cy="3467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小朋友们，在生活中我们每一个人都离不开别人的帮助，我们要做到态度真诚有礼貌，语言表达清楚明白，这样别人才会乐于帮助我们，知道怎样更好的帮助我们。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39"/>
          <p:cNvSpPr/>
          <p:nvPr/>
        </p:nvSpPr>
        <p:spPr>
          <a:xfrm>
            <a:off x="1517650" y="923925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 39"/>
          <p:cNvSpPr/>
          <p:nvPr/>
        </p:nvSpPr>
        <p:spPr>
          <a:xfrm>
            <a:off x="10630456" y="886941"/>
            <a:ext cx="961174" cy="47980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953" y="814637"/>
            <a:ext cx="2145196" cy="2800673"/>
          </a:xfrm>
          <a:prstGeom prst="rect">
            <a:avLst/>
          </a:prstGeom>
        </p:spPr>
      </p:pic>
      <p:pic>
        <p:nvPicPr>
          <p:cNvPr id="2" name="图片 1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655" y="1517650"/>
            <a:ext cx="5087620" cy="431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83113" y="650240"/>
            <a:ext cx="1661993" cy="5393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89441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60757" y="2144628"/>
            <a:ext cx="9332914" cy="3241099"/>
          </a:xfrm>
          <a:prstGeom prst="rect">
            <a:avLst/>
          </a:prstGeom>
          <a:solidFill>
            <a:srgbClr val="059BA3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06" y="-370302"/>
            <a:ext cx="3998597" cy="3355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5043" y="1753542"/>
            <a:ext cx="1958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1514" y="2628023"/>
            <a:ext cx="83473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Montserrat Light" charset="0"/>
                <a:sym typeface="+mn-ea"/>
              </a:rPr>
              <a:t>小马在往磨房的路上遇到什么困难？小马是怎么解决这个困难的？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4" name="图片 23" descr="3">
            <a:extLst>
              <a:ext uri="{FF2B5EF4-FFF2-40B4-BE49-F238E27FC236}">
                <a16:creationId xmlns:a16="http://schemas.microsoft.com/office/drawing/2014/main" id="{F204D40E-3C3A-4BE7-807C-330587FCC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17" y="4558984"/>
            <a:ext cx="2312035" cy="1959610"/>
          </a:xfrm>
          <a:prstGeom prst="rect">
            <a:avLst/>
          </a:prstGeom>
        </p:spPr>
      </p:pic>
      <p:sp>
        <p:nvSpPr>
          <p:cNvPr id="26" name="思想气泡: 云 25">
            <a:extLst>
              <a:ext uri="{FF2B5EF4-FFF2-40B4-BE49-F238E27FC236}">
                <a16:creationId xmlns:a16="http://schemas.microsoft.com/office/drawing/2014/main" id="{50FD176C-8059-48F2-9E9C-10F3D55CABC1}"/>
              </a:ext>
            </a:extLst>
          </p:cNvPr>
          <p:cNvSpPr/>
          <p:nvPr/>
        </p:nvSpPr>
        <p:spPr>
          <a:xfrm>
            <a:off x="2890170" y="4388390"/>
            <a:ext cx="3055773" cy="1737325"/>
          </a:xfrm>
          <a:prstGeom prst="cloudCallou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4772C34-094C-4E39-B33A-7523D40779F4}"/>
              </a:ext>
            </a:extLst>
          </p:cNvPr>
          <p:cNvSpPr txBox="1"/>
          <p:nvPr/>
        </p:nvSpPr>
        <p:spPr>
          <a:xfrm>
            <a:off x="3123028" y="4765040"/>
            <a:ext cx="328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请别人来帮忙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3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18" name="矩形 17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39"/>
          <p:cNvSpPr/>
          <p:nvPr/>
        </p:nvSpPr>
        <p:spPr>
          <a:xfrm>
            <a:off x="1517650" y="923925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 39"/>
          <p:cNvSpPr/>
          <p:nvPr/>
        </p:nvSpPr>
        <p:spPr>
          <a:xfrm>
            <a:off x="10630456" y="886941"/>
            <a:ext cx="961174" cy="47980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953" y="814637"/>
            <a:ext cx="2145196" cy="2800673"/>
          </a:xfrm>
          <a:prstGeom prst="rect">
            <a:avLst/>
          </a:prstGeom>
        </p:spPr>
      </p:pic>
      <p:pic>
        <p:nvPicPr>
          <p:cNvPr id="2" name="图片 1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655" y="1517650"/>
            <a:ext cx="5087620" cy="431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73534" y="1368424"/>
            <a:ext cx="1107996" cy="4312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E13E1A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口语交际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6AC8F7-8B62-4E6C-A0AE-A81E8B2CE421}"/>
              </a:ext>
            </a:extLst>
          </p:cNvPr>
          <p:cNvSpPr txBox="1"/>
          <p:nvPr/>
        </p:nvSpPr>
        <p:spPr>
          <a:xfrm>
            <a:off x="5148047" y="1431608"/>
            <a:ext cx="2031325" cy="4312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endParaRPr lang="en-US" altLang="zh-CN" sz="6000" b="1" dirty="0">
              <a:solidFill>
                <a:srgbClr val="E13E1A"/>
              </a:solidFill>
              <a:latin typeface="叶根友微刚细赞" panose="03000509000000000000" charset="-122"/>
              <a:ea typeface="叶根友微刚细赞" panose="03000509000000000000" charset="-122"/>
            </a:endParaRPr>
          </a:p>
          <a:p>
            <a:pPr algn="ctr"/>
            <a:r>
              <a:rPr lang="zh-CN" altLang="en-US" sz="6000" b="1" dirty="0">
                <a:solidFill>
                  <a:srgbClr val="E13E1A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请你帮个忙</a:t>
            </a:r>
            <a:endParaRPr lang="zh-CN" altLang="en-US" sz="6000" b="1" dirty="0">
              <a:solidFill>
                <a:srgbClr val="89441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3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984" y="1001077"/>
            <a:ext cx="5727065" cy="4855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1520" y="1513840"/>
            <a:ext cx="6451599" cy="39041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6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现在正是春光烂漫之时，很多同学都喜欢春游，去爬山，去看风景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有一群小朋友正在爬山呢，可是山势越来越陡，前面有个小坡上不去了，怎么办呢？</a:t>
            </a:r>
            <a:endParaRPr lang="zh-CN" altLang="en-US" sz="3200" b="1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380756" y="498475"/>
            <a:ext cx="3923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</a:t>
            </a:r>
            <a:r>
              <a:rPr lang="en-US" altLang="zh-CN" sz="32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sz="32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演一演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4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7200" y="379489"/>
            <a:ext cx="1287780" cy="1918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A9D1C1EE-3E76-4CBA-B607-0AB3D0E42719}"/>
              </a:ext>
            </a:extLst>
          </p:cNvPr>
          <p:cNvSpPr/>
          <p:nvPr/>
        </p:nvSpPr>
        <p:spPr>
          <a:xfrm>
            <a:off x="1925059" y="419776"/>
            <a:ext cx="441959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注意事项</a:t>
            </a:r>
            <a:endParaRPr lang="zh-CN" altLang="en-US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6" name="TextBox 13">
            <a:extLst>
              <a:ext uri="{FF2B5EF4-FFF2-40B4-BE49-F238E27FC236}">
                <a16:creationId xmlns:a16="http://schemas.microsoft.com/office/drawing/2014/main" id="{752D578E-7F20-4FB2-84B3-8405E831A269}"/>
              </a:ext>
            </a:extLst>
          </p:cNvPr>
          <p:cNvSpPr txBox="1"/>
          <p:nvPr/>
        </p:nvSpPr>
        <p:spPr>
          <a:xfrm>
            <a:off x="3720776" y="2297824"/>
            <a:ext cx="269500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Arial" panose="020B0604020202020204" pitchFamily="34" charset="0"/>
              </a:rPr>
              <a:t>讲清困难</a:t>
            </a:r>
          </a:p>
        </p:txBody>
      </p:sp>
      <p:sp>
        <p:nvSpPr>
          <p:cNvPr id="57" name="TextBox 13">
            <a:extLst>
              <a:ext uri="{FF2B5EF4-FFF2-40B4-BE49-F238E27FC236}">
                <a16:creationId xmlns:a16="http://schemas.microsoft.com/office/drawing/2014/main" id="{EA993053-6A8D-439F-91F1-A9E3DC2021D4}"/>
              </a:ext>
            </a:extLst>
          </p:cNvPr>
          <p:cNvSpPr txBox="1"/>
          <p:nvPr/>
        </p:nvSpPr>
        <p:spPr>
          <a:xfrm>
            <a:off x="3720776" y="3333567"/>
            <a:ext cx="432060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说话礼貌，态度诚恳</a:t>
            </a:r>
          </a:p>
        </p:txBody>
      </p:sp>
      <p:sp>
        <p:nvSpPr>
          <p:cNvPr id="58" name="TextBox 13">
            <a:extLst>
              <a:ext uri="{FF2B5EF4-FFF2-40B4-BE49-F238E27FC236}">
                <a16:creationId xmlns:a16="http://schemas.microsoft.com/office/drawing/2014/main" id="{61CD5883-EC60-45B1-8F73-EC54AC272A27}"/>
              </a:ext>
            </a:extLst>
          </p:cNvPr>
          <p:cNvSpPr txBox="1"/>
          <p:nvPr/>
        </p:nvSpPr>
        <p:spPr>
          <a:xfrm>
            <a:off x="3720776" y="4565284"/>
            <a:ext cx="163523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感谢</a:t>
            </a:r>
          </a:p>
        </p:txBody>
      </p:sp>
      <p:sp>
        <p:nvSpPr>
          <p:cNvPr id="59" name="AutoShape 29">
            <a:extLst>
              <a:ext uri="{FF2B5EF4-FFF2-40B4-BE49-F238E27FC236}">
                <a16:creationId xmlns:a16="http://schemas.microsoft.com/office/drawing/2014/main" id="{1D5B9B01-5F0E-49A6-BDEF-6969A5BE428C}"/>
              </a:ext>
            </a:extLst>
          </p:cNvPr>
          <p:cNvSpPr/>
          <p:nvPr/>
        </p:nvSpPr>
        <p:spPr bwMode="auto">
          <a:xfrm>
            <a:off x="2744293" y="2381352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AutoShape 29">
            <a:extLst>
              <a:ext uri="{FF2B5EF4-FFF2-40B4-BE49-F238E27FC236}">
                <a16:creationId xmlns:a16="http://schemas.microsoft.com/office/drawing/2014/main" id="{A56891AF-B413-4D67-8D10-AC14ECC01414}"/>
              </a:ext>
            </a:extLst>
          </p:cNvPr>
          <p:cNvSpPr/>
          <p:nvPr/>
        </p:nvSpPr>
        <p:spPr bwMode="auto">
          <a:xfrm>
            <a:off x="2791953" y="3478285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AutoShape 29">
            <a:extLst>
              <a:ext uri="{FF2B5EF4-FFF2-40B4-BE49-F238E27FC236}">
                <a16:creationId xmlns:a16="http://schemas.microsoft.com/office/drawing/2014/main" id="{60420A8F-9726-4C2E-AEAC-A61CBB81ADEA}"/>
              </a:ext>
            </a:extLst>
          </p:cNvPr>
          <p:cNvSpPr/>
          <p:nvPr/>
        </p:nvSpPr>
        <p:spPr bwMode="auto">
          <a:xfrm>
            <a:off x="2787706" y="4756150"/>
            <a:ext cx="281382" cy="386941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059BA3"/>
          </a:solidFill>
          <a:ln>
            <a:noFill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2" name="图片 61" descr="3">
            <a:extLst>
              <a:ext uri="{FF2B5EF4-FFF2-40B4-BE49-F238E27FC236}">
                <a16:creationId xmlns:a16="http://schemas.microsoft.com/office/drawing/2014/main" id="{C3A7926E-6A7D-475F-BF9B-C1738F4B17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51" t="14267" r="78162" b="11470"/>
          <a:stretch>
            <a:fillRect/>
          </a:stretch>
        </p:blipFill>
        <p:spPr>
          <a:xfrm>
            <a:off x="8067970" y="1522336"/>
            <a:ext cx="2855595" cy="4956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 animBg="1"/>
      <p:bldP spid="60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78" name="组合 2"/>
          <p:cNvGrpSpPr/>
          <p:nvPr/>
        </p:nvGrpSpPr>
        <p:grpSpPr>
          <a:xfrm>
            <a:off x="-98425" y="2821940"/>
            <a:ext cx="6922770" cy="2758440"/>
            <a:chOff x="974314" y="1232293"/>
            <a:chExt cx="7188447" cy="2864939"/>
          </a:xfrm>
        </p:grpSpPr>
        <p:sp>
          <p:nvSpPr>
            <p:cNvPr id="2" name="Freeform 5"/>
            <p:cNvSpPr/>
            <p:nvPr/>
          </p:nvSpPr>
          <p:spPr bwMode="auto">
            <a:xfrm>
              <a:off x="2078119" y="2539145"/>
              <a:ext cx="622604" cy="1541197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2700723" y="2539145"/>
              <a:ext cx="624715" cy="1541197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>
              <a:off x="3013081" y="1779102"/>
              <a:ext cx="622605" cy="230124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3635686" y="1779102"/>
              <a:ext cx="624715" cy="230124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>
              <a:off x="1143156" y="3246406"/>
              <a:ext cx="622605" cy="83393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1765761" y="3246406"/>
              <a:ext cx="624715" cy="83393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3948044" y="2834717"/>
              <a:ext cx="624715" cy="1245625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4572759" y="2834717"/>
              <a:ext cx="622604" cy="1245625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4883006" y="2218238"/>
              <a:ext cx="624715" cy="1862104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507721" y="2218238"/>
              <a:ext cx="622605" cy="1862104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5"/>
            <p:cNvSpPr/>
            <p:nvPr/>
          </p:nvSpPr>
          <p:spPr bwMode="auto">
            <a:xfrm>
              <a:off x="5820079" y="3440639"/>
              <a:ext cx="622605" cy="63970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6442684" y="3440639"/>
              <a:ext cx="622604" cy="63970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6755042" y="3246406"/>
              <a:ext cx="622604" cy="833936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FE6333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7377646" y="3246406"/>
              <a:ext cx="624715" cy="833936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6333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88"/>
            <p:cNvSpPr/>
            <p:nvPr/>
          </p:nvSpPr>
          <p:spPr>
            <a:xfrm>
              <a:off x="1546267" y="269959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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Oval 89"/>
            <p:cNvSpPr/>
            <p:nvPr/>
          </p:nvSpPr>
          <p:spPr>
            <a:xfrm>
              <a:off x="2481229" y="1992336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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90"/>
            <p:cNvSpPr/>
            <p:nvPr/>
          </p:nvSpPr>
          <p:spPr>
            <a:xfrm>
              <a:off x="3416192" y="1232293"/>
              <a:ext cx="44109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</a:t>
              </a:r>
            </a:p>
          </p:txBody>
        </p:sp>
        <p:sp>
          <p:nvSpPr>
            <p:cNvPr id="42" name="Oval 91"/>
            <p:cNvSpPr/>
            <p:nvPr/>
          </p:nvSpPr>
          <p:spPr>
            <a:xfrm>
              <a:off x="4353265" y="228790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</a:t>
              </a:r>
            </a:p>
          </p:txBody>
        </p:sp>
        <p:sp>
          <p:nvSpPr>
            <p:cNvPr id="43" name="Oval 92"/>
            <p:cNvSpPr/>
            <p:nvPr/>
          </p:nvSpPr>
          <p:spPr>
            <a:xfrm>
              <a:off x="5288226" y="1671429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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44" name="Oval 93"/>
            <p:cNvSpPr/>
            <p:nvPr/>
          </p:nvSpPr>
          <p:spPr>
            <a:xfrm>
              <a:off x="6229520" y="2893831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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Oval 94"/>
            <p:cNvSpPr/>
            <p:nvPr/>
          </p:nvSpPr>
          <p:spPr>
            <a:xfrm>
              <a:off x="7158151" y="2699598"/>
              <a:ext cx="438989" cy="439136"/>
            </a:xfrm>
            <a:prstGeom prst="ellipse">
              <a:avLst/>
            </a:prstGeom>
            <a:solidFill>
              <a:srgbClr val="FE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AU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ontAwesome" pitchFamily="2" charset="0"/>
                  <a:ea typeface="+mn-ea"/>
                  <a:cs typeface="+mn-cs"/>
                </a:rPr>
                <a:t>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Rectangle 95"/>
            <p:cNvSpPr/>
            <p:nvPr/>
          </p:nvSpPr>
          <p:spPr>
            <a:xfrm>
              <a:off x="974314" y="4067675"/>
              <a:ext cx="7188447" cy="295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580442" y="1839895"/>
            <a:ext cx="3773805" cy="342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请、请问、</a:t>
            </a:r>
            <a:endParaRPr lang="en-US" altLang="zh-CN" sz="2800" b="1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您好、叔叔好，阿姨好，老师好</a:t>
            </a:r>
            <a:endParaRPr lang="en-US" altLang="zh-CN" sz="2800" b="1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谢谢、太感谢你了</a:t>
            </a:r>
            <a:endParaRPr lang="en-US" altLang="zh-CN" sz="2800" b="1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不客气</a:t>
            </a:r>
          </a:p>
        </p:txBody>
      </p:sp>
      <p:sp>
        <p:nvSpPr>
          <p:cNvPr id="48" name="TextBox 76"/>
          <p:cNvSpPr txBox="1"/>
          <p:nvPr/>
        </p:nvSpPr>
        <p:spPr>
          <a:xfrm>
            <a:off x="6418393" y="870878"/>
            <a:ext cx="3739643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rgbClr val="B667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礼貌用语：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744220"/>
            <a:ext cx="1155065" cy="1062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-521604" y="408784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2664842" y="605103"/>
            <a:ext cx="68155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小组合作，情景表演</a:t>
            </a:r>
          </a:p>
        </p:txBody>
      </p:sp>
      <p:pic>
        <p:nvPicPr>
          <p:cNvPr id="69" name="图片 1">
            <a:extLst>
              <a:ext uri="{FF2B5EF4-FFF2-40B4-BE49-F238E27FC236}">
                <a16:creationId xmlns:a16="http://schemas.microsoft.com/office/drawing/2014/main" id="{CBF22432-D9A9-42D6-9227-2DD7C6204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/>
          <a:stretch>
            <a:fillRect/>
          </a:stretch>
        </p:blipFill>
        <p:spPr bwMode="auto">
          <a:xfrm>
            <a:off x="320282" y="1571135"/>
            <a:ext cx="3203575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0">
            <a:extLst>
              <a:ext uri="{FF2B5EF4-FFF2-40B4-BE49-F238E27FC236}">
                <a16:creationId xmlns:a16="http://schemas.microsoft.com/office/drawing/2014/main" id="{83AD3E7A-A9DA-4967-8C9C-3C5C96906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412" y="3406510"/>
            <a:ext cx="3052762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9">
            <a:extLst>
              <a:ext uri="{FF2B5EF4-FFF2-40B4-BE49-F238E27FC236}">
                <a16:creationId xmlns:a16="http://schemas.microsoft.com/office/drawing/2014/main" id="{2995AD26-77F9-4CF9-A905-99A0CE052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290" y="2035372"/>
            <a:ext cx="2952750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80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7345" y="3582035"/>
            <a:ext cx="2355850" cy="1416685"/>
            <a:chOff x="4375" y="3580"/>
            <a:chExt cx="3741" cy="2231"/>
          </a:xfrm>
        </p:grpSpPr>
        <p:sp>
          <p:nvSpPr>
            <p:cNvPr id="30" name="TextBox 76"/>
            <p:cNvSpPr txBox="1"/>
            <p:nvPr/>
          </p:nvSpPr>
          <p:spPr>
            <a:xfrm>
              <a:off x="5146" y="3580"/>
              <a:ext cx="25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75" y="4156"/>
              <a:ext cx="3741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78455" y="3582035"/>
            <a:ext cx="2355850" cy="1416685"/>
            <a:chOff x="4375" y="3580"/>
            <a:chExt cx="3741" cy="2231"/>
          </a:xfrm>
        </p:grpSpPr>
        <p:sp>
          <p:nvSpPr>
            <p:cNvPr id="33" name="TextBox 76"/>
            <p:cNvSpPr txBox="1"/>
            <p:nvPr/>
          </p:nvSpPr>
          <p:spPr>
            <a:xfrm>
              <a:off x="5146" y="3580"/>
              <a:ext cx="25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75" y="4156"/>
              <a:ext cx="3741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请在此添加文字说明，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17" y="1147582"/>
            <a:ext cx="2172970" cy="21729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216" y="1147582"/>
            <a:ext cx="2172970" cy="217297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ECC30486-D48F-47A1-953B-886D744EF608}"/>
              </a:ext>
            </a:extLst>
          </p:cNvPr>
          <p:cNvSpPr txBox="1"/>
          <p:nvPr/>
        </p:nvSpPr>
        <p:spPr>
          <a:xfrm>
            <a:off x="-521604" y="408784"/>
            <a:ext cx="4166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  </a:t>
            </a:r>
            <a:r>
              <a:rPr lang="en-US" altLang="zh-CN" sz="6600" b="1" dirty="0">
                <a:solidFill>
                  <a:srgbClr val="059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38" name="TextBox 13">
            <a:extLst>
              <a:ext uri="{FF2B5EF4-FFF2-40B4-BE49-F238E27FC236}">
                <a16:creationId xmlns:a16="http://schemas.microsoft.com/office/drawing/2014/main" id="{399F3D73-85F6-493C-8C07-F11896B72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808" y="578068"/>
            <a:ext cx="367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实际生活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FF1F79-4181-47DE-9FEA-B73F1C7178AF}"/>
              </a:ext>
            </a:extLst>
          </p:cNvPr>
          <p:cNvSpPr txBox="1"/>
          <p:nvPr/>
        </p:nvSpPr>
        <p:spPr>
          <a:xfrm>
            <a:off x="323244" y="3397387"/>
            <a:ext cx="45011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如果请别人帮忙</a:t>
            </a:r>
            <a:endParaRPr lang="en-US" altLang="zh-CN" sz="3600" b="1" dirty="0"/>
          </a:p>
          <a:p>
            <a:r>
              <a:rPr lang="en-US" altLang="zh-CN" sz="3600" b="1" dirty="0"/>
              <a:t>1.</a:t>
            </a:r>
            <a:r>
              <a:rPr lang="zh-CN" altLang="en-US" sz="3600" b="1" dirty="0"/>
              <a:t>要详细说明情况</a:t>
            </a:r>
            <a:endParaRPr lang="en-US" altLang="zh-CN" sz="3600" b="1" dirty="0"/>
          </a:p>
          <a:p>
            <a:r>
              <a:rPr lang="en-US" altLang="zh-CN" sz="3600" b="1" dirty="0"/>
              <a:t>2.</a:t>
            </a:r>
            <a:r>
              <a:rPr lang="zh-CN" altLang="en-US" sz="3600" b="1" dirty="0"/>
              <a:t>要注意文明礼貌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96EEB4-1375-4FC9-9E9C-BC409BA94104}"/>
              </a:ext>
            </a:extLst>
          </p:cNvPr>
          <p:cNvSpPr txBox="1"/>
          <p:nvPr/>
        </p:nvSpPr>
        <p:spPr>
          <a:xfrm>
            <a:off x="6239023" y="3320552"/>
            <a:ext cx="4843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如果别人请你帮忙</a:t>
            </a:r>
            <a:endParaRPr lang="en-US" altLang="zh-CN" sz="3600" b="1" dirty="0"/>
          </a:p>
          <a:p>
            <a:r>
              <a:rPr lang="en-US" altLang="zh-CN" sz="3600" b="1" dirty="0"/>
              <a:t>1.</a:t>
            </a:r>
            <a:r>
              <a:rPr lang="zh-CN" altLang="en-US" sz="3600" b="1" dirty="0"/>
              <a:t>认真听完别人请求</a:t>
            </a:r>
            <a:endParaRPr lang="en-US" altLang="zh-CN" sz="3600" b="1" dirty="0"/>
          </a:p>
          <a:p>
            <a:r>
              <a:rPr lang="en-US" altLang="zh-CN" sz="3600" b="1" dirty="0"/>
              <a:t>2.</a:t>
            </a:r>
            <a:r>
              <a:rPr lang="zh-CN" altLang="en-US" sz="3600" b="1" dirty="0"/>
              <a:t>尽自己最大的努力来帮助他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1326" y="487045"/>
            <a:ext cx="5503545" cy="466534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5029200" y="1258570"/>
            <a:ext cx="7162800" cy="4384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40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☞能虚心接受人家的意见，能虚心去请教他人，才能集思广益。</a:t>
            </a:r>
            <a:endParaRPr lang="en-US" altLang="zh-CN" sz="4000" b="1" dirty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40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☞赠人玫瑰，手有余香</a:t>
            </a:r>
            <a:endParaRPr lang="zh-CN" altLang="en-US" sz="4000" b="1" noProof="0" dirty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3034C3E-6D19-48AE-A4DB-B0A70D7D588B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靠听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Microsoft Office PowerPoint</Application>
  <PresentationFormat>宽屏</PresentationFormat>
  <Paragraphs>57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FontAwesome</vt:lpstr>
      <vt:lpstr>等线</vt:lpstr>
      <vt:lpstr>等线 Light</vt:lpstr>
      <vt:lpstr>华文楷体</vt:lpstr>
      <vt:lpstr>华文隶书</vt:lpstr>
      <vt:lpstr>华文新魏</vt:lpstr>
      <vt:lpstr>楷体</vt:lpstr>
      <vt:lpstr>隶书</vt:lpstr>
      <vt:lpstr>微软雅黑</vt:lpstr>
      <vt:lpstr>微软雅黑 Light</vt:lpstr>
      <vt:lpstr>叶根友微刚细赞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2018-01-07T10:09:23Z</dcterms:created>
  <dcterms:modified xsi:type="dcterms:W3CDTF">2021-03-19T10:00:41Z</dcterms:modified>
</cp:coreProperties>
</file>