
<file path=[Content_Types].xml><?xml version="1.0" encoding="utf-8"?>
<Types xmlns="http://schemas.openxmlformats.org/package/2006/content-types">
  <Default Extension="jpeg" ContentType="image/jpeg"/>
  <Default Extension="wav" ContentType="audio/x-wav"/>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9"/>
  </p:notesMasterIdLst>
  <p:sldIdLst>
    <p:sldId id="256" r:id="rId3"/>
    <p:sldId id="257" r:id="rId4"/>
    <p:sldId id="359" r:id="rId5"/>
    <p:sldId id="393" r:id="rId6"/>
    <p:sldId id="376" r:id="rId7"/>
    <p:sldId id="375" r:id="rId8"/>
    <p:sldId id="372" r:id="rId9"/>
    <p:sldId id="371" r:id="rId10"/>
    <p:sldId id="370" r:id="rId11"/>
    <p:sldId id="369" r:id="rId12"/>
    <p:sldId id="368" r:id="rId13"/>
    <p:sldId id="367" r:id="rId14"/>
    <p:sldId id="366" r:id="rId15"/>
    <p:sldId id="365" r:id="rId16"/>
    <p:sldId id="364" r:id="rId17"/>
    <p:sldId id="428" r:id="rId18"/>
    <p:sldId id="363" r:id="rId19"/>
    <p:sldId id="362" r:id="rId20"/>
    <p:sldId id="429" r:id="rId21"/>
    <p:sldId id="430" r:id="rId22"/>
    <p:sldId id="361" r:id="rId23"/>
    <p:sldId id="360" r:id="rId24"/>
    <p:sldId id="377" r:id="rId25"/>
    <p:sldId id="378" r:id="rId26"/>
    <p:sldId id="380" r:id="rId27"/>
    <p:sldId id="381" r:id="rId28"/>
    <p:sldId id="382" r:id="rId29"/>
    <p:sldId id="383" r:id="rId30"/>
    <p:sldId id="384" r:id="rId31"/>
    <p:sldId id="386" r:id="rId32"/>
    <p:sldId id="387" r:id="rId33"/>
    <p:sldId id="388" r:id="rId34"/>
    <p:sldId id="391" r:id="rId35"/>
    <p:sldId id="389" r:id="rId36"/>
    <p:sldId id="390" r:id="rId37"/>
    <p:sldId id="427" r:id="rId38"/>
  </p:sldIdLst>
  <p:sldSz cx="9144000" cy="6858000" type="screen4x3"/>
  <p:notesSz cx="6858000" cy="9144000"/>
  <p:defaultTextStyle>
    <a:defPPr>
      <a:defRPr lang="zh-CN"/>
    </a:defPPr>
    <a:lvl1pPr marL="0" lvl="0"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1pPr>
    <a:lvl2pPr marL="457200" lvl="1"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2pPr>
    <a:lvl3pPr marL="914400" lvl="2"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3pPr>
    <a:lvl4pPr marL="1371600" lvl="3"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4pPr>
    <a:lvl5pPr marL="1828800" lvl="4"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5pPr>
    <a:lvl6pPr marL="2286000" lvl="5"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6pPr>
    <a:lvl7pPr marL="2743200" lvl="6"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7pPr>
    <a:lvl8pPr marL="3200400" lvl="7"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8pPr>
    <a:lvl9pPr marL="3657600" lvl="8" indent="0" algn="l" defTabSz="914400" eaLnBrk="1" fontAlgn="base" latinLnBrk="0" hangingPunct="1">
      <a:spcBef>
        <a:spcPct val="0"/>
      </a:spcBef>
      <a:spcAft>
        <a:spcPct val="0"/>
      </a:spcAft>
      <a:buNone/>
      <a:defRPr sz="1800" kern="1200">
        <a:solidFill>
          <a:schemeClr val="tx1"/>
        </a:solidFill>
        <a:latin typeface="Times New Roman" panose="02020603050405020304" charset="0"/>
        <a:ea typeface="幼圆" panose="02010509060101010101" pitchFamily="49" charset="-122"/>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fzx" initials="h"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006600"/>
    <a:srgbClr val="8C967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p:restoredTop sz="94660"/>
  </p:normalViewPr>
  <p:slideViewPr>
    <p:cSldViewPr snapToGrid="0" showGuides="1">
      <p:cViewPr varScale="1">
        <p:scale>
          <a:sx n="116" d="100"/>
          <a:sy n="116" d="100"/>
        </p:scale>
        <p:origin x="336" y="108"/>
      </p:cViewPr>
      <p:guideLst>
        <p:guide orient="horz" pos="2113"/>
        <p:guide pos="2826"/>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3" Type="http://schemas.openxmlformats.org/officeDocument/2006/relationships/commentAuthors" Target="commentAuthors.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notesMaster" Target="notesMasters/notesMaster1.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image" Target="../media/image3.jpeg"/><Relationship Id="rId1" Type="http://schemas.openxmlformats.org/officeDocument/2006/relationships/image" Target="../media/image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6.GIF"/></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11.xml"/><Relationship Id="rId4" Type="http://schemas.openxmlformats.org/officeDocument/2006/relationships/audio" Target="../media/audio4.wav"/><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audio" Target="../media/audio1.wav"/></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4.wav"/></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audio" Target="../media/audio5.wav"/></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1.xml"/><Relationship Id="rId5" Type="http://schemas.openxmlformats.org/officeDocument/2006/relationships/audio" Target="../media/audio4.wav"/><Relationship Id="rId4" Type="http://schemas.openxmlformats.org/officeDocument/2006/relationships/audio" Target="../media/audio7.wav"/><Relationship Id="rId3" Type="http://schemas.openxmlformats.org/officeDocument/2006/relationships/audio" Target="../media/audio6.wav"/><Relationship Id="rId2" Type="http://schemas.openxmlformats.org/officeDocument/2006/relationships/audio" Target="../media/audio1.wav"/><Relationship Id="rId1" Type="http://schemas.openxmlformats.org/officeDocument/2006/relationships/audio" Target="../media/audio5.wav"/></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9" Type="http://schemas.openxmlformats.org/officeDocument/2006/relationships/audio" Target="../media/audio7.wav"/><Relationship Id="rId8" Type="http://schemas.openxmlformats.org/officeDocument/2006/relationships/image" Target="../media/image15.jpeg"/><Relationship Id="rId7" Type="http://schemas.openxmlformats.org/officeDocument/2006/relationships/image" Target="../media/image14.jpeg"/><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 Id="rId3" Type="http://schemas.openxmlformats.org/officeDocument/2006/relationships/image" Target="../media/image10.jpeg"/><Relationship Id="rId2" Type="http://schemas.openxmlformats.org/officeDocument/2006/relationships/image" Target="../media/image9.jpeg"/><Relationship Id="rId10" Type="http://schemas.openxmlformats.org/officeDocument/2006/relationships/slideLayout" Target="../slideLayouts/slideLayout11.xml"/><Relationship Id="rId1" Type="http://schemas.openxmlformats.org/officeDocument/2006/relationships/image" Target="../media/image8.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标题 4"/>
          <p:cNvSpPr>
            <a:spLocks noGrp="1"/>
          </p:cNvSpPr>
          <p:nvPr>
            <p:ph type="ctrTitle" idx="4294967295"/>
          </p:nvPr>
        </p:nvSpPr>
        <p:spPr>
          <a:xfrm>
            <a:off x="1852295" y="2712085"/>
            <a:ext cx="5281930" cy="692150"/>
          </a:xfrm>
          <a:noFill/>
          <a:ln cap="flat" cmpd="sng">
            <a:solidFill>
              <a:srgbClr val="000000"/>
            </a:solidFill>
            <a:prstDash val="solid"/>
            <a:headEnd type="none" w="med" len="med"/>
            <a:tailEnd type="none" w="med" len="med"/>
          </a:ln>
          <a:extLst>
            <a:ext uri="{909E8E84-426E-40DD-AFC4-6F175D3DCCD1}">
              <a14:hiddenFill xmlns:a14="http://schemas.microsoft.com/office/drawing/2010/main">
                <a:solidFill>
                  <a:srgbClr val="FFFFFF"/>
                </a:solidFill>
              </a14:hiddenFill>
            </a:ext>
          </a:extLst>
        </p:spPr>
        <p:txBody>
          <a:bodyPr anchor="ctr"/>
          <a:p>
            <a:pPr algn="ctr" defTabSz="685800">
              <a:buNone/>
            </a:pPr>
            <a:r>
              <a:rPr lang="zh-CN" altLang="en-US" sz="4000" kern="1200" baseline="0">
                <a:solidFill>
                  <a:schemeClr val="bg2"/>
                </a:solidFill>
                <a:latin typeface="微软雅黑" panose="020B0503020204020204" pitchFamily="34" charset="-122"/>
                <a:ea typeface="微软雅黑" panose="020B0503020204020204" pitchFamily="34" charset="-122"/>
                <a:cs typeface="+mj-cs"/>
              </a:rPr>
              <a:t>故乡</a:t>
            </a:r>
            <a:endParaRPr lang="zh-CN" altLang="en-US" sz="4000" kern="1200" baseline="0">
              <a:solidFill>
                <a:schemeClr val="bg2"/>
              </a:solidFill>
              <a:latin typeface="微软雅黑" panose="020B0503020204020204" pitchFamily="34" charset="-122"/>
              <a:ea typeface="微软雅黑" panose="020B0503020204020204" pitchFamily="34" charset="-122"/>
              <a:cs typeface="+mj-cs"/>
            </a:endParaRPr>
          </a:p>
        </p:txBody>
      </p:sp>
      <p:sp>
        <p:nvSpPr>
          <p:cNvPr id="6" name="文本框 5"/>
          <p:cNvSpPr txBox="1"/>
          <p:nvPr/>
        </p:nvSpPr>
        <p:spPr>
          <a:xfrm>
            <a:off x="3993516" y="3304223"/>
            <a:ext cx="999490" cy="730885"/>
          </a:xfrm>
          <a:prstGeom prst="rect">
            <a:avLst/>
          </a:prstGeom>
          <a:noFill/>
          <a:ln w="9525">
            <a:noFill/>
            <a:miter/>
          </a:ln>
        </p:spPr>
        <p:txBody>
          <a:bodyPr wrap="none" anchor="t">
            <a:spAutoFit/>
          </a:bodyPr>
          <a:p>
            <a:pPr lvl="0" algn="ctr">
              <a:lnSpc>
                <a:spcPct val="130000"/>
              </a:lnSpc>
            </a:pPr>
            <a:r>
              <a:rPr lang="zh-CN" altLang="en-US" sz="3200" b="1" dirty="0">
                <a:solidFill>
                  <a:srgbClr val="002060"/>
                </a:solidFill>
                <a:latin typeface="华文中宋" panose="02010600040101010101" charset="-122"/>
                <a:ea typeface="华文中宋" panose="02010600040101010101" charset="-122"/>
              </a:rPr>
              <a:t>鲁迅</a:t>
            </a:r>
            <a:endParaRPr lang="zh-CN" altLang="en-US" sz="3200" b="1" dirty="0">
              <a:solidFill>
                <a:srgbClr val="002060"/>
              </a:solidFill>
              <a:latin typeface="华文中宋" panose="02010600040101010101" charset="-122"/>
              <a:ea typeface="华文中宋" panose="02010600040101010101" charset="-122"/>
            </a:endParaRPr>
          </a:p>
        </p:txBody>
      </p:sp>
      <p:sp>
        <p:nvSpPr>
          <p:cNvPr id="8" name="流程图: 数据 7"/>
          <p:cNvSpPr/>
          <p:nvPr/>
        </p:nvSpPr>
        <p:spPr>
          <a:xfrm>
            <a:off x="23813" y="1690688"/>
            <a:ext cx="3403600" cy="430213"/>
          </a:xfrm>
          <a:prstGeom prst="flowChartInputOutpu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lvl="0" algn="ctr"/>
            <a:r>
              <a:rPr lang="zh-CN" altLang="en-US">
                <a:solidFill>
                  <a:srgbClr val="FFFFFF"/>
                </a:solidFill>
                <a:latin typeface="华文行楷" charset="-122"/>
                <a:ea typeface="华文行楷" charset="-122"/>
              </a:rPr>
              <a:t>语文版八年级上册</a:t>
            </a:r>
            <a:endParaRPr lang="zh-CN" altLang="en-US">
              <a:solidFill>
                <a:srgbClr val="FFFFFF"/>
              </a:solidFill>
              <a:latin typeface="华文行楷" charset="-122"/>
              <a:ea typeface="华文行楷" charset="-122"/>
            </a:endParaRPr>
          </a:p>
        </p:txBody>
      </p:sp>
      <p:grpSp>
        <p:nvGrpSpPr>
          <p:cNvPr id="12" name="组合 11"/>
          <p:cNvGrpSpPr/>
          <p:nvPr/>
        </p:nvGrpSpPr>
        <p:grpSpPr>
          <a:xfrm>
            <a:off x="8143875" y="0"/>
            <a:ext cx="904875" cy="2605088"/>
            <a:chOff x="12826" y="-1"/>
            <a:chExt cx="1424" cy="4104"/>
          </a:xfrm>
        </p:grpSpPr>
        <p:cxnSp>
          <p:nvCxnSpPr>
            <p:cNvPr id="10" name="直接连接符 9"/>
            <p:cNvCxnSpPr/>
            <p:nvPr/>
          </p:nvCxnSpPr>
          <p:spPr>
            <a:xfrm>
              <a:off x="13533" y="-1"/>
              <a:ext cx="5" cy="2647"/>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12826" y="2679"/>
              <a:ext cx="1424" cy="1424"/>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600" b="1" strike="noStrike" noProof="1">
                  <a:solidFill>
                    <a:srgbClr val="000000"/>
                  </a:solidFill>
                </a:rPr>
                <a:t>第二单元</a:t>
              </a:r>
              <a:endParaRPr lang="zh-CN" altLang="en-US" sz="1600" b="1" strike="noStrike" noProof="1">
                <a:solidFill>
                  <a:srgbClr val="000000"/>
                </a:solidFill>
              </a:endParaRPr>
            </a:p>
          </p:txBody>
        </p:sp>
      </p:grpSp>
    </p:spTree>
  </p:cSld>
  <p:clrMapOvr>
    <a:masterClrMapping/>
  </p:clrMapOvr>
  <p:transition>
    <p:diamon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00000"/>
                                          </p:val>
                                        </p:tav>
                                        <p:tav tm="100000">
                                          <p:val>
                                            <p:fltVal val="1.000000"/>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000000"/>
                                          </p:val>
                                        </p:tav>
                                        <p:tav tm="100000">
                                          <p:val>
                                            <p:fltVal val="1.000000"/>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000000"/>
                                          </p:val>
                                        </p:tav>
                                        <p:tav tm="100000">
                                          <p:val>
                                            <p:fltVal val="1.000000"/>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000000"/>
                                          </p:val>
                                        </p:tav>
                                        <p:tav tm="100000">
                                          <p:val>
                                            <p:fltVal val="1.000000"/>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4" presetClass="entr" presetSubtype="0" fill="hold" grpId="9" nodeType="clickEffect">
                                  <p:stCondLst>
                                    <p:cond delay="0"/>
                                  </p:stCondLst>
                                  <p:childTnLst>
                                    <p:set>
                                      <p:cBhvr>
                                        <p:cTn id="24" dur="1" fill="hold">
                                          <p:stCondLst>
                                            <p:cond delay="0"/>
                                          </p:stCondLst>
                                        </p:cTn>
                                        <p:tgtEl>
                                          <p:spTgt spid="5"/>
                                        </p:tgtEl>
                                        <p:attrNameLst>
                                          <p:attrName>style.visibility</p:attrName>
                                        </p:attrNameLst>
                                      </p:cBhvr>
                                      <p:to>
                                        <p:strVal val="visible"/>
                                      </p:to>
                                    </p:set>
                                    <p:anim from="(-#ppt_w/2)" to="(#ppt_x)" calcmode="lin" valueType="num">
                                      <p:cBhvr>
                                        <p:cTn id="25" dur="600" fill="hold">
                                          <p:stCondLst>
                                            <p:cond delay="0"/>
                                          </p:stCondLst>
                                        </p:cTn>
                                        <p:tgtEl>
                                          <p:spTgt spid="5"/>
                                        </p:tgtEl>
                                        <p:attrNameLst>
                                          <p:attrName>ppt_x</p:attrName>
                                        </p:attrNameLst>
                                      </p:cBhvr>
                                    </p:anim>
                                    <p:anim from="0" to="-1.0" calcmode="lin" valueType="num">
                                      <p:cBhvr>
                                        <p:cTn id="26" dur="200" decel="50000" autoRev="1" fill="hold">
                                          <p:stCondLst>
                                            <p:cond delay="600"/>
                                          </p:stCondLst>
                                        </p:cTn>
                                        <p:tgtEl>
                                          <p:spTgt spid="5"/>
                                        </p:tgtEl>
                                        <p:attrNameLst>
                                          <p:attrName>xshear</p:attrName>
                                        </p:attrNameLst>
                                      </p:cBhvr>
                                    </p:anim>
                                    <p:animScale>
                                      <p:cBhvr>
                                        <p:cTn id="27" dur="200" decel="100000" autoRev="1" fill="hold">
                                          <p:stCondLst>
                                            <p:cond delay="600"/>
                                          </p:stCondLst>
                                        </p:cTn>
                                        <p:tgtEl>
                                          <p:spTgt spid="5"/>
                                        </p:tgtEl>
                                      </p:cBhvr>
                                      <p:from x="100000" y="100000"/>
                                      <p:to x="80000" y="100000"/>
                                    </p:animScale>
                                    <p:anim by="(#ppt_h/3+#ppt_w*0.1)" calcmode="lin" valueType="num">
                                      <p:cBhvr>
                                        <p:cTn id="28" dur="200" decel="100000" autoRev="1" fill="hold">
                                          <p:stCondLst>
                                            <p:cond delay="600"/>
                                          </p:stCondLst>
                                        </p:cTn>
                                        <p:tgtEl>
                                          <p:spTgt spid="5"/>
                                        </p:tgtEl>
                                        <p:attrNameLst>
                                          <p:attrName>ppt_x</p:attrName>
                                        </p:attrNameLst>
                                      </p:cBhvr>
                                    </p:anim>
                                  </p:childTnLst>
                                </p:cTn>
                              </p:par>
                              <p:par>
                                <p:cTn id="29" presetID="34" presetClass="entr" presetSubtype="0" fill="hold" grpId="9" nodeType="withEffect">
                                  <p:stCondLst>
                                    <p:cond delay="0"/>
                                  </p:stCondLst>
                                  <p:childTnLst>
                                    <p:set>
                                      <p:cBhvr>
                                        <p:cTn id="30" dur="1" fill="hold">
                                          <p:stCondLst>
                                            <p:cond delay="0"/>
                                          </p:stCondLst>
                                        </p:cTn>
                                        <p:tgtEl>
                                          <p:spTgt spid="6"/>
                                        </p:tgtEl>
                                        <p:attrNameLst>
                                          <p:attrName>style.visibility</p:attrName>
                                        </p:attrNameLst>
                                      </p:cBhvr>
                                      <p:to>
                                        <p:strVal val="visible"/>
                                      </p:to>
                                    </p:set>
                                    <p:anim from="(-#ppt_w/2)" to="(#ppt_x)" calcmode="lin" valueType="num">
                                      <p:cBhvr>
                                        <p:cTn id="31" dur="600" fill="hold">
                                          <p:stCondLst>
                                            <p:cond delay="0"/>
                                          </p:stCondLst>
                                        </p:cTn>
                                        <p:tgtEl>
                                          <p:spTgt spid="6"/>
                                        </p:tgtEl>
                                        <p:attrNameLst>
                                          <p:attrName>ppt_x</p:attrName>
                                        </p:attrNameLst>
                                      </p:cBhvr>
                                    </p:anim>
                                    <p:anim from="0" to="-1.0" calcmode="lin" valueType="num">
                                      <p:cBhvr>
                                        <p:cTn id="32" dur="200" decel="50000" autoRev="1" fill="hold">
                                          <p:stCondLst>
                                            <p:cond delay="600"/>
                                          </p:stCondLst>
                                        </p:cTn>
                                        <p:tgtEl>
                                          <p:spTgt spid="6"/>
                                        </p:tgtEl>
                                        <p:attrNameLst>
                                          <p:attrName>xshear</p:attrName>
                                        </p:attrNameLst>
                                      </p:cBhvr>
                                    </p:anim>
                                    <p:animScale>
                                      <p:cBhvr>
                                        <p:cTn id="33" dur="200" decel="100000" autoRev="1" fill="hold">
                                          <p:stCondLst>
                                            <p:cond delay="600"/>
                                          </p:stCondLst>
                                        </p:cTn>
                                        <p:tgtEl>
                                          <p:spTgt spid="6"/>
                                        </p:tgtEl>
                                      </p:cBhvr>
                                      <p:from x="100000" y="100000"/>
                                      <p:to x="80000" y="100000"/>
                                    </p:animScale>
                                    <p:anim by="(#ppt_h/3+#ppt_w*0.1)" calcmode="lin" valueType="num">
                                      <p:cBhvr>
                                        <p:cTn id="34" dur="200" decel="100000" autoRev="1" fill="hold">
                                          <p:stCondLst>
                                            <p:cond delay="600"/>
                                          </p:stCondLst>
                                        </p:cTn>
                                        <p:tgtEl>
                                          <p:spTgt spid="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5" grpId="1"/>
      <p:bldP spid="6" grpId="1"/>
      <p:bldP spid="5" grpId="2"/>
      <p:bldP spid="6" grpId="2"/>
      <p:bldP spid="5" grpId="3"/>
      <p:bldP spid="6" grpId="3"/>
      <p:bldP spid="5" grpId="4"/>
      <p:bldP spid="6" grpId="4"/>
      <p:bldP spid="5" grpId="5"/>
      <p:bldP spid="6" grpId="5"/>
      <p:bldP spid="5" grpId="6"/>
      <p:bldP spid="6" grpId="6"/>
      <p:bldP spid="5" grpId="7"/>
      <p:bldP spid="6" grpId="7"/>
      <p:bldP spid="5" grpId="8"/>
      <p:bldP spid="6" grpId="8"/>
      <p:bldP spid="5" grpId="9" bldLvl="0" animBg="1"/>
      <p:bldP spid="6" grpId="9"/>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Rectangle 2"/>
          <p:cNvSpPr txBox="1">
            <a:spLocks noChangeArrowheads="1"/>
          </p:cNvSpPr>
          <p:nvPr/>
        </p:nvSpPr>
        <p:spPr bwMode="auto">
          <a:xfrm>
            <a:off x="0" y="261303"/>
            <a:ext cx="9144000" cy="6858000"/>
          </a:xfrm>
          <a:prstGeom prst="rect">
            <a:avLst/>
          </a:prstGeom>
          <a:noFill/>
          <a:ln w="9525">
            <a:noFill/>
            <a:miter lim="800000"/>
          </a:ln>
        </p:spPr>
        <p:txBody>
          <a:bodyPr/>
          <a:p>
            <a:pPr marL="342900" indent="-342900">
              <a:spcBef>
                <a:spcPct val="20000"/>
              </a:spcBef>
              <a:buClr>
                <a:schemeClr val="tx2"/>
              </a:buClr>
              <a:buSzPct val="50000"/>
              <a:buFont typeface="Wingdings 2" panose="05020102010507070707" pitchFamily="18" charset="2"/>
              <a:buChar char="ß"/>
              <a:defRPr/>
            </a:pPr>
            <a:endParaRPr kumimoji="0" lang="zh-CN" altLang="en-US" sz="3200" b="1" dirty="0">
              <a:solidFill>
                <a:srgbClr val="FF0000"/>
              </a:solidFill>
              <a:latin typeface="楷体_GB2312" pitchFamily="49" charset="-122"/>
              <a:ea typeface="楷体_GB2312" pitchFamily="49" charset="-122"/>
            </a:endParaRPr>
          </a:p>
          <a:p>
            <a:pPr marL="342900" indent="-342900">
              <a:spcBef>
                <a:spcPct val="20000"/>
              </a:spcBef>
              <a:buClr>
                <a:schemeClr val="tx2"/>
              </a:buClr>
              <a:buSzPct val="50000"/>
              <a:buFont typeface="Wingdings 2" panose="05020102010507070707" pitchFamily="18" charset="2"/>
              <a:buChar char="ß"/>
              <a:defRPr/>
            </a:pPr>
            <a:r>
              <a:rPr kumimoji="0" lang="zh-CN" altLang="en-US" sz="3200" b="1" dirty="0">
                <a:solidFill>
                  <a:srgbClr val="FF0000"/>
                </a:solidFill>
                <a:latin typeface="楷体_GB2312" pitchFamily="49" charset="-122"/>
                <a:ea typeface="楷体_GB2312" pitchFamily="49" charset="-122"/>
              </a:rPr>
              <a:t>记忆中的故乡是什么样的呢？</a:t>
            </a:r>
            <a:endParaRPr kumimoji="0" lang="zh-CN" altLang="en-US" sz="3200" b="1" dirty="0">
              <a:solidFill>
                <a:srgbClr val="FF0000"/>
              </a:solidFill>
              <a:latin typeface="楷体_GB2312" pitchFamily="49" charset="-122"/>
              <a:ea typeface="楷体_GB2312" pitchFamily="49" charset="-122"/>
            </a:endParaRPr>
          </a:p>
          <a:p>
            <a:pPr marL="342900" indent="-342900">
              <a:spcBef>
                <a:spcPct val="20000"/>
              </a:spcBef>
              <a:buClr>
                <a:schemeClr val="tx2"/>
              </a:buClr>
              <a:buSzPct val="50000"/>
              <a:buFont typeface="Wingdings 2" panose="05020102010507070707" pitchFamily="18" charset="2"/>
              <a:buChar char="ß"/>
              <a:defRPr/>
            </a:pPr>
            <a:r>
              <a:rPr kumimoji="0" lang="zh-CN" altLang="en-US" sz="2800" b="1" dirty="0">
                <a:latin typeface="楷体_GB2312" pitchFamily="49" charset="-122"/>
                <a:ea typeface="楷体_GB2312" pitchFamily="49" charset="-122"/>
              </a:rPr>
              <a:t> </a:t>
            </a:r>
            <a:r>
              <a:rPr kumimoji="0" lang="zh-CN" altLang="en-US" sz="2400" b="1" dirty="0">
                <a:latin typeface="楷体_GB2312" pitchFamily="49" charset="-122"/>
                <a:ea typeface="楷体_GB2312" pitchFamily="49" charset="-122"/>
              </a:rPr>
              <a:t>第</a:t>
            </a:r>
            <a:r>
              <a:rPr kumimoji="0" lang="en-US" altLang="zh-CN" sz="2400" b="1" dirty="0">
                <a:latin typeface="楷体_GB2312" pitchFamily="49" charset="-122"/>
                <a:ea typeface="楷体_GB2312" pitchFamily="49" charset="-122"/>
              </a:rPr>
              <a:t>12</a:t>
            </a:r>
            <a:r>
              <a:rPr kumimoji="0" lang="zh-CN" altLang="en-US" sz="2400" b="1" dirty="0">
                <a:latin typeface="楷体_GB2312" pitchFamily="49" charset="-122"/>
                <a:ea typeface="楷体_GB2312" pitchFamily="49" charset="-122"/>
              </a:rPr>
              <a:t>自然段描写的少年闰土月夜瓜地刺猹图。景物色彩明快、艳丽。人物英俊、活泼，二者相映成辉。    </a:t>
            </a:r>
            <a:endParaRPr kumimoji="0" lang="zh-CN" altLang="en-US" sz="2400" b="1" dirty="0">
              <a:latin typeface="楷体_GB2312" pitchFamily="49" charset="-122"/>
              <a:ea typeface="楷体_GB2312" pitchFamily="49" charset="-122"/>
            </a:endParaRPr>
          </a:p>
          <a:p>
            <a:pPr marL="342900" indent="-342900">
              <a:spcBef>
                <a:spcPct val="20000"/>
              </a:spcBef>
              <a:buClr>
                <a:schemeClr val="tx2"/>
              </a:buClr>
              <a:buSzPct val="50000"/>
              <a:buFont typeface="Wingdings 2" panose="05020102010507070707" pitchFamily="18" charset="2"/>
              <a:buChar char="ß"/>
              <a:defRPr/>
            </a:pPr>
            <a:r>
              <a:rPr kumimoji="0" lang="zh-CN" altLang="en-US" sz="2400" b="1" dirty="0">
                <a:latin typeface="楷体_GB2312" pitchFamily="49" charset="-122"/>
                <a:ea typeface="楷体_GB2312" pitchFamily="49" charset="-122"/>
              </a:rPr>
              <a:t>    其作用是展现了</a:t>
            </a:r>
            <a:r>
              <a:rPr kumimoji="0" lang="en-US" altLang="zh-CN" sz="2400" b="1" dirty="0">
                <a:latin typeface="楷体_GB2312" pitchFamily="49" charset="-122"/>
                <a:ea typeface="楷体_GB2312" pitchFamily="49" charset="-122"/>
              </a:rPr>
              <a:t>20</a:t>
            </a:r>
            <a:r>
              <a:rPr kumimoji="0" lang="zh-CN" altLang="en-US" sz="2400" b="1" dirty="0">
                <a:latin typeface="楷体_GB2312" pitchFamily="49" charset="-122"/>
                <a:ea typeface="楷体_GB2312" pitchFamily="49" charset="-122"/>
              </a:rPr>
              <a:t>年前故乡的太平景象。表明帝国主义的势力还没来得及渗透到南方农村。</a:t>
            </a:r>
            <a:endParaRPr kumimoji="0" lang="zh-CN" altLang="en-US" sz="2400" b="1" dirty="0">
              <a:latin typeface="楷体_GB2312" pitchFamily="49" charset="-122"/>
              <a:ea typeface="楷体_GB2312" pitchFamily="49" charset="-122"/>
            </a:endParaRPr>
          </a:p>
          <a:p>
            <a:pPr>
              <a:spcBef>
                <a:spcPct val="20000"/>
              </a:spcBef>
              <a:buClr>
                <a:schemeClr val="tx2"/>
              </a:buClr>
              <a:buSzPct val="50000"/>
              <a:buFont typeface="Wingdings 2" panose="05020102010507070707" pitchFamily="18" charset="2"/>
              <a:defRPr/>
            </a:pPr>
            <a:endParaRPr kumimoji="0" lang="zh-CN" altLang="en-US" sz="3200" dirty="0">
              <a:latin typeface="+mn-lt"/>
              <a:ea typeface="+mn-ea"/>
            </a:endParaRPr>
          </a:p>
        </p:txBody>
      </p:sp>
      <p:sp>
        <p:nvSpPr>
          <p:cNvPr id="5" name="Text Box 5"/>
          <p:cNvSpPr txBox="1">
            <a:spLocks noChangeArrowheads="1"/>
          </p:cNvSpPr>
          <p:nvPr/>
        </p:nvSpPr>
        <p:spPr bwMode="auto">
          <a:xfrm>
            <a:off x="0" y="3633788"/>
            <a:ext cx="611188" cy="2553335"/>
          </a:xfrm>
          <a:prstGeom prst="rect">
            <a:avLst/>
          </a:prstGeom>
          <a:noFill/>
          <a:ln w="9525">
            <a:noFill/>
            <a:miter lim="800000"/>
          </a:ln>
        </p:spPr>
        <p:txBody>
          <a:bodyPr>
            <a:spAutoFit/>
          </a:bodyPr>
          <a:p>
            <a:r>
              <a:rPr lang="zh-CN" altLang="zh-CN" sz="3200" b="1">
                <a:solidFill>
                  <a:srgbClr val="006666"/>
                </a:solidFill>
                <a:latin typeface="Times New Roman" panose="02020603050405020304" charset="0"/>
                <a:ea typeface="隶书" panose="02010509060101010101" pitchFamily="49" charset="-122"/>
              </a:rPr>
              <a:t>萧索的荒村</a:t>
            </a:r>
            <a:endParaRPr lang="zh-CN" altLang="en-US" sz="3200" b="1">
              <a:solidFill>
                <a:srgbClr val="006666"/>
              </a:solidFill>
              <a:latin typeface="Times New Roman" panose="02020603050405020304" charset="0"/>
              <a:ea typeface="隶书" panose="02010509060101010101" pitchFamily="49" charset="-122"/>
            </a:endParaRPr>
          </a:p>
        </p:txBody>
      </p:sp>
      <p:pic>
        <p:nvPicPr>
          <p:cNvPr id="25604" name="Picture 6" descr="hxx3"/>
          <p:cNvPicPr>
            <a:picLocks noChangeAspect="1" noChangeArrowheads="1"/>
          </p:cNvPicPr>
          <p:nvPr/>
        </p:nvPicPr>
        <p:blipFill>
          <a:blip r:embed="rId1"/>
          <a:srcRect/>
          <a:stretch>
            <a:fillRect/>
          </a:stretch>
        </p:blipFill>
        <p:spPr bwMode="auto">
          <a:xfrm>
            <a:off x="699453" y="3075940"/>
            <a:ext cx="3670300" cy="3644900"/>
          </a:xfrm>
          <a:prstGeom prst="rect">
            <a:avLst/>
          </a:prstGeom>
          <a:noFill/>
          <a:ln w="9525">
            <a:noFill/>
            <a:miter lim="800000"/>
            <a:headEnd/>
            <a:tailEnd/>
          </a:ln>
        </p:spPr>
      </p:pic>
      <p:sp>
        <p:nvSpPr>
          <p:cNvPr id="7" name="Rectangle 7"/>
          <p:cNvSpPr>
            <a:spLocks noChangeArrowheads="1"/>
          </p:cNvSpPr>
          <p:nvPr/>
        </p:nvSpPr>
        <p:spPr bwMode="auto">
          <a:xfrm>
            <a:off x="8429625" y="3647440"/>
            <a:ext cx="539750" cy="2553335"/>
          </a:xfrm>
          <a:prstGeom prst="rect">
            <a:avLst/>
          </a:prstGeom>
          <a:noFill/>
          <a:ln w="9525">
            <a:noFill/>
            <a:miter lim="800000"/>
          </a:ln>
        </p:spPr>
        <p:txBody>
          <a:bodyPr>
            <a:spAutoFit/>
          </a:bodyPr>
          <a:p>
            <a:r>
              <a:rPr lang="zh-CN" altLang="en-US" sz="3200" b="1">
                <a:solidFill>
                  <a:srgbClr val="A50021"/>
                </a:solidFill>
                <a:ea typeface="隶书" panose="02010509060101010101" pitchFamily="49" charset="-122"/>
              </a:rPr>
              <a:t>神异的图画</a:t>
            </a:r>
            <a:endParaRPr lang="zh-CN" altLang="en-US" sz="3200" b="1">
              <a:solidFill>
                <a:srgbClr val="A50021"/>
              </a:solidFill>
              <a:ea typeface="隶书" panose="02010509060101010101" pitchFamily="49" charset="-122"/>
            </a:endParaRPr>
          </a:p>
        </p:txBody>
      </p:sp>
      <p:pic>
        <p:nvPicPr>
          <p:cNvPr id="8" name="Picture 8" descr="hxx7"/>
          <p:cNvPicPr>
            <a:picLocks noChangeAspect="1" noChangeArrowheads="1"/>
          </p:cNvPicPr>
          <p:nvPr/>
        </p:nvPicPr>
        <p:blipFill>
          <a:blip r:embed="rId2"/>
          <a:srcRect/>
          <a:stretch>
            <a:fillRect/>
          </a:stretch>
        </p:blipFill>
        <p:spPr bwMode="auto">
          <a:xfrm>
            <a:off x="4910138" y="3096578"/>
            <a:ext cx="3519487" cy="3624262"/>
          </a:xfrm>
          <a:prstGeom prst="rect">
            <a:avLst/>
          </a:prstGeom>
          <a:noFill/>
          <a:ln w="9525">
            <a:noFill/>
            <a:miter lim="800000"/>
            <a:headEnd/>
            <a:tailEnd/>
          </a:ln>
        </p:spPr>
      </p:pic>
      <p:sp>
        <p:nvSpPr>
          <p:cNvPr id="2" name="矩形 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anim calcmode="lin" valueType="num">
                                      <p:cBhvr additive="base">
                                        <p:cTn id="18"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slide(fromLeft)">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7">
                                            <p:txEl>
                                              <p:pRg st="0" end="0"/>
                                            </p:txEl>
                                          </p:spTgt>
                                        </p:tgtEl>
                                        <p:attrNameLst>
                                          <p:attrName>style.visibility</p:attrName>
                                        </p:attrNameLst>
                                      </p:cBhvr>
                                      <p:to>
                                        <p:strVal val="visible"/>
                                      </p:to>
                                    </p:set>
                                    <p:animEffect transition="in" filter="box(in)">
                                      <p:cBhvr>
                                        <p:cTn id="29" dur="500"/>
                                        <p:tgtEl>
                                          <p:spTgt spid="7">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4">
                                            <p:txEl>
                                              <p:pRg st="3" end="3"/>
                                            </p:txEl>
                                          </p:spTgt>
                                        </p:tgtEl>
                                        <p:attrNameLst>
                                          <p:attrName>style.visibility</p:attrName>
                                        </p:attrNameLst>
                                      </p:cBhvr>
                                      <p:to>
                                        <p:strVal val="visible"/>
                                      </p:to>
                                    </p:set>
                                    <p:anim calcmode="lin" valueType="num">
                                      <p:cBhvr additive="base">
                                        <p:cTn id="34"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35"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build="p"/>
      <p:bldP spid="5" grpId="0" autoUpdateAnimBg="0"/>
      <p:bldP spid="7" grpId="0" autoUpdateAnimBg="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4"/>
          <p:cNvSpPr txBox="1">
            <a:spLocks noChangeArrowheads="1"/>
          </p:cNvSpPr>
          <p:nvPr/>
        </p:nvSpPr>
        <p:spPr bwMode="auto">
          <a:xfrm>
            <a:off x="250825" y="1526223"/>
            <a:ext cx="8713788" cy="4083050"/>
          </a:xfrm>
          <a:prstGeom prst="rect">
            <a:avLst/>
          </a:prstGeom>
          <a:noFill/>
          <a:ln w="9525">
            <a:noFill/>
            <a:miter lim="800000"/>
          </a:ln>
        </p:spPr>
        <p:txBody>
          <a:bodyPr>
            <a:spAutoFit/>
          </a:bodyPr>
          <a:p>
            <a:pPr>
              <a:lnSpc>
                <a:spcPct val="110000"/>
              </a:lnSpc>
              <a:spcBef>
                <a:spcPct val="10000"/>
              </a:spcBef>
              <a:spcAft>
                <a:spcPct val="10000"/>
              </a:spcAft>
            </a:pPr>
            <a:r>
              <a:rPr kumimoji="0" lang="zh-CN" altLang="en-US" sz="3600" b="1" dirty="0">
                <a:latin typeface="黑体" panose="02010609060101010101" pitchFamily="2" charset="-122"/>
                <a:ea typeface="黑体" panose="02010609060101010101" pitchFamily="2" charset="-122"/>
              </a:rPr>
              <a:t>阅读第二部分，思考回答以下问题。</a:t>
            </a:r>
            <a:endParaRPr kumimoji="0" lang="zh-CN" altLang="en-US" sz="3600" b="1" dirty="0">
              <a:latin typeface="黑体" panose="02010609060101010101" pitchFamily="2" charset="-122"/>
              <a:ea typeface="黑体" panose="02010609060101010101" pitchFamily="2" charset="-122"/>
            </a:endParaRPr>
          </a:p>
          <a:p>
            <a:pPr>
              <a:lnSpc>
                <a:spcPct val="110000"/>
              </a:lnSpc>
              <a:spcBef>
                <a:spcPct val="10000"/>
              </a:spcBef>
              <a:spcAft>
                <a:spcPct val="10000"/>
              </a:spcAft>
            </a:pPr>
            <a:r>
              <a:rPr kumimoji="0" lang="zh-CN" altLang="en-US" sz="3600" b="1" dirty="0">
                <a:latin typeface="黑体" panose="02010609060101010101" pitchFamily="2" charset="-122"/>
                <a:ea typeface="黑体" panose="02010609060101010101" pitchFamily="2" charset="-122"/>
              </a:rPr>
              <a:t>  </a:t>
            </a:r>
            <a:r>
              <a:rPr kumimoji="0" lang="en-US" altLang="zh-CN" sz="3600" b="1" dirty="0">
                <a:latin typeface="黑体" panose="02010609060101010101" pitchFamily="2" charset="-122"/>
                <a:ea typeface="黑体" panose="02010609060101010101" pitchFamily="2" charset="-122"/>
              </a:rPr>
              <a:t>1</a:t>
            </a:r>
            <a:r>
              <a:rPr kumimoji="0" lang="zh-CN" altLang="en-US" sz="3600" b="1" dirty="0">
                <a:latin typeface="黑体" panose="02010609060101010101" pitchFamily="2" charset="-122"/>
                <a:ea typeface="黑体" panose="02010609060101010101" pitchFamily="2" charset="-122"/>
              </a:rPr>
              <a:t>、分析文中语句，简要概括闰土这个人物形象</a:t>
            </a:r>
            <a:endParaRPr kumimoji="0" lang="zh-CN" altLang="en-US" sz="3600" b="1" dirty="0">
              <a:latin typeface="黑体" panose="02010609060101010101" pitchFamily="2" charset="-122"/>
              <a:ea typeface="黑体" panose="02010609060101010101" pitchFamily="2" charset="-122"/>
            </a:endParaRPr>
          </a:p>
          <a:p>
            <a:pPr>
              <a:lnSpc>
                <a:spcPct val="110000"/>
              </a:lnSpc>
              <a:spcBef>
                <a:spcPct val="10000"/>
              </a:spcBef>
              <a:spcAft>
                <a:spcPct val="10000"/>
              </a:spcAft>
            </a:pPr>
            <a:r>
              <a:rPr kumimoji="0" lang="zh-CN" altLang="en-US" sz="3600" b="1" dirty="0">
                <a:latin typeface="黑体" panose="02010609060101010101" pitchFamily="2" charset="-122"/>
                <a:ea typeface="黑体" panose="02010609060101010101" pitchFamily="2" charset="-122"/>
              </a:rPr>
              <a:t>　</a:t>
            </a:r>
            <a:r>
              <a:rPr kumimoji="0" lang="en-US" altLang="zh-CN" sz="3600" b="1" dirty="0">
                <a:latin typeface="黑体" panose="02010609060101010101" pitchFamily="2" charset="-122"/>
                <a:ea typeface="黑体" panose="02010609060101010101" pitchFamily="2" charset="-122"/>
              </a:rPr>
              <a:t>2</a:t>
            </a:r>
            <a:r>
              <a:rPr kumimoji="0" lang="zh-CN" altLang="en-US" sz="3600" b="1" dirty="0">
                <a:latin typeface="黑体" panose="02010609060101010101" pitchFamily="2" charset="-122"/>
                <a:ea typeface="黑体" panose="02010609060101010101" pitchFamily="2" charset="-122"/>
              </a:rPr>
              <a:t>、分析文中语句，简要概括杨二嫂这个人物形象</a:t>
            </a:r>
            <a:endParaRPr kumimoji="0" lang="zh-CN" altLang="en-US" sz="3600" b="1" dirty="0">
              <a:latin typeface="黑体" panose="02010609060101010101" pitchFamily="2" charset="-122"/>
              <a:ea typeface="黑体" panose="02010609060101010101" pitchFamily="2" charset="-122"/>
            </a:endParaRPr>
          </a:p>
          <a:p>
            <a:pPr>
              <a:lnSpc>
                <a:spcPct val="110000"/>
              </a:lnSpc>
              <a:spcBef>
                <a:spcPct val="10000"/>
              </a:spcBef>
              <a:spcAft>
                <a:spcPct val="10000"/>
              </a:spcAft>
            </a:pPr>
            <a:r>
              <a:rPr kumimoji="0" lang="zh-CN" altLang="en-US" sz="3600" b="1" dirty="0">
                <a:latin typeface="黑体" panose="02010609060101010101" pitchFamily="2" charset="-122"/>
                <a:ea typeface="黑体" panose="02010609060101010101" pitchFamily="2" charset="-122"/>
              </a:rPr>
              <a:t>　</a:t>
            </a:r>
            <a:r>
              <a:rPr kumimoji="0" lang="en-US" altLang="zh-CN" sz="3600" b="1" dirty="0">
                <a:latin typeface="黑体" panose="02010609060101010101" pitchFamily="2" charset="-122"/>
                <a:ea typeface="黑体" panose="02010609060101010101" pitchFamily="2" charset="-122"/>
              </a:rPr>
              <a:t>3</a:t>
            </a:r>
            <a:r>
              <a:rPr kumimoji="0" lang="zh-CN" altLang="en-US" sz="3600" b="1" dirty="0">
                <a:latin typeface="黑体" panose="02010609060101010101" pitchFamily="2" charset="-122"/>
                <a:ea typeface="黑体" panose="02010609060101010101" pitchFamily="2" charset="-122"/>
              </a:rPr>
              <a:t>、分析文中</a:t>
            </a:r>
            <a:r>
              <a:rPr kumimoji="0" lang="zh-CN" altLang="en-US" sz="3600" b="1" dirty="0">
                <a:latin typeface="Times New Roman" panose="02020603050405020304" charset="0"/>
                <a:ea typeface="黑体" panose="02010609060101010101" pitchFamily="2" charset="-122"/>
              </a:rPr>
              <a:t>“</a:t>
            </a:r>
            <a:r>
              <a:rPr kumimoji="0" lang="zh-CN" altLang="en-US" sz="3600" b="1" dirty="0">
                <a:latin typeface="黑体" panose="02010609060101010101" pitchFamily="2" charset="-122"/>
                <a:ea typeface="黑体" panose="02010609060101010101" pitchFamily="2" charset="-122"/>
              </a:rPr>
              <a:t>我</a:t>
            </a:r>
            <a:r>
              <a:rPr kumimoji="0" lang="zh-CN" altLang="en-US" sz="3600" b="1" dirty="0">
                <a:latin typeface="Times New Roman" panose="02020603050405020304" charset="0"/>
                <a:ea typeface="黑体" panose="02010609060101010101" pitchFamily="2" charset="-122"/>
              </a:rPr>
              <a:t>”</a:t>
            </a:r>
            <a:r>
              <a:rPr kumimoji="0" lang="zh-CN" altLang="en-US" sz="3600" b="1" dirty="0">
                <a:latin typeface="黑体" panose="02010609060101010101" pitchFamily="2" charset="-122"/>
                <a:ea typeface="黑体" panose="02010609060101010101" pitchFamily="2" charset="-122"/>
              </a:rPr>
              <a:t>的形象。</a:t>
            </a:r>
            <a:endParaRPr kumimoji="0" lang="zh-CN" altLang="en-US" sz="3600" b="1" dirty="0">
              <a:latin typeface="黑体" panose="02010609060101010101" pitchFamily="2" charset="-122"/>
              <a:ea typeface="黑体" panose="02010609060101010101"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4" descr="少年闰土"/>
          <p:cNvPicPr>
            <a:picLocks noChangeAspect="1" noChangeArrowheads="1"/>
          </p:cNvPicPr>
          <p:nvPr/>
        </p:nvPicPr>
        <p:blipFill>
          <a:blip r:embed="rId1"/>
          <a:srcRect l="7558" t="3041" b="4801"/>
          <a:stretch>
            <a:fillRect/>
          </a:stretch>
        </p:blipFill>
        <p:spPr bwMode="auto">
          <a:xfrm>
            <a:off x="242570" y="1330960"/>
            <a:ext cx="2966720" cy="5253355"/>
          </a:xfrm>
          <a:prstGeom prst="rect">
            <a:avLst/>
          </a:prstGeom>
          <a:noFill/>
          <a:ln w="9525">
            <a:noFill/>
            <a:miter lim="800000"/>
            <a:headEnd/>
            <a:tailEnd/>
          </a:ln>
        </p:spPr>
      </p:pic>
      <p:sp>
        <p:nvSpPr>
          <p:cNvPr id="3" name="Rectangle 6"/>
          <p:cNvSpPr>
            <a:spLocks noChangeArrowheads="1"/>
          </p:cNvSpPr>
          <p:nvPr/>
        </p:nvSpPr>
        <p:spPr bwMode="auto">
          <a:xfrm>
            <a:off x="4967288" y="1268413"/>
            <a:ext cx="4176712" cy="1198880"/>
          </a:xfrm>
          <a:prstGeom prst="rect">
            <a:avLst/>
          </a:prstGeom>
          <a:noFill/>
          <a:ln w="9525">
            <a:noFill/>
            <a:miter lim="800000"/>
          </a:ln>
        </p:spPr>
        <p:txBody>
          <a:bodyPr>
            <a:spAutoFit/>
          </a:bodyPr>
          <a:p>
            <a:pPr>
              <a:spcBef>
                <a:spcPct val="50000"/>
              </a:spcBef>
            </a:pPr>
            <a:r>
              <a:rPr lang="zh-CN" altLang="en-US" sz="2400" b="1">
                <a:solidFill>
                  <a:srgbClr val="000000"/>
                </a:solidFill>
              </a:rPr>
              <a:t>十一二岁  紫色圆脸   毡帽、银项圈   红活圆实的手 健康壮实</a:t>
            </a:r>
            <a:endParaRPr lang="zh-CN" altLang="en-US" sz="2400" b="1">
              <a:solidFill>
                <a:srgbClr val="000000"/>
              </a:solidFill>
            </a:endParaRPr>
          </a:p>
        </p:txBody>
      </p:sp>
      <p:sp>
        <p:nvSpPr>
          <p:cNvPr id="4" name="Rectangle 7"/>
          <p:cNvSpPr>
            <a:spLocks noChangeArrowheads="1"/>
          </p:cNvSpPr>
          <p:nvPr/>
        </p:nvSpPr>
        <p:spPr bwMode="auto">
          <a:xfrm>
            <a:off x="4806315" y="2926715"/>
            <a:ext cx="4356100" cy="1014730"/>
          </a:xfrm>
          <a:prstGeom prst="rect">
            <a:avLst/>
          </a:prstGeom>
          <a:noFill/>
          <a:ln w="9525">
            <a:noFill/>
            <a:miter lim="800000"/>
          </a:ln>
        </p:spPr>
        <p:txBody>
          <a:bodyPr>
            <a:spAutoFit/>
          </a:bodyPr>
          <a:p>
            <a:pPr>
              <a:spcBef>
                <a:spcPct val="50000"/>
              </a:spcBef>
            </a:pPr>
            <a:r>
              <a:rPr lang="zh-CN" altLang="en-US" sz="2400" b="1">
                <a:solidFill>
                  <a:srgbClr val="000000"/>
                </a:solidFill>
                <a:cs typeface="+mn-ea"/>
              </a:rPr>
              <a:t>活泼刚健  动作利落  有智有勇</a:t>
            </a:r>
            <a:endParaRPr lang="zh-CN" altLang="en-US" sz="2400" b="1">
              <a:solidFill>
                <a:srgbClr val="000000"/>
              </a:solidFill>
              <a:cs typeface="+mn-ea"/>
            </a:endParaRPr>
          </a:p>
          <a:p>
            <a:pPr>
              <a:spcBef>
                <a:spcPct val="50000"/>
              </a:spcBef>
            </a:pPr>
            <a:r>
              <a:rPr lang="zh-CN" altLang="en-US" sz="2400" b="1">
                <a:solidFill>
                  <a:srgbClr val="000000"/>
                </a:solidFill>
                <a:cs typeface="+mn-ea"/>
              </a:rPr>
              <a:t>语言朴质生动    热情纯真</a:t>
            </a:r>
            <a:endParaRPr lang="zh-CN" altLang="en-US" sz="2400" b="1">
              <a:solidFill>
                <a:srgbClr val="000000"/>
              </a:solidFill>
              <a:cs typeface="+mn-ea"/>
            </a:endParaRPr>
          </a:p>
        </p:txBody>
      </p:sp>
      <p:sp>
        <p:nvSpPr>
          <p:cNvPr id="5" name="Rectangle 8"/>
          <p:cNvSpPr>
            <a:spLocks noChangeArrowheads="1"/>
          </p:cNvSpPr>
          <p:nvPr/>
        </p:nvSpPr>
        <p:spPr bwMode="auto">
          <a:xfrm>
            <a:off x="5076825" y="4508500"/>
            <a:ext cx="3743325" cy="460375"/>
          </a:xfrm>
          <a:prstGeom prst="rect">
            <a:avLst/>
          </a:prstGeom>
          <a:noFill/>
          <a:ln w="9525">
            <a:noFill/>
            <a:miter lim="800000"/>
          </a:ln>
        </p:spPr>
        <p:txBody>
          <a:bodyPr>
            <a:spAutoFit/>
          </a:bodyPr>
          <a:p>
            <a:pPr algn="l">
              <a:spcBef>
                <a:spcPct val="50000"/>
              </a:spcBef>
              <a:buNone/>
            </a:pPr>
            <a:r>
              <a:rPr lang="zh-CN" altLang="en-US" sz="2400" b="1">
                <a:solidFill>
                  <a:srgbClr val="000000"/>
                </a:solidFill>
                <a:cs typeface="+mn-ea"/>
              </a:rPr>
              <a:t>友好热情   纯真平等友谊</a:t>
            </a:r>
            <a:endParaRPr lang="zh-CN" altLang="en-US" sz="2400" b="1">
              <a:solidFill>
                <a:srgbClr val="000000"/>
              </a:solidFill>
              <a:cs typeface="+mn-ea"/>
            </a:endParaRPr>
          </a:p>
        </p:txBody>
      </p:sp>
      <p:sp>
        <p:nvSpPr>
          <p:cNvPr id="6" name="Rectangle 9"/>
          <p:cNvSpPr>
            <a:spLocks noChangeArrowheads="1"/>
          </p:cNvSpPr>
          <p:nvPr/>
        </p:nvSpPr>
        <p:spPr bwMode="auto">
          <a:xfrm>
            <a:off x="5148263" y="5661025"/>
            <a:ext cx="3671887" cy="1014730"/>
          </a:xfrm>
          <a:prstGeom prst="rect">
            <a:avLst/>
          </a:prstGeom>
          <a:noFill/>
          <a:ln w="9525">
            <a:noFill/>
            <a:miter lim="800000"/>
          </a:ln>
        </p:spPr>
        <p:txBody>
          <a:bodyPr>
            <a:spAutoFit/>
          </a:bodyPr>
          <a:p>
            <a:pPr algn="l">
              <a:spcBef>
                <a:spcPct val="50000"/>
              </a:spcBef>
            </a:pPr>
            <a:r>
              <a:rPr lang="zh-CN" altLang="en-US" sz="2400" b="1">
                <a:solidFill>
                  <a:srgbClr val="000000"/>
                </a:solidFill>
                <a:cs typeface="+mn-ea"/>
              </a:rPr>
              <a:t>热爱生活 生活知识丰富</a:t>
            </a:r>
            <a:endParaRPr lang="zh-CN" altLang="en-US" sz="2400" b="1">
              <a:solidFill>
                <a:srgbClr val="000000"/>
              </a:solidFill>
              <a:cs typeface="+mn-ea"/>
            </a:endParaRPr>
          </a:p>
          <a:p>
            <a:pPr algn="l">
              <a:spcBef>
                <a:spcPct val="50000"/>
              </a:spcBef>
            </a:pPr>
            <a:r>
              <a:rPr lang="zh-CN" altLang="en-US" sz="2400" b="1">
                <a:solidFill>
                  <a:srgbClr val="000000"/>
                </a:solidFill>
                <a:cs typeface="+mn-ea"/>
              </a:rPr>
              <a:t>天真活泼   无忧无虑</a:t>
            </a:r>
            <a:endParaRPr lang="zh-CN" altLang="en-US" sz="2400" b="1">
              <a:solidFill>
                <a:srgbClr val="000000"/>
              </a:solidFill>
              <a:cs typeface="+mn-ea"/>
            </a:endParaRPr>
          </a:p>
        </p:txBody>
      </p:sp>
      <p:sp>
        <p:nvSpPr>
          <p:cNvPr id="7" name="Text Box 12"/>
          <p:cNvSpPr txBox="1">
            <a:spLocks noChangeArrowheads="1"/>
          </p:cNvSpPr>
          <p:nvPr/>
        </p:nvSpPr>
        <p:spPr bwMode="auto">
          <a:xfrm>
            <a:off x="3888105" y="1363028"/>
            <a:ext cx="1223963" cy="368300"/>
          </a:xfrm>
          <a:prstGeom prst="rect">
            <a:avLst/>
          </a:prstGeom>
          <a:noFill/>
          <a:ln w="9525">
            <a:noFill/>
            <a:miter lim="800000"/>
          </a:ln>
        </p:spPr>
        <p:txBody>
          <a:bodyPr>
            <a:spAutoFit/>
          </a:bodyPr>
          <a:p>
            <a:pPr>
              <a:spcBef>
                <a:spcPct val="50000"/>
              </a:spcBef>
            </a:pPr>
            <a:r>
              <a:rPr lang="zh-CN" altLang="en-US" b="1">
                <a:solidFill>
                  <a:srgbClr val="002060"/>
                </a:solidFill>
              </a:rPr>
              <a:t>外貌</a:t>
            </a:r>
            <a:endParaRPr lang="zh-CN" altLang="en-US" b="1">
              <a:solidFill>
                <a:srgbClr val="002060"/>
              </a:solidFill>
            </a:endParaRPr>
          </a:p>
        </p:txBody>
      </p:sp>
      <p:sp>
        <p:nvSpPr>
          <p:cNvPr id="8" name="Text Box 13"/>
          <p:cNvSpPr txBox="1">
            <a:spLocks noChangeArrowheads="1"/>
          </p:cNvSpPr>
          <p:nvPr/>
        </p:nvSpPr>
        <p:spPr bwMode="auto">
          <a:xfrm>
            <a:off x="3852545" y="2993708"/>
            <a:ext cx="1438275" cy="368300"/>
          </a:xfrm>
          <a:prstGeom prst="rect">
            <a:avLst/>
          </a:prstGeom>
          <a:noFill/>
          <a:ln w="9525">
            <a:noFill/>
            <a:miter lim="800000"/>
          </a:ln>
        </p:spPr>
        <p:txBody>
          <a:bodyPr>
            <a:spAutoFit/>
          </a:bodyPr>
          <a:p>
            <a:pPr>
              <a:spcBef>
                <a:spcPct val="50000"/>
              </a:spcBef>
            </a:pPr>
            <a:r>
              <a:rPr lang="zh-CN" altLang="en-US" b="1">
                <a:solidFill>
                  <a:srgbClr val="002060"/>
                </a:solidFill>
              </a:rPr>
              <a:t>语言 </a:t>
            </a:r>
            <a:endParaRPr lang="zh-CN" altLang="en-US" b="1">
              <a:solidFill>
                <a:srgbClr val="002060"/>
              </a:solidFill>
            </a:endParaRPr>
          </a:p>
        </p:txBody>
      </p:sp>
      <p:sp>
        <p:nvSpPr>
          <p:cNvPr id="9" name="Text Box 14"/>
          <p:cNvSpPr txBox="1">
            <a:spLocks noChangeArrowheads="1"/>
          </p:cNvSpPr>
          <p:nvPr/>
        </p:nvSpPr>
        <p:spPr bwMode="auto">
          <a:xfrm>
            <a:off x="3590608" y="4508183"/>
            <a:ext cx="2232025" cy="368300"/>
          </a:xfrm>
          <a:prstGeom prst="rect">
            <a:avLst/>
          </a:prstGeom>
          <a:noFill/>
          <a:ln w="9525">
            <a:noFill/>
            <a:miter lim="800000"/>
          </a:ln>
        </p:spPr>
        <p:txBody>
          <a:bodyPr>
            <a:spAutoFit/>
          </a:bodyPr>
          <a:p>
            <a:pPr>
              <a:spcBef>
                <a:spcPct val="50000"/>
              </a:spcBef>
            </a:pPr>
            <a:r>
              <a:rPr lang="zh-CN" altLang="en-US" b="1">
                <a:solidFill>
                  <a:srgbClr val="002060"/>
                </a:solidFill>
              </a:rPr>
              <a:t>对我的态度</a:t>
            </a:r>
            <a:endParaRPr lang="zh-CN" altLang="en-US" b="1">
              <a:solidFill>
                <a:srgbClr val="002060"/>
              </a:solidFill>
            </a:endParaRPr>
          </a:p>
        </p:txBody>
      </p:sp>
      <p:sp>
        <p:nvSpPr>
          <p:cNvPr id="10" name="Text Box 15"/>
          <p:cNvSpPr txBox="1">
            <a:spLocks noChangeArrowheads="1"/>
          </p:cNvSpPr>
          <p:nvPr/>
        </p:nvSpPr>
        <p:spPr bwMode="auto">
          <a:xfrm>
            <a:off x="3445828" y="5842953"/>
            <a:ext cx="2520950" cy="368300"/>
          </a:xfrm>
          <a:prstGeom prst="rect">
            <a:avLst/>
          </a:prstGeom>
          <a:noFill/>
          <a:ln w="9525">
            <a:noFill/>
            <a:miter lim="800000"/>
          </a:ln>
        </p:spPr>
        <p:txBody>
          <a:bodyPr>
            <a:spAutoFit/>
          </a:bodyPr>
          <a:p>
            <a:pPr>
              <a:spcBef>
                <a:spcPct val="50000"/>
              </a:spcBef>
            </a:pPr>
            <a:r>
              <a:rPr lang="zh-CN" altLang="en-US" b="1">
                <a:solidFill>
                  <a:srgbClr val="002060"/>
                </a:solidFill>
              </a:rPr>
              <a:t>对生活的态度 </a:t>
            </a:r>
            <a:endParaRPr lang="zh-CN" altLang="en-US" b="1">
              <a:solidFill>
                <a:srgbClr val="002060"/>
              </a:solidFill>
            </a:endParaRPr>
          </a:p>
        </p:txBody>
      </p:sp>
      <p:sp>
        <p:nvSpPr>
          <p:cNvPr id="11" name="Text Box 16"/>
          <p:cNvSpPr txBox="1">
            <a:spLocks noChangeArrowheads="1"/>
          </p:cNvSpPr>
          <p:nvPr/>
        </p:nvSpPr>
        <p:spPr bwMode="auto">
          <a:xfrm>
            <a:off x="4384040" y="200660"/>
            <a:ext cx="2808288" cy="829945"/>
          </a:xfrm>
          <a:prstGeom prst="rect">
            <a:avLst/>
          </a:prstGeom>
          <a:noFill/>
          <a:ln w="9525">
            <a:noFill/>
            <a:miter lim="800000"/>
          </a:ln>
        </p:spPr>
        <p:txBody>
          <a:bodyPr>
            <a:spAutoFit/>
          </a:bodyPr>
          <a:p>
            <a:pPr>
              <a:spcBef>
                <a:spcPct val="50000"/>
              </a:spcBef>
            </a:pPr>
            <a:r>
              <a:rPr lang="zh-CN" altLang="en-US" sz="4800" b="1">
                <a:solidFill>
                  <a:srgbClr val="002060"/>
                </a:solidFill>
                <a:ea typeface="华文隶书" pitchFamily="2" charset="-122"/>
              </a:rPr>
              <a:t>少年闰土</a:t>
            </a:r>
            <a:endParaRPr lang="zh-CN" altLang="en-US" sz="4800" b="1">
              <a:solidFill>
                <a:srgbClr val="002060"/>
              </a:solidFill>
              <a:ea typeface="华文隶书" pitchFamily="2" charset="-122"/>
            </a:endParaRPr>
          </a:p>
        </p:txBody>
      </p:sp>
      <p:sp>
        <p:nvSpPr>
          <p:cNvPr id="12" name="矩形 1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2000" fill="hold"/>
                                        <p:tgtEl>
                                          <p:spTgt spid="11"/>
                                        </p:tgtEl>
                                        <p:attrNameLst>
                                          <p:attrName>ppt_w</p:attrName>
                                        </p:attrNameLst>
                                      </p:cBhvr>
                                      <p:tavLst>
                                        <p:tav tm="0">
                                          <p:val>
                                            <p:fltVal val="0"/>
                                          </p:val>
                                        </p:tav>
                                        <p:tav tm="100000">
                                          <p:val>
                                            <p:strVal val="#ppt_w"/>
                                          </p:val>
                                        </p:tav>
                                      </p:tavLst>
                                    </p:anim>
                                    <p:anim calcmode="lin" valueType="num">
                                      <p:cBhvr>
                                        <p:cTn id="15" dur="20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3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600" decel="100000"/>
                                        <p:tgtEl>
                                          <p:spTgt spid="7"/>
                                        </p:tgtEl>
                                      </p:cBhvr>
                                    </p:animEffect>
                                    <p:anim calcmode="lin" valueType="num">
                                      <p:cBhvr>
                                        <p:cTn id="21" dur="1600" decel="100000" fill="hold"/>
                                        <p:tgtEl>
                                          <p:spTgt spid="7"/>
                                        </p:tgtEl>
                                        <p:attrNameLst>
                                          <p:attrName>style.rotation</p:attrName>
                                        </p:attrNameLst>
                                      </p:cBhvr>
                                      <p:tavLst>
                                        <p:tav tm="0">
                                          <p:val>
                                            <p:fltVal val="-90"/>
                                          </p:val>
                                        </p:tav>
                                        <p:tav tm="100000">
                                          <p:val>
                                            <p:fltVal val="0"/>
                                          </p:val>
                                        </p:tav>
                                      </p:tavLst>
                                    </p:anim>
                                    <p:anim calcmode="lin" valueType="num">
                                      <p:cBhvr>
                                        <p:cTn id="22" dur="1600" decel="100000" fill="hold"/>
                                        <p:tgtEl>
                                          <p:spTgt spid="7"/>
                                        </p:tgtEl>
                                        <p:attrNameLst>
                                          <p:attrName>ppt_x</p:attrName>
                                        </p:attrNameLst>
                                      </p:cBhvr>
                                      <p:tavLst>
                                        <p:tav tm="0">
                                          <p:val>
                                            <p:strVal val="#ppt_x+0.4"/>
                                          </p:val>
                                        </p:tav>
                                        <p:tav tm="100000">
                                          <p:val>
                                            <p:strVal val="#ppt_x-0.05"/>
                                          </p:val>
                                        </p:tav>
                                      </p:tavLst>
                                    </p:anim>
                                    <p:anim calcmode="lin" valueType="num">
                                      <p:cBhvr>
                                        <p:cTn id="23" dur="1600" decel="100000" fill="hold"/>
                                        <p:tgtEl>
                                          <p:spTgt spid="7"/>
                                        </p:tgtEl>
                                        <p:attrNameLst>
                                          <p:attrName>ppt_y</p:attrName>
                                        </p:attrNameLst>
                                      </p:cBhvr>
                                      <p:tavLst>
                                        <p:tav tm="0">
                                          <p:val>
                                            <p:strVal val="#ppt_y-0.4"/>
                                          </p:val>
                                        </p:tav>
                                        <p:tav tm="100000">
                                          <p:val>
                                            <p:strVal val="#ppt_y+0.1"/>
                                          </p:val>
                                        </p:tav>
                                      </p:tavLst>
                                    </p:anim>
                                    <p:anim calcmode="lin" valueType="num">
                                      <p:cBhvr>
                                        <p:cTn id="24" dur="400" accel="100000" fill="hold">
                                          <p:stCondLst>
                                            <p:cond delay="1600"/>
                                          </p:stCondLst>
                                        </p:cTn>
                                        <p:tgtEl>
                                          <p:spTgt spid="7"/>
                                        </p:tgtEl>
                                        <p:attrNameLst>
                                          <p:attrName>ppt_x</p:attrName>
                                        </p:attrNameLst>
                                      </p:cBhvr>
                                      <p:tavLst>
                                        <p:tav tm="0">
                                          <p:val>
                                            <p:strVal val="#ppt_x-0.05"/>
                                          </p:val>
                                        </p:tav>
                                        <p:tav tm="100000">
                                          <p:val>
                                            <p:strVal val="#ppt_x"/>
                                          </p:val>
                                        </p:tav>
                                      </p:tavLst>
                                    </p:anim>
                                    <p:anim calcmode="lin" valueType="num">
                                      <p:cBhvr>
                                        <p:cTn id="25" dur="400" accel="100000" fill="hold">
                                          <p:stCondLst>
                                            <p:cond delay="1600"/>
                                          </p:stCondLst>
                                        </p:cTn>
                                        <p:tgtEl>
                                          <p:spTgt spid="7"/>
                                        </p:tgtEl>
                                        <p:attrNameLst>
                                          <p:attrName>ppt_y</p:attrName>
                                        </p:attrNameLst>
                                      </p:cBhvr>
                                      <p:tavLst>
                                        <p:tav tm="0">
                                          <p:val>
                                            <p:strVal val="#ppt_y+0.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30" presetClass="entr" presetSubtype="0" fill="hold" grpId="0"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600" decel="100000"/>
                                        <p:tgtEl>
                                          <p:spTgt spid="8"/>
                                        </p:tgtEl>
                                      </p:cBhvr>
                                    </p:animEffect>
                                    <p:anim calcmode="lin" valueType="num">
                                      <p:cBhvr>
                                        <p:cTn id="31" dur="1600" decel="100000" fill="hold"/>
                                        <p:tgtEl>
                                          <p:spTgt spid="8"/>
                                        </p:tgtEl>
                                        <p:attrNameLst>
                                          <p:attrName>style.rotation</p:attrName>
                                        </p:attrNameLst>
                                      </p:cBhvr>
                                      <p:tavLst>
                                        <p:tav tm="0">
                                          <p:val>
                                            <p:fltVal val="-90"/>
                                          </p:val>
                                        </p:tav>
                                        <p:tav tm="100000">
                                          <p:val>
                                            <p:fltVal val="0"/>
                                          </p:val>
                                        </p:tav>
                                      </p:tavLst>
                                    </p:anim>
                                    <p:anim calcmode="lin" valueType="num">
                                      <p:cBhvr>
                                        <p:cTn id="32" dur="1600" decel="100000" fill="hold"/>
                                        <p:tgtEl>
                                          <p:spTgt spid="8"/>
                                        </p:tgtEl>
                                        <p:attrNameLst>
                                          <p:attrName>ppt_x</p:attrName>
                                        </p:attrNameLst>
                                      </p:cBhvr>
                                      <p:tavLst>
                                        <p:tav tm="0">
                                          <p:val>
                                            <p:strVal val="#ppt_x+0.4"/>
                                          </p:val>
                                        </p:tav>
                                        <p:tav tm="100000">
                                          <p:val>
                                            <p:strVal val="#ppt_x-0.05"/>
                                          </p:val>
                                        </p:tav>
                                      </p:tavLst>
                                    </p:anim>
                                    <p:anim calcmode="lin" valueType="num">
                                      <p:cBhvr>
                                        <p:cTn id="33" dur="1600" decel="100000" fill="hold"/>
                                        <p:tgtEl>
                                          <p:spTgt spid="8"/>
                                        </p:tgtEl>
                                        <p:attrNameLst>
                                          <p:attrName>ppt_y</p:attrName>
                                        </p:attrNameLst>
                                      </p:cBhvr>
                                      <p:tavLst>
                                        <p:tav tm="0">
                                          <p:val>
                                            <p:strVal val="#ppt_y-0.4"/>
                                          </p:val>
                                        </p:tav>
                                        <p:tav tm="100000">
                                          <p:val>
                                            <p:strVal val="#ppt_y+0.1"/>
                                          </p:val>
                                        </p:tav>
                                      </p:tavLst>
                                    </p:anim>
                                    <p:anim calcmode="lin" valueType="num">
                                      <p:cBhvr>
                                        <p:cTn id="34" dur="400" accel="100000" fill="hold">
                                          <p:stCondLst>
                                            <p:cond delay="1600"/>
                                          </p:stCondLst>
                                        </p:cTn>
                                        <p:tgtEl>
                                          <p:spTgt spid="8"/>
                                        </p:tgtEl>
                                        <p:attrNameLst>
                                          <p:attrName>ppt_x</p:attrName>
                                        </p:attrNameLst>
                                      </p:cBhvr>
                                      <p:tavLst>
                                        <p:tav tm="0">
                                          <p:val>
                                            <p:strVal val="#ppt_x-0.05"/>
                                          </p:val>
                                        </p:tav>
                                        <p:tav tm="100000">
                                          <p:val>
                                            <p:strVal val="#ppt_x"/>
                                          </p:val>
                                        </p:tav>
                                      </p:tavLst>
                                    </p:anim>
                                    <p:anim calcmode="lin" valueType="num">
                                      <p:cBhvr>
                                        <p:cTn id="35" dur="400" accel="100000" fill="hold">
                                          <p:stCondLst>
                                            <p:cond delay="1600"/>
                                          </p:stCondLst>
                                        </p:cTn>
                                        <p:tgtEl>
                                          <p:spTgt spid="8"/>
                                        </p:tgtEl>
                                        <p:attrNameLst>
                                          <p:attrName>ppt_y</p:attrName>
                                        </p:attrNameLst>
                                      </p:cBhvr>
                                      <p:tavLst>
                                        <p:tav tm="0">
                                          <p:val>
                                            <p:strVal val="#ppt_y+0.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30"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600" decel="100000"/>
                                        <p:tgtEl>
                                          <p:spTgt spid="9"/>
                                        </p:tgtEl>
                                      </p:cBhvr>
                                    </p:animEffect>
                                    <p:anim calcmode="lin" valueType="num">
                                      <p:cBhvr>
                                        <p:cTn id="41" dur="1600" decel="100000" fill="hold"/>
                                        <p:tgtEl>
                                          <p:spTgt spid="9"/>
                                        </p:tgtEl>
                                        <p:attrNameLst>
                                          <p:attrName>style.rotation</p:attrName>
                                        </p:attrNameLst>
                                      </p:cBhvr>
                                      <p:tavLst>
                                        <p:tav tm="0">
                                          <p:val>
                                            <p:fltVal val="-90"/>
                                          </p:val>
                                        </p:tav>
                                        <p:tav tm="100000">
                                          <p:val>
                                            <p:fltVal val="0"/>
                                          </p:val>
                                        </p:tav>
                                      </p:tavLst>
                                    </p:anim>
                                    <p:anim calcmode="lin" valueType="num">
                                      <p:cBhvr>
                                        <p:cTn id="42" dur="1600" decel="100000" fill="hold"/>
                                        <p:tgtEl>
                                          <p:spTgt spid="9"/>
                                        </p:tgtEl>
                                        <p:attrNameLst>
                                          <p:attrName>ppt_x</p:attrName>
                                        </p:attrNameLst>
                                      </p:cBhvr>
                                      <p:tavLst>
                                        <p:tav tm="0">
                                          <p:val>
                                            <p:strVal val="#ppt_x+0.4"/>
                                          </p:val>
                                        </p:tav>
                                        <p:tav tm="100000">
                                          <p:val>
                                            <p:strVal val="#ppt_x-0.05"/>
                                          </p:val>
                                        </p:tav>
                                      </p:tavLst>
                                    </p:anim>
                                    <p:anim calcmode="lin" valueType="num">
                                      <p:cBhvr>
                                        <p:cTn id="43" dur="1600" decel="100000" fill="hold"/>
                                        <p:tgtEl>
                                          <p:spTgt spid="9"/>
                                        </p:tgtEl>
                                        <p:attrNameLst>
                                          <p:attrName>ppt_y</p:attrName>
                                        </p:attrNameLst>
                                      </p:cBhvr>
                                      <p:tavLst>
                                        <p:tav tm="0">
                                          <p:val>
                                            <p:strVal val="#ppt_y-0.4"/>
                                          </p:val>
                                        </p:tav>
                                        <p:tav tm="100000">
                                          <p:val>
                                            <p:strVal val="#ppt_y+0.1"/>
                                          </p:val>
                                        </p:tav>
                                      </p:tavLst>
                                    </p:anim>
                                    <p:anim calcmode="lin" valueType="num">
                                      <p:cBhvr>
                                        <p:cTn id="44" dur="400" accel="100000" fill="hold">
                                          <p:stCondLst>
                                            <p:cond delay="1600"/>
                                          </p:stCondLst>
                                        </p:cTn>
                                        <p:tgtEl>
                                          <p:spTgt spid="9"/>
                                        </p:tgtEl>
                                        <p:attrNameLst>
                                          <p:attrName>ppt_x</p:attrName>
                                        </p:attrNameLst>
                                      </p:cBhvr>
                                      <p:tavLst>
                                        <p:tav tm="0">
                                          <p:val>
                                            <p:strVal val="#ppt_x-0.05"/>
                                          </p:val>
                                        </p:tav>
                                        <p:tav tm="100000">
                                          <p:val>
                                            <p:strVal val="#ppt_x"/>
                                          </p:val>
                                        </p:tav>
                                      </p:tavLst>
                                    </p:anim>
                                    <p:anim calcmode="lin" valueType="num">
                                      <p:cBhvr>
                                        <p:cTn id="45" dur="400" accel="100000" fill="hold">
                                          <p:stCondLst>
                                            <p:cond delay="1600"/>
                                          </p:stCondLst>
                                        </p:cTn>
                                        <p:tgtEl>
                                          <p:spTgt spid="9"/>
                                        </p:tgtEl>
                                        <p:attrNameLst>
                                          <p:attrName>ppt_y</p:attrName>
                                        </p:attrNameLst>
                                      </p:cBhvr>
                                      <p:tavLst>
                                        <p:tav tm="0">
                                          <p:val>
                                            <p:strVal val="#ppt_y+0.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30" presetClass="entr" presetSubtype="0"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600" decel="100000"/>
                                        <p:tgtEl>
                                          <p:spTgt spid="10"/>
                                        </p:tgtEl>
                                      </p:cBhvr>
                                    </p:animEffect>
                                    <p:anim calcmode="lin" valueType="num">
                                      <p:cBhvr>
                                        <p:cTn id="51" dur="1600" decel="100000" fill="hold"/>
                                        <p:tgtEl>
                                          <p:spTgt spid="10"/>
                                        </p:tgtEl>
                                        <p:attrNameLst>
                                          <p:attrName>style.rotation</p:attrName>
                                        </p:attrNameLst>
                                      </p:cBhvr>
                                      <p:tavLst>
                                        <p:tav tm="0">
                                          <p:val>
                                            <p:fltVal val="-90"/>
                                          </p:val>
                                        </p:tav>
                                        <p:tav tm="100000">
                                          <p:val>
                                            <p:fltVal val="0"/>
                                          </p:val>
                                        </p:tav>
                                      </p:tavLst>
                                    </p:anim>
                                    <p:anim calcmode="lin" valueType="num">
                                      <p:cBhvr>
                                        <p:cTn id="52" dur="1600" decel="100000" fill="hold"/>
                                        <p:tgtEl>
                                          <p:spTgt spid="10"/>
                                        </p:tgtEl>
                                        <p:attrNameLst>
                                          <p:attrName>ppt_x</p:attrName>
                                        </p:attrNameLst>
                                      </p:cBhvr>
                                      <p:tavLst>
                                        <p:tav tm="0">
                                          <p:val>
                                            <p:strVal val="#ppt_x+0.4"/>
                                          </p:val>
                                        </p:tav>
                                        <p:tav tm="100000">
                                          <p:val>
                                            <p:strVal val="#ppt_x-0.05"/>
                                          </p:val>
                                        </p:tav>
                                      </p:tavLst>
                                    </p:anim>
                                    <p:anim calcmode="lin" valueType="num">
                                      <p:cBhvr>
                                        <p:cTn id="53" dur="1600" decel="100000" fill="hold"/>
                                        <p:tgtEl>
                                          <p:spTgt spid="10"/>
                                        </p:tgtEl>
                                        <p:attrNameLst>
                                          <p:attrName>ppt_y</p:attrName>
                                        </p:attrNameLst>
                                      </p:cBhvr>
                                      <p:tavLst>
                                        <p:tav tm="0">
                                          <p:val>
                                            <p:strVal val="#ppt_y-0.4"/>
                                          </p:val>
                                        </p:tav>
                                        <p:tav tm="100000">
                                          <p:val>
                                            <p:strVal val="#ppt_y+0.1"/>
                                          </p:val>
                                        </p:tav>
                                      </p:tavLst>
                                    </p:anim>
                                    <p:anim calcmode="lin" valueType="num">
                                      <p:cBhvr>
                                        <p:cTn id="54" dur="400" accel="100000" fill="hold">
                                          <p:stCondLst>
                                            <p:cond delay="1600"/>
                                          </p:stCondLst>
                                        </p:cTn>
                                        <p:tgtEl>
                                          <p:spTgt spid="10"/>
                                        </p:tgtEl>
                                        <p:attrNameLst>
                                          <p:attrName>ppt_x</p:attrName>
                                        </p:attrNameLst>
                                      </p:cBhvr>
                                      <p:tavLst>
                                        <p:tav tm="0">
                                          <p:val>
                                            <p:strVal val="#ppt_x-0.05"/>
                                          </p:val>
                                        </p:tav>
                                        <p:tav tm="100000">
                                          <p:val>
                                            <p:strVal val="#ppt_x"/>
                                          </p:val>
                                        </p:tav>
                                      </p:tavLst>
                                    </p:anim>
                                    <p:anim calcmode="lin" valueType="num">
                                      <p:cBhvr>
                                        <p:cTn id="55" dur="400" accel="100000" fill="hold">
                                          <p:stCondLst>
                                            <p:cond delay="1600"/>
                                          </p:stCondLst>
                                        </p:cTn>
                                        <p:tgtEl>
                                          <p:spTgt spid="10"/>
                                        </p:tgtEl>
                                        <p:attrNameLst>
                                          <p:attrName>ppt_y</p:attrName>
                                        </p:attrNameLst>
                                      </p:cBhvr>
                                      <p:tavLst>
                                        <p:tav tm="0">
                                          <p:val>
                                            <p:strVal val="#ppt_y+0.1"/>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17" presetClass="entr" presetSubtype="10" fill="hold" grpId="0"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p:cTn id="60" dur="2000" fill="hold"/>
                                        <p:tgtEl>
                                          <p:spTgt spid="3"/>
                                        </p:tgtEl>
                                        <p:attrNameLst>
                                          <p:attrName>ppt_w</p:attrName>
                                        </p:attrNameLst>
                                      </p:cBhvr>
                                      <p:tavLst>
                                        <p:tav tm="0">
                                          <p:val>
                                            <p:fltVal val="0"/>
                                          </p:val>
                                        </p:tav>
                                        <p:tav tm="100000">
                                          <p:val>
                                            <p:strVal val="#ppt_w"/>
                                          </p:val>
                                        </p:tav>
                                      </p:tavLst>
                                    </p:anim>
                                    <p:anim calcmode="lin" valueType="num">
                                      <p:cBhvr>
                                        <p:cTn id="61"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62" fill="hold">
                      <p:stCondLst>
                        <p:cond delay="indefinite"/>
                      </p:stCondLst>
                      <p:childTnLst>
                        <p:par>
                          <p:cTn id="63" fill="hold">
                            <p:stCondLst>
                              <p:cond delay="0"/>
                            </p:stCondLst>
                            <p:childTnLst>
                              <p:par>
                                <p:cTn id="64" presetID="17" presetClass="entr" presetSubtype="10" fill="hold" grpId="0" nodeType="clickEffect">
                                  <p:stCondLst>
                                    <p:cond delay="0"/>
                                  </p:stCondLst>
                                  <p:childTnLst>
                                    <p:set>
                                      <p:cBhvr>
                                        <p:cTn id="65" dur="1" fill="hold">
                                          <p:stCondLst>
                                            <p:cond delay="0"/>
                                          </p:stCondLst>
                                        </p:cTn>
                                        <p:tgtEl>
                                          <p:spTgt spid="4"/>
                                        </p:tgtEl>
                                        <p:attrNameLst>
                                          <p:attrName>style.visibility</p:attrName>
                                        </p:attrNameLst>
                                      </p:cBhvr>
                                      <p:to>
                                        <p:strVal val="visible"/>
                                      </p:to>
                                    </p:set>
                                    <p:anim calcmode="lin" valueType="num">
                                      <p:cBhvr>
                                        <p:cTn id="66" dur="2000" fill="hold"/>
                                        <p:tgtEl>
                                          <p:spTgt spid="4"/>
                                        </p:tgtEl>
                                        <p:attrNameLst>
                                          <p:attrName>ppt_w</p:attrName>
                                        </p:attrNameLst>
                                      </p:cBhvr>
                                      <p:tavLst>
                                        <p:tav tm="0">
                                          <p:val>
                                            <p:fltVal val="0"/>
                                          </p:val>
                                        </p:tav>
                                        <p:tav tm="100000">
                                          <p:val>
                                            <p:strVal val="#ppt_w"/>
                                          </p:val>
                                        </p:tav>
                                      </p:tavLst>
                                    </p:anim>
                                    <p:anim calcmode="lin" valueType="num">
                                      <p:cBhvr>
                                        <p:cTn id="67"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68" fill="hold">
                      <p:stCondLst>
                        <p:cond delay="indefinite"/>
                      </p:stCondLst>
                      <p:childTnLst>
                        <p:par>
                          <p:cTn id="69" fill="hold">
                            <p:stCondLst>
                              <p:cond delay="0"/>
                            </p:stCondLst>
                            <p:childTnLst>
                              <p:par>
                                <p:cTn id="70" presetID="17" presetClass="entr" presetSubtype="10"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p:cTn id="72" dur="2000" fill="hold"/>
                                        <p:tgtEl>
                                          <p:spTgt spid="5"/>
                                        </p:tgtEl>
                                        <p:attrNameLst>
                                          <p:attrName>ppt_w</p:attrName>
                                        </p:attrNameLst>
                                      </p:cBhvr>
                                      <p:tavLst>
                                        <p:tav tm="0">
                                          <p:val>
                                            <p:fltVal val="0"/>
                                          </p:val>
                                        </p:tav>
                                        <p:tav tm="100000">
                                          <p:val>
                                            <p:strVal val="#ppt_w"/>
                                          </p:val>
                                        </p:tav>
                                      </p:tavLst>
                                    </p:anim>
                                    <p:anim calcmode="lin" valueType="num">
                                      <p:cBhvr>
                                        <p:cTn id="73" dur="20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74" fill="hold">
                      <p:stCondLst>
                        <p:cond delay="indefinite"/>
                      </p:stCondLst>
                      <p:childTnLst>
                        <p:par>
                          <p:cTn id="75" fill="hold">
                            <p:stCondLst>
                              <p:cond delay="0"/>
                            </p:stCondLst>
                            <p:childTnLst>
                              <p:par>
                                <p:cTn id="76" presetID="17" presetClass="entr" presetSubtype="10" fill="hold" grpId="0" nodeType="click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2000" fill="hold"/>
                                        <p:tgtEl>
                                          <p:spTgt spid="6"/>
                                        </p:tgtEl>
                                        <p:attrNameLst>
                                          <p:attrName>ppt_w</p:attrName>
                                        </p:attrNameLst>
                                      </p:cBhvr>
                                      <p:tavLst>
                                        <p:tav tm="0">
                                          <p:val>
                                            <p:fltVal val="0"/>
                                          </p:val>
                                        </p:tav>
                                        <p:tav tm="100000">
                                          <p:val>
                                            <p:strVal val="#ppt_w"/>
                                          </p:val>
                                        </p:tav>
                                      </p:tavLst>
                                    </p:anim>
                                    <p:anim calcmode="lin" valueType="num">
                                      <p:cBhvr>
                                        <p:cTn id="79" dur="20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Picture 4" descr="中年闰土"/>
          <p:cNvPicPr>
            <a:picLocks noChangeAspect="1" noChangeArrowheads="1"/>
          </p:cNvPicPr>
          <p:nvPr/>
        </p:nvPicPr>
        <p:blipFill>
          <a:blip r:embed="rId1"/>
          <a:srcRect l="6592" t="4204" r="1184" b="1871"/>
          <a:stretch>
            <a:fillRect/>
          </a:stretch>
        </p:blipFill>
        <p:spPr bwMode="auto">
          <a:xfrm>
            <a:off x="109220" y="1040765"/>
            <a:ext cx="3313430" cy="5547360"/>
          </a:xfrm>
          <a:prstGeom prst="rect">
            <a:avLst/>
          </a:prstGeom>
          <a:noFill/>
          <a:ln w="9525">
            <a:noFill/>
            <a:miter lim="800000"/>
            <a:headEnd/>
            <a:tailEnd/>
          </a:ln>
        </p:spPr>
      </p:pic>
      <p:sp>
        <p:nvSpPr>
          <p:cNvPr id="3" name="Rectangle 6"/>
          <p:cNvSpPr>
            <a:spLocks noChangeArrowheads="1"/>
          </p:cNvSpPr>
          <p:nvPr/>
        </p:nvSpPr>
        <p:spPr bwMode="auto">
          <a:xfrm>
            <a:off x="4486910" y="1214120"/>
            <a:ext cx="4319588" cy="1198880"/>
          </a:xfrm>
          <a:prstGeom prst="rect">
            <a:avLst/>
          </a:prstGeom>
          <a:noFill/>
          <a:ln w="9525">
            <a:noFill/>
            <a:miter lim="800000"/>
          </a:ln>
        </p:spPr>
        <p:txBody>
          <a:bodyPr>
            <a:spAutoFit/>
          </a:bodyPr>
          <a:p>
            <a:pPr>
              <a:spcBef>
                <a:spcPct val="50000"/>
              </a:spcBef>
            </a:pPr>
            <a:r>
              <a:rPr lang="zh-CN" altLang="en-US" sz="2400" b="1">
                <a:solidFill>
                  <a:srgbClr val="000000"/>
                </a:solidFill>
                <a:cs typeface="+mn-ea"/>
              </a:rPr>
              <a:t>  脸色灰黄   皱纹深  极薄的棉衣  眼肿得通红  破毡帽  手粗笨开裂   </a:t>
            </a:r>
            <a:r>
              <a:rPr lang="zh-CN" altLang="en-US"/>
              <a:t> </a:t>
            </a:r>
            <a:endParaRPr lang="zh-CN" altLang="en-US"/>
          </a:p>
        </p:txBody>
      </p:sp>
      <p:sp>
        <p:nvSpPr>
          <p:cNvPr id="4" name="Rectangle 7"/>
          <p:cNvSpPr>
            <a:spLocks noChangeArrowheads="1"/>
          </p:cNvSpPr>
          <p:nvPr/>
        </p:nvSpPr>
        <p:spPr bwMode="auto">
          <a:xfrm>
            <a:off x="5075873" y="2703513"/>
            <a:ext cx="4032250" cy="829945"/>
          </a:xfrm>
          <a:prstGeom prst="rect">
            <a:avLst/>
          </a:prstGeom>
          <a:noFill/>
          <a:ln w="9525">
            <a:noFill/>
            <a:miter lim="800000"/>
          </a:ln>
        </p:spPr>
        <p:txBody>
          <a:bodyPr>
            <a:spAutoFit/>
          </a:bodyPr>
          <a:p>
            <a:r>
              <a:rPr lang="zh-CN" altLang="en-US" sz="2400" b="1">
                <a:solidFill>
                  <a:srgbClr val="000000"/>
                </a:solidFill>
                <a:cs typeface="+mn-ea"/>
              </a:rPr>
              <a:t>说话吞吞吐吐    只是摇头</a:t>
            </a:r>
            <a:endParaRPr lang="zh-CN" altLang="en-US" sz="2400" b="1">
              <a:solidFill>
                <a:srgbClr val="000000"/>
              </a:solidFill>
              <a:cs typeface="+mn-ea"/>
            </a:endParaRPr>
          </a:p>
          <a:p>
            <a:r>
              <a:rPr lang="zh-CN" altLang="en-US" sz="2400" b="1">
                <a:solidFill>
                  <a:srgbClr val="000000"/>
                </a:solidFill>
                <a:cs typeface="+mn-ea"/>
              </a:rPr>
              <a:t> 谦恭又含糊     迟钝麻木</a:t>
            </a:r>
            <a:endParaRPr lang="zh-CN" altLang="en-US" sz="2400" b="1">
              <a:solidFill>
                <a:srgbClr val="000000"/>
              </a:solidFill>
              <a:cs typeface="+mn-ea"/>
            </a:endParaRPr>
          </a:p>
        </p:txBody>
      </p:sp>
      <p:sp>
        <p:nvSpPr>
          <p:cNvPr id="5" name="Rectangle 8"/>
          <p:cNvSpPr>
            <a:spLocks noChangeArrowheads="1"/>
          </p:cNvSpPr>
          <p:nvPr/>
        </p:nvSpPr>
        <p:spPr bwMode="auto">
          <a:xfrm>
            <a:off x="5369878" y="4508500"/>
            <a:ext cx="3671887" cy="460375"/>
          </a:xfrm>
          <a:prstGeom prst="rect">
            <a:avLst/>
          </a:prstGeom>
          <a:noFill/>
          <a:ln w="9525">
            <a:noFill/>
            <a:miter lim="800000"/>
          </a:ln>
        </p:spPr>
        <p:txBody>
          <a:bodyPr>
            <a:spAutoFit/>
          </a:bodyPr>
          <a:p>
            <a:pPr algn="l">
              <a:buNone/>
            </a:pPr>
            <a:r>
              <a:rPr lang="zh-CN" altLang="en-US" sz="2400" b="1">
                <a:solidFill>
                  <a:srgbClr val="000000"/>
                </a:solidFill>
                <a:cs typeface="+mn-ea"/>
              </a:rPr>
              <a:t>恭恭敬敬    呼“我”老爷</a:t>
            </a:r>
            <a:endParaRPr lang="zh-CN" altLang="en-US" sz="2400" b="1">
              <a:solidFill>
                <a:srgbClr val="000000"/>
              </a:solidFill>
              <a:cs typeface="+mn-ea"/>
            </a:endParaRPr>
          </a:p>
        </p:txBody>
      </p:sp>
      <p:sp>
        <p:nvSpPr>
          <p:cNvPr id="6" name="Rectangle 9"/>
          <p:cNvSpPr>
            <a:spLocks noChangeArrowheads="1"/>
          </p:cNvSpPr>
          <p:nvPr/>
        </p:nvSpPr>
        <p:spPr bwMode="auto">
          <a:xfrm>
            <a:off x="5585778" y="5665788"/>
            <a:ext cx="3455987" cy="460375"/>
          </a:xfrm>
          <a:prstGeom prst="rect">
            <a:avLst/>
          </a:prstGeom>
          <a:noFill/>
          <a:ln w="9525">
            <a:noFill/>
            <a:miter lim="800000"/>
          </a:ln>
        </p:spPr>
        <p:txBody>
          <a:bodyPr>
            <a:spAutoFit/>
          </a:bodyPr>
          <a:p>
            <a:r>
              <a:rPr lang="zh-CN" altLang="en-US" sz="2400" b="1">
                <a:solidFill>
                  <a:srgbClr val="000000"/>
                </a:solidFill>
                <a:cs typeface="+mn-ea"/>
              </a:rPr>
              <a:t>悲哀痛苦    寄托神灵</a:t>
            </a:r>
            <a:endParaRPr lang="zh-CN" altLang="en-US" sz="2400" b="1">
              <a:solidFill>
                <a:srgbClr val="000000"/>
              </a:solidFill>
              <a:cs typeface="+mn-ea"/>
            </a:endParaRPr>
          </a:p>
        </p:txBody>
      </p:sp>
      <p:sp>
        <p:nvSpPr>
          <p:cNvPr id="7" name="Rectangle 10"/>
          <p:cNvSpPr>
            <a:spLocks noChangeArrowheads="1"/>
          </p:cNvSpPr>
          <p:nvPr/>
        </p:nvSpPr>
        <p:spPr bwMode="auto">
          <a:xfrm>
            <a:off x="3592830" y="1379220"/>
            <a:ext cx="1012825" cy="368300"/>
          </a:xfrm>
          <a:prstGeom prst="rect">
            <a:avLst/>
          </a:prstGeom>
          <a:noFill/>
          <a:ln w="9525">
            <a:noFill/>
            <a:miter lim="800000"/>
          </a:ln>
        </p:spPr>
        <p:txBody>
          <a:bodyPr>
            <a:spAutoFit/>
          </a:bodyPr>
          <a:p>
            <a:pPr>
              <a:spcBef>
                <a:spcPct val="50000"/>
              </a:spcBef>
            </a:pPr>
            <a:r>
              <a:rPr lang="zh-CN" altLang="en-US" b="1">
                <a:solidFill>
                  <a:srgbClr val="002060"/>
                </a:solidFill>
              </a:rPr>
              <a:t>外貌</a:t>
            </a:r>
            <a:endParaRPr lang="zh-CN" altLang="en-US" b="1">
              <a:solidFill>
                <a:srgbClr val="002060"/>
              </a:solidFill>
            </a:endParaRPr>
          </a:p>
        </p:txBody>
      </p:sp>
      <p:sp>
        <p:nvSpPr>
          <p:cNvPr id="8" name="Rectangle 11"/>
          <p:cNvSpPr>
            <a:spLocks noChangeArrowheads="1"/>
          </p:cNvSpPr>
          <p:nvPr/>
        </p:nvSpPr>
        <p:spPr bwMode="auto">
          <a:xfrm>
            <a:off x="4063365" y="2886393"/>
            <a:ext cx="1012825" cy="368300"/>
          </a:xfrm>
          <a:prstGeom prst="rect">
            <a:avLst/>
          </a:prstGeom>
          <a:noFill/>
          <a:ln w="9525">
            <a:noFill/>
            <a:miter lim="800000"/>
          </a:ln>
        </p:spPr>
        <p:txBody>
          <a:bodyPr>
            <a:spAutoFit/>
          </a:bodyPr>
          <a:p>
            <a:pPr>
              <a:spcBef>
                <a:spcPct val="50000"/>
              </a:spcBef>
            </a:pPr>
            <a:r>
              <a:rPr lang="zh-CN" altLang="en-US" b="1">
                <a:solidFill>
                  <a:srgbClr val="002060"/>
                </a:solidFill>
              </a:rPr>
              <a:t>语言</a:t>
            </a:r>
            <a:endParaRPr lang="zh-CN" altLang="en-US" b="1">
              <a:solidFill>
                <a:srgbClr val="002060"/>
              </a:solidFill>
            </a:endParaRPr>
          </a:p>
        </p:txBody>
      </p:sp>
      <p:sp>
        <p:nvSpPr>
          <p:cNvPr id="9" name="Rectangle 12"/>
          <p:cNvSpPr>
            <a:spLocks noChangeArrowheads="1"/>
          </p:cNvSpPr>
          <p:nvPr/>
        </p:nvSpPr>
        <p:spPr bwMode="auto">
          <a:xfrm>
            <a:off x="3802698" y="4508500"/>
            <a:ext cx="1931987" cy="368300"/>
          </a:xfrm>
          <a:prstGeom prst="rect">
            <a:avLst/>
          </a:prstGeom>
          <a:noFill/>
          <a:ln w="9525">
            <a:noFill/>
            <a:miter lim="800000"/>
          </a:ln>
        </p:spPr>
        <p:txBody>
          <a:bodyPr>
            <a:spAutoFit/>
          </a:bodyPr>
          <a:p>
            <a:r>
              <a:rPr lang="zh-CN" altLang="en-US" b="1">
                <a:solidFill>
                  <a:srgbClr val="002060"/>
                </a:solidFill>
              </a:rPr>
              <a:t>对我的态度</a:t>
            </a:r>
            <a:endParaRPr lang="zh-CN" altLang="en-US" b="1">
              <a:solidFill>
                <a:srgbClr val="002060"/>
              </a:solidFill>
            </a:endParaRPr>
          </a:p>
        </p:txBody>
      </p:sp>
      <p:sp>
        <p:nvSpPr>
          <p:cNvPr id="10" name="Rectangle 13"/>
          <p:cNvSpPr>
            <a:spLocks noChangeArrowheads="1"/>
          </p:cNvSpPr>
          <p:nvPr/>
        </p:nvSpPr>
        <p:spPr bwMode="auto">
          <a:xfrm>
            <a:off x="3592830" y="5734050"/>
            <a:ext cx="2309813" cy="368300"/>
          </a:xfrm>
          <a:prstGeom prst="rect">
            <a:avLst/>
          </a:prstGeom>
          <a:noFill/>
          <a:ln w="9525">
            <a:noFill/>
            <a:miter lim="800000"/>
          </a:ln>
        </p:spPr>
        <p:txBody>
          <a:bodyPr>
            <a:spAutoFit/>
          </a:bodyPr>
          <a:p>
            <a:r>
              <a:rPr lang="zh-CN" altLang="en-US" b="1">
                <a:solidFill>
                  <a:srgbClr val="002060"/>
                </a:solidFill>
              </a:rPr>
              <a:t>对生活的态度</a:t>
            </a:r>
            <a:endParaRPr lang="zh-CN" altLang="en-US" b="1">
              <a:solidFill>
                <a:srgbClr val="002060"/>
              </a:solidFill>
            </a:endParaRPr>
          </a:p>
        </p:txBody>
      </p:sp>
      <p:sp>
        <p:nvSpPr>
          <p:cNvPr id="11" name="Text Box 14"/>
          <p:cNvSpPr txBox="1">
            <a:spLocks noChangeArrowheads="1"/>
          </p:cNvSpPr>
          <p:nvPr/>
        </p:nvSpPr>
        <p:spPr bwMode="auto">
          <a:xfrm>
            <a:off x="4572000" y="216535"/>
            <a:ext cx="2952750" cy="829945"/>
          </a:xfrm>
          <a:prstGeom prst="rect">
            <a:avLst/>
          </a:prstGeom>
          <a:noFill/>
          <a:ln w="9525">
            <a:noFill/>
            <a:miter lim="800000"/>
          </a:ln>
        </p:spPr>
        <p:txBody>
          <a:bodyPr>
            <a:spAutoFit/>
          </a:bodyPr>
          <a:p>
            <a:pPr>
              <a:spcBef>
                <a:spcPct val="50000"/>
              </a:spcBef>
            </a:pPr>
            <a:r>
              <a:rPr lang="zh-CN" altLang="en-US" sz="4800" b="1">
                <a:solidFill>
                  <a:srgbClr val="002060"/>
                </a:solidFill>
                <a:ea typeface="华文隶书" pitchFamily="2" charset="-122"/>
              </a:rPr>
              <a:t>中年闰土</a:t>
            </a:r>
            <a:endParaRPr lang="zh-CN" altLang="en-US" sz="4800" b="1">
              <a:solidFill>
                <a:srgbClr val="002060"/>
              </a:solidFill>
              <a:ea typeface="华文隶书" pitchFamily="2" charset="-122"/>
            </a:endParaRPr>
          </a:p>
        </p:txBody>
      </p:sp>
      <p:sp>
        <p:nvSpPr>
          <p:cNvPr id="12" name="矩形 1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2000" fill="hold"/>
                                        <p:tgtEl>
                                          <p:spTgt spid="11"/>
                                        </p:tgtEl>
                                        <p:attrNameLst>
                                          <p:attrName>ppt_w</p:attrName>
                                        </p:attrNameLst>
                                      </p:cBhvr>
                                      <p:tavLst>
                                        <p:tav tm="0">
                                          <p:val>
                                            <p:fltVal val="0"/>
                                          </p:val>
                                        </p:tav>
                                        <p:tav tm="100000">
                                          <p:val>
                                            <p:strVal val="#ppt_w"/>
                                          </p:val>
                                        </p:tav>
                                      </p:tavLst>
                                    </p:anim>
                                    <p:anim calcmode="lin" valueType="num">
                                      <p:cBhvr>
                                        <p:cTn id="15" dur="2000" fill="hold"/>
                                        <p:tgtEl>
                                          <p:spTgt spid="11"/>
                                        </p:tgtEl>
                                        <p:attrNameLst>
                                          <p:attrName>ppt_h</p:attrName>
                                        </p:attrNameLst>
                                      </p:cBhvr>
                                      <p:tavLst>
                                        <p:tav tm="0">
                                          <p:val>
                                            <p:fltVal val="0"/>
                                          </p:val>
                                        </p:tav>
                                        <p:tav tm="100000">
                                          <p:val>
                                            <p:strVal val="#ppt_h"/>
                                          </p:val>
                                        </p:tav>
                                      </p:tavLst>
                                    </p:anim>
                                    <p:animEffect transition="in" filter="fade">
                                      <p:cBhvr>
                                        <p:cTn id="16" dur="20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anim calcmode="lin" valueType="num">
                                      <p:cBhvr>
                                        <p:cTn id="21" dur="2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2" dur="20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23" dur="2000"/>
                                        <p:tgtEl>
                                          <p:spTgt spid="7">
                                            <p:txEl>
                                              <p:pRg st="0" end="0"/>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2000" fill="hold"/>
                                        <p:tgtEl>
                                          <p:spTgt spid="8"/>
                                        </p:tgtEl>
                                        <p:attrNameLst>
                                          <p:attrName>ppt_w</p:attrName>
                                        </p:attrNameLst>
                                      </p:cBhvr>
                                      <p:tavLst>
                                        <p:tav tm="0">
                                          <p:val>
                                            <p:fltVal val="0"/>
                                          </p:val>
                                        </p:tav>
                                        <p:tav tm="100000">
                                          <p:val>
                                            <p:strVal val="#ppt_w"/>
                                          </p:val>
                                        </p:tav>
                                      </p:tavLst>
                                    </p:anim>
                                    <p:anim calcmode="lin" valueType="num">
                                      <p:cBhvr>
                                        <p:cTn id="29" dur="2000" fill="hold"/>
                                        <p:tgtEl>
                                          <p:spTgt spid="8"/>
                                        </p:tgtEl>
                                        <p:attrNameLst>
                                          <p:attrName>ppt_h</p:attrName>
                                        </p:attrNameLst>
                                      </p:cBhvr>
                                      <p:tavLst>
                                        <p:tav tm="0">
                                          <p:val>
                                            <p:fltVal val="0"/>
                                          </p:val>
                                        </p:tav>
                                        <p:tav tm="100000">
                                          <p:val>
                                            <p:strVal val="#ppt_h"/>
                                          </p:val>
                                        </p:tav>
                                      </p:tavLst>
                                    </p:anim>
                                    <p:animEffect transition="in" filter="fade">
                                      <p:cBhvr>
                                        <p:cTn id="30" dur="2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2000" fill="hold"/>
                                        <p:tgtEl>
                                          <p:spTgt spid="9"/>
                                        </p:tgtEl>
                                        <p:attrNameLst>
                                          <p:attrName>ppt_w</p:attrName>
                                        </p:attrNameLst>
                                      </p:cBhvr>
                                      <p:tavLst>
                                        <p:tav tm="0">
                                          <p:val>
                                            <p:fltVal val="0"/>
                                          </p:val>
                                        </p:tav>
                                        <p:tav tm="100000">
                                          <p:val>
                                            <p:strVal val="#ppt_w"/>
                                          </p:val>
                                        </p:tav>
                                      </p:tavLst>
                                    </p:anim>
                                    <p:anim calcmode="lin" valueType="num">
                                      <p:cBhvr>
                                        <p:cTn id="36" dur="2000" fill="hold"/>
                                        <p:tgtEl>
                                          <p:spTgt spid="9"/>
                                        </p:tgtEl>
                                        <p:attrNameLst>
                                          <p:attrName>ppt_h</p:attrName>
                                        </p:attrNameLst>
                                      </p:cBhvr>
                                      <p:tavLst>
                                        <p:tav tm="0">
                                          <p:val>
                                            <p:fltVal val="0"/>
                                          </p:val>
                                        </p:tav>
                                        <p:tav tm="100000">
                                          <p:val>
                                            <p:strVal val="#ppt_h"/>
                                          </p:val>
                                        </p:tav>
                                      </p:tavLst>
                                    </p:anim>
                                    <p:animEffect transition="in" filter="fade">
                                      <p:cBhvr>
                                        <p:cTn id="37" dur="20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childTnLst>
                          </p:cTn>
                        </p:par>
                      </p:childTnLst>
                    </p:cTn>
                  </p:par>
                  <p:par>
                    <p:cTn id="45" fill="hold">
                      <p:stCondLst>
                        <p:cond delay="indefinite"/>
                      </p:stCondLst>
                      <p:childTnLst>
                        <p:par>
                          <p:cTn id="46" fill="hold">
                            <p:stCondLst>
                              <p:cond delay="0"/>
                            </p:stCondLst>
                            <p:childTnLst>
                              <p:par>
                                <p:cTn id="47" presetID="30"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1600" decel="100000"/>
                                        <p:tgtEl>
                                          <p:spTgt spid="3"/>
                                        </p:tgtEl>
                                      </p:cBhvr>
                                    </p:animEffect>
                                    <p:anim calcmode="lin" valueType="num">
                                      <p:cBhvr>
                                        <p:cTn id="50" dur="1600" decel="100000" fill="hold"/>
                                        <p:tgtEl>
                                          <p:spTgt spid="3"/>
                                        </p:tgtEl>
                                        <p:attrNameLst>
                                          <p:attrName>style.rotation</p:attrName>
                                        </p:attrNameLst>
                                      </p:cBhvr>
                                      <p:tavLst>
                                        <p:tav tm="0">
                                          <p:val>
                                            <p:fltVal val="-90"/>
                                          </p:val>
                                        </p:tav>
                                        <p:tav tm="100000">
                                          <p:val>
                                            <p:fltVal val="0"/>
                                          </p:val>
                                        </p:tav>
                                      </p:tavLst>
                                    </p:anim>
                                    <p:anim calcmode="lin" valueType="num">
                                      <p:cBhvr>
                                        <p:cTn id="51" dur="1600" decel="100000" fill="hold"/>
                                        <p:tgtEl>
                                          <p:spTgt spid="3"/>
                                        </p:tgtEl>
                                        <p:attrNameLst>
                                          <p:attrName>ppt_x</p:attrName>
                                        </p:attrNameLst>
                                      </p:cBhvr>
                                      <p:tavLst>
                                        <p:tav tm="0">
                                          <p:val>
                                            <p:strVal val="#ppt_x+0.4"/>
                                          </p:val>
                                        </p:tav>
                                        <p:tav tm="100000">
                                          <p:val>
                                            <p:strVal val="#ppt_x-0.05"/>
                                          </p:val>
                                        </p:tav>
                                      </p:tavLst>
                                    </p:anim>
                                    <p:anim calcmode="lin" valueType="num">
                                      <p:cBhvr>
                                        <p:cTn id="52" dur="1600" decel="100000" fill="hold"/>
                                        <p:tgtEl>
                                          <p:spTgt spid="3"/>
                                        </p:tgtEl>
                                        <p:attrNameLst>
                                          <p:attrName>ppt_y</p:attrName>
                                        </p:attrNameLst>
                                      </p:cBhvr>
                                      <p:tavLst>
                                        <p:tav tm="0">
                                          <p:val>
                                            <p:strVal val="#ppt_y-0.4"/>
                                          </p:val>
                                        </p:tav>
                                        <p:tav tm="100000">
                                          <p:val>
                                            <p:strVal val="#ppt_y+0.1"/>
                                          </p:val>
                                        </p:tav>
                                      </p:tavLst>
                                    </p:anim>
                                    <p:anim calcmode="lin" valueType="num">
                                      <p:cBhvr>
                                        <p:cTn id="53" dur="400" accel="100000" fill="hold">
                                          <p:stCondLst>
                                            <p:cond delay="1600"/>
                                          </p:stCondLst>
                                        </p:cTn>
                                        <p:tgtEl>
                                          <p:spTgt spid="3"/>
                                        </p:tgtEl>
                                        <p:attrNameLst>
                                          <p:attrName>ppt_x</p:attrName>
                                        </p:attrNameLst>
                                      </p:cBhvr>
                                      <p:tavLst>
                                        <p:tav tm="0">
                                          <p:val>
                                            <p:strVal val="#ppt_x-0.05"/>
                                          </p:val>
                                        </p:tav>
                                        <p:tav tm="100000">
                                          <p:val>
                                            <p:strVal val="#ppt_x"/>
                                          </p:val>
                                        </p:tav>
                                      </p:tavLst>
                                    </p:anim>
                                    <p:anim calcmode="lin" valueType="num">
                                      <p:cBhvr>
                                        <p:cTn id="54" dur="400" accel="100000" fill="hold">
                                          <p:stCondLst>
                                            <p:cond delay="1600"/>
                                          </p:stCondLst>
                                        </p:cTn>
                                        <p:tgtEl>
                                          <p:spTgt spid="3"/>
                                        </p:tgtEl>
                                        <p:attrNameLst>
                                          <p:attrName>ppt_y</p:attrName>
                                        </p:attrNameLst>
                                      </p:cBhvr>
                                      <p:tavLst>
                                        <p:tav tm="0">
                                          <p:val>
                                            <p:strVal val="#ppt_y+0.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30" presetClass="entr" presetSubtype="0" fill="hold" grpId="0" nodeType="click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fade">
                                      <p:cBhvr>
                                        <p:cTn id="59" dur="1600" decel="100000"/>
                                        <p:tgtEl>
                                          <p:spTgt spid="4"/>
                                        </p:tgtEl>
                                      </p:cBhvr>
                                    </p:animEffect>
                                    <p:anim calcmode="lin" valueType="num">
                                      <p:cBhvr>
                                        <p:cTn id="60" dur="1600" decel="100000" fill="hold"/>
                                        <p:tgtEl>
                                          <p:spTgt spid="4"/>
                                        </p:tgtEl>
                                        <p:attrNameLst>
                                          <p:attrName>style.rotation</p:attrName>
                                        </p:attrNameLst>
                                      </p:cBhvr>
                                      <p:tavLst>
                                        <p:tav tm="0">
                                          <p:val>
                                            <p:fltVal val="-90"/>
                                          </p:val>
                                        </p:tav>
                                        <p:tav tm="100000">
                                          <p:val>
                                            <p:fltVal val="0"/>
                                          </p:val>
                                        </p:tav>
                                      </p:tavLst>
                                    </p:anim>
                                    <p:anim calcmode="lin" valueType="num">
                                      <p:cBhvr>
                                        <p:cTn id="61" dur="1600" decel="100000" fill="hold"/>
                                        <p:tgtEl>
                                          <p:spTgt spid="4"/>
                                        </p:tgtEl>
                                        <p:attrNameLst>
                                          <p:attrName>ppt_x</p:attrName>
                                        </p:attrNameLst>
                                      </p:cBhvr>
                                      <p:tavLst>
                                        <p:tav tm="0">
                                          <p:val>
                                            <p:strVal val="#ppt_x+0.4"/>
                                          </p:val>
                                        </p:tav>
                                        <p:tav tm="100000">
                                          <p:val>
                                            <p:strVal val="#ppt_x-0.05"/>
                                          </p:val>
                                        </p:tav>
                                      </p:tavLst>
                                    </p:anim>
                                    <p:anim calcmode="lin" valueType="num">
                                      <p:cBhvr>
                                        <p:cTn id="62" dur="1600" decel="100000" fill="hold"/>
                                        <p:tgtEl>
                                          <p:spTgt spid="4"/>
                                        </p:tgtEl>
                                        <p:attrNameLst>
                                          <p:attrName>ppt_y</p:attrName>
                                        </p:attrNameLst>
                                      </p:cBhvr>
                                      <p:tavLst>
                                        <p:tav tm="0">
                                          <p:val>
                                            <p:strVal val="#ppt_y-0.4"/>
                                          </p:val>
                                        </p:tav>
                                        <p:tav tm="100000">
                                          <p:val>
                                            <p:strVal val="#ppt_y+0.1"/>
                                          </p:val>
                                        </p:tav>
                                      </p:tavLst>
                                    </p:anim>
                                    <p:anim calcmode="lin" valueType="num">
                                      <p:cBhvr>
                                        <p:cTn id="63" dur="400" accel="100000" fill="hold">
                                          <p:stCondLst>
                                            <p:cond delay="1600"/>
                                          </p:stCondLst>
                                        </p:cTn>
                                        <p:tgtEl>
                                          <p:spTgt spid="4"/>
                                        </p:tgtEl>
                                        <p:attrNameLst>
                                          <p:attrName>ppt_x</p:attrName>
                                        </p:attrNameLst>
                                      </p:cBhvr>
                                      <p:tavLst>
                                        <p:tav tm="0">
                                          <p:val>
                                            <p:strVal val="#ppt_x-0.05"/>
                                          </p:val>
                                        </p:tav>
                                        <p:tav tm="100000">
                                          <p:val>
                                            <p:strVal val="#ppt_x"/>
                                          </p:val>
                                        </p:tav>
                                      </p:tavLst>
                                    </p:anim>
                                    <p:anim calcmode="lin" valueType="num">
                                      <p:cBhvr>
                                        <p:cTn id="64" dur="400" accel="100000" fill="hold">
                                          <p:stCondLst>
                                            <p:cond delay="1600"/>
                                          </p:stCondLst>
                                        </p:cTn>
                                        <p:tgtEl>
                                          <p:spTgt spid="4"/>
                                        </p:tgtEl>
                                        <p:attrNameLst>
                                          <p:attrName>ppt_y</p:attrName>
                                        </p:attrNameLst>
                                      </p:cBhvr>
                                      <p:tavLst>
                                        <p:tav tm="0">
                                          <p:val>
                                            <p:strVal val="#ppt_y+0.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30" presetClass="entr" presetSubtype="0" fill="hold" grpId="0" nodeType="clickEffect">
                                  <p:stCondLst>
                                    <p:cond delay="0"/>
                                  </p:stCondLst>
                                  <p:childTnLst>
                                    <p:set>
                                      <p:cBhvr>
                                        <p:cTn id="68" dur="1" fill="hold">
                                          <p:stCondLst>
                                            <p:cond delay="0"/>
                                          </p:stCondLst>
                                        </p:cTn>
                                        <p:tgtEl>
                                          <p:spTgt spid="5"/>
                                        </p:tgtEl>
                                        <p:attrNameLst>
                                          <p:attrName>style.visibility</p:attrName>
                                        </p:attrNameLst>
                                      </p:cBhvr>
                                      <p:to>
                                        <p:strVal val="visible"/>
                                      </p:to>
                                    </p:set>
                                    <p:animEffect transition="in" filter="fade">
                                      <p:cBhvr>
                                        <p:cTn id="69" dur="1600" decel="100000"/>
                                        <p:tgtEl>
                                          <p:spTgt spid="5"/>
                                        </p:tgtEl>
                                      </p:cBhvr>
                                    </p:animEffect>
                                    <p:anim calcmode="lin" valueType="num">
                                      <p:cBhvr>
                                        <p:cTn id="70" dur="1600" decel="100000" fill="hold"/>
                                        <p:tgtEl>
                                          <p:spTgt spid="5"/>
                                        </p:tgtEl>
                                        <p:attrNameLst>
                                          <p:attrName>style.rotation</p:attrName>
                                        </p:attrNameLst>
                                      </p:cBhvr>
                                      <p:tavLst>
                                        <p:tav tm="0">
                                          <p:val>
                                            <p:fltVal val="-90"/>
                                          </p:val>
                                        </p:tav>
                                        <p:tav tm="100000">
                                          <p:val>
                                            <p:fltVal val="0"/>
                                          </p:val>
                                        </p:tav>
                                      </p:tavLst>
                                    </p:anim>
                                    <p:anim calcmode="lin" valueType="num">
                                      <p:cBhvr>
                                        <p:cTn id="71" dur="1600" decel="100000" fill="hold"/>
                                        <p:tgtEl>
                                          <p:spTgt spid="5"/>
                                        </p:tgtEl>
                                        <p:attrNameLst>
                                          <p:attrName>ppt_x</p:attrName>
                                        </p:attrNameLst>
                                      </p:cBhvr>
                                      <p:tavLst>
                                        <p:tav tm="0">
                                          <p:val>
                                            <p:strVal val="#ppt_x+0.4"/>
                                          </p:val>
                                        </p:tav>
                                        <p:tav tm="100000">
                                          <p:val>
                                            <p:strVal val="#ppt_x-0.05"/>
                                          </p:val>
                                        </p:tav>
                                      </p:tavLst>
                                    </p:anim>
                                    <p:anim calcmode="lin" valueType="num">
                                      <p:cBhvr>
                                        <p:cTn id="72" dur="1600" decel="100000" fill="hold"/>
                                        <p:tgtEl>
                                          <p:spTgt spid="5"/>
                                        </p:tgtEl>
                                        <p:attrNameLst>
                                          <p:attrName>ppt_y</p:attrName>
                                        </p:attrNameLst>
                                      </p:cBhvr>
                                      <p:tavLst>
                                        <p:tav tm="0">
                                          <p:val>
                                            <p:strVal val="#ppt_y-0.4"/>
                                          </p:val>
                                        </p:tav>
                                        <p:tav tm="100000">
                                          <p:val>
                                            <p:strVal val="#ppt_y+0.1"/>
                                          </p:val>
                                        </p:tav>
                                      </p:tavLst>
                                    </p:anim>
                                    <p:anim calcmode="lin" valueType="num">
                                      <p:cBhvr>
                                        <p:cTn id="73" dur="400" accel="100000" fill="hold">
                                          <p:stCondLst>
                                            <p:cond delay="1600"/>
                                          </p:stCondLst>
                                        </p:cTn>
                                        <p:tgtEl>
                                          <p:spTgt spid="5"/>
                                        </p:tgtEl>
                                        <p:attrNameLst>
                                          <p:attrName>ppt_x</p:attrName>
                                        </p:attrNameLst>
                                      </p:cBhvr>
                                      <p:tavLst>
                                        <p:tav tm="0">
                                          <p:val>
                                            <p:strVal val="#ppt_x-0.05"/>
                                          </p:val>
                                        </p:tav>
                                        <p:tav tm="100000">
                                          <p:val>
                                            <p:strVal val="#ppt_x"/>
                                          </p:val>
                                        </p:tav>
                                      </p:tavLst>
                                    </p:anim>
                                    <p:anim calcmode="lin" valueType="num">
                                      <p:cBhvr>
                                        <p:cTn id="74" dur="400" accel="100000" fill="hold">
                                          <p:stCondLst>
                                            <p:cond delay="16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30" presetClass="entr" presetSubtype="0" fill="hold" grpId="0" nodeType="click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fade">
                                      <p:cBhvr>
                                        <p:cTn id="79" dur="1600" decel="100000"/>
                                        <p:tgtEl>
                                          <p:spTgt spid="6"/>
                                        </p:tgtEl>
                                      </p:cBhvr>
                                    </p:animEffect>
                                    <p:anim calcmode="lin" valueType="num">
                                      <p:cBhvr>
                                        <p:cTn id="80" dur="1600" decel="100000" fill="hold"/>
                                        <p:tgtEl>
                                          <p:spTgt spid="6"/>
                                        </p:tgtEl>
                                        <p:attrNameLst>
                                          <p:attrName>style.rotation</p:attrName>
                                        </p:attrNameLst>
                                      </p:cBhvr>
                                      <p:tavLst>
                                        <p:tav tm="0">
                                          <p:val>
                                            <p:fltVal val="-90"/>
                                          </p:val>
                                        </p:tav>
                                        <p:tav tm="100000">
                                          <p:val>
                                            <p:fltVal val="0"/>
                                          </p:val>
                                        </p:tav>
                                      </p:tavLst>
                                    </p:anim>
                                    <p:anim calcmode="lin" valueType="num">
                                      <p:cBhvr>
                                        <p:cTn id="81" dur="1600" decel="100000" fill="hold"/>
                                        <p:tgtEl>
                                          <p:spTgt spid="6"/>
                                        </p:tgtEl>
                                        <p:attrNameLst>
                                          <p:attrName>ppt_x</p:attrName>
                                        </p:attrNameLst>
                                      </p:cBhvr>
                                      <p:tavLst>
                                        <p:tav tm="0">
                                          <p:val>
                                            <p:strVal val="#ppt_x+0.4"/>
                                          </p:val>
                                        </p:tav>
                                        <p:tav tm="100000">
                                          <p:val>
                                            <p:strVal val="#ppt_x-0.05"/>
                                          </p:val>
                                        </p:tav>
                                      </p:tavLst>
                                    </p:anim>
                                    <p:anim calcmode="lin" valueType="num">
                                      <p:cBhvr>
                                        <p:cTn id="82" dur="1600" decel="100000" fill="hold"/>
                                        <p:tgtEl>
                                          <p:spTgt spid="6"/>
                                        </p:tgtEl>
                                        <p:attrNameLst>
                                          <p:attrName>ppt_y</p:attrName>
                                        </p:attrNameLst>
                                      </p:cBhvr>
                                      <p:tavLst>
                                        <p:tav tm="0">
                                          <p:val>
                                            <p:strVal val="#ppt_y-0.4"/>
                                          </p:val>
                                        </p:tav>
                                        <p:tav tm="100000">
                                          <p:val>
                                            <p:strVal val="#ppt_y+0.1"/>
                                          </p:val>
                                        </p:tav>
                                      </p:tavLst>
                                    </p:anim>
                                    <p:anim calcmode="lin" valueType="num">
                                      <p:cBhvr>
                                        <p:cTn id="83" dur="400" accel="100000" fill="hold">
                                          <p:stCondLst>
                                            <p:cond delay="1600"/>
                                          </p:stCondLst>
                                        </p:cTn>
                                        <p:tgtEl>
                                          <p:spTgt spid="6"/>
                                        </p:tgtEl>
                                        <p:attrNameLst>
                                          <p:attrName>ppt_x</p:attrName>
                                        </p:attrNameLst>
                                      </p:cBhvr>
                                      <p:tavLst>
                                        <p:tav tm="0">
                                          <p:val>
                                            <p:strVal val="#ppt_x-0.05"/>
                                          </p:val>
                                        </p:tav>
                                        <p:tav tm="100000">
                                          <p:val>
                                            <p:strVal val="#ppt_x"/>
                                          </p:val>
                                        </p:tav>
                                      </p:tavLst>
                                    </p:anim>
                                    <p:anim calcmode="lin" valueType="num">
                                      <p:cBhvr>
                                        <p:cTn id="84" dur="400" accel="100000" fill="hold">
                                          <p:stCondLst>
                                            <p:cond delay="16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8"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3"/>
          <p:cNvSpPr txBox="1">
            <a:spLocks noChangeArrowheads="1"/>
          </p:cNvSpPr>
          <p:nvPr/>
        </p:nvSpPr>
        <p:spPr bwMode="auto">
          <a:xfrm>
            <a:off x="362903" y="1058545"/>
            <a:ext cx="8643937" cy="5723890"/>
          </a:xfrm>
          <a:prstGeom prst="rect">
            <a:avLst/>
          </a:prstGeom>
          <a:noFill/>
          <a:ln w="9525">
            <a:noFill/>
            <a:miter lim="800000"/>
          </a:ln>
        </p:spPr>
        <p:txBody>
          <a:bodyPr>
            <a:spAutoFit/>
          </a:bodyPr>
          <a:p>
            <a:r>
              <a:rPr lang="zh-CN" altLang="en-US" sz="3600" b="1">
                <a:solidFill>
                  <a:schemeClr val="accent2"/>
                </a:solidFill>
                <a:ea typeface="隶书" panose="02010509060101010101" pitchFamily="49" charset="-122"/>
              </a:rPr>
              <a:t>联系课文，体会下列句子的深刻含义。</a:t>
            </a:r>
            <a:endParaRPr lang="zh-CN" altLang="en-US" sz="4400" b="1">
              <a:solidFill>
                <a:schemeClr val="accent2"/>
              </a:solidFill>
              <a:ea typeface="隶书" panose="02010509060101010101" pitchFamily="49" charset="-122"/>
            </a:endParaRPr>
          </a:p>
          <a:p>
            <a:r>
              <a:rPr lang="en-US" altLang="zh-CN" sz="2400" b="1">
                <a:latin typeface="宋体" panose="02010600030101010101" pitchFamily="2" charset="-122"/>
                <a:ea typeface="宋体" panose="02010600030101010101" pitchFamily="2" charset="-122"/>
              </a:rPr>
              <a:t>1</a:t>
            </a:r>
            <a:r>
              <a:rPr lang="zh-CN" altLang="en-US" sz="2400" b="1">
                <a:latin typeface="宋体" panose="02010600030101010101" pitchFamily="2" charset="-122"/>
                <a:ea typeface="宋体" panose="02010600030101010101" pitchFamily="2" charset="-122"/>
              </a:rPr>
              <a:t>、他站住了，脸上现出</a:t>
            </a:r>
            <a:r>
              <a:rPr lang="zh-CN" altLang="en-US" sz="2400" b="1">
                <a:solidFill>
                  <a:srgbClr val="FF33CC"/>
                </a:solidFill>
                <a:latin typeface="宋体" panose="02010600030101010101" pitchFamily="2" charset="-122"/>
                <a:ea typeface="宋体" panose="02010600030101010101" pitchFamily="2" charset="-122"/>
              </a:rPr>
              <a:t>欢喜</a:t>
            </a:r>
            <a:r>
              <a:rPr lang="zh-CN" altLang="en-US" sz="2400" b="1">
                <a:latin typeface="宋体" panose="02010600030101010101" pitchFamily="2" charset="-122"/>
                <a:ea typeface="宋体" panose="02010600030101010101" pitchFamily="2" charset="-122"/>
              </a:rPr>
              <a:t>和</a:t>
            </a:r>
            <a:r>
              <a:rPr lang="zh-CN" altLang="en-US" sz="2400" b="1">
                <a:solidFill>
                  <a:srgbClr val="FF33CC"/>
                </a:solidFill>
                <a:latin typeface="宋体" panose="02010600030101010101" pitchFamily="2" charset="-122"/>
                <a:ea typeface="宋体" panose="02010600030101010101" pitchFamily="2" charset="-122"/>
              </a:rPr>
              <a:t>凄凉</a:t>
            </a:r>
            <a:r>
              <a:rPr lang="zh-CN" altLang="en-US" sz="2400" b="1">
                <a:latin typeface="宋体" panose="02010600030101010101" pitchFamily="2" charset="-122"/>
                <a:ea typeface="宋体" panose="02010600030101010101" pitchFamily="2" charset="-122"/>
              </a:rPr>
              <a:t>的神情；动着嘴唇，却没有做声。他的态度终于</a:t>
            </a:r>
            <a:r>
              <a:rPr lang="zh-CN" altLang="en-US" sz="2400" b="1">
                <a:solidFill>
                  <a:srgbClr val="FF33CC"/>
                </a:solidFill>
                <a:latin typeface="宋体" panose="02010600030101010101" pitchFamily="2" charset="-122"/>
                <a:ea typeface="宋体" panose="02010600030101010101" pitchFamily="2" charset="-122"/>
              </a:rPr>
              <a:t>恭敬</a:t>
            </a:r>
            <a:r>
              <a:rPr lang="zh-CN" altLang="en-US" sz="2400" b="1">
                <a:latin typeface="宋体" panose="02010600030101010101" pitchFamily="2" charset="-122"/>
                <a:ea typeface="宋体" panose="02010600030101010101" pitchFamily="2" charset="-122"/>
              </a:rPr>
              <a:t>起来，分明的叫道“</a:t>
            </a:r>
            <a:r>
              <a:rPr lang="zh-CN" altLang="en-US" sz="2400" b="1">
                <a:solidFill>
                  <a:srgbClr val="FF33CC"/>
                </a:solidFill>
                <a:latin typeface="宋体" panose="02010600030101010101" pitchFamily="2" charset="-122"/>
                <a:ea typeface="宋体" panose="02010600030101010101" pitchFamily="2" charset="-122"/>
              </a:rPr>
              <a:t>老爷</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a:t>
            </a:r>
            <a:endParaRPr lang="en-US" altLang="zh-CN" sz="2400" b="1">
              <a:latin typeface="宋体" panose="02010600030101010101" pitchFamily="2" charset="-122"/>
              <a:ea typeface="宋体" panose="02010600030101010101" pitchFamily="2" charset="-122"/>
            </a:endParaRPr>
          </a:p>
          <a:p>
            <a:r>
              <a:rPr lang="en-US" altLang="zh-CN" sz="2400" b="1">
                <a:latin typeface="宋体" panose="02010600030101010101" pitchFamily="2" charset="-122"/>
                <a:ea typeface="宋体" panose="02010600030101010101" pitchFamily="2" charset="-122"/>
              </a:rPr>
              <a:t>2</a:t>
            </a:r>
            <a:r>
              <a:rPr lang="zh-CN" altLang="en-US" sz="2400" b="1">
                <a:latin typeface="宋体" panose="02010600030101010101" pitchFamily="2" charset="-122"/>
                <a:ea typeface="宋体" panose="02010600030101010101" pitchFamily="2" charset="-122"/>
              </a:rPr>
              <a:t>、我似乎</a:t>
            </a:r>
            <a:r>
              <a:rPr lang="zh-CN" altLang="en-US" sz="2400" b="1">
                <a:solidFill>
                  <a:srgbClr val="FF33CC"/>
                </a:solidFill>
                <a:latin typeface="宋体" panose="02010600030101010101" pitchFamily="2" charset="-122"/>
                <a:ea typeface="宋体" panose="02010600030101010101" pitchFamily="2" charset="-122"/>
              </a:rPr>
              <a:t>打了一个寒噤；</a:t>
            </a:r>
            <a:r>
              <a:rPr lang="zh-CN" altLang="en-US" sz="2400" b="1">
                <a:latin typeface="宋体" panose="02010600030101010101" pitchFamily="2" charset="-122"/>
                <a:ea typeface="宋体" panose="02010600030101010101" pitchFamily="2" charset="-122"/>
              </a:rPr>
              <a:t>我就知道我们之间已经隔了一层可悲的</a:t>
            </a:r>
            <a:r>
              <a:rPr lang="zh-CN" altLang="en-US" sz="2400" b="1">
                <a:solidFill>
                  <a:srgbClr val="FF33CC"/>
                </a:solidFill>
                <a:latin typeface="宋体" panose="02010600030101010101" pitchFamily="2" charset="-122"/>
                <a:ea typeface="宋体" panose="02010600030101010101" pitchFamily="2" charset="-122"/>
              </a:rPr>
              <a:t>厚障壁</a:t>
            </a:r>
            <a:r>
              <a:rPr lang="zh-CN" altLang="en-US" sz="2400" b="1">
                <a:latin typeface="宋体" panose="02010600030101010101" pitchFamily="2" charset="-122"/>
                <a:ea typeface="宋体" panose="02010600030101010101" pitchFamily="2" charset="-122"/>
              </a:rPr>
              <a:t>了。</a:t>
            </a:r>
            <a:endParaRPr lang="zh-CN" altLang="en-US" sz="2400" b="1">
              <a:latin typeface="宋体" panose="02010600030101010101" pitchFamily="2" charset="-122"/>
              <a:ea typeface="宋体" panose="02010600030101010101" pitchFamily="2" charset="-122"/>
            </a:endParaRPr>
          </a:p>
          <a:p>
            <a:r>
              <a:rPr lang="en-US" altLang="zh-CN" sz="2400" b="1">
                <a:latin typeface="宋体" panose="02010600030101010101" pitchFamily="2" charset="-122"/>
                <a:ea typeface="宋体" panose="02010600030101010101" pitchFamily="2" charset="-122"/>
              </a:rPr>
              <a:t>3</a:t>
            </a:r>
            <a:r>
              <a:rPr lang="zh-CN" altLang="en-US" sz="2400" b="1">
                <a:latin typeface="宋体" panose="02010600030101010101" pitchFamily="2" charset="-122"/>
                <a:ea typeface="宋体" panose="02010600030101010101" pitchFamily="2" charset="-122"/>
              </a:rPr>
              <a:t>、“</a:t>
            </a:r>
            <a:r>
              <a:rPr lang="en-US" altLang="zh-CN" sz="2400" b="1">
                <a:latin typeface="宋体" panose="02010600030101010101" pitchFamily="2" charset="-122"/>
                <a:ea typeface="宋体" panose="02010600030101010101" pitchFamily="2" charset="-122"/>
              </a:rPr>
              <a:t>……</a:t>
            </a:r>
            <a:r>
              <a:rPr lang="zh-CN" altLang="en-US" sz="2400" b="1">
                <a:latin typeface="宋体" panose="02010600030101010101" pitchFamily="2" charset="-122"/>
                <a:ea typeface="宋体" panose="02010600030101010101" pitchFamily="2" charset="-122"/>
              </a:rPr>
              <a:t>这成什么规矩。那时是孩子，</a:t>
            </a:r>
            <a:r>
              <a:rPr lang="zh-CN" altLang="en-US" sz="2400" b="1">
                <a:solidFill>
                  <a:srgbClr val="FF33CC"/>
                </a:solidFill>
                <a:latin typeface="宋体" panose="02010600030101010101" pitchFamily="2" charset="-122"/>
                <a:ea typeface="宋体" panose="02010600030101010101" pitchFamily="2" charset="-122"/>
              </a:rPr>
              <a:t>不懂事</a:t>
            </a:r>
            <a:r>
              <a:rPr lang="en-US" altLang="zh-CN" sz="2400" b="1">
                <a:latin typeface="宋体" panose="02010600030101010101" pitchFamily="2" charset="-122"/>
                <a:ea typeface="宋体" panose="02010600030101010101" pitchFamily="2" charset="-122"/>
              </a:rPr>
              <a:t>……”</a:t>
            </a:r>
            <a:endParaRPr lang="en-US" altLang="zh-CN" sz="2400" b="1">
              <a:latin typeface="宋体" panose="02010600030101010101" pitchFamily="2" charset="-122"/>
              <a:ea typeface="宋体" panose="02010600030101010101" pitchFamily="2" charset="-122"/>
            </a:endParaRPr>
          </a:p>
          <a:p>
            <a:r>
              <a:rPr lang="en-US" altLang="zh-CN" sz="2400" b="1">
                <a:latin typeface="宋体" panose="02010600030101010101" pitchFamily="2" charset="-122"/>
                <a:ea typeface="宋体" panose="02010600030101010101" pitchFamily="2" charset="-122"/>
              </a:rPr>
              <a:t>4</a:t>
            </a:r>
            <a:r>
              <a:rPr lang="zh-CN" altLang="en-US" sz="2400" b="1">
                <a:latin typeface="宋体" panose="02010600030101010101" pitchFamily="2" charset="-122"/>
                <a:ea typeface="宋体" panose="02010600030101010101" pitchFamily="2" charset="-122"/>
              </a:rPr>
              <a:t>、“冬天没有什么东西了。</a:t>
            </a:r>
            <a:r>
              <a:rPr lang="zh-CN" altLang="en-US" sz="2400" b="1">
                <a:solidFill>
                  <a:srgbClr val="FF33CC"/>
                </a:solidFill>
                <a:latin typeface="宋体" panose="02010600030101010101" pitchFamily="2" charset="-122"/>
                <a:ea typeface="宋体" panose="02010600030101010101" pitchFamily="2" charset="-122"/>
              </a:rPr>
              <a:t>这点干青豆倒是自家晒在那里的</a:t>
            </a:r>
            <a:r>
              <a:rPr lang="en-US" altLang="zh-CN" sz="2400" b="1">
                <a:solidFill>
                  <a:srgbClr val="FF33CC"/>
                </a:solidFill>
                <a:latin typeface="宋体" panose="02010600030101010101" pitchFamily="2" charset="-122"/>
                <a:ea typeface="宋体" panose="02010600030101010101" pitchFamily="2" charset="-122"/>
              </a:rPr>
              <a:t>……”</a:t>
            </a:r>
            <a:endParaRPr lang="en-US" altLang="zh-CN" sz="2400" b="1">
              <a:solidFill>
                <a:srgbClr val="FF33CC"/>
              </a:solidFill>
              <a:latin typeface="宋体" panose="02010600030101010101" pitchFamily="2" charset="-122"/>
              <a:ea typeface="宋体" panose="02010600030101010101" pitchFamily="2" charset="-122"/>
            </a:endParaRPr>
          </a:p>
          <a:p>
            <a:r>
              <a:rPr lang="en-US" altLang="zh-CN" sz="2400" b="1">
                <a:latin typeface="宋体" panose="02010600030101010101" pitchFamily="2" charset="-122"/>
                <a:ea typeface="宋体" panose="02010600030101010101" pitchFamily="2" charset="-122"/>
              </a:rPr>
              <a:t>5</a:t>
            </a:r>
            <a:r>
              <a:rPr lang="zh-CN" altLang="en-US" sz="2400" b="1">
                <a:latin typeface="宋体" panose="02010600030101010101" pitchFamily="2" charset="-122"/>
                <a:ea typeface="宋体" panose="02010600030101010101" pitchFamily="2" charset="-122"/>
              </a:rPr>
              <a:t>、“种出东西来，挑去卖，总要</a:t>
            </a:r>
            <a:r>
              <a:rPr lang="zh-CN" altLang="en-US" sz="2400" b="1">
                <a:solidFill>
                  <a:srgbClr val="FF33CC"/>
                </a:solidFill>
                <a:latin typeface="宋体" panose="02010600030101010101" pitchFamily="2" charset="-122"/>
                <a:ea typeface="宋体" panose="02010600030101010101" pitchFamily="2" charset="-122"/>
              </a:rPr>
              <a:t>捐几回钱，</a:t>
            </a:r>
            <a:endParaRPr lang="zh-CN" altLang="en-US" sz="2400" b="1">
              <a:solidFill>
                <a:srgbClr val="FF33CC"/>
              </a:solidFill>
              <a:latin typeface="宋体" panose="02010600030101010101" pitchFamily="2" charset="-122"/>
              <a:ea typeface="宋体" panose="02010600030101010101" pitchFamily="2" charset="-122"/>
            </a:endParaRPr>
          </a:p>
          <a:p>
            <a:r>
              <a:rPr lang="zh-CN" altLang="en-US" sz="2400" b="1">
                <a:latin typeface="宋体" panose="02010600030101010101" pitchFamily="2" charset="-122"/>
                <a:ea typeface="宋体" panose="02010600030101010101" pitchFamily="2" charset="-122"/>
              </a:rPr>
              <a:t>折了本</a:t>
            </a:r>
            <a:r>
              <a:rPr lang="en-US" altLang="zh-CN" sz="2400" b="1">
                <a:latin typeface="宋体" panose="02010600030101010101" pitchFamily="2" charset="-122"/>
                <a:ea typeface="宋体" panose="02010600030101010101" pitchFamily="2" charset="-122"/>
              </a:rPr>
              <a:t>……”</a:t>
            </a:r>
            <a:endParaRPr lang="en-US" altLang="zh-CN" sz="2400" b="1">
              <a:latin typeface="宋体" panose="02010600030101010101" pitchFamily="2" charset="-122"/>
              <a:ea typeface="宋体" panose="02010600030101010101" pitchFamily="2" charset="-122"/>
            </a:endParaRPr>
          </a:p>
          <a:p>
            <a:r>
              <a:rPr lang="en-US" altLang="zh-CN" sz="2400" b="1">
                <a:latin typeface="宋体" panose="02010600030101010101" pitchFamily="2" charset="-122"/>
                <a:ea typeface="宋体" panose="02010600030101010101" pitchFamily="2" charset="-122"/>
              </a:rPr>
              <a:t>6</a:t>
            </a:r>
            <a:r>
              <a:rPr lang="zh-CN" altLang="en-US" sz="2400" b="1">
                <a:latin typeface="宋体" panose="02010600030101010101" pitchFamily="2" charset="-122"/>
                <a:ea typeface="宋体" panose="02010600030101010101" pitchFamily="2" charset="-122"/>
              </a:rPr>
              <a:t>、我问问他的景况。他</a:t>
            </a:r>
            <a:r>
              <a:rPr lang="zh-CN" altLang="en-US" sz="2400" b="1">
                <a:solidFill>
                  <a:srgbClr val="FF33CC"/>
                </a:solidFill>
                <a:latin typeface="宋体" panose="02010600030101010101" pitchFamily="2" charset="-122"/>
                <a:ea typeface="宋体" panose="02010600030101010101" pitchFamily="2" charset="-122"/>
              </a:rPr>
              <a:t>只是摇头。</a:t>
            </a:r>
            <a:r>
              <a:rPr lang="zh-CN" altLang="en-US" sz="2400" b="1">
                <a:latin typeface="宋体" panose="02010600030101010101" pitchFamily="2" charset="-122"/>
                <a:ea typeface="宋体" panose="02010600030101010101" pitchFamily="2" charset="-122"/>
              </a:rPr>
              <a:t>      </a:t>
            </a:r>
            <a:endParaRPr lang="zh-CN" altLang="en-US" sz="2400" b="1">
              <a:latin typeface="宋体" panose="02010600030101010101" pitchFamily="2" charset="-122"/>
              <a:ea typeface="宋体" panose="02010600030101010101" pitchFamily="2" charset="-122"/>
            </a:endParaRPr>
          </a:p>
          <a:p>
            <a:r>
              <a:rPr lang="en-US" altLang="zh-CN" sz="2400" b="1">
                <a:latin typeface="宋体" panose="02010600030101010101" pitchFamily="2" charset="-122"/>
                <a:ea typeface="宋体" panose="02010600030101010101" pitchFamily="2" charset="-122"/>
              </a:rPr>
              <a:t>7</a:t>
            </a:r>
            <a:r>
              <a:rPr lang="zh-CN" altLang="en-US" sz="2400" b="1">
                <a:latin typeface="宋体" panose="02010600030101010101" pitchFamily="2" charset="-122"/>
                <a:ea typeface="宋体" panose="02010600030101010101" pitchFamily="2" charset="-122"/>
              </a:rPr>
              <a:t>、脸上虽然刻着许多皱纹，却全然不动，仿佛石像一般。他大约</a:t>
            </a:r>
            <a:r>
              <a:rPr lang="zh-CN" altLang="en-US" sz="2400" b="1">
                <a:solidFill>
                  <a:srgbClr val="FF33CC"/>
                </a:solidFill>
                <a:latin typeface="宋体" panose="02010600030101010101" pitchFamily="2" charset="-122"/>
                <a:ea typeface="宋体" panose="02010600030101010101" pitchFamily="2" charset="-122"/>
              </a:rPr>
              <a:t>只是觉得苦，却又形容不出，</a:t>
            </a:r>
            <a:r>
              <a:rPr lang="zh-CN" altLang="en-US" sz="2400" b="1">
                <a:latin typeface="宋体" panose="02010600030101010101" pitchFamily="2" charset="-122"/>
                <a:ea typeface="宋体" panose="02010600030101010101" pitchFamily="2" charset="-122"/>
              </a:rPr>
              <a:t>沉默了片时，便拿起烟管来默默的吸烟了。</a:t>
            </a:r>
            <a:endParaRPr lang="zh-CN" altLang="en-US" sz="2400" b="1">
              <a:latin typeface="宋体" panose="02010600030101010101" pitchFamily="2" charset="-122"/>
              <a:ea typeface="宋体" panose="02010600030101010101" pitchFamily="2" charset="-122"/>
            </a:endParaRPr>
          </a:p>
          <a:p>
            <a:endParaRPr lang="en-US" altLang="zh-CN" b="1">
              <a:ea typeface="隶书" panose="02010509060101010101" pitchFamily="49" charset="-122"/>
            </a:endParaRPr>
          </a:p>
        </p:txBody>
      </p:sp>
      <p:pic>
        <p:nvPicPr>
          <p:cNvPr id="31747" name="Picture 5" descr="C:\My Documents\动画素材\问号.files\q2.gif"/>
          <p:cNvPicPr>
            <a:picLocks noChangeAspect="1" noChangeArrowheads="1" noCrop="1"/>
          </p:cNvPicPr>
          <p:nvPr/>
        </p:nvPicPr>
        <p:blipFill>
          <a:blip r:embed="rId1"/>
          <a:srcRect/>
          <a:stretch>
            <a:fillRect/>
          </a:stretch>
        </p:blipFill>
        <p:spPr bwMode="auto">
          <a:xfrm>
            <a:off x="6743700" y="170180"/>
            <a:ext cx="1114425" cy="1227138"/>
          </a:xfrm>
          <a:prstGeom prst="rect">
            <a:avLst/>
          </a:prstGeom>
          <a:noFill/>
          <a:ln w="9525">
            <a:noFill/>
            <a:miter lim="800000"/>
            <a:headEnd/>
            <a:tailEnd/>
          </a:ln>
        </p:spPr>
      </p:pic>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3"/>
          <p:cNvSpPr txBox="1">
            <a:spLocks noChangeArrowheads="1"/>
          </p:cNvSpPr>
          <p:nvPr/>
        </p:nvSpPr>
        <p:spPr bwMode="auto">
          <a:xfrm>
            <a:off x="812165" y="2049780"/>
            <a:ext cx="309880" cy="645160"/>
          </a:xfrm>
          <a:prstGeom prst="rect">
            <a:avLst/>
          </a:prstGeom>
          <a:noFill/>
          <a:ln w="9525">
            <a:noFill/>
            <a:miter lim="800000"/>
          </a:ln>
        </p:spPr>
        <p:txBody>
          <a:bodyPr wrap="none">
            <a:spAutoFit/>
          </a:bodyPr>
          <a:p>
            <a:endParaRPr lang="zh-CN" altLang="zh-CN" sz="3600" b="1">
              <a:ea typeface="隶书" panose="02010509060101010101" pitchFamily="49" charset="-122"/>
            </a:endParaRPr>
          </a:p>
        </p:txBody>
      </p:sp>
      <p:sp>
        <p:nvSpPr>
          <p:cNvPr id="32771" name="Rectangle 4"/>
          <p:cNvSpPr>
            <a:spLocks noChangeArrowheads="1"/>
          </p:cNvSpPr>
          <p:nvPr/>
        </p:nvSpPr>
        <p:spPr bwMode="auto">
          <a:xfrm>
            <a:off x="0" y="1122680"/>
            <a:ext cx="9144000" cy="1383665"/>
          </a:xfrm>
          <a:prstGeom prst="rect">
            <a:avLst/>
          </a:prstGeom>
          <a:solidFill>
            <a:schemeClr val="bg1"/>
          </a:solidFill>
          <a:ln w="9525">
            <a:noFill/>
            <a:miter lim="800000"/>
          </a:ln>
        </p:spPr>
        <p:txBody>
          <a:bodyPr>
            <a:spAutoFit/>
          </a:bodyPr>
          <a:p>
            <a:pPr>
              <a:spcBef>
                <a:spcPct val="50000"/>
              </a:spcBef>
            </a:pPr>
            <a:r>
              <a:rPr lang="en-US" altLang="zh-CN" sz="2800" b="1">
                <a:latin typeface="宋体" panose="02010600030101010101" pitchFamily="2" charset="-122"/>
                <a:ea typeface="宋体" panose="02010600030101010101" pitchFamily="2" charset="-122"/>
              </a:rPr>
              <a:t>1</a:t>
            </a:r>
            <a:r>
              <a:rPr lang="zh-CN" altLang="en-US" sz="2800" b="1">
                <a:latin typeface="宋体" panose="02010600030101010101" pitchFamily="2" charset="-122"/>
                <a:ea typeface="宋体" panose="02010600030101010101" pitchFamily="2" charset="-122"/>
              </a:rPr>
              <a:t>、他站住了，脸上现出</a:t>
            </a:r>
            <a:r>
              <a:rPr lang="zh-CN" altLang="en-US" sz="2800" b="1">
                <a:solidFill>
                  <a:srgbClr val="FF33CC"/>
                </a:solidFill>
                <a:latin typeface="宋体" panose="02010600030101010101" pitchFamily="2" charset="-122"/>
                <a:ea typeface="宋体" panose="02010600030101010101" pitchFamily="2" charset="-122"/>
              </a:rPr>
              <a:t>欢喜</a:t>
            </a:r>
            <a:r>
              <a:rPr lang="zh-CN" altLang="en-US" sz="2800" b="1">
                <a:latin typeface="宋体" panose="02010600030101010101" pitchFamily="2" charset="-122"/>
                <a:ea typeface="宋体" panose="02010600030101010101" pitchFamily="2" charset="-122"/>
              </a:rPr>
              <a:t>和</a:t>
            </a:r>
            <a:r>
              <a:rPr lang="zh-CN" altLang="en-US" sz="2800" b="1">
                <a:solidFill>
                  <a:srgbClr val="FF33CC"/>
                </a:solidFill>
                <a:latin typeface="宋体" panose="02010600030101010101" pitchFamily="2" charset="-122"/>
                <a:ea typeface="宋体" panose="02010600030101010101" pitchFamily="2" charset="-122"/>
              </a:rPr>
              <a:t>凄凉</a:t>
            </a:r>
            <a:r>
              <a:rPr lang="zh-CN" altLang="en-US" sz="2800" b="1">
                <a:latin typeface="宋体" panose="02010600030101010101" pitchFamily="2" charset="-122"/>
                <a:ea typeface="宋体" panose="02010600030101010101" pitchFamily="2" charset="-122"/>
              </a:rPr>
              <a:t>的神情；动着嘴唇，却没有做声。他的态度终于</a:t>
            </a:r>
            <a:r>
              <a:rPr lang="zh-CN" altLang="en-US" sz="2800" b="1">
                <a:solidFill>
                  <a:srgbClr val="FF33CC"/>
                </a:solidFill>
                <a:latin typeface="宋体" panose="02010600030101010101" pitchFamily="2" charset="-122"/>
                <a:ea typeface="宋体" panose="02010600030101010101" pitchFamily="2" charset="-122"/>
              </a:rPr>
              <a:t>恭敬</a:t>
            </a:r>
            <a:r>
              <a:rPr lang="zh-CN" altLang="en-US" sz="2800" b="1">
                <a:latin typeface="宋体" panose="02010600030101010101" pitchFamily="2" charset="-122"/>
                <a:ea typeface="宋体" panose="02010600030101010101" pitchFamily="2" charset="-122"/>
              </a:rPr>
              <a:t>起来，分明的叫道“</a:t>
            </a:r>
            <a:r>
              <a:rPr lang="zh-CN" altLang="en-US" sz="2800" b="1">
                <a:solidFill>
                  <a:srgbClr val="FF33CC"/>
                </a:solidFill>
                <a:latin typeface="宋体" panose="02010600030101010101" pitchFamily="2" charset="-122"/>
                <a:ea typeface="宋体" panose="02010600030101010101" pitchFamily="2" charset="-122"/>
              </a:rPr>
              <a:t>老爷</a:t>
            </a:r>
            <a:r>
              <a:rPr lang="zh-CN" altLang="en-US" sz="2800" b="1">
                <a:latin typeface="宋体" panose="02010600030101010101" pitchFamily="2" charset="-122"/>
                <a:ea typeface="宋体" panose="02010600030101010101" pitchFamily="2" charset="-122"/>
              </a:rPr>
              <a:t>！</a:t>
            </a:r>
            <a:r>
              <a:rPr lang="en-US" altLang="zh-CN" sz="2800" b="1">
                <a:latin typeface="宋体" panose="02010600030101010101" pitchFamily="2" charset="-122"/>
                <a:ea typeface="宋体" panose="02010600030101010101" pitchFamily="2" charset="-122"/>
              </a:rPr>
              <a:t>……”</a:t>
            </a:r>
            <a:endParaRPr lang="en-US" altLang="zh-CN" sz="2800" b="1">
              <a:latin typeface="宋体" panose="02010600030101010101" pitchFamily="2" charset="-122"/>
              <a:ea typeface="宋体" panose="02010600030101010101" pitchFamily="2" charset="-122"/>
            </a:endParaRPr>
          </a:p>
        </p:txBody>
      </p:sp>
      <p:sp>
        <p:nvSpPr>
          <p:cNvPr id="4" name="Text Box 5"/>
          <p:cNvSpPr txBox="1">
            <a:spLocks noChangeArrowheads="1"/>
          </p:cNvSpPr>
          <p:nvPr/>
        </p:nvSpPr>
        <p:spPr bwMode="auto">
          <a:xfrm>
            <a:off x="280353" y="2578418"/>
            <a:ext cx="2735580" cy="398780"/>
          </a:xfrm>
          <a:prstGeom prst="rect">
            <a:avLst/>
          </a:prstGeom>
          <a:noFill/>
          <a:ln w="9525">
            <a:noFill/>
            <a:miter lim="800000"/>
          </a:ln>
        </p:spPr>
        <p:txBody>
          <a:bodyPr wrap="none">
            <a:spAutoFit/>
          </a:bodyPr>
          <a:p>
            <a:pPr algn="l"/>
            <a:r>
              <a:rPr lang="zh-CN" altLang="en-US" sz="2000" b="1">
                <a:solidFill>
                  <a:srgbClr val="002060"/>
                </a:solidFill>
                <a:latin typeface="宋体" panose="02010600030101010101" pitchFamily="2" charset="-122"/>
                <a:ea typeface="宋体" panose="02010600030101010101" pitchFamily="2" charset="-122"/>
                <a:cs typeface="+mn-ea"/>
              </a:rPr>
              <a:t>欢喜：见到童年好友。</a:t>
            </a:r>
            <a:endParaRPr lang="zh-CN" altLang="en-US" sz="2000" b="1">
              <a:solidFill>
                <a:srgbClr val="002060"/>
              </a:solidFill>
              <a:latin typeface="宋体" panose="02010600030101010101" pitchFamily="2" charset="-122"/>
              <a:ea typeface="宋体" panose="02010600030101010101" pitchFamily="2" charset="-122"/>
              <a:cs typeface="+mn-ea"/>
            </a:endParaRPr>
          </a:p>
        </p:txBody>
      </p:sp>
      <p:sp>
        <p:nvSpPr>
          <p:cNvPr id="5" name="Text Box 6"/>
          <p:cNvSpPr txBox="1">
            <a:spLocks noChangeArrowheads="1"/>
          </p:cNvSpPr>
          <p:nvPr/>
        </p:nvSpPr>
        <p:spPr bwMode="auto">
          <a:xfrm>
            <a:off x="208915" y="2935605"/>
            <a:ext cx="5543550" cy="398780"/>
          </a:xfrm>
          <a:prstGeom prst="rect">
            <a:avLst/>
          </a:prstGeom>
          <a:noFill/>
          <a:ln w="9525">
            <a:noFill/>
            <a:miter lim="800000"/>
          </a:ln>
        </p:spPr>
        <p:txBody>
          <a:bodyPr wrap="none">
            <a:spAutoFit/>
          </a:bodyPr>
          <a:p>
            <a:pPr algn="l"/>
            <a:r>
              <a:rPr lang="zh-CN" altLang="en-US" sz="2000" b="1">
                <a:solidFill>
                  <a:srgbClr val="002060"/>
                </a:solidFill>
                <a:latin typeface="宋体" panose="02010600030101010101" pitchFamily="2" charset="-122"/>
                <a:ea typeface="宋体" panose="02010600030101010101" pitchFamily="2" charset="-122"/>
                <a:cs typeface="+mn-ea"/>
              </a:rPr>
              <a:t>凄凉：二十几年的世态炎凉使他感到痛苦、难堪</a:t>
            </a:r>
            <a:endParaRPr lang="zh-CN" altLang="en-US" sz="2000" b="1">
              <a:solidFill>
                <a:srgbClr val="002060"/>
              </a:solidFill>
              <a:latin typeface="宋体" panose="02010600030101010101" pitchFamily="2" charset="-122"/>
              <a:ea typeface="宋体" panose="02010600030101010101" pitchFamily="2" charset="-122"/>
              <a:cs typeface="+mn-ea"/>
            </a:endParaRPr>
          </a:p>
        </p:txBody>
      </p:sp>
      <p:sp>
        <p:nvSpPr>
          <p:cNvPr id="6" name="Text Box 7"/>
          <p:cNvSpPr txBox="1">
            <a:spLocks noChangeArrowheads="1"/>
          </p:cNvSpPr>
          <p:nvPr/>
        </p:nvSpPr>
        <p:spPr bwMode="auto">
          <a:xfrm>
            <a:off x="208915" y="3334385"/>
            <a:ext cx="8858250" cy="706755"/>
          </a:xfrm>
          <a:prstGeom prst="rect">
            <a:avLst/>
          </a:prstGeom>
          <a:noFill/>
          <a:ln w="9525">
            <a:noFill/>
            <a:miter lim="800000"/>
          </a:ln>
        </p:spPr>
        <p:txBody>
          <a:bodyPr>
            <a:spAutoFit/>
          </a:bodyPr>
          <a:p>
            <a:r>
              <a:rPr lang="zh-CN" altLang="en-US" sz="2000" b="1">
                <a:solidFill>
                  <a:srgbClr val="002060"/>
                </a:solidFill>
                <a:latin typeface="宋体" panose="02010600030101010101" pitchFamily="2" charset="-122"/>
                <a:ea typeface="宋体" panose="02010600030101010101" pitchFamily="2" charset="-122"/>
                <a:cs typeface="+mn-ea"/>
              </a:rPr>
              <a:t>恭敬、老爷：写出闰土在封建等级制度下所受的精神压迫和痛苦，也刻画出了农民闰土与知识分子“我”之间关系的隔膜。</a:t>
            </a:r>
            <a:endParaRPr lang="zh-CN" altLang="en-US" sz="2000" b="1">
              <a:solidFill>
                <a:srgbClr val="002060"/>
              </a:solidFill>
              <a:latin typeface="宋体" panose="02010600030101010101" pitchFamily="2" charset="-122"/>
              <a:ea typeface="宋体" panose="02010600030101010101" pitchFamily="2" charset="-122"/>
              <a:cs typeface="+mn-ea"/>
            </a:endParaRPr>
          </a:p>
        </p:txBody>
      </p:sp>
      <p:sp>
        <p:nvSpPr>
          <p:cNvPr id="32775" name="Rectangle 5"/>
          <p:cNvSpPr>
            <a:spLocks noChangeArrowheads="1"/>
          </p:cNvSpPr>
          <p:nvPr/>
        </p:nvSpPr>
        <p:spPr bwMode="auto">
          <a:xfrm>
            <a:off x="0" y="4156710"/>
            <a:ext cx="8786813" cy="953135"/>
          </a:xfrm>
          <a:prstGeom prst="rect">
            <a:avLst/>
          </a:prstGeom>
          <a:solidFill>
            <a:schemeClr val="bg1"/>
          </a:solidFill>
          <a:ln w="9525">
            <a:noFill/>
            <a:miter lim="800000"/>
          </a:ln>
        </p:spPr>
        <p:txBody>
          <a:bodyPr>
            <a:spAutoFit/>
          </a:bodyPr>
          <a:p>
            <a:pPr>
              <a:spcBef>
                <a:spcPct val="50000"/>
              </a:spcBef>
            </a:pPr>
            <a:r>
              <a:rPr lang="en-US" altLang="zh-CN" sz="2800" b="1">
                <a:latin typeface="宋体" panose="02010600030101010101" pitchFamily="2" charset="-122"/>
                <a:ea typeface="宋体" panose="02010600030101010101" pitchFamily="2" charset="-122"/>
              </a:rPr>
              <a:t>2</a:t>
            </a:r>
            <a:r>
              <a:rPr lang="zh-CN" altLang="en-US" sz="2800" b="1">
                <a:latin typeface="宋体" panose="02010600030101010101" pitchFamily="2" charset="-122"/>
                <a:ea typeface="宋体" panose="02010600030101010101" pitchFamily="2" charset="-122"/>
              </a:rPr>
              <a:t>、我似乎</a:t>
            </a:r>
            <a:r>
              <a:rPr lang="zh-CN" altLang="en-US" sz="2800" b="1">
                <a:solidFill>
                  <a:srgbClr val="FF33CC"/>
                </a:solidFill>
                <a:latin typeface="宋体" panose="02010600030101010101" pitchFamily="2" charset="-122"/>
                <a:ea typeface="宋体" panose="02010600030101010101" pitchFamily="2" charset="-122"/>
              </a:rPr>
              <a:t>打了一个寒噤；</a:t>
            </a:r>
            <a:r>
              <a:rPr lang="zh-CN" altLang="en-US" sz="2800" b="1">
                <a:latin typeface="宋体" panose="02010600030101010101" pitchFamily="2" charset="-122"/>
                <a:ea typeface="宋体" panose="02010600030101010101" pitchFamily="2" charset="-122"/>
              </a:rPr>
              <a:t>我就知道我们之间已经隔了一层可悲的</a:t>
            </a:r>
            <a:r>
              <a:rPr lang="zh-CN" altLang="en-US" sz="2800" b="1">
                <a:solidFill>
                  <a:srgbClr val="FF33CC"/>
                </a:solidFill>
                <a:latin typeface="宋体" panose="02010600030101010101" pitchFamily="2" charset="-122"/>
                <a:ea typeface="宋体" panose="02010600030101010101" pitchFamily="2" charset="-122"/>
              </a:rPr>
              <a:t>厚障壁</a:t>
            </a:r>
            <a:r>
              <a:rPr lang="zh-CN" altLang="en-US" sz="2800" b="1">
                <a:latin typeface="宋体" panose="02010600030101010101" pitchFamily="2" charset="-122"/>
                <a:ea typeface="宋体" panose="02010600030101010101" pitchFamily="2" charset="-122"/>
              </a:rPr>
              <a:t>了。</a:t>
            </a:r>
            <a:endParaRPr lang="zh-CN" altLang="en-US" sz="2800" b="1">
              <a:latin typeface="宋体" panose="02010600030101010101" pitchFamily="2" charset="-122"/>
              <a:ea typeface="宋体" panose="02010600030101010101" pitchFamily="2" charset="-122"/>
            </a:endParaRPr>
          </a:p>
        </p:txBody>
      </p:sp>
      <p:sp>
        <p:nvSpPr>
          <p:cNvPr id="8" name="Rectangle 6"/>
          <p:cNvSpPr>
            <a:spLocks noChangeArrowheads="1"/>
          </p:cNvSpPr>
          <p:nvPr/>
        </p:nvSpPr>
        <p:spPr bwMode="auto">
          <a:xfrm>
            <a:off x="387033" y="5339080"/>
            <a:ext cx="8215312" cy="706755"/>
          </a:xfrm>
          <a:prstGeom prst="rect">
            <a:avLst/>
          </a:prstGeom>
          <a:noFill/>
          <a:ln w="9525">
            <a:noFill/>
            <a:miter lim="800000"/>
          </a:ln>
        </p:spPr>
        <p:txBody>
          <a:bodyPr>
            <a:spAutoFit/>
          </a:bodyPr>
          <a:p>
            <a:r>
              <a:rPr lang="zh-CN" altLang="en-US" sz="2000" b="1">
                <a:solidFill>
                  <a:srgbClr val="002060"/>
                </a:solidFill>
                <a:latin typeface="宋体" panose="02010600030101010101" pitchFamily="2" charset="-122"/>
                <a:ea typeface="宋体" panose="02010600030101010101" pitchFamily="2" charset="-122"/>
                <a:cs typeface="+mn-ea"/>
              </a:rPr>
              <a:t>打了一个寒噤： 闰土居然叫我“老爷”使“我”感到惊异，少年时的纯真友情，完全被封建等级制度观念所代替。</a:t>
            </a:r>
            <a:endParaRPr lang="zh-CN" altLang="en-US" sz="2000" b="1">
              <a:solidFill>
                <a:srgbClr val="002060"/>
              </a:solidFill>
              <a:latin typeface="宋体" panose="02010600030101010101" pitchFamily="2" charset="-122"/>
              <a:ea typeface="宋体" panose="02010600030101010101" pitchFamily="2" charset="-122"/>
              <a:cs typeface="+mn-ea"/>
            </a:endParaRPr>
          </a:p>
        </p:txBody>
      </p:sp>
      <p:sp>
        <p:nvSpPr>
          <p:cNvPr id="9" name="Text Box 8"/>
          <p:cNvSpPr txBox="1">
            <a:spLocks noChangeArrowheads="1"/>
          </p:cNvSpPr>
          <p:nvPr/>
        </p:nvSpPr>
        <p:spPr bwMode="auto">
          <a:xfrm>
            <a:off x="280670" y="6220460"/>
            <a:ext cx="6054090" cy="398780"/>
          </a:xfrm>
          <a:prstGeom prst="rect">
            <a:avLst/>
          </a:prstGeom>
          <a:noFill/>
          <a:ln w="9525">
            <a:noFill/>
            <a:miter lim="800000"/>
          </a:ln>
        </p:spPr>
        <p:txBody>
          <a:bodyPr wrap="none">
            <a:spAutoFit/>
          </a:bodyPr>
          <a:p>
            <a:pPr algn="l"/>
            <a:r>
              <a:rPr lang="zh-CN" altLang="en-US" sz="2000" b="1">
                <a:solidFill>
                  <a:srgbClr val="002060"/>
                </a:solidFill>
                <a:latin typeface="宋体" panose="02010600030101010101" pitchFamily="2" charset="-122"/>
                <a:ea typeface="宋体" panose="02010600030101010101" pitchFamily="2" charset="-122"/>
                <a:cs typeface="+mn-ea"/>
              </a:rPr>
              <a:t>厚障壁：比喻因等级观念而产生的深深的思想隔阂。</a:t>
            </a:r>
            <a:endParaRPr lang="zh-CN" altLang="en-US" sz="2000" b="1">
              <a:solidFill>
                <a:srgbClr val="002060"/>
              </a:solidFill>
              <a:latin typeface="宋体" panose="02010600030101010101" pitchFamily="2" charset="-122"/>
              <a:ea typeface="宋体" panose="02010600030101010101" pitchFamily="2" charset="-122"/>
              <a:cs typeface="+mn-ea"/>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projctor.wav"/>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laser.wav"/>
                                        </p:tgtEl>
                                      </p:cMediaNode>
                                    </p:audio>
                                  </p:subTnLst>
                                </p:cTn>
                              </p:par>
                            </p:childTnLst>
                          </p:cTn>
                        </p:par>
                      </p:childTnLst>
                    </p:cTn>
                  </p:par>
                  <p:par>
                    <p:cTn id="21" fill="hold">
                      <p:stCondLst>
                        <p:cond delay="indefinite"/>
                      </p:stCondLst>
                      <p:childTnLst>
                        <p:par>
                          <p:cTn id="22" fill="hold">
                            <p:stCondLst>
                              <p:cond delay="0"/>
                            </p:stCondLst>
                            <p:childTnLst>
                              <p:par>
                                <p:cTn id="23" presetID="15"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ppt_w</p:attrName>
                                        </p:attrNameLst>
                                      </p:cBhvr>
                                      <p:tavLst>
                                        <p:tav tm="0">
                                          <p:val>
                                            <p:fltVal val="0"/>
                                          </p:val>
                                        </p:tav>
                                        <p:tav tm="100000">
                                          <p:val>
                                            <p:strVal val="#ppt_w"/>
                                          </p:val>
                                        </p:tav>
                                      </p:tavLst>
                                    </p:anim>
                                    <p:anim calcmode="lin" valueType="num">
                                      <p:cBhvr>
                                        <p:cTn id="26" dur="1000" fill="hold"/>
                                        <p:tgtEl>
                                          <p:spTgt spid="8"/>
                                        </p:tgtEl>
                                        <p:attrNameLst>
                                          <p:attrName>ppt_h</p:attrName>
                                        </p:attrNameLst>
                                      </p:cBhvr>
                                      <p:tavLst>
                                        <p:tav tm="0">
                                          <p:val>
                                            <p:fltVal val="0"/>
                                          </p:val>
                                        </p:tav>
                                        <p:tav tm="100000">
                                          <p:val>
                                            <p:strVal val="#ppt_h"/>
                                          </p:val>
                                        </p:tav>
                                      </p:tavLst>
                                    </p:anim>
                                    <p:anim calcmode="lin" valueType="num">
                                      <p:cBhvr>
                                        <p:cTn id="27"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8"/>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23"/>
                                            </p:cond>
                                          </p:stCondLst>
                                          <p:endCondLst>
                                            <p:cond evt="onStopAudio" delay="0">
                                              <p:tgtEl>
                                                <p:sldTgt/>
                                              </p:tgtEl>
                                            </p:cond>
                                          </p:endCondLst>
                                        </p:cTn>
                                        <p:tgtEl>
                                          <p:sndTgt r:embed="rId3" name="carbrake.wav"/>
                                        </p:tgtEl>
                                      </p:cMediaNode>
                                    </p:audio>
                                  </p:subTnLst>
                                </p:cTn>
                              </p:par>
                            </p:childTnLst>
                          </p:cTn>
                        </p:par>
                      </p:childTnLst>
                    </p:cTn>
                  </p:par>
                  <p:par>
                    <p:cTn id="29" fill="hold">
                      <p:stCondLst>
                        <p:cond delay="indefinite"/>
                      </p:stCondLst>
                      <p:childTnLst>
                        <p:par>
                          <p:cTn id="30" fill="hold">
                            <p:stCondLst>
                              <p:cond delay="0"/>
                            </p:stCondLst>
                            <p:childTnLst>
                              <p:par>
                                <p:cTn id="31" presetID="16" presetClass="entr" presetSubtype="42"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arn(outHorizontal)">
                                      <p:cBhvr>
                                        <p:cTn id="33" dur="500"/>
                                        <p:tgtEl>
                                          <p:spTgt spid="9"/>
                                        </p:tgtEl>
                                      </p:cBhvr>
                                    </p:animEffect>
                                  </p:childTnLst>
                                  <p:subTnLst>
                                    <p:audio>
                                      <p:cMediaNode>
                                        <p:cTn display="0" masterRel="sameClick">
                                          <p:stCondLst>
                                            <p:cond evt="begin" delay="0">
                                              <p:tn val="31"/>
                                            </p:cond>
                                          </p:stCondLst>
                                          <p:endCondLst>
                                            <p:cond evt="onStopAudio" delay="0">
                                              <p:tgtEl>
                                                <p:sldTgt/>
                                              </p:tgtEl>
                                            </p:cond>
                                          </p:endCondLst>
                                        </p:cTn>
                                        <p:tgtEl>
                                          <p:sndTgt r:embed="rId4"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5" grpId="0" autoUpdateAnimBg="0"/>
      <p:bldP spid="6" grpId="0" autoUpdateAnimBg="0"/>
      <p:bldP spid="8" grpId="0" autoUpdateAnimBg="0"/>
      <p:bldP spid="9"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8" name="Rectangle 3"/>
          <p:cNvSpPr>
            <a:spLocks noChangeArrowheads="1"/>
          </p:cNvSpPr>
          <p:nvPr/>
        </p:nvSpPr>
        <p:spPr bwMode="auto">
          <a:xfrm>
            <a:off x="635" y="1718945"/>
            <a:ext cx="9127490" cy="1076325"/>
          </a:xfrm>
          <a:prstGeom prst="rect">
            <a:avLst/>
          </a:prstGeom>
          <a:solidFill>
            <a:schemeClr val="bg1"/>
          </a:solidFill>
          <a:ln w="9525">
            <a:noFill/>
            <a:miter lim="800000"/>
          </a:ln>
        </p:spPr>
        <p:txBody>
          <a:bodyPr wrap="square">
            <a:spAutoFit/>
          </a:bodyPr>
          <a:p>
            <a:pPr>
              <a:spcBef>
                <a:spcPct val="50000"/>
              </a:spcBef>
            </a:pPr>
            <a:r>
              <a:rPr lang="en-US" altLang="zh-CN" sz="3200" b="1">
                <a:latin typeface="宋体" panose="02010600030101010101" pitchFamily="2" charset="-122"/>
                <a:ea typeface="宋体" panose="02010600030101010101" pitchFamily="2" charset="-122"/>
              </a:rPr>
              <a:t>3</a:t>
            </a:r>
            <a:r>
              <a:rPr lang="zh-CN" altLang="en-US" sz="3200" b="1">
                <a:latin typeface="宋体" panose="02010600030101010101" pitchFamily="2" charset="-122"/>
                <a:ea typeface="宋体" panose="02010600030101010101" pitchFamily="2" charset="-122"/>
              </a:rPr>
              <a:t>、“</a:t>
            </a:r>
            <a:r>
              <a:rPr lang="en-US" altLang="zh-CN" sz="3200" b="1">
                <a:latin typeface="宋体" panose="02010600030101010101" pitchFamily="2" charset="-122"/>
                <a:ea typeface="宋体" panose="02010600030101010101" pitchFamily="2" charset="-122"/>
              </a:rPr>
              <a:t>……</a:t>
            </a:r>
            <a:r>
              <a:rPr lang="zh-CN" altLang="en-US" sz="3200" b="1">
                <a:latin typeface="宋体" panose="02010600030101010101" pitchFamily="2" charset="-122"/>
                <a:ea typeface="宋体" panose="02010600030101010101" pitchFamily="2" charset="-122"/>
              </a:rPr>
              <a:t>这成什么规矩。那时是孩子，</a:t>
            </a:r>
            <a:r>
              <a:rPr lang="zh-CN" altLang="en-US" sz="3200" b="1">
                <a:solidFill>
                  <a:srgbClr val="FF33CC"/>
                </a:solidFill>
                <a:latin typeface="宋体" panose="02010600030101010101" pitchFamily="2" charset="-122"/>
                <a:ea typeface="宋体" panose="02010600030101010101" pitchFamily="2" charset="-122"/>
              </a:rPr>
              <a:t>不懂事</a:t>
            </a:r>
            <a:r>
              <a:rPr lang="en-US" altLang="zh-CN" sz="3200" b="1">
                <a:latin typeface="宋体" panose="02010600030101010101" pitchFamily="2" charset="-122"/>
                <a:ea typeface="宋体" panose="02010600030101010101" pitchFamily="2" charset="-122"/>
              </a:rPr>
              <a:t>……</a:t>
            </a:r>
            <a:endParaRPr lang="en-US" altLang="zh-CN" sz="3200" b="1">
              <a:latin typeface="宋体" panose="02010600030101010101" pitchFamily="2" charset="-122"/>
              <a:ea typeface="宋体" panose="02010600030101010101" pitchFamily="2" charset="-122"/>
            </a:endParaRPr>
          </a:p>
        </p:txBody>
      </p:sp>
      <p:sp>
        <p:nvSpPr>
          <p:cNvPr id="12" name="Text Box 5"/>
          <p:cNvSpPr txBox="1">
            <a:spLocks noChangeArrowheads="1"/>
          </p:cNvSpPr>
          <p:nvPr/>
        </p:nvSpPr>
        <p:spPr bwMode="auto">
          <a:xfrm>
            <a:off x="0" y="2944495"/>
            <a:ext cx="9128125" cy="1814830"/>
          </a:xfrm>
          <a:prstGeom prst="rect">
            <a:avLst/>
          </a:prstGeom>
          <a:noFill/>
          <a:ln w="9525">
            <a:noFill/>
            <a:miter lim="800000"/>
          </a:ln>
        </p:spPr>
        <p:txBody>
          <a:bodyPr wrap="square">
            <a:spAutoFit/>
          </a:bodyPr>
          <a:p>
            <a:pPr>
              <a:spcBef>
                <a:spcPct val="50000"/>
              </a:spcBef>
            </a:pPr>
            <a:r>
              <a:rPr lang="zh-CN" altLang="en-US" sz="2800" b="1">
                <a:solidFill>
                  <a:srgbClr val="002060"/>
                </a:solidFill>
                <a:latin typeface="宋体" panose="02010600030101010101" pitchFamily="2" charset="-122"/>
                <a:ea typeface="宋体" panose="02010600030101010101" pitchFamily="2" charset="-122"/>
                <a:cs typeface="+mn-ea"/>
              </a:rPr>
              <a:t>事：中国传统的一套封建礼法关系，以及这种礼法关系所维系着的封建等级观念。人与人平等相待就不成规矩，可见受封建思想、等级观念毒害之深。不仅经济生活上困苦不堪，精神上也被严重摧残。</a:t>
            </a:r>
            <a:endParaRPr lang="zh-CN" altLang="en-US" sz="2800" b="1">
              <a:solidFill>
                <a:srgbClr val="002060"/>
              </a:solidFill>
              <a:latin typeface="宋体" panose="02010600030101010101" pitchFamily="2" charset="-122"/>
              <a:ea typeface="宋体" panose="02010600030101010101" pitchFamily="2" charset="-122"/>
              <a:cs typeface="+mn-ea"/>
            </a:endParaRPr>
          </a:p>
        </p:txBody>
      </p:sp>
      <p:sp>
        <p:nvSpPr>
          <p:cNvPr id="13" name="Text Box 6"/>
          <p:cNvSpPr txBox="1">
            <a:spLocks noChangeArrowheads="1"/>
          </p:cNvSpPr>
          <p:nvPr/>
        </p:nvSpPr>
        <p:spPr bwMode="auto">
          <a:xfrm>
            <a:off x="83185" y="6019165"/>
            <a:ext cx="8621395" cy="521970"/>
          </a:xfrm>
          <a:prstGeom prst="rect">
            <a:avLst/>
          </a:prstGeom>
          <a:noFill/>
          <a:ln w="9525">
            <a:noFill/>
            <a:miter lim="800000"/>
          </a:ln>
        </p:spPr>
        <p:txBody>
          <a:bodyPr wrap="square">
            <a:spAutoFit/>
          </a:bodyPr>
          <a:p>
            <a:r>
              <a:rPr lang="zh-CN" altLang="en-US" sz="2800" b="1">
                <a:solidFill>
                  <a:srgbClr val="002060"/>
                </a:solidFill>
                <a:latin typeface="宋体" panose="02010600030101010101" pitchFamily="2" charset="-122"/>
                <a:ea typeface="宋体" panose="02010600030101010101" pitchFamily="2" charset="-122"/>
                <a:cs typeface="+mn-ea"/>
              </a:rPr>
              <a:t>缺吃少穿的情况下还送来干青豆体现他的善良和淳朴。</a:t>
            </a:r>
            <a:endParaRPr lang="zh-CN" altLang="en-US" sz="2800" b="1">
              <a:solidFill>
                <a:srgbClr val="002060"/>
              </a:solidFill>
              <a:latin typeface="宋体" panose="02010600030101010101" pitchFamily="2" charset="-122"/>
              <a:ea typeface="宋体" panose="02010600030101010101" pitchFamily="2" charset="-122"/>
              <a:cs typeface="+mn-ea"/>
            </a:endParaRPr>
          </a:p>
        </p:txBody>
      </p:sp>
      <p:sp>
        <p:nvSpPr>
          <p:cNvPr id="32781" name="矩形 16"/>
          <p:cNvSpPr>
            <a:spLocks noChangeArrowheads="1"/>
          </p:cNvSpPr>
          <p:nvPr/>
        </p:nvSpPr>
        <p:spPr bwMode="auto">
          <a:xfrm>
            <a:off x="317" y="4867275"/>
            <a:ext cx="9144001" cy="1076325"/>
          </a:xfrm>
          <a:prstGeom prst="rect">
            <a:avLst/>
          </a:prstGeom>
          <a:solidFill>
            <a:schemeClr val="bg1"/>
          </a:solidFill>
          <a:ln w="9525">
            <a:noFill/>
            <a:miter lim="800000"/>
          </a:ln>
        </p:spPr>
        <p:txBody>
          <a:bodyPr>
            <a:spAutoFit/>
          </a:bodyPr>
          <a:p>
            <a:pPr>
              <a:spcBef>
                <a:spcPct val="50000"/>
              </a:spcBef>
            </a:pPr>
            <a:r>
              <a:rPr lang="en-US" altLang="zh-CN" sz="3200" b="1">
                <a:latin typeface="宋体" panose="02010600030101010101" pitchFamily="2" charset="-122"/>
                <a:ea typeface="宋体" panose="02010600030101010101" pitchFamily="2" charset="-122"/>
              </a:rPr>
              <a:t>4</a:t>
            </a:r>
            <a:r>
              <a:rPr lang="zh-CN" altLang="en-US" sz="3200" b="1">
                <a:latin typeface="宋体" panose="02010600030101010101" pitchFamily="2" charset="-122"/>
                <a:ea typeface="宋体" panose="02010600030101010101" pitchFamily="2" charset="-122"/>
              </a:rPr>
              <a:t>、“冬天没有什么东西了。</a:t>
            </a:r>
            <a:r>
              <a:rPr lang="zh-CN" altLang="en-US" sz="3200" b="1">
                <a:solidFill>
                  <a:srgbClr val="FF33CC"/>
                </a:solidFill>
                <a:latin typeface="宋体" panose="02010600030101010101" pitchFamily="2" charset="-122"/>
                <a:ea typeface="宋体" panose="02010600030101010101" pitchFamily="2" charset="-122"/>
              </a:rPr>
              <a:t>这点干青豆倒是自家晒在那里的</a:t>
            </a:r>
            <a:r>
              <a:rPr lang="en-US" altLang="zh-CN" sz="3200" b="1">
                <a:solidFill>
                  <a:srgbClr val="FF33CC"/>
                </a:solidFill>
                <a:latin typeface="宋体" panose="02010600030101010101" pitchFamily="2" charset="-122"/>
                <a:ea typeface="宋体" panose="02010600030101010101" pitchFamily="2" charset="-122"/>
              </a:rPr>
              <a:t>…”</a:t>
            </a:r>
            <a:endParaRPr lang="en-US" altLang="zh-CN" sz="3200" b="1">
              <a:solidFill>
                <a:srgbClr val="FF33CC"/>
              </a:solidFill>
              <a:latin typeface="宋体" panose="02010600030101010101" pitchFamily="2" charset="-122"/>
              <a:ea typeface="宋体" panose="02010600030101010101" pitchFamily="2" charset="-122"/>
            </a:endParaRPr>
          </a:p>
        </p:txBody>
      </p:sp>
      <p:sp>
        <p:nvSpPr>
          <p:cNvPr id="7" name="矩形 6"/>
          <p:cNvSpPr/>
          <p:nvPr/>
        </p:nvSpPr>
        <p:spPr>
          <a:xfrm>
            <a:off x="407035" y="15240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P spid="13"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Rectangle 3"/>
          <p:cNvSpPr>
            <a:spLocks noChangeArrowheads="1"/>
          </p:cNvSpPr>
          <p:nvPr/>
        </p:nvSpPr>
        <p:spPr bwMode="auto">
          <a:xfrm>
            <a:off x="191135" y="3939540"/>
            <a:ext cx="8762365" cy="1568450"/>
          </a:xfrm>
          <a:prstGeom prst="rect">
            <a:avLst/>
          </a:prstGeom>
          <a:solidFill>
            <a:schemeClr val="bg1"/>
          </a:solidFill>
          <a:ln w="9525">
            <a:noFill/>
            <a:miter lim="800000"/>
          </a:ln>
        </p:spPr>
        <p:txBody>
          <a:bodyPr wrap="square">
            <a:spAutoFit/>
          </a:bodyPr>
          <a:p>
            <a:pPr>
              <a:spcBef>
                <a:spcPct val="50000"/>
              </a:spcBef>
            </a:pPr>
            <a:r>
              <a:rPr lang="en-US" altLang="zh-CN" b="1">
                <a:ea typeface="隶书" panose="02010509060101010101" pitchFamily="49" charset="-122"/>
              </a:rPr>
              <a:t>7</a:t>
            </a:r>
            <a:r>
              <a:rPr lang="zh-CN" altLang="en-US" sz="3200" b="1">
                <a:latin typeface="宋体" panose="02010600030101010101" pitchFamily="2" charset="-122"/>
                <a:ea typeface="宋体" panose="02010600030101010101" pitchFamily="2" charset="-122"/>
              </a:rPr>
              <a:t>、脸上虽然刻着许多皱纹，却全然不动，仿佛石像一般。他大约</a:t>
            </a:r>
            <a:r>
              <a:rPr lang="zh-CN" altLang="en-US" sz="3200" b="1">
                <a:solidFill>
                  <a:srgbClr val="FF33CC"/>
                </a:solidFill>
                <a:latin typeface="宋体" panose="02010600030101010101" pitchFamily="2" charset="-122"/>
                <a:ea typeface="宋体" panose="02010600030101010101" pitchFamily="2" charset="-122"/>
              </a:rPr>
              <a:t>只是觉得苦，却又形容不出，</a:t>
            </a:r>
            <a:r>
              <a:rPr lang="zh-CN" altLang="en-US" sz="3200" b="1">
                <a:latin typeface="宋体" panose="02010600030101010101" pitchFamily="2" charset="-122"/>
                <a:ea typeface="宋体" panose="02010600030101010101" pitchFamily="2" charset="-122"/>
              </a:rPr>
              <a:t>沉默了片时，便拿起烟管来默默的吸烟了。     </a:t>
            </a:r>
            <a:endParaRPr lang="zh-CN" altLang="en-US" sz="3200" b="1">
              <a:latin typeface="宋体" panose="02010600030101010101" pitchFamily="2" charset="-122"/>
              <a:ea typeface="宋体" panose="02010600030101010101" pitchFamily="2" charset="-122"/>
            </a:endParaRPr>
          </a:p>
        </p:txBody>
      </p:sp>
      <p:sp>
        <p:nvSpPr>
          <p:cNvPr id="4" name="Text Box 4"/>
          <p:cNvSpPr txBox="1">
            <a:spLocks noChangeArrowheads="1"/>
          </p:cNvSpPr>
          <p:nvPr/>
        </p:nvSpPr>
        <p:spPr bwMode="auto">
          <a:xfrm>
            <a:off x="301308" y="5656898"/>
            <a:ext cx="6786562" cy="1076325"/>
          </a:xfrm>
          <a:prstGeom prst="rect">
            <a:avLst/>
          </a:prstGeom>
          <a:noFill/>
          <a:ln w="9525">
            <a:noFill/>
            <a:miter lim="800000"/>
          </a:ln>
        </p:spPr>
        <p:txBody>
          <a:bodyPr>
            <a:spAutoFit/>
          </a:bodyPr>
          <a:p>
            <a:r>
              <a:rPr lang="zh-CN" altLang="en-US" sz="3200" b="1">
                <a:solidFill>
                  <a:srgbClr val="002060"/>
                </a:solidFill>
                <a:latin typeface="宋体" panose="02010600030101010101" pitchFamily="2" charset="-122"/>
                <a:ea typeface="宋体" panose="02010600030101010101" pitchFamily="2" charset="-122"/>
              </a:rPr>
              <a:t>表现他内心不平，又无力反抗，更不知如何改变现状。</a:t>
            </a:r>
            <a:endParaRPr lang="zh-CN" altLang="en-US" sz="3200" b="1">
              <a:solidFill>
                <a:srgbClr val="002060"/>
              </a:solidFill>
              <a:latin typeface="宋体" panose="02010600030101010101" pitchFamily="2" charset="-122"/>
              <a:ea typeface="宋体" panose="02010600030101010101" pitchFamily="2" charset="-122"/>
            </a:endParaRPr>
          </a:p>
        </p:txBody>
      </p:sp>
      <p:sp>
        <p:nvSpPr>
          <p:cNvPr id="33798" name="Rectangle 4"/>
          <p:cNvSpPr>
            <a:spLocks noChangeArrowheads="1"/>
          </p:cNvSpPr>
          <p:nvPr/>
        </p:nvSpPr>
        <p:spPr bwMode="auto">
          <a:xfrm>
            <a:off x="357188" y="1072833"/>
            <a:ext cx="8786812" cy="953135"/>
          </a:xfrm>
          <a:prstGeom prst="rect">
            <a:avLst/>
          </a:prstGeom>
          <a:solidFill>
            <a:schemeClr val="bg1"/>
          </a:solidFill>
          <a:ln w="9525">
            <a:noFill/>
            <a:miter lim="800000"/>
          </a:ln>
        </p:spPr>
        <p:txBody>
          <a:bodyPr>
            <a:spAutoFit/>
          </a:bodyPr>
          <a:p>
            <a:pPr>
              <a:spcBef>
                <a:spcPct val="50000"/>
              </a:spcBef>
            </a:pPr>
            <a:r>
              <a:rPr lang="en-US" altLang="zh-CN" sz="2800" b="1">
                <a:latin typeface="宋体" panose="02010600030101010101" pitchFamily="2" charset="-122"/>
                <a:ea typeface="宋体" panose="02010600030101010101" pitchFamily="2" charset="-122"/>
              </a:rPr>
              <a:t>5</a:t>
            </a:r>
            <a:r>
              <a:rPr lang="zh-CN" altLang="en-US" sz="2800" b="1">
                <a:latin typeface="宋体" panose="02010600030101010101" pitchFamily="2" charset="-122"/>
                <a:ea typeface="宋体" panose="02010600030101010101" pitchFamily="2" charset="-122"/>
              </a:rPr>
              <a:t>、“种出东西来，挑去卖，总要</a:t>
            </a:r>
            <a:r>
              <a:rPr lang="zh-CN" altLang="en-US" sz="2800" b="1">
                <a:solidFill>
                  <a:srgbClr val="FF33CC"/>
                </a:solidFill>
                <a:latin typeface="宋体" panose="02010600030101010101" pitchFamily="2" charset="-122"/>
                <a:ea typeface="宋体" panose="02010600030101010101" pitchFamily="2" charset="-122"/>
              </a:rPr>
              <a:t>捐几回钱，</a:t>
            </a:r>
            <a:r>
              <a:rPr lang="zh-CN" altLang="en-US" sz="2800" b="1">
                <a:latin typeface="宋体" panose="02010600030101010101" pitchFamily="2" charset="-122"/>
                <a:ea typeface="宋体" panose="02010600030101010101" pitchFamily="2" charset="-122"/>
              </a:rPr>
              <a:t>折了本</a:t>
            </a:r>
            <a:r>
              <a:rPr lang="en-US" altLang="zh-CN" sz="2800" b="1">
                <a:latin typeface="宋体" panose="02010600030101010101" pitchFamily="2" charset="-122"/>
                <a:ea typeface="宋体" panose="02010600030101010101" pitchFamily="2" charset="-122"/>
              </a:rPr>
              <a:t>……”</a:t>
            </a:r>
            <a:endParaRPr lang="en-US" altLang="zh-CN" sz="2800" b="1">
              <a:solidFill>
                <a:srgbClr val="9900CC"/>
              </a:solidFill>
              <a:latin typeface="宋体" panose="02010600030101010101" pitchFamily="2" charset="-122"/>
              <a:ea typeface="宋体" panose="02010600030101010101" pitchFamily="2" charset="-122"/>
            </a:endParaRPr>
          </a:p>
        </p:txBody>
      </p:sp>
      <p:sp>
        <p:nvSpPr>
          <p:cNvPr id="8" name="Text Box 5"/>
          <p:cNvSpPr txBox="1">
            <a:spLocks noChangeArrowheads="1"/>
          </p:cNvSpPr>
          <p:nvPr/>
        </p:nvSpPr>
        <p:spPr bwMode="auto">
          <a:xfrm>
            <a:off x="2276475" y="1959610"/>
            <a:ext cx="3207385" cy="583565"/>
          </a:xfrm>
          <a:prstGeom prst="rect">
            <a:avLst/>
          </a:prstGeom>
          <a:noFill/>
          <a:ln w="9525">
            <a:noFill/>
            <a:miter lim="800000"/>
          </a:ln>
        </p:spPr>
        <p:txBody>
          <a:bodyPr wrap="square">
            <a:spAutoFit/>
          </a:bodyPr>
          <a:p>
            <a:pPr algn="l"/>
            <a:r>
              <a:rPr lang="zh-CN" altLang="en-US" sz="3200" b="1">
                <a:solidFill>
                  <a:srgbClr val="002060"/>
                </a:solidFill>
                <a:latin typeface="宋体" panose="02010600030101010101" pitchFamily="2" charset="-122"/>
                <a:ea typeface="宋体" panose="02010600030101010101" pitchFamily="2" charset="-122"/>
                <a:cs typeface="+mn-ea"/>
              </a:rPr>
              <a:t>说明官税繁重。</a:t>
            </a:r>
            <a:endParaRPr lang="zh-CN" altLang="en-US" sz="3200" b="1">
              <a:solidFill>
                <a:srgbClr val="002060"/>
              </a:solidFill>
              <a:latin typeface="宋体" panose="02010600030101010101" pitchFamily="2" charset="-122"/>
              <a:ea typeface="宋体" panose="02010600030101010101" pitchFamily="2" charset="-122"/>
              <a:cs typeface="+mn-ea"/>
            </a:endParaRPr>
          </a:p>
        </p:txBody>
      </p:sp>
      <p:sp>
        <p:nvSpPr>
          <p:cNvPr id="9" name="Text Box 6"/>
          <p:cNvSpPr txBox="1">
            <a:spLocks noChangeArrowheads="1"/>
          </p:cNvSpPr>
          <p:nvPr/>
        </p:nvSpPr>
        <p:spPr bwMode="auto">
          <a:xfrm>
            <a:off x="571500" y="3355975"/>
            <a:ext cx="5993765" cy="583565"/>
          </a:xfrm>
          <a:prstGeom prst="rect">
            <a:avLst/>
          </a:prstGeom>
          <a:noFill/>
          <a:ln w="9525">
            <a:noFill/>
            <a:miter lim="800000"/>
          </a:ln>
        </p:spPr>
        <p:txBody>
          <a:bodyPr wrap="square">
            <a:spAutoFit/>
          </a:bodyPr>
          <a:p>
            <a:r>
              <a:rPr lang="zh-CN" altLang="en-US" sz="3200" b="1">
                <a:solidFill>
                  <a:srgbClr val="002060"/>
                </a:solidFill>
                <a:latin typeface="宋体" panose="02010600030101010101" pitchFamily="2" charset="-122"/>
                <a:ea typeface="宋体" panose="02010600030101010101" pitchFamily="2" charset="-122"/>
                <a:cs typeface="+mn-ea"/>
              </a:rPr>
              <a:t>对现实生活的不满和无奈。</a:t>
            </a:r>
            <a:endParaRPr lang="zh-CN" altLang="en-US" sz="3200" b="1">
              <a:solidFill>
                <a:srgbClr val="002060"/>
              </a:solidFill>
              <a:latin typeface="宋体" panose="02010600030101010101" pitchFamily="2" charset="-122"/>
              <a:ea typeface="宋体" panose="02010600030101010101" pitchFamily="2" charset="-122"/>
              <a:cs typeface="+mn-ea"/>
            </a:endParaRPr>
          </a:p>
        </p:txBody>
      </p:sp>
      <p:sp>
        <p:nvSpPr>
          <p:cNvPr id="33801" name="矩形 9"/>
          <p:cNvSpPr>
            <a:spLocks noChangeArrowheads="1"/>
          </p:cNvSpPr>
          <p:nvPr/>
        </p:nvSpPr>
        <p:spPr bwMode="auto">
          <a:xfrm>
            <a:off x="357505" y="2604135"/>
            <a:ext cx="7045325" cy="645160"/>
          </a:xfrm>
          <a:prstGeom prst="rect">
            <a:avLst/>
          </a:prstGeom>
          <a:solidFill>
            <a:schemeClr val="bg1"/>
          </a:solidFill>
          <a:ln w="9525">
            <a:noFill/>
            <a:miter lim="800000"/>
          </a:ln>
        </p:spPr>
        <p:txBody>
          <a:bodyPr wrap="square">
            <a:spAutoFit/>
          </a:bodyPr>
          <a:p>
            <a:pPr>
              <a:spcBef>
                <a:spcPct val="50000"/>
              </a:spcBef>
            </a:pPr>
            <a:r>
              <a:rPr lang="en-US" altLang="zh-CN" sz="3200" b="1">
                <a:latin typeface="宋体" panose="02010600030101010101" pitchFamily="2" charset="-122"/>
                <a:ea typeface="宋体" panose="02010600030101010101" pitchFamily="2" charset="-122"/>
              </a:rPr>
              <a:t>6</a:t>
            </a:r>
            <a:r>
              <a:rPr lang="zh-CN" altLang="en-US" sz="3200" b="1">
                <a:latin typeface="宋体" panose="02010600030101010101" pitchFamily="2" charset="-122"/>
                <a:ea typeface="宋体" panose="02010600030101010101" pitchFamily="2" charset="-122"/>
              </a:rPr>
              <a:t>、我问问他的景况。他</a:t>
            </a:r>
            <a:r>
              <a:rPr lang="zh-CN" altLang="en-US" sz="3200" b="1">
                <a:solidFill>
                  <a:srgbClr val="FF33CC"/>
                </a:solidFill>
                <a:latin typeface="宋体" panose="02010600030101010101" pitchFamily="2" charset="-122"/>
                <a:ea typeface="宋体" panose="02010600030101010101" pitchFamily="2" charset="-122"/>
              </a:rPr>
              <a:t>只是摇头。</a:t>
            </a:r>
            <a:r>
              <a:rPr lang="zh-CN" altLang="en-US" sz="3600" b="1">
                <a:latin typeface="宋体" panose="02010600030101010101" pitchFamily="2" charset="-122"/>
                <a:ea typeface="宋体" panose="02010600030101010101" pitchFamily="2" charset="-122"/>
              </a:rPr>
              <a:t>      </a:t>
            </a:r>
            <a:endParaRPr lang="zh-CN" altLang="en-US" sz="3600" b="1">
              <a:latin typeface="宋体" panose="02010600030101010101" pitchFamily="2" charset="-122"/>
              <a:ea typeface="宋体" panose="02010600030101010101" pitchFamily="2" charset="-122"/>
            </a:endParaRPr>
          </a:p>
        </p:txBody>
      </p:sp>
      <p:sp>
        <p:nvSpPr>
          <p:cNvPr id="7" name="矩形 6"/>
          <p:cNvSpPr/>
          <p:nvPr/>
        </p:nvSpPr>
        <p:spPr>
          <a:xfrm>
            <a:off x="407035" y="15240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0-#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0-#ppt_w/2"/>
                                          </p:val>
                                        </p:tav>
                                        <p:tav tm="100000">
                                          <p:val>
                                            <p:strVal val="#ppt_x"/>
                                          </p:val>
                                        </p:tav>
                                      </p:tavLst>
                                    </p:anim>
                                    <p:anim calcmode="lin" valueType="num">
                                      <p:cBhvr additive="base">
                                        <p:cTn id="20"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P spid="8" grpId="0" autoUpdateAnimBg="0"/>
      <p:bldP spid="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 Box 3"/>
          <p:cNvSpPr txBox="1">
            <a:spLocks noChangeArrowheads="1"/>
          </p:cNvSpPr>
          <p:nvPr/>
        </p:nvSpPr>
        <p:spPr bwMode="auto">
          <a:xfrm>
            <a:off x="109190" y="873666"/>
            <a:ext cx="2926080" cy="645160"/>
          </a:xfrm>
          <a:prstGeom prst="rect">
            <a:avLst/>
          </a:prstGeom>
          <a:noFill/>
          <a:ln w="9525">
            <a:noFill/>
            <a:miter lim="800000"/>
          </a:ln>
        </p:spPr>
        <p:txBody>
          <a:bodyPr wrap="none">
            <a:spAutoFit/>
          </a:bodyPr>
          <a:p>
            <a:r>
              <a:rPr lang="zh-CN" altLang="en-US" sz="3600" b="1" dirty="0">
                <a:solidFill>
                  <a:srgbClr val="C00000"/>
                </a:solidFill>
                <a:ea typeface="隶书" panose="02010509060101010101" pitchFamily="49" charset="-122"/>
              </a:rPr>
              <a:t>学习第三部分</a:t>
            </a:r>
            <a:endParaRPr lang="zh-CN" altLang="en-US" sz="3600" b="1" dirty="0">
              <a:solidFill>
                <a:srgbClr val="C00000"/>
              </a:solidFill>
              <a:ea typeface="隶书" panose="02010509060101010101" pitchFamily="49" charset="-122"/>
            </a:endParaRPr>
          </a:p>
        </p:txBody>
      </p:sp>
      <p:sp>
        <p:nvSpPr>
          <p:cNvPr id="45059" name="Text Box 4"/>
          <p:cNvSpPr txBox="1">
            <a:spLocks noChangeArrowheads="1"/>
          </p:cNvSpPr>
          <p:nvPr/>
        </p:nvSpPr>
        <p:spPr bwMode="auto">
          <a:xfrm>
            <a:off x="-60325" y="1560466"/>
            <a:ext cx="8929688" cy="2738120"/>
          </a:xfrm>
          <a:prstGeom prst="rect">
            <a:avLst/>
          </a:prstGeom>
          <a:noFill/>
          <a:ln w="9525">
            <a:noFill/>
            <a:miter lim="800000"/>
          </a:ln>
        </p:spPr>
        <p:txBody>
          <a:bodyPr>
            <a:spAutoFit/>
          </a:bodyPr>
          <a:p>
            <a:r>
              <a:rPr lang="zh-CN" altLang="en-US" sz="2400" b="1" dirty="0">
                <a:solidFill>
                  <a:srgbClr val="002060"/>
                </a:solidFill>
                <a:ea typeface="幼圆" panose="02010509060101010101" pitchFamily="49" charset="-122"/>
              </a:rPr>
              <a:t>理解下列句子的含义：</a:t>
            </a:r>
            <a:endParaRPr lang="zh-CN" altLang="en-US" sz="2400" b="1" dirty="0">
              <a:solidFill>
                <a:srgbClr val="002060"/>
              </a:solidFill>
              <a:ea typeface="幼圆" panose="02010509060101010101" pitchFamily="49" charset="-122"/>
            </a:endParaRPr>
          </a:p>
          <a:p>
            <a:r>
              <a:rPr lang="en-US" altLang="zh-CN" sz="2400" b="1" dirty="0">
                <a:solidFill>
                  <a:srgbClr val="002060"/>
                </a:solidFill>
                <a:ea typeface="幼圆" panose="02010509060101010101" pitchFamily="49" charset="-122"/>
              </a:rPr>
              <a:t>1</a:t>
            </a:r>
            <a:r>
              <a:rPr lang="zh-CN" altLang="en-US" sz="2400" b="1" dirty="0">
                <a:solidFill>
                  <a:srgbClr val="002060"/>
                </a:solidFill>
                <a:ea typeface="幼圆" panose="02010509060101010101" pitchFamily="49" charset="-122"/>
              </a:rPr>
              <a:t>、我只觉得我四面有看不见的高墙。</a:t>
            </a:r>
            <a:endParaRPr lang="zh-CN" altLang="en-US" sz="2400" b="1" dirty="0">
              <a:solidFill>
                <a:srgbClr val="002060"/>
              </a:solidFill>
              <a:ea typeface="幼圆" panose="02010509060101010101" pitchFamily="49" charset="-122"/>
            </a:endParaRPr>
          </a:p>
          <a:p>
            <a:r>
              <a:rPr lang="en-US" altLang="zh-CN" sz="2400" b="1" dirty="0">
                <a:solidFill>
                  <a:srgbClr val="002060"/>
                </a:solidFill>
                <a:ea typeface="幼圆" panose="02010509060101010101" pitchFamily="49" charset="-122"/>
              </a:rPr>
              <a:t>2</a:t>
            </a:r>
            <a:r>
              <a:rPr lang="zh-CN" altLang="en-US" sz="2400" b="1" dirty="0">
                <a:solidFill>
                  <a:srgbClr val="002060"/>
                </a:solidFill>
                <a:ea typeface="幼圆" panose="02010509060101010101" pitchFamily="49" charset="-122"/>
              </a:rPr>
              <a:t>、那西瓜地上的银项圈的小英雄的影象，我本来十分清楚，现在却忽地模糊了，又使我非常的悲哀。</a:t>
            </a:r>
            <a:endParaRPr lang="zh-CN" altLang="en-US" sz="2400" b="1" dirty="0">
              <a:solidFill>
                <a:srgbClr val="002060"/>
              </a:solidFill>
              <a:ea typeface="幼圆" panose="02010509060101010101" pitchFamily="49" charset="-122"/>
            </a:endParaRPr>
          </a:p>
          <a:p>
            <a:r>
              <a:rPr lang="en-US" altLang="zh-CN" sz="2400" b="1" dirty="0">
                <a:solidFill>
                  <a:srgbClr val="002060"/>
                </a:solidFill>
                <a:ea typeface="幼圆" panose="02010509060101010101" pitchFamily="49" charset="-122"/>
              </a:rPr>
              <a:t>3</a:t>
            </a:r>
            <a:r>
              <a:rPr lang="zh-CN" altLang="en-US" sz="2400" b="1" dirty="0">
                <a:solidFill>
                  <a:srgbClr val="002060"/>
                </a:solidFill>
                <a:ea typeface="幼圆" panose="02010509060101010101" pitchFamily="49" charset="-122"/>
              </a:rPr>
              <a:t>、“我竟与闰土隔绝到这地步了”一句如去掉“竟”，</a:t>
            </a:r>
            <a:endParaRPr lang="zh-CN" altLang="en-US" sz="2400" b="1" dirty="0">
              <a:solidFill>
                <a:srgbClr val="002060"/>
              </a:solidFill>
              <a:ea typeface="幼圆" panose="02010509060101010101" pitchFamily="49" charset="-122"/>
            </a:endParaRPr>
          </a:p>
          <a:p>
            <a:r>
              <a:rPr lang="zh-CN" altLang="en-US" sz="2400" b="1" dirty="0">
                <a:solidFill>
                  <a:srgbClr val="002060"/>
                </a:solidFill>
                <a:ea typeface="幼圆" panose="02010509060101010101" pitchFamily="49" charset="-122"/>
              </a:rPr>
              <a:t>句子的含义有什么不同？</a:t>
            </a:r>
            <a:endParaRPr lang="zh-CN" altLang="en-US" sz="2400" b="1" dirty="0">
              <a:solidFill>
                <a:srgbClr val="002060"/>
              </a:solidFill>
              <a:ea typeface="幼圆" panose="02010509060101010101" pitchFamily="49" charset="-122"/>
            </a:endParaRPr>
          </a:p>
          <a:p>
            <a:endParaRPr lang="zh-CN" altLang="en-US" sz="2800" b="1" dirty="0">
              <a:solidFill>
                <a:srgbClr val="002060"/>
              </a:solidFill>
              <a:ea typeface="幼圆" panose="02010509060101010101" pitchFamily="49"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
        <p:nvSpPr>
          <p:cNvPr id="2" name="Text Box 3"/>
          <p:cNvSpPr txBox="1">
            <a:spLocks noChangeArrowheads="1"/>
          </p:cNvSpPr>
          <p:nvPr/>
        </p:nvSpPr>
        <p:spPr bwMode="auto">
          <a:xfrm>
            <a:off x="-35560" y="3976641"/>
            <a:ext cx="8715375" cy="460375"/>
          </a:xfrm>
          <a:prstGeom prst="rect">
            <a:avLst/>
          </a:prstGeom>
          <a:noFill/>
          <a:ln w="9525">
            <a:noFill/>
            <a:miter lim="800000"/>
          </a:ln>
        </p:spPr>
        <p:txBody>
          <a:bodyPr>
            <a:spAutoFit/>
          </a:bodyPr>
          <a:p>
            <a:r>
              <a:rPr lang="en-US" altLang="zh-CN" sz="2400" b="1">
                <a:solidFill>
                  <a:srgbClr val="000000"/>
                </a:solidFill>
                <a:latin typeface="宋体" panose="02010600030101010101" pitchFamily="2" charset="-122"/>
                <a:ea typeface="宋体" panose="02010600030101010101" pitchFamily="2" charset="-122"/>
              </a:rPr>
              <a:t>1</a:t>
            </a:r>
            <a:r>
              <a:rPr lang="zh-CN" altLang="en-US" sz="2400" b="1">
                <a:solidFill>
                  <a:srgbClr val="000000"/>
                </a:solidFill>
                <a:latin typeface="宋体" panose="02010600030101010101" pitchFamily="2" charset="-122"/>
                <a:ea typeface="宋体" panose="02010600030101010101" pitchFamily="2" charset="-122"/>
              </a:rPr>
              <a:t>、比喻。指当时社会造成的人们之间思想感情上的隔膜。</a:t>
            </a:r>
            <a:endParaRPr lang="zh-CN" altLang="en-US" sz="2400" b="1">
              <a:solidFill>
                <a:srgbClr val="000000"/>
              </a:solidFill>
              <a:latin typeface="宋体" panose="02010600030101010101" pitchFamily="2" charset="-122"/>
              <a:ea typeface="宋体" panose="02010600030101010101" pitchFamily="2" charset="-122"/>
            </a:endParaRPr>
          </a:p>
        </p:txBody>
      </p:sp>
      <p:sp>
        <p:nvSpPr>
          <p:cNvPr id="3" name="Text Box 4"/>
          <p:cNvSpPr txBox="1">
            <a:spLocks noChangeArrowheads="1"/>
          </p:cNvSpPr>
          <p:nvPr/>
        </p:nvSpPr>
        <p:spPr bwMode="auto">
          <a:xfrm>
            <a:off x="-60325" y="4678634"/>
            <a:ext cx="8643938" cy="829945"/>
          </a:xfrm>
          <a:prstGeom prst="rect">
            <a:avLst/>
          </a:prstGeom>
          <a:noFill/>
          <a:ln w="9525">
            <a:noFill/>
            <a:miter lim="800000"/>
          </a:ln>
        </p:spPr>
        <p:txBody>
          <a:bodyPr>
            <a:spAutoFit/>
          </a:bodyPr>
          <a:p>
            <a:r>
              <a:rPr lang="zh-CN" altLang="en-US" sz="2400" b="1">
                <a:solidFill>
                  <a:srgbClr val="000000"/>
                </a:solidFill>
                <a:latin typeface="宋体" panose="02010600030101010101" pitchFamily="2" charset="-122"/>
                <a:ea typeface="宋体" panose="02010600030101010101" pitchFamily="2" charset="-122"/>
                <a:cs typeface="+mn-ea"/>
              </a:rPr>
              <a:t>2、“我”相信故乡会好的，但总觉得美好的未来很渺茫，以至于眼前曾有的影象模糊起来了。</a:t>
            </a:r>
            <a:endParaRPr lang="zh-CN" altLang="en-US" sz="2400" b="1">
              <a:solidFill>
                <a:srgbClr val="000000"/>
              </a:solidFill>
              <a:latin typeface="宋体" panose="02010600030101010101" pitchFamily="2" charset="-122"/>
              <a:ea typeface="宋体" panose="02010600030101010101" pitchFamily="2" charset="-122"/>
              <a:cs typeface="+mn-ea"/>
            </a:endParaRPr>
          </a:p>
        </p:txBody>
      </p:sp>
      <p:sp>
        <p:nvSpPr>
          <p:cNvPr id="4" name="Text Box 6"/>
          <p:cNvSpPr txBox="1">
            <a:spLocks noChangeArrowheads="1"/>
          </p:cNvSpPr>
          <p:nvPr/>
        </p:nvSpPr>
        <p:spPr bwMode="auto">
          <a:xfrm>
            <a:off x="-60325" y="5594985"/>
            <a:ext cx="9090025" cy="1198880"/>
          </a:xfrm>
          <a:prstGeom prst="rect">
            <a:avLst/>
          </a:prstGeom>
          <a:noFill/>
          <a:ln w="9525">
            <a:noFill/>
            <a:miter lim="800000"/>
          </a:ln>
        </p:spPr>
        <p:txBody>
          <a:bodyPr wrap="square">
            <a:spAutoFit/>
          </a:bodyPr>
          <a:p>
            <a:r>
              <a:rPr lang="zh-CN" altLang="en-US" sz="2400" b="1">
                <a:solidFill>
                  <a:srgbClr val="000000"/>
                </a:solidFill>
                <a:latin typeface="宋体" panose="02010600030101010101" pitchFamily="2" charset="-122"/>
                <a:ea typeface="宋体" panose="02010600030101010101" pitchFamily="2" charset="-122"/>
                <a:cs typeface="+mn-ea"/>
              </a:rPr>
              <a:t>3、“竟”字表现“我”对与闰土的隔膜之深，感到惊愕。如去掉“竟”字，表现不出“惊愕”的意思，同时也削弱了文章谴责旧社会的意义。</a:t>
            </a:r>
            <a:endParaRPr lang="zh-CN" altLang="en-US" sz="2400" b="1">
              <a:solidFill>
                <a:srgbClr val="000000"/>
              </a:solidFill>
              <a:latin typeface="宋体" panose="02010600030101010101" pitchFamily="2" charset="-122"/>
              <a:ea typeface="宋体" panose="02010600030101010101" pitchFamily="2" charset="-122"/>
              <a:cs typeface="+mn-ea"/>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Text Box 8"/>
          <p:cNvSpPr txBox="1">
            <a:spLocks noChangeArrowheads="1"/>
          </p:cNvSpPr>
          <p:nvPr/>
        </p:nvSpPr>
        <p:spPr bwMode="auto">
          <a:xfrm>
            <a:off x="0" y="3837940"/>
            <a:ext cx="8524240" cy="953135"/>
          </a:xfrm>
          <a:prstGeom prst="rect">
            <a:avLst/>
          </a:prstGeom>
          <a:noFill/>
          <a:ln w="9525">
            <a:noFill/>
            <a:miter lim="800000"/>
          </a:ln>
        </p:spPr>
        <p:txBody>
          <a:bodyPr wrap="square">
            <a:spAutoFit/>
          </a:bodyPr>
          <a:p>
            <a:pPr algn="l"/>
            <a:r>
              <a:rPr lang="zh-CN" altLang="en-US" sz="2800" b="1" dirty="0">
                <a:solidFill>
                  <a:srgbClr val="000000"/>
                </a:solidFill>
                <a:cs typeface="+mn-ea"/>
              </a:rPr>
              <a:t>4、辛苦展转、辛苦麻木、辛苦恣睢。新的生活是不同于以上三种的安宁、幸福、和平的生活。</a:t>
            </a:r>
            <a:endParaRPr lang="zh-CN" altLang="en-US" sz="2800" b="1" dirty="0">
              <a:solidFill>
                <a:srgbClr val="000000"/>
              </a:solidFill>
              <a:cs typeface="+mn-ea"/>
            </a:endParaRPr>
          </a:p>
        </p:txBody>
      </p:sp>
      <p:sp>
        <p:nvSpPr>
          <p:cNvPr id="13" name="Text Box 9"/>
          <p:cNvSpPr txBox="1">
            <a:spLocks noChangeArrowheads="1"/>
          </p:cNvSpPr>
          <p:nvPr/>
        </p:nvSpPr>
        <p:spPr bwMode="auto">
          <a:xfrm>
            <a:off x="131445" y="5453638"/>
            <a:ext cx="7153275" cy="521970"/>
          </a:xfrm>
          <a:prstGeom prst="rect">
            <a:avLst/>
          </a:prstGeom>
          <a:noFill/>
          <a:ln w="9525">
            <a:noFill/>
            <a:miter lim="800000"/>
          </a:ln>
        </p:spPr>
        <p:txBody>
          <a:bodyPr wrap="none">
            <a:spAutoFit/>
          </a:bodyPr>
          <a:p>
            <a:r>
              <a:rPr lang="zh-CN" altLang="en-US" sz="2800" b="1" dirty="0">
                <a:solidFill>
                  <a:srgbClr val="000000"/>
                </a:solidFill>
                <a:cs typeface="+mn-ea"/>
              </a:rPr>
              <a:t>5、形象地突出“我”对美好新生活的憧憬。</a:t>
            </a:r>
            <a:endParaRPr lang="zh-CN" altLang="en-US" sz="2800" b="1" dirty="0">
              <a:solidFill>
                <a:srgbClr val="000000"/>
              </a:solidFill>
              <a:cs typeface="+mn-ea"/>
            </a:endParaRPr>
          </a:p>
        </p:txBody>
      </p:sp>
      <p:sp>
        <p:nvSpPr>
          <p:cNvPr id="4" name="文本框 3"/>
          <p:cNvSpPr txBox="1"/>
          <p:nvPr/>
        </p:nvSpPr>
        <p:spPr>
          <a:xfrm>
            <a:off x="-27940" y="1245870"/>
            <a:ext cx="8865235" cy="2809875"/>
          </a:xfrm>
          <a:prstGeom prst="rect">
            <a:avLst/>
          </a:prstGeom>
          <a:noFill/>
        </p:spPr>
        <p:txBody>
          <a:bodyPr wrap="square" rtlCol="0" anchor="t">
            <a:spAutoFit/>
          </a:bodyPr>
          <a:p>
            <a:pPr>
              <a:lnSpc>
                <a:spcPct val="130000"/>
              </a:lnSpc>
            </a:pPr>
            <a:r>
              <a:rPr lang="en-US" altLang="zh-CN" sz="2800" b="1" dirty="0">
                <a:solidFill>
                  <a:srgbClr val="002060"/>
                </a:solidFill>
                <a:sym typeface="+mn-ea"/>
              </a:rPr>
              <a:t>4</a:t>
            </a:r>
            <a:r>
              <a:rPr lang="zh-CN" altLang="en-US" sz="2800" b="1" dirty="0">
                <a:solidFill>
                  <a:srgbClr val="002060"/>
                </a:solidFill>
                <a:sym typeface="+mn-ea"/>
              </a:rPr>
              <a:t>、文中点出哪三种旧的 生活态度？新的生活又该是怎样的呢？</a:t>
            </a:r>
            <a:endParaRPr lang="zh-CN" altLang="en-US" sz="3200" b="1" dirty="0">
              <a:solidFill>
                <a:srgbClr val="002060"/>
              </a:solidFill>
              <a:ea typeface="幼圆" panose="02010509060101010101" pitchFamily="49" charset="-122"/>
              <a:sym typeface="+mn-ea"/>
            </a:endParaRPr>
          </a:p>
          <a:p>
            <a:pPr>
              <a:lnSpc>
                <a:spcPct val="130000"/>
              </a:lnSpc>
            </a:pPr>
            <a:r>
              <a:rPr lang="en-US" altLang="zh-CN" sz="2800" b="1" dirty="0">
                <a:solidFill>
                  <a:srgbClr val="002060"/>
                </a:solidFill>
                <a:sym typeface="+mn-ea"/>
              </a:rPr>
              <a:t>5</a:t>
            </a:r>
            <a:r>
              <a:rPr lang="zh-CN" altLang="en-US" sz="2800" b="1" dirty="0">
                <a:solidFill>
                  <a:srgbClr val="002060"/>
                </a:solidFill>
                <a:sym typeface="+mn-ea"/>
              </a:rPr>
              <a:t>、文中又一次提到“眼前展开一片</a:t>
            </a:r>
            <a:r>
              <a:rPr lang="en-US" altLang="zh-CN" sz="2800" b="1" dirty="0">
                <a:solidFill>
                  <a:srgbClr val="002060"/>
                </a:solidFill>
                <a:sym typeface="+mn-ea"/>
              </a:rPr>
              <a:t>……</a:t>
            </a:r>
            <a:r>
              <a:rPr lang="zh-CN" altLang="en-US" sz="2800" b="1" dirty="0">
                <a:solidFill>
                  <a:srgbClr val="002060"/>
                </a:solidFill>
                <a:sym typeface="+mn-ea"/>
              </a:rPr>
              <a:t>金黄的圆月，其作用是什么？</a:t>
            </a:r>
            <a:endParaRPr lang="zh-CN" altLang="en-US" sz="2800" b="1" dirty="0">
              <a:solidFill>
                <a:srgbClr val="002060"/>
              </a:solidFill>
              <a:ea typeface="幼圆" panose="02010509060101010101" pitchFamily="49" charset="-122"/>
              <a:sym typeface="+mn-ea"/>
            </a:endParaRPr>
          </a:p>
          <a:p>
            <a:pPr>
              <a:lnSpc>
                <a:spcPct val="130000"/>
              </a:lnSpc>
            </a:pPr>
            <a:endParaRPr lang="zh-CN" altLang="en-US" sz="2400" b="1" dirty="0" smtClean="0">
              <a:solidFill>
                <a:srgbClr val="002060"/>
              </a:solidFill>
              <a:latin typeface="Arial" panose="020B0604020202020204" pitchFamily="34" charset="0"/>
              <a:ea typeface="微软雅黑" panose="020B0503020204020204" pitchFamily="34" charset="-122"/>
              <a:sym typeface="+mn-ea"/>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作者·简介</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pic>
        <p:nvPicPr>
          <p:cNvPr id="6146" name="图片 6145" descr="u=150553120,1466138257&amp;gp=14"/>
          <p:cNvPicPr>
            <a:picLocks noChangeAspect="1"/>
          </p:cNvPicPr>
          <p:nvPr/>
        </p:nvPicPr>
        <p:blipFill>
          <a:blip r:embed="rId1"/>
          <a:stretch>
            <a:fillRect/>
          </a:stretch>
        </p:blipFill>
        <p:spPr>
          <a:xfrm>
            <a:off x="445453" y="1269048"/>
            <a:ext cx="3292475" cy="4319587"/>
          </a:xfrm>
          <a:prstGeom prst="rect">
            <a:avLst/>
          </a:prstGeom>
          <a:noFill/>
          <a:ln w="9525">
            <a:noFill/>
          </a:ln>
        </p:spPr>
      </p:pic>
      <p:sp>
        <p:nvSpPr>
          <p:cNvPr id="6147" name="文本框 6146"/>
          <p:cNvSpPr txBox="1"/>
          <p:nvPr/>
        </p:nvSpPr>
        <p:spPr>
          <a:xfrm>
            <a:off x="4787900" y="549275"/>
            <a:ext cx="4032250" cy="368300"/>
          </a:xfrm>
          <a:prstGeom prst="rect">
            <a:avLst/>
          </a:prstGeom>
          <a:noFill/>
          <a:ln w="9525">
            <a:noFill/>
          </a:ln>
        </p:spPr>
        <p:txBody>
          <a:bodyPr>
            <a:spAutoFit/>
          </a:bodyPr>
          <a:p>
            <a:pPr lvl="0">
              <a:spcBef>
                <a:spcPct val="50000"/>
              </a:spcBef>
            </a:pPr>
            <a:endParaRPr dirty="0">
              <a:latin typeface="Arial" panose="020B0604020202020204" pitchFamily="34" charset="0"/>
              <a:ea typeface="宋体" panose="02010600030101010101" pitchFamily="2" charset="-122"/>
            </a:endParaRPr>
          </a:p>
        </p:txBody>
      </p:sp>
      <p:sp>
        <p:nvSpPr>
          <p:cNvPr id="6148" name="矩形 6147"/>
          <p:cNvSpPr/>
          <p:nvPr/>
        </p:nvSpPr>
        <p:spPr>
          <a:xfrm>
            <a:off x="3851275" y="1305720"/>
            <a:ext cx="5113338" cy="4130675"/>
          </a:xfrm>
          <a:prstGeom prst="rect">
            <a:avLst/>
          </a:prstGeom>
          <a:noFill/>
          <a:ln w="9525">
            <a:noFill/>
          </a:ln>
        </p:spPr>
        <p:txBody>
          <a:bodyPr tIns="-223767" anchor="ctr">
            <a:spAutoFit/>
          </a:bodyPr>
          <a:p>
            <a:pPr lvl="0"/>
            <a:endParaRPr lang="en-US" altLang="zh-CN" sz="2800" b="1" dirty="0">
              <a:latin typeface="Arial" panose="020B0604020202020204" pitchFamily="34" charset="0"/>
              <a:ea typeface="宋体" panose="02010600030101010101" pitchFamily="2" charset="-122"/>
            </a:endParaRPr>
          </a:p>
          <a:p>
            <a:pPr lvl="0"/>
            <a:r>
              <a:rPr lang="en-US" altLang="zh-CN" sz="2400" b="1" dirty="0">
                <a:solidFill>
                  <a:srgbClr val="002060"/>
                </a:solidFill>
                <a:latin typeface="Arial" panose="020B0604020202020204" pitchFamily="34" charset="0"/>
                <a:ea typeface="宋体" panose="02010600030101010101" pitchFamily="2" charset="-122"/>
              </a:rPr>
              <a:t>     </a:t>
            </a:r>
            <a:r>
              <a:rPr lang="zh-CN" altLang="en-US" sz="2800" b="1" dirty="0">
                <a:solidFill>
                  <a:srgbClr val="002060"/>
                </a:solidFill>
                <a:latin typeface="Arial" panose="020B0604020202020204" pitchFamily="34" charset="0"/>
                <a:ea typeface="宋体" panose="02010600030101010101" pitchFamily="2" charset="-122"/>
              </a:rPr>
              <a:t>鲁迅（</a:t>
            </a:r>
            <a:r>
              <a:rPr lang="en-US" altLang="zh-CN" sz="2800" b="1" dirty="0">
                <a:solidFill>
                  <a:srgbClr val="002060"/>
                </a:solidFill>
                <a:latin typeface="Arial" panose="020B0604020202020204" pitchFamily="34" charset="0"/>
                <a:ea typeface="宋体" panose="02010600030101010101" pitchFamily="2" charset="-122"/>
              </a:rPr>
              <a:t>1881-1936)</a:t>
            </a:r>
            <a:r>
              <a:rPr lang="zh-CN" altLang="en-US" sz="2800" b="1" dirty="0">
                <a:solidFill>
                  <a:srgbClr val="002060"/>
                </a:solidFill>
                <a:latin typeface="Arial" panose="020B0604020202020204" pitchFamily="34" charset="0"/>
                <a:ea typeface="宋体" panose="02010600030101010101" pitchFamily="2" charset="-122"/>
              </a:rPr>
              <a:t>，我国伟大的文学家、思想家和革命家</a:t>
            </a:r>
            <a:r>
              <a:rPr lang="en-US" altLang="zh-CN" sz="2800" b="1" dirty="0">
                <a:solidFill>
                  <a:srgbClr val="002060"/>
                </a:solidFill>
                <a:latin typeface="Arial" panose="020B0604020202020204" pitchFamily="34" charset="0"/>
                <a:ea typeface="宋体" panose="02010600030101010101" pitchFamily="2" charset="-122"/>
              </a:rPr>
              <a:t>,</a:t>
            </a:r>
            <a:r>
              <a:rPr lang="zh-CN" altLang="en-US" sz="2800" b="1" dirty="0">
                <a:solidFill>
                  <a:srgbClr val="002060"/>
                </a:solidFill>
                <a:latin typeface="Arial" panose="020B0604020202020204" pitchFamily="34" charset="0"/>
                <a:ea typeface="宋体" panose="02010600030101010101" pitchFamily="2" charset="-122"/>
              </a:rPr>
              <a:t>中国新文化运动的旗手，本名周树人，字豫才，浙江绍兴人。</a:t>
            </a:r>
            <a:br>
              <a:rPr lang="zh-CN" altLang="en-US" sz="2800" b="1" dirty="0">
                <a:solidFill>
                  <a:srgbClr val="002060"/>
                </a:solidFill>
                <a:latin typeface="Arial" panose="020B0604020202020204" pitchFamily="34" charset="0"/>
                <a:ea typeface="宋体" panose="02010600030101010101" pitchFamily="2" charset="-122"/>
              </a:rPr>
            </a:br>
            <a:r>
              <a:rPr lang="zh-CN" altLang="en-US" sz="2800" b="1" dirty="0">
                <a:solidFill>
                  <a:srgbClr val="002060"/>
                </a:solidFill>
                <a:latin typeface="Arial" panose="020B0604020202020204" pitchFamily="34" charset="0"/>
                <a:ea typeface="宋体" panose="02010600030101010101" pitchFamily="2" charset="-122"/>
              </a:rPr>
              <a:t>       </a:t>
            </a:r>
            <a:r>
              <a:rPr lang="en-US" altLang="zh-CN" sz="2800" b="1" dirty="0">
                <a:solidFill>
                  <a:srgbClr val="002060"/>
                </a:solidFill>
                <a:latin typeface="Arial" panose="020B0604020202020204" pitchFamily="34" charset="0"/>
                <a:ea typeface="宋体" panose="02010600030101010101" pitchFamily="2" charset="-122"/>
              </a:rPr>
              <a:t>1918</a:t>
            </a:r>
            <a:r>
              <a:rPr lang="zh-CN" altLang="en-US" sz="2800" b="1" dirty="0">
                <a:solidFill>
                  <a:srgbClr val="002060"/>
                </a:solidFill>
                <a:latin typeface="Arial" panose="020B0604020202020204" pitchFamily="34" charset="0"/>
                <a:ea typeface="宋体" panose="02010600030101010101" pitchFamily="2" charset="-122"/>
              </a:rPr>
              <a:t>年</a:t>
            </a:r>
            <a:r>
              <a:rPr lang="en-US" altLang="zh-CN" sz="2800" b="1" dirty="0">
                <a:solidFill>
                  <a:srgbClr val="002060"/>
                </a:solidFill>
                <a:latin typeface="Arial" panose="020B0604020202020204" pitchFamily="34" charset="0"/>
                <a:ea typeface="宋体" panose="02010600030101010101" pitchFamily="2" charset="-122"/>
              </a:rPr>
              <a:t>5</a:t>
            </a:r>
            <a:r>
              <a:rPr lang="zh-CN" altLang="en-US" sz="2800" b="1" dirty="0">
                <a:solidFill>
                  <a:srgbClr val="002060"/>
                </a:solidFill>
                <a:latin typeface="Arial" panose="020B0604020202020204" pitchFamily="34" charset="0"/>
                <a:ea typeface="宋体" panose="02010600030101010101" pitchFamily="2" charset="-122"/>
              </a:rPr>
              <a:t>月开始用“鲁迅”笔名创作，发表了中国现代文学史上第一篇白话小说</a:t>
            </a:r>
            <a:r>
              <a:rPr lang="en-US" altLang="zh-CN" sz="2800" b="1" dirty="0">
                <a:solidFill>
                  <a:srgbClr val="002060"/>
                </a:solidFill>
                <a:latin typeface="Arial" panose="020B0604020202020204" pitchFamily="34" charset="0"/>
                <a:ea typeface="宋体" panose="02010600030101010101" pitchFamily="2" charset="-122"/>
              </a:rPr>
              <a:t>《</a:t>
            </a:r>
            <a:r>
              <a:rPr lang="zh-CN" altLang="en-US" sz="2800" b="1" dirty="0">
                <a:solidFill>
                  <a:srgbClr val="002060"/>
                </a:solidFill>
                <a:latin typeface="Arial" panose="020B0604020202020204" pitchFamily="34" charset="0"/>
                <a:ea typeface="宋体" panose="02010600030101010101" pitchFamily="2" charset="-122"/>
              </a:rPr>
              <a:t>狂人日记</a:t>
            </a:r>
            <a:r>
              <a:rPr lang="en-US" altLang="zh-CN" sz="2800" b="1" dirty="0">
                <a:solidFill>
                  <a:srgbClr val="002060"/>
                </a:solidFill>
                <a:latin typeface="Arial" panose="020B0604020202020204" pitchFamily="34" charset="0"/>
                <a:ea typeface="宋体" panose="02010600030101010101" pitchFamily="2" charset="-122"/>
              </a:rPr>
              <a:t>》</a:t>
            </a:r>
            <a:r>
              <a:rPr lang="zh-CN" altLang="en-US" sz="2800" b="1" dirty="0">
                <a:solidFill>
                  <a:srgbClr val="002060"/>
                </a:solidFill>
                <a:latin typeface="Arial" panose="020B0604020202020204" pitchFamily="34" charset="0"/>
                <a:ea typeface="宋体" panose="02010600030101010101" pitchFamily="2" charset="-122"/>
              </a:rPr>
              <a:t>。 </a:t>
            </a:r>
            <a:br>
              <a:rPr lang="zh-CN" altLang="en-US" sz="2800" b="1" dirty="0">
                <a:solidFill>
                  <a:srgbClr val="002060"/>
                </a:solidFill>
                <a:latin typeface="Arial" panose="020B0604020202020204" pitchFamily="34" charset="0"/>
                <a:ea typeface="宋体" panose="02010600030101010101" pitchFamily="2" charset="-122"/>
              </a:rPr>
            </a:br>
            <a:r>
              <a:rPr lang="zh-CN" altLang="en-US" sz="2800" b="1" dirty="0">
                <a:solidFill>
                  <a:srgbClr val="002060"/>
                </a:solidFill>
                <a:latin typeface="Arial" panose="020B0604020202020204" pitchFamily="34" charset="0"/>
                <a:ea typeface="宋体" panose="02010600030101010101" pitchFamily="2" charset="-122"/>
              </a:rPr>
              <a:t>       </a:t>
            </a:r>
            <a:r>
              <a:rPr lang="en-US" altLang="zh-CN" sz="2800" b="1" dirty="0">
                <a:solidFill>
                  <a:srgbClr val="002060"/>
                </a:solidFill>
                <a:latin typeface="Arial" panose="020B0604020202020204" pitchFamily="34" charset="0"/>
                <a:ea typeface="宋体" panose="02010600030101010101" pitchFamily="2" charset="-122"/>
              </a:rPr>
              <a:t>1936</a:t>
            </a:r>
            <a:r>
              <a:rPr lang="zh-CN" altLang="en-US" sz="2800" b="1" dirty="0">
                <a:solidFill>
                  <a:srgbClr val="002060"/>
                </a:solidFill>
                <a:latin typeface="Arial" panose="020B0604020202020204" pitchFamily="34" charset="0"/>
                <a:ea typeface="宋体" panose="02010600030101010101" pitchFamily="2" charset="-122"/>
              </a:rPr>
              <a:t>年病逝于上海。 </a:t>
            </a:r>
            <a:endParaRPr lang="zh-CN" altLang="en-US" sz="2800" b="1" dirty="0">
              <a:solidFill>
                <a:srgbClr val="002060"/>
              </a:solidFill>
              <a:latin typeface="Arial" panose="020B0604020202020204" pitchFamily="34" charset="0"/>
              <a:ea typeface="宋体" panose="02010600030101010101" pitchFamily="2" charset="-122"/>
            </a:endParaRPr>
          </a:p>
        </p:txBody>
      </p:sp>
      <p:sp>
        <p:nvSpPr>
          <p:cNvPr id="4" name="Rectangle 7"/>
          <p:cNvSpPr>
            <a:spLocks noChangeArrowheads="1"/>
          </p:cNvSpPr>
          <p:nvPr/>
        </p:nvSpPr>
        <p:spPr bwMode="auto">
          <a:xfrm>
            <a:off x="255270" y="5698173"/>
            <a:ext cx="8893175" cy="1014730"/>
          </a:xfrm>
          <a:prstGeom prst="rect">
            <a:avLst/>
          </a:prstGeom>
          <a:noFill/>
          <a:ln w="9525">
            <a:noFill/>
            <a:miter lim="800000"/>
          </a:ln>
        </p:spPr>
        <p:txBody>
          <a:bodyPr>
            <a:spAutoFit/>
          </a:bodyPr>
          <a:p>
            <a:r>
              <a:rPr lang="en-US" altLang="zh-CN" sz="3200" b="1">
                <a:solidFill>
                  <a:srgbClr val="0000FF"/>
                </a:solidFill>
              </a:rPr>
              <a:t>   </a:t>
            </a:r>
            <a:r>
              <a:rPr lang="en-US" altLang="zh-CN" sz="3200" b="1">
                <a:solidFill>
                  <a:srgbClr val="002060"/>
                </a:solidFill>
              </a:rPr>
              <a:t>  </a:t>
            </a:r>
            <a:r>
              <a:rPr lang="zh-CN" altLang="en-US" sz="2800" b="1" dirty="0">
                <a:solidFill>
                  <a:srgbClr val="002060"/>
                </a:solidFill>
                <a:latin typeface="Arial" panose="020B0604020202020204" pitchFamily="34" charset="0"/>
                <a:ea typeface="宋体" panose="02010600030101010101" pitchFamily="2" charset="-122"/>
                <a:cs typeface="+mn-ea"/>
              </a:rPr>
              <a:t> 著名作品集有《野草》、《朝花夕拾》《呐喊》、《彷徨》《华盖集》、《坟》等。</a:t>
            </a:r>
            <a:endParaRPr lang="zh-CN" altLang="en-US" sz="2800" b="1" dirty="0">
              <a:solidFill>
                <a:srgbClr val="002060"/>
              </a:solidFill>
              <a:latin typeface="Arial" panose="020B0604020202020204" pitchFamily="34" charset="0"/>
              <a:ea typeface="宋体" panose="02010600030101010101" pitchFamily="2" charset="-122"/>
              <a:cs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ox(in)">
                                      <p:cBhvr>
                                        <p:cTn id="7" dur="500"/>
                                        <p:tgtEl>
                                          <p:spTgt spid="614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148"/>
                                        </p:tgtEl>
                                        <p:attrNameLst>
                                          <p:attrName>style.visibility</p:attrName>
                                        </p:attrNameLst>
                                      </p:cBhvr>
                                      <p:to>
                                        <p:strVal val="visible"/>
                                      </p:to>
                                    </p:set>
                                    <p:animEffect transition="in" filter="blinds(horizontal)">
                                      <p:cBhvr>
                                        <p:cTn id="12" dur="500"/>
                                        <p:tgtEl>
                                          <p:spTgt spid="614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8" grpId="0"/>
      <p:bldP spid="4"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81000" y="1226820"/>
            <a:ext cx="6959600" cy="730885"/>
          </a:xfrm>
          <a:prstGeom prst="rect">
            <a:avLst/>
          </a:prstGeom>
          <a:noFill/>
        </p:spPr>
        <p:txBody>
          <a:bodyPr wrap="none" rtlCol="0" anchor="t">
            <a:spAutoFit/>
          </a:bodyPr>
          <a:p>
            <a:pPr algn="l">
              <a:lnSpc>
                <a:spcPct val="130000"/>
              </a:lnSpc>
              <a:buNone/>
            </a:pPr>
            <a:r>
              <a:rPr lang="zh-CN" altLang="en-US" sz="1400" b="1" dirty="0">
                <a:solidFill>
                  <a:srgbClr val="002060"/>
                </a:solidFill>
                <a:sym typeface="+mn-ea"/>
              </a:rPr>
              <a:t> </a:t>
            </a:r>
            <a:r>
              <a:rPr lang="zh-CN" altLang="en-US" sz="3200" b="1" dirty="0">
                <a:solidFill>
                  <a:srgbClr val="002060"/>
                </a:solidFill>
                <a:cs typeface="+mn-ea"/>
                <a:sym typeface="+mn-ea"/>
              </a:rPr>
              <a:t>6、希望本无所谓有……也便成了路。</a:t>
            </a:r>
            <a:endParaRPr lang="zh-CN" altLang="en-US" sz="3200" b="1" dirty="0">
              <a:solidFill>
                <a:srgbClr val="002060"/>
              </a:solidFill>
              <a:cs typeface="+mn-ea"/>
            </a:endParaRPr>
          </a:p>
        </p:txBody>
      </p:sp>
      <p:sp>
        <p:nvSpPr>
          <p:cNvPr id="3" name="文本框 2"/>
          <p:cNvSpPr txBox="1"/>
          <p:nvPr/>
        </p:nvSpPr>
        <p:spPr>
          <a:xfrm>
            <a:off x="271780" y="2317750"/>
            <a:ext cx="8600440" cy="4569460"/>
          </a:xfrm>
          <a:prstGeom prst="rect">
            <a:avLst/>
          </a:prstGeom>
          <a:noFill/>
        </p:spPr>
        <p:txBody>
          <a:bodyPr wrap="square" rtlCol="0" anchor="t">
            <a:spAutoFit/>
          </a:bodyPr>
          <a:p>
            <a:pPr>
              <a:lnSpc>
                <a:spcPct val="130000"/>
              </a:lnSpc>
            </a:pPr>
            <a:r>
              <a:rPr lang="zh-CN" altLang="en-US" sz="2800" b="1" dirty="0">
                <a:solidFill>
                  <a:srgbClr val="000000"/>
                </a:solidFill>
                <a:cs typeface="+mn-ea"/>
                <a:sym typeface="+mn-ea"/>
              </a:rPr>
              <a:t>6、作者把希望比做地上的路，意思是：只空有希望而不去奋斗、追求，希望便“无所谓有”；有了希望并不断斗争、实践，希望便“无所谓无”。人们都满怀希望奋斗，就会迎来新生活。</a:t>
            </a:r>
            <a:endParaRPr lang="zh-CN" altLang="en-US" sz="2800" b="1" dirty="0">
              <a:solidFill>
                <a:srgbClr val="000000"/>
              </a:solidFill>
              <a:cs typeface="+mn-ea"/>
            </a:endParaRPr>
          </a:p>
          <a:p>
            <a:pPr>
              <a:lnSpc>
                <a:spcPct val="130000"/>
              </a:lnSpc>
            </a:pPr>
            <a:r>
              <a:rPr lang="zh-CN" altLang="en-US" sz="2800" b="1" dirty="0">
                <a:solidFill>
                  <a:srgbClr val="000000"/>
                </a:solidFill>
                <a:cs typeface="+mn-ea"/>
                <a:sym typeface="+mn-ea"/>
              </a:rPr>
              <a:t>希望的有无，取决于实践，只有希望，不去努力奋斗，等于没有希望；希望虽然遥远，而且实现起来困难重重，但只要努力去奋斗，去实践，希望就能实现。表达了“我”对“新生活”一定会来临的坚定信心。 </a:t>
            </a:r>
            <a:endParaRPr lang="zh-CN" altLang="en-US" sz="2800" b="1" dirty="0">
              <a:solidFill>
                <a:srgbClr val="000000"/>
              </a:solidFill>
              <a:cs typeface="+mn-ea"/>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3"/>
          <p:cNvSpPr>
            <a:spLocks noGrp="1"/>
          </p:cNvSpPr>
          <p:nvPr>
            <p:ph type="sldNum" sz="quarter" idx="4294967295"/>
          </p:nvPr>
        </p:nvSpPr>
        <p:spPr>
          <a:xfrm>
            <a:off x="7239000" y="6248400"/>
            <a:ext cx="1905000" cy="457200"/>
          </a:xfrm>
        </p:spPr>
        <p:txBody>
          <a:bodyPr/>
          <a:p>
            <a:pPr>
              <a:defRPr/>
            </a:pPr>
            <a:fld id="{A4F8C192-7760-4AB9-A56E-B6ADC76A5589}" type="slidenum">
              <a:rPr lang="en-US" altLang="zh-CN"/>
            </a:fld>
            <a:endParaRPr lang="en-US" altLang="zh-CN"/>
          </a:p>
        </p:txBody>
      </p:sp>
      <p:sp>
        <p:nvSpPr>
          <p:cNvPr id="4" name="WordArt 2"/>
          <p:cNvSpPr>
            <a:spLocks noChangeArrowheads="1" noChangeShapeType="1" noTextEdit="1"/>
          </p:cNvSpPr>
          <p:nvPr/>
        </p:nvSpPr>
        <p:spPr bwMode="auto">
          <a:xfrm>
            <a:off x="4800600" y="914400"/>
            <a:ext cx="2667000" cy="5029200"/>
          </a:xfrm>
          <a:prstGeom prst="rect">
            <a:avLst/>
          </a:prstGeom>
        </p:spPr>
        <p:txBody>
          <a:bodyPr wrap="none" fromWordArt="1">
            <a:prstTxWarp prst="textPlain">
              <a:avLst>
                <a:gd name="adj" fmla="val 50000"/>
              </a:avLst>
            </a:prstTxWarp>
          </a:bodyPr>
          <a:p>
            <a:pPr algn="ctr"/>
            <a:r>
              <a:rPr lang="zh-CN" altLang="en-US" sz="3600" kern="10" dirty="0">
                <a:ln w="9525" cap="sq">
                  <a:noFill/>
                  <a:round/>
                </a:ln>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华文行楷"/>
                <a:ea typeface="华文行楷"/>
              </a:rPr>
              <a:t>变</a:t>
            </a:r>
            <a:endParaRPr lang="zh-CN" altLang="en-US" sz="3600" kern="10" dirty="0">
              <a:ln w="9525" cap="sq">
                <a:noFill/>
                <a:round/>
              </a:ln>
              <a:gradFill rotWithShape="1">
                <a:gsLst>
                  <a:gs pos="0">
                    <a:srgbClr val="FFFF00"/>
                  </a:gs>
                  <a:gs pos="100000">
                    <a:srgbClr val="FF9933"/>
                  </a:gs>
                </a:gsLst>
                <a:path path="rect">
                  <a:fillToRect l="50000" t="50000" r="50000" b="50000"/>
                </a:path>
              </a:gradFill>
              <a:effectLst>
                <a:outerShdw dist="35921" dir="2700000" algn="ctr" rotWithShape="0">
                  <a:srgbClr val="C0C0C0"/>
                </a:outerShdw>
              </a:effectLst>
              <a:latin typeface="华文行楷"/>
              <a:ea typeface="华文行楷"/>
            </a:endParaRPr>
          </a:p>
        </p:txBody>
      </p:sp>
      <p:sp>
        <p:nvSpPr>
          <p:cNvPr id="5" name="Text Box 3"/>
          <p:cNvSpPr txBox="1">
            <a:spLocks noChangeArrowheads="1"/>
          </p:cNvSpPr>
          <p:nvPr/>
        </p:nvSpPr>
        <p:spPr bwMode="auto">
          <a:xfrm>
            <a:off x="490538" y="2403475"/>
            <a:ext cx="8564880" cy="3138170"/>
          </a:xfrm>
          <a:prstGeom prst="rect">
            <a:avLst/>
          </a:prstGeom>
          <a:noFill/>
          <a:ln w="12700" cap="sq">
            <a:noFill/>
            <a:miter lim="800000"/>
          </a:ln>
          <a:effectLst/>
        </p:spPr>
        <p:txBody>
          <a:bodyPr wrap="none">
            <a:spAutoFit/>
          </a:bodyPr>
          <a:p>
            <a:pPr algn="l" eaLnBrk="0" hangingPunct="0">
              <a:defRPr/>
            </a:pPr>
            <a:r>
              <a:rPr lang="en-US" altLang="zh-CN" sz="6600" dirty="0">
                <a:solidFill>
                  <a:srgbClr val="002060"/>
                </a:solidFill>
                <a:effectLst>
                  <a:outerShdw blurRad="38100" dist="38100" dir="2700000" algn="tl">
                    <a:srgbClr val="000000"/>
                  </a:outerShdw>
                </a:effectLst>
                <a:latin typeface="Times New Roman" panose="02020603050405020304"/>
                <a:ea typeface="华文新魏" pitchFamily="2" charset="-122"/>
              </a:rPr>
              <a:t>“</a:t>
            </a:r>
            <a:r>
              <a:rPr lang="zh-CN" altLang="en-US" sz="6600" dirty="0">
                <a:solidFill>
                  <a:srgbClr val="002060"/>
                </a:solidFill>
                <a:effectLst>
                  <a:outerShdw blurRad="38100" dist="38100" dir="2700000" algn="tl">
                    <a:srgbClr val="000000"/>
                  </a:outerShdw>
                </a:effectLst>
                <a:latin typeface="宋体" panose="02010600030101010101" pitchFamily="2" charset="-122"/>
                <a:ea typeface="华文新魏" pitchFamily="2" charset="-122"/>
              </a:rPr>
              <a:t>读描写</a:t>
            </a:r>
            <a:endParaRPr lang="zh-CN" altLang="en-US" sz="6600" dirty="0">
              <a:solidFill>
                <a:srgbClr val="002060"/>
              </a:solidFill>
              <a:effectLst>
                <a:outerShdw blurRad="38100" dist="38100" dir="2700000" algn="tl">
                  <a:srgbClr val="000000"/>
                </a:outerShdw>
              </a:effectLst>
              <a:latin typeface="宋体" panose="02010600030101010101" pitchFamily="2" charset="-122"/>
              <a:ea typeface="华文新魏" pitchFamily="2" charset="-122"/>
            </a:endParaRPr>
          </a:p>
          <a:p>
            <a:pPr algn="l" eaLnBrk="0" hangingPunct="0">
              <a:defRPr/>
            </a:pPr>
            <a:r>
              <a:rPr lang="zh-CN" altLang="en-US" sz="6600" dirty="0">
                <a:solidFill>
                  <a:srgbClr val="002060"/>
                </a:solidFill>
                <a:effectLst>
                  <a:outerShdw blurRad="38100" dist="38100" dir="2700000" algn="tl">
                    <a:srgbClr val="000000"/>
                  </a:outerShdw>
                </a:effectLst>
                <a:latin typeface="宋体" panose="02010600030101010101" pitchFamily="2" charset="-122"/>
                <a:ea typeface="华文新魏" pitchFamily="2" charset="-122"/>
              </a:rPr>
              <a:t>    </a:t>
            </a:r>
            <a:r>
              <a:rPr lang="en-US" altLang="zh-CN" sz="6600" dirty="0">
                <a:solidFill>
                  <a:srgbClr val="002060"/>
                </a:solidFill>
                <a:effectLst>
                  <a:outerShdw blurRad="38100" dist="38100" dir="2700000" algn="tl">
                    <a:srgbClr val="000000"/>
                  </a:outerShdw>
                </a:effectLst>
                <a:latin typeface="Times New Roman" panose="02020603050405020304"/>
                <a:ea typeface="华文新魏" pitchFamily="2" charset="-122"/>
              </a:rPr>
              <a:t>—</a:t>
            </a:r>
            <a:r>
              <a:rPr lang="zh-CN" altLang="en-US" sz="6600" dirty="0">
                <a:solidFill>
                  <a:srgbClr val="002060"/>
                </a:solidFill>
                <a:effectLst>
                  <a:outerShdw blurRad="38100" dist="38100" dir="2700000" algn="tl">
                    <a:srgbClr val="000000"/>
                  </a:outerShdw>
                </a:effectLst>
                <a:latin typeface="宋体" panose="02010600030101010101" pitchFamily="2" charset="-122"/>
                <a:ea typeface="华文新魏" pitchFamily="2" charset="-122"/>
              </a:rPr>
              <a:t>析形象</a:t>
            </a:r>
            <a:endParaRPr lang="zh-CN" altLang="en-US" sz="6600" dirty="0">
              <a:solidFill>
                <a:srgbClr val="002060"/>
              </a:solidFill>
              <a:effectLst>
                <a:outerShdw blurRad="38100" dist="38100" dir="2700000" algn="tl">
                  <a:srgbClr val="000000"/>
                </a:outerShdw>
              </a:effectLst>
              <a:latin typeface="宋体" panose="02010600030101010101" pitchFamily="2" charset="-122"/>
              <a:ea typeface="华文新魏" pitchFamily="2" charset="-122"/>
            </a:endParaRPr>
          </a:p>
          <a:p>
            <a:pPr algn="l" eaLnBrk="0" hangingPunct="0">
              <a:defRPr/>
            </a:pPr>
            <a:r>
              <a:rPr lang="zh-CN" altLang="en-US" sz="6600" dirty="0">
                <a:solidFill>
                  <a:srgbClr val="002060"/>
                </a:solidFill>
                <a:effectLst>
                  <a:outerShdw blurRad="38100" dist="38100" dir="2700000" algn="tl">
                    <a:srgbClr val="000000"/>
                  </a:outerShdw>
                </a:effectLst>
                <a:latin typeface="宋体" panose="02010600030101010101" pitchFamily="2" charset="-122"/>
                <a:ea typeface="华文新魏" pitchFamily="2" charset="-122"/>
              </a:rPr>
              <a:t>          </a:t>
            </a:r>
            <a:r>
              <a:rPr lang="en-US" altLang="zh-CN" sz="6600" dirty="0">
                <a:solidFill>
                  <a:srgbClr val="002060"/>
                </a:solidFill>
                <a:effectLst>
                  <a:outerShdw blurRad="38100" dist="38100" dir="2700000" algn="tl">
                    <a:srgbClr val="000000"/>
                  </a:outerShdw>
                </a:effectLst>
                <a:latin typeface="Times New Roman" panose="02020603050405020304"/>
                <a:ea typeface="华文新魏" pitchFamily="2" charset="-122"/>
              </a:rPr>
              <a:t>—</a:t>
            </a:r>
            <a:r>
              <a:rPr lang="zh-CN" altLang="en-US" sz="6600" dirty="0">
                <a:solidFill>
                  <a:srgbClr val="002060"/>
                </a:solidFill>
                <a:effectLst>
                  <a:outerShdw blurRad="38100" dist="38100" dir="2700000" algn="tl">
                    <a:srgbClr val="000000"/>
                  </a:outerShdw>
                </a:effectLst>
                <a:latin typeface="宋体" panose="02010600030101010101" pitchFamily="2" charset="-122"/>
                <a:ea typeface="华文新魏" pitchFamily="2" charset="-122"/>
              </a:rPr>
              <a:t>揭根源</a:t>
            </a:r>
            <a:r>
              <a:rPr lang="zh-CN" altLang="en-US" sz="6600" dirty="0">
                <a:solidFill>
                  <a:srgbClr val="002060"/>
                </a:solidFill>
                <a:effectLst>
                  <a:outerShdw blurRad="38100" dist="38100" dir="2700000" algn="tl">
                    <a:srgbClr val="000000"/>
                  </a:outerShdw>
                </a:effectLst>
                <a:latin typeface="Times New Roman" panose="02020603050405020304"/>
                <a:ea typeface="华文新魏" pitchFamily="2" charset="-122"/>
              </a:rPr>
              <a:t>”</a:t>
            </a:r>
            <a:endParaRPr lang="zh-CN" altLang="en-US" sz="6600" dirty="0">
              <a:solidFill>
                <a:srgbClr val="002060"/>
              </a:solidFill>
              <a:effectLst>
                <a:outerShdw blurRad="38100" dist="38100" dir="2700000" algn="tl">
                  <a:srgbClr val="000000"/>
                </a:outerShdw>
              </a:effectLst>
              <a:latin typeface="Times New Roman" panose="02020603050405020304"/>
              <a:ea typeface="华文新魏" pitchFamily="2" charset="-122"/>
            </a:endParaRPr>
          </a:p>
        </p:txBody>
      </p:sp>
      <p:sp>
        <p:nvSpPr>
          <p:cNvPr id="53254" name="Rectangle 4"/>
          <p:cNvSpPr>
            <a:spLocks noChangeArrowheads="1"/>
          </p:cNvSpPr>
          <p:nvPr/>
        </p:nvSpPr>
        <p:spPr bwMode="auto">
          <a:xfrm>
            <a:off x="533400" y="919163"/>
            <a:ext cx="3808095" cy="768350"/>
          </a:xfrm>
          <a:prstGeom prst="rect">
            <a:avLst/>
          </a:prstGeom>
          <a:noFill/>
          <a:ln w="12700" cap="sq">
            <a:noFill/>
            <a:miter lim="800000"/>
          </a:ln>
        </p:spPr>
        <p:txBody>
          <a:bodyPr wrap="none">
            <a:spAutoFit/>
          </a:bodyPr>
          <a:p>
            <a:pPr eaLnBrk="0" hangingPunct="0"/>
            <a:r>
              <a:rPr lang="zh-CN" altLang="en-US" sz="2800" b="1">
                <a:latin typeface="华文新魏" pitchFamily="2" charset="-122"/>
                <a:ea typeface="华文新魏" pitchFamily="2" charset="-122"/>
              </a:rPr>
              <a:t>小说</a:t>
            </a:r>
            <a:r>
              <a:rPr lang="zh-CN" altLang="en-US" sz="4400" b="1">
                <a:latin typeface="华文新魏" pitchFamily="2" charset="-122"/>
                <a:ea typeface="华文新魏" pitchFamily="2" charset="-122"/>
              </a:rPr>
              <a:t>人物</a:t>
            </a:r>
            <a:r>
              <a:rPr lang="zh-CN" altLang="en-US" sz="2800" b="1">
                <a:latin typeface="华文新魏" pitchFamily="2" charset="-122"/>
                <a:ea typeface="华文新魏" pitchFamily="2" charset="-122"/>
              </a:rPr>
              <a:t>分析方法：</a:t>
            </a:r>
            <a:endParaRPr lang="zh-CN" altLang="en-US" sz="2800" b="1">
              <a:latin typeface="华文新魏" pitchFamily="2" charset="-122"/>
              <a:ea typeface="华文新魏"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1000" fill="hold"/>
                                        <p:tgtEl>
                                          <p:spTgt spid="4"/>
                                        </p:tgtEl>
                                        <p:attrNameLst>
                                          <p:attrName>ppt_w</p:attrName>
                                        </p:attrNameLst>
                                      </p:cBhvr>
                                      <p:tavLst>
                                        <p:tav tm="0">
                                          <p:val>
                                            <p:fltVal val="0"/>
                                          </p:val>
                                        </p:tav>
                                        <p:tav tm="100000">
                                          <p:val>
                                            <p:strVal val="#ppt_w"/>
                                          </p:val>
                                        </p:tav>
                                      </p:tavLst>
                                    </p:anim>
                                    <p:anim calcmode="lin" valueType="num">
                                      <p:cBhvr>
                                        <p:cTn id="13" dur="1000" fill="hold"/>
                                        <p:tgtEl>
                                          <p:spTgt spid="4"/>
                                        </p:tgtEl>
                                        <p:attrNameLst>
                                          <p:attrName>ppt_h</p:attrName>
                                        </p:attrNameLst>
                                      </p:cBhvr>
                                      <p:tavLst>
                                        <p:tav tm="0">
                                          <p:val>
                                            <p:fltVal val="0"/>
                                          </p:val>
                                        </p:tav>
                                        <p:tav tm="100000">
                                          <p:val>
                                            <p:strVal val="#ppt_h"/>
                                          </p:val>
                                        </p:tav>
                                      </p:tavLst>
                                    </p:anim>
                                    <p:anim calcmode="lin" valueType="num">
                                      <p:cBhvr>
                                        <p:cTn id="14"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bldLvl="0" animBg="1"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192566" name="Group 54"/>
          <p:cNvGraphicFramePr>
            <a:graphicFrameLocks noGrp="1"/>
          </p:cNvGraphicFramePr>
          <p:nvPr/>
        </p:nvGraphicFramePr>
        <p:xfrm>
          <a:off x="0" y="815975"/>
          <a:ext cx="9109075" cy="6082666"/>
        </p:xfrm>
        <a:graphic>
          <a:graphicData uri="http://schemas.openxmlformats.org/drawingml/2006/table">
            <a:tbl>
              <a:tblPr/>
              <a:tblGrid>
                <a:gridCol w="900113"/>
                <a:gridCol w="3887787"/>
                <a:gridCol w="4321175"/>
              </a:tblGrid>
              <a:tr h="504825">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r>
                        <a:rPr kumimoji="0" lang="zh-CN" altLang="en-US" sz="2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变化</a:t>
                      </a:r>
                      <a:endParaRPr kumimoji="0" lang="zh-CN" altLang="en-US" sz="2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r>
                        <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rPr>
                        <a:t>少年闰土</a:t>
                      </a:r>
                      <a:endParaRPr kumimoji="0" lang="zh-CN" altLang="en-US" sz="26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r>
                        <a:rPr kumimoji="0" lang="zh-CN" altLang="en-US" sz="2600" b="1" i="0" u="none" strike="noStrike" cap="none" normalizeH="0" baseline="0" smtClean="0">
                          <a:ln>
                            <a:noFill/>
                          </a:ln>
                          <a:solidFill>
                            <a:srgbClr val="FF3300"/>
                          </a:solidFill>
                          <a:effectLst>
                            <a:outerShdw blurRad="38100" dist="38100" dir="2700000" algn="tl">
                              <a:srgbClr val="000000"/>
                            </a:outerShdw>
                          </a:effectLst>
                          <a:latin typeface="Arial" panose="020B0604020202020204" pitchFamily="34" charset="0"/>
                          <a:ea typeface="宋体" panose="02010600030101010101" pitchFamily="2" charset="-122"/>
                        </a:rPr>
                        <a:t>中年闰土</a:t>
                      </a:r>
                      <a:endParaRPr kumimoji="0" lang="zh-CN" altLang="en-US" sz="2600" b="1" i="0" u="none" strike="noStrike" cap="none" normalizeH="0" baseline="0" smtClean="0">
                        <a:ln>
                          <a:noFill/>
                        </a:ln>
                        <a:solidFill>
                          <a:srgbClr val="FF3300"/>
                        </a:solidFill>
                        <a:effectLst>
                          <a:outerShdw blurRad="38100" dist="38100" dir="2700000" algn="tl">
                            <a:srgbClr val="000000"/>
                          </a:outerShdw>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16125">
                <a:tc>
                  <a:txBody>
                    <a:bodyPr/>
                    <a:p>
                      <a:pPr marL="0" marR="0" lvl="0" indent="0" algn="ctr" defTabSz="914400" rtl="0" eaLnBrk="1" fontAlgn="base" latinLnBrk="0" hangingPunct="1">
                        <a:lnSpc>
                          <a:spcPct val="100000"/>
                        </a:lnSpc>
                        <a:spcBef>
                          <a:spcPct val="20000"/>
                        </a:spcBef>
                        <a:spcAft>
                          <a:spcPct val="0"/>
                        </a:spcAft>
                        <a:buClr>
                          <a:schemeClr val="tx2"/>
                        </a:buClr>
                        <a:buSzTx/>
                        <a:buFontTx/>
                        <a:buNone/>
                      </a:pPr>
                      <a:r>
                        <a:rPr kumimoji="0" lang="zh-CN" altLang="en-US" sz="2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外貌</a:t>
                      </a:r>
                      <a:endParaRPr kumimoji="0" lang="zh-CN" altLang="en-US" sz="2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00138">
                <a:tc>
                  <a:txBody>
                    <a:bodyPr/>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20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动作</a:t>
                      </a:r>
                      <a:endParaRPr kumimoji="0" lang="zh-CN" altLang="en-US" sz="20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20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语态</a:t>
                      </a:r>
                      <a:endParaRPr kumimoji="0" lang="zh-CN" altLang="en-US" sz="20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296988">
                <a:tc>
                  <a:txBody>
                    <a:bodyPr/>
                    <a:p>
                      <a:pPr marL="0" marR="0" lvl="0" indent="0" algn="ctr" defTabSz="914400" rtl="0" eaLnBrk="1" fontAlgn="base" latinLnBrk="0" hangingPunct="1">
                        <a:lnSpc>
                          <a:spcPct val="100000"/>
                        </a:lnSpc>
                        <a:spcBef>
                          <a:spcPct val="20000"/>
                        </a:spcBef>
                        <a:spcAft>
                          <a:spcPct val="0"/>
                        </a:spcAft>
                        <a:buClr>
                          <a:schemeClr val="tx2"/>
                        </a:buClr>
                        <a:buSzTx/>
                        <a:buFontTx/>
                        <a:buNone/>
                      </a:pPr>
                      <a:r>
                        <a:rPr kumimoji="0" lang="zh-CN" altLang="en-US" sz="20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对“我”的态度</a:t>
                      </a:r>
                      <a:endParaRPr kumimoji="0" lang="zh-CN" altLang="en-US" sz="20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150938">
                <a:tc>
                  <a:txBody>
                    <a:bodyPr/>
                    <a:p>
                      <a:pPr marL="0" marR="0" lvl="0" indent="0" algn="ctr" defTabSz="914400" rtl="0" eaLnBrk="1" fontAlgn="base" latinLnBrk="0" hangingPunct="1">
                        <a:lnSpc>
                          <a:spcPct val="100000"/>
                        </a:lnSpc>
                        <a:spcBef>
                          <a:spcPct val="50000"/>
                        </a:spcBef>
                        <a:spcAft>
                          <a:spcPct val="0"/>
                        </a:spcAft>
                        <a:buClrTx/>
                        <a:buSzTx/>
                        <a:buFontTx/>
                        <a:buNone/>
                      </a:pPr>
                      <a:r>
                        <a:rPr kumimoji="0" lang="zh-CN" altLang="en-US" sz="20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rPr>
                        <a:t>对生活的态度</a:t>
                      </a:r>
                      <a:endParaRPr kumimoji="0" lang="zh-CN" altLang="en-US" sz="20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0"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p>
                      <a:pPr marL="0" marR="0" lvl="0" indent="0" algn="l" defTabSz="914400" rtl="0" eaLnBrk="1" fontAlgn="base" latinLnBrk="0" hangingPunct="1">
                        <a:lnSpc>
                          <a:spcPct val="100000"/>
                        </a:lnSpc>
                        <a:spcBef>
                          <a:spcPct val="20000"/>
                        </a:spcBef>
                        <a:spcAft>
                          <a:spcPct val="0"/>
                        </a:spcAft>
                        <a:buClr>
                          <a:schemeClr val="tx2"/>
                        </a:buClr>
                        <a:buSzTx/>
                        <a:buFontTx/>
                        <a:buNone/>
                      </a:pPr>
                      <a:endParaRPr kumimoji="0" lang="zh-CN" altLang="zh-CN" sz="2600" b="1" i="0" u="none" strike="noStrike" cap="none" normalizeH="0" baseline="0" smtClean="0">
                        <a:ln>
                          <a:noFill/>
                        </a:ln>
                        <a:solidFill>
                          <a:srgbClr val="FF3300"/>
                        </a:solidFill>
                        <a:effectLst/>
                        <a:latin typeface="Arial" panose="020B0604020202020204" pitchFamily="34" charset="0"/>
                        <a:ea typeface="宋体" panose="02010600030101010101"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92540" name="Text Box 28"/>
          <p:cNvSpPr txBox="1">
            <a:spLocks noChangeArrowheads="1"/>
          </p:cNvSpPr>
          <p:nvPr/>
        </p:nvSpPr>
        <p:spPr bwMode="auto">
          <a:xfrm>
            <a:off x="1116013" y="1484313"/>
            <a:ext cx="3384550" cy="922020"/>
          </a:xfrm>
          <a:prstGeom prst="rect">
            <a:avLst/>
          </a:prstGeom>
          <a:noFill/>
          <a:ln w="9525">
            <a:noFill/>
            <a:miter lim="800000"/>
          </a:ln>
        </p:spPr>
        <p:txBody>
          <a:bodyPr>
            <a:spAutoFit/>
          </a:bodyPr>
          <a:p>
            <a:pPr>
              <a:spcBef>
                <a:spcPct val="20000"/>
              </a:spcBef>
              <a:buClr>
                <a:schemeClr val="bg2"/>
              </a:buClr>
              <a:buSzPct val="75000"/>
              <a:buFont typeface="Wingdings" panose="05000000000000000000" pitchFamily="2" charset="2"/>
              <a:buNone/>
            </a:pPr>
            <a:r>
              <a:rPr kumimoji="0" lang="zh-CN" altLang="en-US" b="1"/>
              <a:t>十一二岁，紫色圆脸，头戴小毡帽，颈上套一个银项圈，有一双红活圆实的手</a:t>
            </a:r>
            <a:endParaRPr kumimoji="0" lang="zh-CN" altLang="en-US" b="1"/>
          </a:p>
        </p:txBody>
      </p:sp>
      <p:sp>
        <p:nvSpPr>
          <p:cNvPr id="192541" name="Text Box 29"/>
          <p:cNvSpPr txBox="1">
            <a:spLocks noChangeArrowheads="1"/>
          </p:cNvSpPr>
          <p:nvPr/>
        </p:nvSpPr>
        <p:spPr bwMode="auto">
          <a:xfrm>
            <a:off x="4787900" y="1268413"/>
            <a:ext cx="4356100" cy="2122805"/>
          </a:xfrm>
          <a:prstGeom prst="rect">
            <a:avLst/>
          </a:prstGeom>
          <a:noFill/>
          <a:ln w="9525">
            <a:noFill/>
            <a:miter lim="800000"/>
          </a:ln>
          <a:effectLst/>
        </p:spPr>
        <p:txBody>
          <a:bodyPr>
            <a:spAutoFit/>
          </a:bodyPr>
          <a:p>
            <a:pPr>
              <a:spcBef>
                <a:spcPct val="20000"/>
              </a:spcBef>
              <a:buClr>
                <a:schemeClr val="bg2"/>
              </a:buClr>
              <a:buSzPct val="75000"/>
              <a:buFont typeface="Wingdings" panose="05000000000000000000" pitchFamily="2" charset="2"/>
              <a:buNone/>
              <a:defRPr/>
            </a:pPr>
            <a:r>
              <a:rPr kumimoji="0" lang="zh-CN" altLang="en-US" sz="2200" b="1">
                <a:solidFill>
                  <a:srgbClr val="FF3300"/>
                </a:solidFill>
                <a:effectLst>
                  <a:outerShdw blurRad="38100" dist="38100" dir="2700000" algn="tl">
                    <a:srgbClr val="000000"/>
                  </a:outerShdw>
                </a:effectLst>
              </a:rPr>
              <a:t>身材增加了一倍，脸色灰黄，很深的皱纹，眼睛周围肿得通红，头戴破毡帽，身上只一件极薄的棉衣，浑身瑟索着，手提一个纸包和一支长烟管，手又粗又笨而且开裂，像是松树皮了</a:t>
            </a:r>
            <a:endParaRPr kumimoji="0" lang="zh-CN" altLang="en-US" sz="2200" b="1">
              <a:effectLst>
                <a:outerShdw blurRad="38100" dist="38100" dir="2700000" algn="tl">
                  <a:srgbClr val="000000"/>
                </a:outerShdw>
              </a:effectLst>
            </a:endParaRPr>
          </a:p>
        </p:txBody>
      </p:sp>
      <p:sp>
        <p:nvSpPr>
          <p:cNvPr id="192542" name="Text Box 30"/>
          <p:cNvSpPr txBox="1">
            <a:spLocks noChangeArrowheads="1"/>
          </p:cNvSpPr>
          <p:nvPr/>
        </p:nvSpPr>
        <p:spPr bwMode="auto">
          <a:xfrm>
            <a:off x="971550" y="3284538"/>
            <a:ext cx="3744913" cy="1106805"/>
          </a:xfrm>
          <a:prstGeom prst="rect">
            <a:avLst/>
          </a:prstGeom>
          <a:noFill/>
          <a:ln w="9525">
            <a:noFill/>
            <a:miter lim="800000"/>
          </a:ln>
        </p:spPr>
        <p:txBody>
          <a:bodyPr>
            <a:spAutoFit/>
          </a:bodyPr>
          <a:p>
            <a:pPr>
              <a:spcBef>
                <a:spcPct val="20000"/>
              </a:spcBef>
              <a:buClr>
                <a:schemeClr val="bg2"/>
              </a:buClr>
              <a:buSzPct val="75000"/>
              <a:buFont typeface="Wingdings" panose="05000000000000000000" pitchFamily="2" charset="2"/>
              <a:buNone/>
            </a:pPr>
            <a:r>
              <a:rPr kumimoji="0" lang="zh-CN" altLang="en-US" sz="2200" b="1"/>
              <a:t>活泼刚健，动作干脆利落，说话脱口而出，朴质、生动；有智有勇，热情、纯真</a:t>
            </a:r>
            <a:endParaRPr kumimoji="0" lang="zh-CN" altLang="en-US" sz="2200" b="1"/>
          </a:p>
        </p:txBody>
      </p:sp>
      <p:sp>
        <p:nvSpPr>
          <p:cNvPr id="192543" name="Text Box 31"/>
          <p:cNvSpPr txBox="1">
            <a:spLocks noChangeArrowheads="1"/>
          </p:cNvSpPr>
          <p:nvPr/>
        </p:nvSpPr>
        <p:spPr bwMode="auto">
          <a:xfrm>
            <a:off x="4932363" y="3500438"/>
            <a:ext cx="4211637" cy="645160"/>
          </a:xfrm>
          <a:prstGeom prst="rect">
            <a:avLst/>
          </a:prstGeom>
          <a:noFill/>
          <a:ln w="9525">
            <a:noFill/>
            <a:miter lim="800000"/>
          </a:ln>
          <a:effectLst/>
        </p:spPr>
        <p:txBody>
          <a:bodyPr>
            <a:spAutoFit/>
          </a:bodyPr>
          <a:p>
            <a:pPr>
              <a:spcBef>
                <a:spcPct val="20000"/>
              </a:spcBef>
              <a:buClr>
                <a:schemeClr val="bg2"/>
              </a:buClr>
              <a:buSzPct val="75000"/>
              <a:buFont typeface="Wingdings" panose="05000000000000000000" pitchFamily="2" charset="2"/>
              <a:buNone/>
              <a:defRPr/>
            </a:pPr>
            <a:r>
              <a:rPr kumimoji="0" lang="zh-CN" altLang="en-US" b="1">
                <a:solidFill>
                  <a:srgbClr val="FF3300"/>
                </a:solidFill>
                <a:effectLst>
                  <a:outerShdw blurRad="38100" dist="38100" dir="2700000" algn="tl">
                    <a:srgbClr val="000000"/>
                  </a:outerShdw>
                </a:effectLst>
              </a:rPr>
              <a:t>说话吞吞吐吐，断断续续，谦恭而又含糊，显得迟钝麻木。</a:t>
            </a:r>
            <a:endParaRPr kumimoji="0" lang="zh-CN" altLang="en-US" b="1">
              <a:effectLst>
                <a:outerShdw blurRad="38100" dist="38100" dir="2700000" algn="tl">
                  <a:srgbClr val="000000"/>
                </a:outerShdw>
              </a:effectLst>
            </a:endParaRPr>
          </a:p>
        </p:txBody>
      </p:sp>
      <p:sp>
        <p:nvSpPr>
          <p:cNvPr id="192544" name="Text Box 32"/>
          <p:cNvSpPr txBox="1">
            <a:spLocks noChangeArrowheads="1"/>
          </p:cNvSpPr>
          <p:nvPr/>
        </p:nvSpPr>
        <p:spPr bwMode="auto">
          <a:xfrm>
            <a:off x="971550" y="4508500"/>
            <a:ext cx="3744913" cy="1322070"/>
          </a:xfrm>
          <a:prstGeom prst="rect">
            <a:avLst/>
          </a:prstGeom>
          <a:noFill/>
          <a:ln w="9525">
            <a:noFill/>
            <a:miter lim="800000"/>
          </a:ln>
        </p:spPr>
        <p:txBody>
          <a:bodyPr>
            <a:spAutoFit/>
          </a:bodyPr>
          <a:p>
            <a:pPr>
              <a:spcBef>
                <a:spcPct val="20000"/>
              </a:spcBef>
              <a:buClr>
                <a:schemeClr val="bg2"/>
              </a:buClr>
              <a:buSzPct val="75000"/>
              <a:buFont typeface="Wingdings" panose="05000000000000000000" pitchFamily="2" charset="2"/>
              <a:buNone/>
            </a:pPr>
            <a:r>
              <a:rPr kumimoji="0" lang="en-US" altLang="zh-CN" sz="2000" b="1">
                <a:latin typeface="Arial" panose="020B0604020202020204" pitchFamily="34" charset="0"/>
              </a:rPr>
              <a:t>“</a:t>
            </a:r>
            <a:r>
              <a:rPr kumimoji="0" lang="zh-CN" altLang="en-US" sz="2000" b="1"/>
              <a:t>只是不怕我</a:t>
            </a:r>
            <a:r>
              <a:rPr kumimoji="0" lang="zh-CN" altLang="en-US" sz="2000" b="1">
                <a:latin typeface="Arial" panose="020B0604020202020204" pitchFamily="34" charset="0"/>
              </a:rPr>
              <a:t>”</a:t>
            </a:r>
            <a:r>
              <a:rPr kumimoji="0" lang="zh-CN" altLang="en-US" sz="2000" b="1"/>
              <a:t>，送我贝壳和鸟毛，告诉我很多希奇的事。对</a:t>
            </a:r>
            <a:r>
              <a:rPr kumimoji="0" lang="zh-CN" altLang="en-US" sz="2000" b="1">
                <a:latin typeface="Arial" panose="020B0604020202020204" pitchFamily="34" charset="0"/>
              </a:rPr>
              <a:t>“</a:t>
            </a:r>
            <a:r>
              <a:rPr kumimoji="0" lang="zh-CN" altLang="en-US" sz="2000" b="1"/>
              <a:t>我</a:t>
            </a:r>
            <a:r>
              <a:rPr kumimoji="0" lang="zh-CN" altLang="en-US" sz="2000" b="1">
                <a:latin typeface="Arial" panose="020B0604020202020204" pitchFamily="34" charset="0"/>
              </a:rPr>
              <a:t>”</a:t>
            </a:r>
            <a:r>
              <a:rPr kumimoji="0" lang="zh-CN" altLang="en-US" sz="2000" b="1"/>
              <a:t>友好，热情，和</a:t>
            </a:r>
            <a:r>
              <a:rPr kumimoji="0" lang="zh-CN" altLang="en-US" sz="2000" b="1">
                <a:latin typeface="Arial" panose="020B0604020202020204" pitchFamily="34" charset="0"/>
              </a:rPr>
              <a:t>“</a:t>
            </a:r>
            <a:r>
              <a:rPr kumimoji="0" lang="zh-CN" altLang="en-US" sz="2000" b="1"/>
              <a:t>我</a:t>
            </a:r>
            <a:r>
              <a:rPr kumimoji="0" lang="zh-CN" altLang="en-US" sz="2000" b="1">
                <a:latin typeface="Arial" panose="020B0604020202020204" pitchFamily="34" charset="0"/>
              </a:rPr>
              <a:t>”</a:t>
            </a:r>
            <a:r>
              <a:rPr kumimoji="0" lang="zh-CN" altLang="en-US" sz="2000" b="1"/>
              <a:t>建立了纯真的友情。</a:t>
            </a:r>
            <a:endParaRPr kumimoji="0" lang="zh-CN" altLang="en-US" sz="2000" b="1"/>
          </a:p>
        </p:txBody>
      </p:sp>
      <p:sp>
        <p:nvSpPr>
          <p:cNvPr id="192545" name="Text Box 33"/>
          <p:cNvSpPr txBox="1">
            <a:spLocks noChangeArrowheads="1"/>
          </p:cNvSpPr>
          <p:nvPr/>
        </p:nvSpPr>
        <p:spPr bwMode="auto">
          <a:xfrm>
            <a:off x="4787900" y="4581525"/>
            <a:ext cx="4356100" cy="1106805"/>
          </a:xfrm>
          <a:prstGeom prst="rect">
            <a:avLst/>
          </a:prstGeom>
          <a:noFill/>
          <a:ln w="9525">
            <a:noFill/>
            <a:miter lim="800000"/>
          </a:ln>
          <a:effectLst/>
        </p:spPr>
        <p:txBody>
          <a:bodyPr>
            <a:spAutoFit/>
          </a:bodyPr>
          <a:p>
            <a:pPr>
              <a:spcBef>
                <a:spcPct val="20000"/>
              </a:spcBef>
              <a:buClr>
                <a:schemeClr val="bg2"/>
              </a:buClr>
              <a:buSzPct val="75000"/>
              <a:buFont typeface="Wingdings" panose="05000000000000000000" pitchFamily="2" charset="2"/>
              <a:buNone/>
              <a:defRPr/>
            </a:pPr>
            <a:r>
              <a:rPr kumimoji="0" lang="zh-CN" altLang="en-US" sz="2200" b="1">
                <a:solidFill>
                  <a:srgbClr val="FF3300"/>
                </a:solidFill>
                <a:effectLst>
                  <a:outerShdw blurRad="38100" dist="38100" dir="2700000" algn="tl">
                    <a:srgbClr val="000000"/>
                  </a:outerShdw>
                </a:effectLst>
              </a:rPr>
              <a:t>对</a:t>
            </a:r>
            <a:r>
              <a:rPr kumimoji="0" lang="zh-CN" altLang="en-US" sz="2200" b="1">
                <a:solidFill>
                  <a:srgbClr val="FF3300"/>
                </a:solidFill>
                <a:effectLst>
                  <a:outerShdw blurRad="38100" dist="38100" dir="2700000" algn="tl">
                    <a:srgbClr val="000000"/>
                  </a:outerShdw>
                </a:effectLst>
                <a:latin typeface="Arial" panose="020B0604020202020204"/>
              </a:rPr>
              <a:t>“</a:t>
            </a:r>
            <a:r>
              <a:rPr kumimoji="0" lang="zh-CN" altLang="en-US" sz="2200" b="1">
                <a:solidFill>
                  <a:srgbClr val="FF3300"/>
                </a:solidFill>
                <a:effectLst>
                  <a:outerShdw blurRad="38100" dist="38100" dir="2700000" algn="tl">
                    <a:srgbClr val="000000"/>
                  </a:outerShdw>
                </a:effectLst>
              </a:rPr>
              <a:t>我</a:t>
            </a:r>
            <a:r>
              <a:rPr kumimoji="0" lang="zh-CN" altLang="en-US" sz="2200" b="1">
                <a:solidFill>
                  <a:srgbClr val="FF3300"/>
                </a:solidFill>
                <a:effectLst>
                  <a:outerShdw blurRad="38100" dist="38100" dir="2700000" algn="tl">
                    <a:srgbClr val="000000"/>
                  </a:outerShdw>
                </a:effectLst>
                <a:latin typeface="Arial" panose="020B0604020202020204"/>
              </a:rPr>
              <a:t>”</a:t>
            </a:r>
            <a:r>
              <a:rPr kumimoji="0" lang="zh-CN" altLang="en-US" sz="2200" b="1">
                <a:solidFill>
                  <a:srgbClr val="FF3300"/>
                </a:solidFill>
                <a:effectLst>
                  <a:outerShdw blurRad="38100" dist="38100" dir="2700000" algn="tl">
                    <a:srgbClr val="000000"/>
                  </a:outerShdw>
                </a:effectLst>
              </a:rPr>
              <a:t>恭恭敬敬，称呼</a:t>
            </a:r>
            <a:r>
              <a:rPr kumimoji="0" lang="zh-CN" altLang="en-US" sz="2200" b="1">
                <a:solidFill>
                  <a:srgbClr val="FF3300"/>
                </a:solidFill>
                <a:effectLst>
                  <a:outerShdw blurRad="38100" dist="38100" dir="2700000" algn="tl">
                    <a:srgbClr val="000000"/>
                  </a:outerShdw>
                </a:effectLst>
                <a:latin typeface="Arial" panose="020B0604020202020204"/>
              </a:rPr>
              <a:t>“</a:t>
            </a:r>
            <a:r>
              <a:rPr kumimoji="0" lang="zh-CN" altLang="en-US" sz="2200" b="1">
                <a:solidFill>
                  <a:srgbClr val="FF3300"/>
                </a:solidFill>
                <a:effectLst>
                  <a:outerShdw blurRad="38100" dist="38100" dir="2700000" algn="tl">
                    <a:srgbClr val="000000"/>
                  </a:outerShdw>
                </a:effectLst>
              </a:rPr>
              <a:t>我</a:t>
            </a:r>
            <a:r>
              <a:rPr kumimoji="0" lang="zh-CN" altLang="en-US" sz="2200" b="1">
                <a:solidFill>
                  <a:srgbClr val="FF3300"/>
                </a:solidFill>
                <a:effectLst>
                  <a:outerShdw blurRad="38100" dist="38100" dir="2700000" algn="tl">
                    <a:srgbClr val="000000"/>
                  </a:outerShdw>
                </a:effectLst>
                <a:latin typeface="Arial" panose="020B0604020202020204"/>
              </a:rPr>
              <a:t>”</a:t>
            </a:r>
            <a:r>
              <a:rPr kumimoji="0" lang="zh-CN" altLang="en-US" sz="2200" b="1">
                <a:solidFill>
                  <a:srgbClr val="FF3300"/>
                </a:solidFill>
                <a:effectLst>
                  <a:outerShdw blurRad="38100" dist="38100" dir="2700000" algn="tl">
                    <a:srgbClr val="000000"/>
                  </a:outerShdw>
                </a:effectLst>
              </a:rPr>
              <a:t>为老爷，和</a:t>
            </a:r>
            <a:r>
              <a:rPr kumimoji="0" lang="zh-CN" altLang="en-US" sz="2200" b="1">
                <a:solidFill>
                  <a:srgbClr val="FF3300"/>
                </a:solidFill>
                <a:effectLst>
                  <a:outerShdw blurRad="38100" dist="38100" dir="2700000" algn="tl">
                    <a:srgbClr val="000000"/>
                  </a:outerShdw>
                </a:effectLst>
                <a:latin typeface="Arial" panose="020B0604020202020204"/>
              </a:rPr>
              <a:t>“</a:t>
            </a:r>
            <a:r>
              <a:rPr kumimoji="0" lang="zh-CN" altLang="en-US" sz="2200" b="1">
                <a:solidFill>
                  <a:srgbClr val="FF3300"/>
                </a:solidFill>
                <a:effectLst>
                  <a:outerShdw blurRad="38100" dist="38100" dir="2700000" algn="tl">
                    <a:srgbClr val="000000"/>
                  </a:outerShdw>
                </a:effectLst>
              </a:rPr>
              <a:t>我</a:t>
            </a:r>
            <a:r>
              <a:rPr kumimoji="0" lang="zh-CN" altLang="en-US" sz="2200" b="1">
                <a:solidFill>
                  <a:srgbClr val="FF3300"/>
                </a:solidFill>
                <a:effectLst>
                  <a:outerShdw blurRad="38100" dist="38100" dir="2700000" algn="tl">
                    <a:srgbClr val="000000"/>
                  </a:outerShdw>
                </a:effectLst>
                <a:latin typeface="Arial" panose="020B0604020202020204"/>
              </a:rPr>
              <a:t>”</a:t>
            </a:r>
            <a:r>
              <a:rPr kumimoji="0" lang="zh-CN" altLang="en-US" sz="2200" b="1">
                <a:solidFill>
                  <a:srgbClr val="FF3300"/>
                </a:solidFill>
                <a:effectLst>
                  <a:outerShdw blurRad="38100" dist="38100" dir="2700000" algn="tl">
                    <a:srgbClr val="000000"/>
                  </a:outerShdw>
                </a:effectLst>
              </a:rPr>
              <a:t>之间隔了一层可悲的厚障壁了</a:t>
            </a:r>
            <a:endParaRPr kumimoji="0" lang="zh-CN" altLang="en-US" sz="2200" b="1">
              <a:effectLst>
                <a:outerShdw blurRad="38100" dist="38100" dir="2700000" algn="tl">
                  <a:srgbClr val="000000"/>
                </a:outerShdw>
              </a:effectLst>
            </a:endParaRPr>
          </a:p>
        </p:txBody>
      </p:sp>
      <p:sp>
        <p:nvSpPr>
          <p:cNvPr id="192546" name="Text Box 34"/>
          <p:cNvSpPr txBox="1">
            <a:spLocks noChangeArrowheads="1"/>
          </p:cNvSpPr>
          <p:nvPr/>
        </p:nvSpPr>
        <p:spPr bwMode="auto">
          <a:xfrm>
            <a:off x="1331913" y="6165850"/>
            <a:ext cx="3168650" cy="368300"/>
          </a:xfrm>
          <a:prstGeom prst="rect">
            <a:avLst/>
          </a:prstGeom>
          <a:noFill/>
          <a:ln w="9525">
            <a:noFill/>
            <a:miter lim="800000"/>
          </a:ln>
        </p:spPr>
        <p:txBody>
          <a:bodyPr>
            <a:spAutoFit/>
          </a:bodyPr>
          <a:p>
            <a:pPr>
              <a:spcBef>
                <a:spcPct val="20000"/>
              </a:spcBef>
              <a:buClr>
                <a:schemeClr val="bg2"/>
              </a:buClr>
              <a:buSzPct val="75000"/>
              <a:buFont typeface="Wingdings" panose="05000000000000000000" pitchFamily="2" charset="2"/>
              <a:buNone/>
            </a:pPr>
            <a:r>
              <a:rPr kumimoji="0" lang="zh-CN" altLang="en-US" b="1"/>
              <a:t>天真活泼，无忧无虑</a:t>
            </a:r>
            <a:endParaRPr kumimoji="0" lang="zh-CN" altLang="en-US" b="1"/>
          </a:p>
        </p:txBody>
      </p:sp>
      <p:sp>
        <p:nvSpPr>
          <p:cNvPr id="192547" name="Text Box 35"/>
          <p:cNvSpPr txBox="1">
            <a:spLocks noChangeArrowheads="1"/>
          </p:cNvSpPr>
          <p:nvPr/>
        </p:nvSpPr>
        <p:spPr bwMode="auto">
          <a:xfrm>
            <a:off x="4787900" y="5670550"/>
            <a:ext cx="4356100" cy="645160"/>
          </a:xfrm>
          <a:prstGeom prst="rect">
            <a:avLst/>
          </a:prstGeom>
          <a:noFill/>
          <a:ln w="9525">
            <a:noFill/>
            <a:miter lim="800000"/>
          </a:ln>
          <a:effectLst/>
        </p:spPr>
        <p:txBody>
          <a:bodyPr>
            <a:spAutoFit/>
          </a:bodyPr>
          <a:p>
            <a:pPr algn="l">
              <a:spcBef>
                <a:spcPct val="20000"/>
              </a:spcBef>
              <a:buClr>
                <a:schemeClr val="bg2"/>
              </a:buClr>
              <a:buSzPct val="75000"/>
              <a:buFont typeface="Wingdings" panose="05000000000000000000" pitchFamily="2" charset="2"/>
              <a:buNone/>
              <a:defRPr/>
            </a:pPr>
            <a:r>
              <a:rPr kumimoji="0" lang="zh-CN" altLang="en-US" b="1">
                <a:solidFill>
                  <a:srgbClr val="FF3300"/>
                </a:solidFill>
                <a:effectLst>
                  <a:outerShdw blurRad="38100" dist="38100" dir="2700000" algn="tl">
                    <a:srgbClr val="000000"/>
                  </a:outerShdw>
                </a:effectLst>
              </a:rPr>
              <a:t>悲哀、痛苦，生活压得他喘不过气来。而他把幸福的希望寄托在神灵身上</a:t>
            </a:r>
            <a:endParaRPr kumimoji="0" lang="zh-CN" altLang="en-US" b="1">
              <a:effectLst>
                <a:outerShdw blurRad="38100" dist="38100" dir="2700000" algn="tl">
                  <a:srgbClr val="000000"/>
                </a:outerShdw>
              </a:effectLst>
            </a:endParaRPr>
          </a:p>
        </p:txBody>
      </p:sp>
      <p:sp>
        <p:nvSpPr>
          <p:cNvPr id="29732" name="Rectangle 55"/>
          <p:cNvSpPr>
            <a:spLocks noChangeArrowheads="1"/>
          </p:cNvSpPr>
          <p:nvPr/>
        </p:nvSpPr>
        <p:spPr bwMode="auto">
          <a:xfrm>
            <a:off x="2609850" y="236220"/>
            <a:ext cx="4265930" cy="583565"/>
          </a:xfrm>
          <a:prstGeom prst="rect">
            <a:avLst/>
          </a:prstGeom>
          <a:noFill/>
          <a:ln w="9525">
            <a:noFill/>
            <a:miter lim="800000"/>
          </a:ln>
        </p:spPr>
        <p:txBody>
          <a:bodyPr wrap="none">
            <a:spAutoFit/>
          </a:bodyPr>
          <a:p>
            <a:pPr>
              <a:spcBef>
                <a:spcPct val="20000"/>
              </a:spcBef>
              <a:spcAft>
                <a:spcPct val="10000"/>
              </a:spcAft>
            </a:pPr>
            <a:r>
              <a:rPr lang="zh-CN" altLang="en-US" sz="3200" b="1"/>
              <a:t>人物分析（一）闰土</a:t>
            </a:r>
            <a:r>
              <a:rPr lang="zh-CN" altLang="en-US" sz="3200" b="1">
                <a:solidFill>
                  <a:schemeClr val="accent2"/>
                </a:solidFill>
              </a:rPr>
              <a:t>：</a:t>
            </a:r>
            <a:endParaRPr lang="zh-CN" altLang="en-US" sz="3200" b="1">
              <a:solidFill>
                <a:schemeClr val="accent2"/>
              </a:solidFill>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9256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 presetClass="entr" presetSubtype="16" fill="hold" grpId="0" nodeType="clickEffect">
                                  <p:stCondLst>
                                    <p:cond delay="0"/>
                                  </p:stCondLst>
                                  <p:childTnLst>
                                    <p:set>
                                      <p:cBhvr>
                                        <p:cTn id="10" dur="1" fill="hold">
                                          <p:stCondLst>
                                            <p:cond delay="0"/>
                                          </p:stCondLst>
                                        </p:cTn>
                                        <p:tgtEl>
                                          <p:spTgt spid="192540"/>
                                        </p:tgtEl>
                                        <p:attrNameLst>
                                          <p:attrName>style.visibility</p:attrName>
                                        </p:attrNameLst>
                                      </p:cBhvr>
                                      <p:to>
                                        <p:strVal val="visible"/>
                                      </p:to>
                                    </p:set>
                                    <p:animEffect transition="in" filter="box(in)">
                                      <p:cBhvr>
                                        <p:cTn id="11" dur="500"/>
                                        <p:tgtEl>
                                          <p:spTgt spid="192540"/>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192541"/>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19254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5" presetClass="entr" presetSubtype="10" fill="hold" grpId="0" nodeType="clickEffect">
                                  <p:stCondLst>
                                    <p:cond delay="0"/>
                                  </p:stCondLst>
                                  <p:childTnLst>
                                    <p:set>
                                      <p:cBhvr>
                                        <p:cTn id="23" dur="1" fill="hold">
                                          <p:stCondLst>
                                            <p:cond delay="0"/>
                                          </p:stCondLst>
                                        </p:cTn>
                                        <p:tgtEl>
                                          <p:spTgt spid="192543"/>
                                        </p:tgtEl>
                                        <p:attrNameLst>
                                          <p:attrName>style.visibility</p:attrName>
                                        </p:attrNameLst>
                                      </p:cBhvr>
                                      <p:to>
                                        <p:strVal val="visible"/>
                                      </p:to>
                                    </p:set>
                                    <p:animEffect transition="in" filter="checkerboard(across)">
                                      <p:cBhvr>
                                        <p:cTn id="24" dur="500"/>
                                        <p:tgtEl>
                                          <p:spTgt spid="192543"/>
                                        </p:tgtEl>
                                      </p:cBhvr>
                                    </p:animEffect>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grpId="0" nodeType="clickEffect">
                                  <p:stCondLst>
                                    <p:cond delay="0"/>
                                  </p:stCondLst>
                                  <p:childTnLst>
                                    <p:set>
                                      <p:cBhvr>
                                        <p:cTn id="28" dur="1" fill="hold">
                                          <p:stCondLst>
                                            <p:cond delay="0"/>
                                          </p:stCondLst>
                                        </p:cTn>
                                        <p:tgtEl>
                                          <p:spTgt spid="192544"/>
                                        </p:tgtEl>
                                        <p:attrNameLst>
                                          <p:attrName>style.visibility</p:attrName>
                                        </p:attrNameLst>
                                      </p:cBhvr>
                                      <p:to>
                                        <p:strVal val="visible"/>
                                      </p:to>
                                    </p:set>
                                    <p:animEffect transition="in" filter="checkerboard(across)">
                                      <p:cBhvr>
                                        <p:cTn id="29" dur="500"/>
                                        <p:tgtEl>
                                          <p:spTgt spid="19254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92545"/>
                                        </p:tgtEl>
                                        <p:attrNameLst>
                                          <p:attrName>style.visibility</p:attrName>
                                        </p:attrNameLst>
                                      </p:cBhvr>
                                      <p:to>
                                        <p:strVal val="visible"/>
                                      </p:to>
                                    </p:set>
                                    <p:animEffect transition="in" filter="blinds(horizontal)">
                                      <p:cBhvr>
                                        <p:cTn id="34" dur="500"/>
                                        <p:tgtEl>
                                          <p:spTgt spid="192545"/>
                                        </p:tgtEl>
                                      </p:cBhvr>
                                    </p:animEffect>
                                  </p:childTnLst>
                                </p:cTn>
                              </p:par>
                            </p:childTnLst>
                          </p:cTn>
                        </p:par>
                      </p:childTnLst>
                    </p:cTn>
                  </p:par>
                  <p:par>
                    <p:cTn id="35" fill="hold">
                      <p:stCondLst>
                        <p:cond delay="indefinite"/>
                      </p:stCondLst>
                      <p:childTnLst>
                        <p:par>
                          <p:cTn id="36" fill="hold">
                            <p:stCondLst>
                              <p:cond delay="0"/>
                            </p:stCondLst>
                            <p:childTnLst>
                              <p:par>
                                <p:cTn id="37" presetID="5" presetClass="entr" presetSubtype="10" fill="hold" grpId="0" nodeType="clickEffect">
                                  <p:stCondLst>
                                    <p:cond delay="0"/>
                                  </p:stCondLst>
                                  <p:childTnLst>
                                    <p:set>
                                      <p:cBhvr>
                                        <p:cTn id="38" dur="1" fill="hold">
                                          <p:stCondLst>
                                            <p:cond delay="0"/>
                                          </p:stCondLst>
                                        </p:cTn>
                                        <p:tgtEl>
                                          <p:spTgt spid="192546"/>
                                        </p:tgtEl>
                                        <p:attrNameLst>
                                          <p:attrName>style.visibility</p:attrName>
                                        </p:attrNameLst>
                                      </p:cBhvr>
                                      <p:to>
                                        <p:strVal val="visible"/>
                                      </p:to>
                                    </p:set>
                                    <p:animEffect transition="in" filter="checkerboard(across)">
                                      <p:cBhvr>
                                        <p:cTn id="39" dur="500"/>
                                        <p:tgtEl>
                                          <p:spTgt spid="192546"/>
                                        </p:tgtEl>
                                      </p:cBhvr>
                                    </p:animEffect>
                                  </p:childTnLst>
                                </p:cTn>
                              </p:par>
                            </p:childTnLst>
                          </p:cTn>
                        </p:par>
                      </p:childTnLst>
                    </p:cTn>
                  </p:par>
                  <p:par>
                    <p:cTn id="40" fill="hold">
                      <p:stCondLst>
                        <p:cond delay="indefinite"/>
                      </p:stCondLst>
                      <p:childTnLst>
                        <p:par>
                          <p:cTn id="41" fill="hold">
                            <p:stCondLst>
                              <p:cond delay="0"/>
                            </p:stCondLst>
                            <p:childTnLst>
                              <p:par>
                                <p:cTn id="42" presetID="4" presetClass="entr" presetSubtype="16" fill="hold" grpId="0" nodeType="clickEffect">
                                  <p:stCondLst>
                                    <p:cond delay="0"/>
                                  </p:stCondLst>
                                  <p:childTnLst>
                                    <p:set>
                                      <p:cBhvr>
                                        <p:cTn id="43" dur="1" fill="hold">
                                          <p:stCondLst>
                                            <p:cond delay="0"/>
                                          </p:stCondLst>
                                        </p:cTn>
                                        <p:tgtEl>
                                          <p:spTgt spid="192547"/>
                                        </p:tgtEl>
                                        <p:attrNameLst>
                                          <p:attrName>style.visibility</p:attrName>
                                        </p:attrNameLst>
                                      </p:cBhvr>
                                      <p:to>
                                        <p:strVal val="visible"/>
                                      </p:to>
                                    </p:set>
                                    <p:animEffect transition="in" filter="box(in)">
                                      <p:cBhvr>
                                        <p:cTn id="44" dur="500"/>
                                        <p:tgtEl>
                                          <p:spTgt spid="192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2540" grpId="0" autoUpdateAnimBg="0"/>
      <p:bldP spid="192541" grpId="0" bldLvl="0" animBg="1" autoUpdateAnimBg="0"/>
      <p:bldP spid="192542" grpId="0" autoUpdateAnimBg="0"/>
      <p:bldP spid="192543" grpId="0" bldLvl="0" animBg="1" autoUpdateAnimBg="0"/>
      <p:bldP spid="192544" grpId="0" autoUpdateAnimBg="0"/>
      <p:bldP spid="192545" grpId="0" bldLvl="0" animBg="1" autoUpdateAnimBg="0"/>
      <p:bldP spid="192546" grpId="0" autoUpdateAnimBg="0"/>
      <p:bldP spid="192547" grpId="0" bldLvl="0" animBg="1"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AutoShape 7"/>
          <p:cNvSpPr>
            <a:spLocks noChangeArrowheads="1"/>
          </p:cNvSpPr>
          <p:nvPr/>
        </p:nvSpPr>
        <p:spPr bwMode="auto">
          <a:xfrm>
            <a:off x="0" y="2226310"/>
            <a:ext cx="2057400" cy="1143000"/>
          </a:xfrm>
          <a:prstGeom prst="wedgeRoundRectCallout">
            <a:avLst>
              <a:gd name="adj1" fmla="val 84801"/>
              <a:gd name="adj2" fmla="val -67361"/>
              <a:gd name="adj3" fmla="val 16667"/>
            </a:avLst>
          </a:prstGeom>
          <a:solidFill>
            <a:srgbClr val="FF9933"/>
          </a:solidFill>
          <a:ln w="9525">
            <a:solidFill>
              <a:schemeClr val="tx1"/>
            </a:solidFill>
            <a:miter lim="800000"/>
          </a:ln>
        </p:spPr>
        <p:txBody>
          <a:bodyPr/>
          <a:p>
            <a:pPr algn="ctr"/>
            <a:endParaRPr lang="zh-CN" altLang="zh-CN"/>
          </a:p>
        </p:txBody>
      </p:sp>
      <p:sp>
        <p:nvSpPr>
          <p:cNvPr id="13" name="Text Box 8"/>
          <p:cNvSpPr txBox="1">
            <a:spLocks noChangeArrowheads="1"/>
          </p:cNvSpPr>
          <p:nvPr/>
        </p:nvSpPr>
        <p:spPr bwMode="auto">
          <a:xfrm>
            <a:off x="304800" y="2226310"/>
            <a:ext cx="1706880" cy="1322070"/>
          </a:xfrm>
          <a:prstGeom prst="rect">
            <a:avLst/>
          </a:prstGeom>
          <a:noFill/>
          <a:ln w="9525">
            <a:noFill/>
            <a:miter lim="800000"/>
          </a:ln>
        </p:spPr>
        <p:txBody>
          <a:bodyPr wrap="none">
            <a:spAutoFit/>
          </a:bodyPr>
          <a:p>
            <a:r>
              <a:rPr lang="zh-CN" altLang="en-US" sz="4000" b="1">
                <a:ea typeface="隶书" panose="02010509060101010101" pitchFamily="49" charset="-122"/>
              </a:rPr>
              <a:t>变化的</a:t>
            </a:r>
            <a:endParaRPr lang="zh-CN" altLang="en-US" sz="4000" b="1">
              <a:ea typeface="隶书" panose="02010509060101010101" pitchFamily="49" charset="-122"/>
            </a:endParaRPr>
          </a:p>
          <a:p>
            <a:r>
              <a:rPr lang="zh-CN" altLang="en-US" sz="4000" b="1">
                <a:ea typeface="隶书" panose="02010509060101010101" pitchFamily="49" charset="-122"/>
              </a:rPr>
              <a:t>原因</a:t>
            </a:r>
            <a:endParaRPr lang="zh-CN" altLang="en-US" sz="4000" b="1">
              <a:ea typeface="隶书" panose="02010509060101010101" pitchFamily="49" charset="-122"/>
            </a:endParaRPr>
          </a:p>
        </p:txBody>
      </p:sp>
      <p:sp>
        <p:nvSpPr>
          <p:cNvPr id="14" name="AutoShape 9"/>
          <p:cNvSpPr/>
          <p:nvPr/>
        </p:nvSpPr>
        <p:spPr bwMode="auto">
          <a:xfrm>
            <a:off x="2590800" y="626110"/>
            <a:ext cx="457200" cy="3962400"/>
          </a:xfrm>
          <a:prstGeom prst="leftBrace">
            <a:avLst>
              <a:gd name="adj1" fmla="val 72222"/>
              <a:gd name="adj2" fmla="val 50000"/>
            </a:avLst>
          </a:prstGeom>
          <a:solidFill>
            <a:srgbClr val="FFFF99"/>
          </a:solidFill>
          <a:ln w="9525">
            <a:solidFill>
              <a:schemeClr val="tx1"/>
            </a:solidFill>
            <a:round/>
          </a:ln>
        </p:spPr>
        <p:txBody>
          <a:bodyPr wrap="none" anchor="ctr"/>
          <a:p>
            <a:endParaRPr lang="zh-CN" altLang="en-US"/>
          </a:p>
        </p:txBody>
      </p:sp>
      <p:sp>
        <p:nvSpPr>
          <p:cNvPr id="15" name="Text Box 10"/>
          <p:cNvSpPr txBox="1">
            <a:spLocks noChangeArrowheads="1"/>
          </p:cNvSpPr>
          <p:nvPr/>
        </p:nvSpPr>
        <p:spPr bwMode="auto">
          <a:xfrm>
            <a:off x="3124200" y="321310"/>
            <a:ext cx="2468880" cy="645160"/>
          </a:xfrm>
          <a:prstGeom prst="rect">
            <a:avLst/>
          </a:prstGeom>
          <a:solidFill>
            <a:srgbClr val="FF9933"/>
          </a:solidFill>
          <a:ln w="9525">
            <a:noFill/>
            <a:miter lim="800000"/>
          </a:ln>
        </p:spPr>
        <p:txBody>
          <a:bodyPr wrap="none">
            <a:spAutoFit/>
          </a:bodyPr>
          <a:p>
            <a:r>
              <a:rPr lang="zh-CN" altLang="en-US" sz="3600" b="1">
                <a:ea typeface="隶书" panose="02010509060101010101" pitchFamily="49" charset="-122"/>
              </a:rPr>
              <a:t>表层原因：</a:t>
            </a:r>
            <a:endParaRPr lang="zh-CN" altLang="en-US" sz="3600" b="1">
              <a:ea typeface="隶书" panose="02010509060101010101" pitchFamily="49" charset="-122"/>
            </a:endParaRPr>
          </a:p>
        </p:txBody>
      </p:sp>
      <p:sp>
        <p:nvSpPr>
          <p:cNvPr id="16" name="Text Box 12"/>
          <p:cNvSpPr txBox="1">
            <a:spLocks noChangeArrowheads="1"/>
          </p:cNvSpPr>
          <p:nvPr/>
        </p:nvSpPr>
        <p:spPr bwMode="auto">
          <a:xfrm>
            <a:off x="3124200" y="1083310"/>
            <a:ext cx="5490845" cy="1076325"/>
          </a:xfrm>
          <a:prstGeom prst="rect">
            <a:avLst/>
          </a:prstGeom>
          <a:noFill/>
          <a:ln w="9525">
            <a:noFill/>
            <a:miter lim="800000"/>
          </a:ln>
        </p:spPr>
        <p:txBody>
          <a:bodyPr wrap="none">
            <a:spAutoFit/>
          </a:bodyPr>
          <a:p>
            <a:r>
              <a:rPr lang="zh-CN" altLang="en-US" sz="3200" b="1"/>
              <a:t>多子、饥荒、苛税、兵、匪、</a:t>
            </a:r>
            <a:endParaRPr lang="zh-CN" altLang="en-US" sz="3200" b="1"/>
          </a:p>
          <a:p>
            <a:r>
              <a:rPr lang="zh-CN" altLang="en-US" sz="3200" b="1"/>
              <a:t>官、绅。</a:t>
            </a:r>
            <a:endParaRPr lang="zh-CN" altLang="en-US" sz="3200" b="1"/>
          </a:p>
        </p:txBody>
      </p:sp>
      <p:sp>
        <p:nvSpPr>
          <p:cNvPr id="17" name="Text Box 13"/>
          <p:cNvSpPr txBox="1">
            <a:spLocks noChangeArrowheads="1"/>
          </p:cNvSpPr>
          <p:nvPr/>
        </p:nvSpPr>
        <p:spPr bwMode="auto">
          <a:xfrm>
            <a:off x="4800600" y="1540510"/>
            <a:ext cx="3840480" cy="1076325"/>
          </a:xfrm>
          <a:prstGeom prst="rect">
            <a:avLst/>
          </a:prstGeom>
          <a:noFill/>
          <a:ln w="9525">
            <a:noFill/>
            <a:miter lim="800000"/>
          </a:ln>
        </p:spPr>
        <p:txBody>
          <a:bodyPr wrap="none">
            <a:spAutoFit/>
          </a:bodyPr>
          <a:p>
            <a:r>
              <a:rPr lang="zh-CN" altLang="en-US" sz="3200" b="1">
                <a:solidFill>
                  <a:schemeClr val="accent2"/>
                </a:solidFill>
                <a:ea typeface="隶书" panose="02010509060101010101" pitchFamily="49" charset="-122"/>
              </a:rPr>
              <a:t>封建军阀与官僚地主</a:t>
            </a:r>
            <a:endParaRPr lang="zh-CN" altLang="en-US" sz="3200" b="1">
              <a:solidFill>
                <a:schemeClr val="accent2"/>
              </a:solidFill>
              <a:ea typeface="隶书" panose="02010509060101010101" pitchFamily="49" charset="-122"/>
            </a:endParaRPr>
          </a:p>
          <a:p>
            <a:r>
              <a:rPr lang="zh-CN" altLang="en-US" sz="3200" b="1">
                <a:solidFill>
                  <a:schemeClr val="accent2"/>
                </a:solidFill>
                <a:ea typeface="隶书" panose="02010509060101010101" pitchFamily="49" charset="-122"/>
              </a:rPr>
              <a:t>的黑暗统治</a:t>
            </a:r>
            <a:endParaRPr lang="zh-CN" altLang="en-US" sz="3200" b="1">
              <a:solidFill>
                <a:schemeClr val="accent2"/>
              </a:solidFill>
              <a:ea typeface="隶书" panose="02010509060101010101" pitchFamily="49" charset="-122"/>
            </a:endParaRPr>
          </a:p>
        </p:txBody>
      </p:sp>
      <p:sp>
        <p:nvSpPr>
          <p:cNvPr id="18" name="Text Box 14"/>
          <p:cNvSpPr txBox="1">
            <a:spLocks noChangeArrowheads="1"/>
          </p:cNvSpPr>
          <p:nvPr/>
        </p:nvSpPr>
        <p:spPr bwMode="auto">
          <a:xfrm>
            <a:off x="3276600" y="2531110"/>
            <a:ext cx="2468880" cy="645160"/>
          </a:xfrm>
          <a:prstGeom prst="rect">
            <a:avLst/>
          </a:prstGeom>
          <a:solidFill>
            <a:srgbClr val="FF9933"/>
          </a:solidFill>
          <a:ln w="9525">
            <a:noFill/>
            <a:miter lim="800000"/>
          </a:ln>
        </p:spPr>
        <p:txBody>
          <a:bodyPr wrap="none">
            <a:spAutoFit/>
          </a:bodyPr>
          <a:p>
            <a:r>
              <a:rPr lang="zh-CN" altLang="en-US" sz="3600" b="1">
                <a:ea typeface="隶书" panose="02010509060101010101" pitchFamily="49" charset="-122"/>
              </a:rPr>
              <a:t>深层原因：</a:t>
            </a:r>
            <a:endParaRPr lang="zh-CN" altLang="en-US" sz="3600" b="1">
              <a:ea typeface="隶书" panose="02010509060101010101" pitchFamily="49" charset="-122"/>
            </a:endParaRPr>
          </a:p>
        </p:txBody>
      </p:sp>
      <p:sp>
        <p:nvSpPr>
          <p:cNvPr id="19" name="Text Box 15"/>
          <p:cNvSpPr txBox="1">
            <a:spLocks noChangeArrowheads="1"/>
          </p:cNvSpPr>
          <p:nvPr/>
        </p:nvSpPr>
        <p:spPr bwMode="auto">
          <a:xfrm>
            <a:off x="3276600" y="3140710"/>
            <a:ext cx="6278880" cy="1568450"/>
          </a:xfrm>
          <a:prstGeom prst="rect">
            <a:avLst/>
          </a:prstGeom>
          <a:noFill/>
          <a:ln w="9525">
            <a:noFill/>
            <a:miter lim="800000"/>
          </a:ln>
        </p:spPr>
        <p:txBody>
          <a:bodyPr wrap="none">
            <a:spAutoFit/>
          </a:bodyPr>
          <a:p>
            <a:r>
              <a:rPr lang="zh-CN" altLang="en-US" sz="3200" b="1">
                <a:solidFill>
                  <a:schemeClr val="accent2"/>
                </a:solidFill>
                <a:ea typeface="隶书" panose="02010509060101010101" pitchFamily="49" charset="-122"/>
              </a:rPr>
              <a:t>帝国主义与封建势力的勾结</a:t>
            </a:r>
            <a:endParaRPr lang="zh-CN" altLang="en-US" sz="3200" b="1">
              <a:solidFill>
                <a:schemeClr val="accent2"/>
              </a:solidFill>
              <a:ea typeface="隶书" panose="02010509060101010101" pitchFamily="49" charset="-122"/>
            </a:endParaRPr>
          </a:p>
          <a:p>
            <a:r>
              <a:rPr lang="zh-CN" altLang="en-US" sz="3200" b="1">
                <a:solidFill>
                  <a:schemeClr val="accent2"/>
                </a:solidFill>
                <a:ea typeface="隶书" panose="02010509060101010101" pitchFamily="49" charset="-122"/>
              </a:rPr>
              <a:t>封建等级制度和等级观念对农民</a:t>
            </a:r>
            <a:endParaRPr lang="zh-CN" altLang="en-US" sz="3200" b="1">
              <a:solidFill>
                <a:schemeClr val="accent2"/>
              </a:solidFill>
              <a:ea typeface="隶书" panose="02010509060101010101" pitchFamily="49" charset="-122"/>
            </a:endParaRPr>
          </a:p>
          <a:p>
            <a:r>
              <a:rPr lang="zh-CN" altLang="en-US" sz="3200" b="1">
                <a:solidFill>
                  <a:schemeClr val="accent2"/>
                </a:solidFill>
                <a:ea typeface="隶书" panose="02010509060101010101" pitchFamily="49" charset="-122"/>
              </a:rPr>
              <a:t>及一般群众精神上的压抑与毒害。</a:t>
            </a:r>
            <a:endParaRPr lang="zh-CN" altLang="en-US" sz="3200" b="1">
              <a:solidFill>
                <a:schemeClr val="accent2"/>
              </a:solidFill>
              <a:ea typeface="隶书" panose="02010509060101010101" pitchFamily="49" charset="-122"/>
            </a:endParaRPr>
          </a:p>
        </p:txBody>
      </p:sp>
      <p:sp>
        <p:nvSpPr>
          <p:cNvPr id="20" name="Text Box 16"/>
          <p:cNvSpPr txBox="1">
            <a:spLocks noChangeArrowheads="1"/>
          </p:cNvSpPr>
          <p:nvPr/>
        </p:nvSpPr>
        <p:spPr bwMode="auto">
          <a:xfrm>
            <a:off x="0" y="4817110"/>
            <a:ext cx="2468880" cy="645160"/>
          </a:xfrm>
          <a:prstGeom prst="rect">
            <a:avLst/>
          </a:prstGeom>
          <a:solidFill>
            <a:srgbClr val="FF9933"/>
          </a:solidFill>
          <a:ln w="9525">
            <a:noFill/>
            <a:miter lim="800000"/>
          </a:ln>
        </p:spPr>
        <p:txBody>
          <a:bodyPr wrap="none">
            <a:spAutoFit/>
          </a:bodyPr>
          <a:p>
            <a:r>
              <a:rPr lang="zh-CN" altLang="en-US" sz="3600" b="1">
                <a:ea typeface="隶书" panose="02010509060101010101" pitchFamily="49" charset="-122"/>
              </a:rPr>
              <a:t>成年闰土：</a:t>
            </a:r>
            <a:endParaRPr lang="zh-CN" altLang="en-US" sz="3600" b="1">
              <a:ea typeface="隶书" panose="02010509060101010101" pitchFamily="49" charset="-122"/>
            </a:endParaRPr>
          </a:p>
        </p:txBody>
      </p:sp>
      <p:sp>
        <p:nvSpPr>
          <p:cNvPr id="21" name="Text Box 17"/>
          <p:cNvSpPr txBox="1">
            <a:spLocks noChangeArrowheads="1"/>
          </p:cNvSpPr>
          <p:nvPr/>
        </p:nvSpPr>
        <p:spPr bwMode="auto">
          <a:xfrm>
            <a:off x="2514600" y="4588510"/>
            <a:ext cx="6583680" cy="2306955"/>
          </a:xfrm>
          <a:prstGeom prst="rect">
            <a:avLst/>
          </a:prstGeom>
          <a:noFill/>
          <a:ln w="9525">
            <a:noFill/>
            <a:miter lim="800000"/>
          </a:ln>
        </p:spPr>
        <p:txBody>
          <a:bodyPr wrap="none">
            <a:spAutoFit/>
          </a:bodyPr>
          <a:p>
            <a:r>
              <a:rPr lang="zh-CN" altLang="en-US" sz="3600" b="1">
                <a:solidFill>
                  <a:srgbClr val="CC0099"/>
                </a:solidFill>
                <a:ea typeface="隶书" panose="02010509060101010101" pitchFamily="49" charset="-122"/>
              </a:rPr>
              <a:t>他是善良、讲道德、守规矩却</a:t>
            </a:r>
            <a:endParaRPr lang="zh-CN" altLang="en-US" sz="3600" b="1">
              <a:solidFill>
                <a:srgbClr val="CC0099"/>
              </a:solidFill>
              <a:ea typeface="隶书" panose="02010509060101010101" pitchFamily="49" charset="-122"/>
            </a:endParaRPr>
          </a:p>
          <a:p>
            <a:r>
              <a:rPr lang="zh-CN" altLang="en-US" sz="3600" b="1">
                <a:solidFill>
                  <a:srgbClr val="CC0099"/>
                </a:solidFill>
                <a:ea typeface="隶书" panose="02010509060101010101" pitchFamily="49" charset="-122"/>
              </a:rPr>
              <a:t>又“辛苦麻木而生活”的人。他</a:t>
            </a:r>
            <a:endParaRPr lang="zh-CN" altLang="en-US" sz="3600" b="1">
              <a:solidFill>
                <a:srgbClr val="CC0099"/>
              </a:solidFill>
              <a:ea typeface="隶书" panose="02010509060101010101" pitchFamily="49" charset="-122"/>
            </a:endParaRPr>
          </a:p>
          <a:p>
            <a:r>
              <a:rPr lang="zh-CN" altLang="en-US" sz="3600" b="1">
                <a:solidFill>
                  <a:srgbClr val="CC0099"/>
                </a:solidFill>
                <a:ea typeface="隶书" panose="02010509060101010101" pitchFamily="49" charset="-122"/>
              </a:rPr>
              <a:t>是在生活的重压下艰难地挣扎</a:t>
            </a:r>
            <a:endParaRPr lang="zh-CN" altLang="en-US" sz="3600" b="1">
              <a:solidFill>
                <a:srgbClr val="CC0099"/>
              </a:solidFill>
              <a:ea typeface="隶书" panose="02010509060101010101" pitchFamily="49" charset="-122"/>
            </a:endParaRPr>
          </a:p>
          <a:p>
            <a:r>
              <a:rPr lang="zh-CN" altLang="en-US" sz="3600" b="1">
                <a:solidFill>
                  <a:srgbClr val="CC0099"/>
                </a:solidFill>
                <a:ea typeface="隶书" panose="02010509060101010101" pitchFamily="49" charset="-122"/>
              </a:rPr>
              <a:t>着的中国广大劳苦民众的代表。</a:t>
            </a:r>
            <a:endParaRPr lang="zh-CN" altLang="en-US" sz="3600" b="1">
              <a:solidFill>
                <a:srgbClr val="CC0099"/>
              </a:solidFill>
              <a:ea typeface="隶书" panose="02010509060101010101" pitchFamily="49"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0-#ppt_w/2"/>
                                          </p:val>
                                        </p:tav>
                                        <p:tav tm="100000">
                                          <p:val>
                                            <p:strVal val="#ppt_x"/>
                                          </p:val>
                                        </p:tav>
                                      </p:tavLst>
                                    </p:anim>
                                    <p:anim calcmode="lin" valueType="num">
                                      <p:cBhvr additive="base">
                                        <p:cTn id="26"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0-#ppt_w/2"/>
                                          </p:val>
                                        </p:tav>
                                        <p:tav tm="100000">
                                          <p:val>
                                            <p:strVal val="#ppt_x"/>
                                          </p:val>
                                        </p:tav>
                                      </p:tavLst>
                                    </p:anim>
                                    <p:anim calcmode="lin" valueType="num">
                                      <p:cBhvr additive="base">
                                        <p:cTn id="32"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500" fill="hold"/>
                                        <p:tgtEl>
                                          <p:spTgt spid="17"/>
                                        </p:tgtEl>
                                        <p:attrNameLst>
                                          <p:attrName>ppt_x</p:attrName>
                                        </p:attrNameLst>
                                      </p:cBhvr>
                                      <p:tavLst>
                                        <p:tav tm="0">
                                          <p:val>
                                            <p:strVal val="0-#ppt_w/2"/>
                                          </p:val>
                                        </p:tav>
                                        <p:tav tm="100000">
                                          <p:val>
                                            <p:strVal val="#ppt_x"/>
                                          </p:val>
                                        </p:tav>
                                      </p:tavLst>
                                    </p:anim>
                                    <p:anim calcmode="lin" valueType="num">
                                      <p:cBhvr additive="base">
                                        <p:cTn id="38"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500" fill="hold"/>
                                        <p:tgtEl>
                                          <p:spTgt spid="18"/>
                                        </p:tgtEl>
                                        <p:attrNameLst>
                                          <p:attrName>ppt_x</p:attrName>
                                        </p:attrNameLst>
                                      </p:cBhvr>
                                      <p:tavLst>
                                        <p:tav tm="0">
                                          <p:val>
                                            <p:strVal val="0-#ppt_w/2"/>
                                          </p:val>
                                        </p:tav>
                                        <p:tav tm="100000">
                                          <p:val>
                                            <p:strVal val="#ppt_x"/>
                                          </p:val>
                                        </p:tav>
                                      </p:tavLst>
                                    </p:anim>
                                    <p:anim calcmode="lin" valueType="num">
                                      <p:cBhvr additive="base">
                                        <p:cTn id="44" dur="500" fill="hold"/>
                                        <p:tgtEl>
                                          <p:spTgt spid="18"/>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fill="hold"/>
                                        <p:tgtEl>
                                          <p:spTgt spid="19"/>
                                        </p:tgtEl>
                                        <p:attrNameLst>
                                          <p:attrName>ppt_x</p:attrName>
                                        </p:attrNameLst>
                                      </p:cBhvr>
                                      <p:tavLst>
                                        <p:tav tm="0">
                                          <p:val>
                                            <p:strVal val="0-#ppt_w/2"/>
                                          </p:val>
                                        </p:tav>
                                        <p:tav tm="100000">
                                          <p:val>
                                            <p:strVal val="#ppt_x"/>
                                          </p:val>
                                        </p:tav>
                                      </p:tavLst>
                                    </p:anim>
                                    <p:anim calcmode="lin" valueType="num">
                                      <p:cBhvr additive="base">
                                        <p:cTn id="5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0-#ppt_w/2"/>
                                          </p:val>
                                        </p:tav>
                                        <p:tav tm="100000">
                                          <p:val>
                                            <p:strVal val="#ppt_x"/>
                                          </p:val>
                                        </p:tav>
                                      </p:tavLst>
                                    </p:anim>
                                    <p:anim calcmode="lin" valueType="num">
                                      <p:cBhvr additive="base">
                                        <p:cTn id="56" dur="500" fill="hold"/>
                                        <p:tgtEl>
                                          <p:spTgt spid="20"/>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5"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1000" fill="hold"/>
                                        <p:tgtEl>
                                          <p:spTgt spid="21"/>
                                        </p:tgtEl>
                                        <p:attrNameLst>
                                          <p:attrName>ppt_w</p:attrName>
                                        </p:attrNameLst>
                                      </p:cBhvr>
                                      <p:tavLst>
                                        <p:tav tm="0">
                                          <p:val>
                                            <p:fltVal val="0"/>
                                          </p:val>
                                        </p:tav>
                                        <p:tav tm="100000">
                                          <p:val>
                                            <p:strVal val="#ppt_w"/>
                                          </p:val>
                                        </p:tav>
                                      </p:tavLst>
                                    </p:anim>
                                    <p:anim calcmode="lin" valueType="num">
                                      <p:cBhvr>
                                        <p:cTn id="62" dur="1000" fill="hold"/>
                                        <p:tgtEl>
                                          <p:spTgt spid="21"/>
                                        </p:tgtEl>
                                        <p:attrNameLst>
                                          <p:attrName>ppt_h</p:attrName>
                                        </p:attrNameLst>
                                      </p:cBhvr>
                                      <p:tavLst>
                                        <p:tav tm="0">
                                          <p:val>
                                            <p:fltVal val="0"/>
                                          </p:val>
                                        </p:tav>
                                        <p:tav tm="100000">
                                          <p:val>
                                            <p:strVal val="#ppt_h"/>
                                          </p:val>
                                        </p:tav>
                                      </p:tavLst>
                                    </p:anim>
                                    <p:anim calcmode="lin" valueType="num">
                                      <p:cBhvr>
                                        <p:cTn id="63" dur="1000" fill="hold"/>
                                        <p:tgtEl>
                                          <p:spTgt spid="21"/>
                                        </p:tgtEl>
                                        <p:attrNameLst>
                                          <p:attrName>ppt_x</p:attrName>
                                        </p:attrNameLst>
                                      </p:cBhvr>
                                      <p:tavLst>
                                        <p:tav tm="0" fmla="#ppt_x+(cos(-2*pi*(1-$))*-#ppt_x-sin(-2*pi*(1-$))*(1-#ppt_y))*(1-$)">
                                          <p:val>
                                            <p:fltVal val="0"/>
                                          </p:val>
                                        </p:tav>
                                        <p:tav tm="100000">
                                          <p:val>
                                            <p:fltVal val="1"/>
                                          </p:val>
                                        </p:tav>
                                      </p:tavLst>
                                    </p:anim>
                                    <p:anim calcmode="lin" valueType="num">
                                      <p:cBhvr>
                                        <p:cTn id="64" dur="1000" fill="hold"/>
                                        <p:tgtEl>
                                          <p:spTgt spid="21"/>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59"/>
                                            </p:cond>
                                          </p:stCondLst>
                                          <p:endCondLst>
                                            <p:cond evt="onStopAudio" delay="0">
                                              <p:tgtEl>
                                                <p:sldTgt/>
                                              </p:tgtEl>
                                            </p:cond>
                                          </p:endCondLst>
                                        </p:cTn>
                                        <p:tgtEl>
                                          <p:sndTgt r:embed="rId1"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autoUpdateAnimBg="0"/>
      <p:bldP spid="13" grpId="0" autoUpdateAnimBg="0"/>
      <p:bldP spid="14" grpId="0" bldLvl="0" animBg="1"/>
      <p:bldP spid="15" grpId="0" bldLvl="0" animBg="1" autoUpdateAnimBg="0"/>
      <p:bldP spid="16" grpId="0" autoUpdateAnimBg="0"/>
      <p:bldP spid="17" grpId="0" autoUpdateAnimBg="0"/>
      <p:bldP spid="18" grpId="0" bldLvl="0" animBg="1" autoUpdateAnimBg="0"/>
      <p:bldP spid="19" grpId="0" autoUpdateAnimBg="0"/>
      <p:bldP spid="20" grpId="0" bldLvl="0" animBg="1" autoUpdateAnimBg="0"/>
      <p:bldP spid="2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818" name="Picture 2" descr="pic_30171"/>
          <p:cNvPicPr>
            <a:picLocks noChangeAspect="1" noChangeArrowheads="1"/>
          </p:cNvPicPr>
          <p:nvPr/>
        </p:nvPicPr>
        <p:blipFill>
          <a:blip r:embed="rId1"/>
          <a:srcRect l="11500" r="1196" b="5017"/>
          <a:stretch>
            <a:fillRect/>
          </a:stretch>
        </p:blipFill>
        <p:spPr bwMode="auto">
          <a:xfrm>
            <a:off x="729615" y="1026160"/>
            <a:ext cx="7298690" cy="5483225"/>
          </a:xfrm>
          <a:prstGeom prst="rect">
            <a:avLst/>
          </a:prstGeom>
          <a:noFill/>
          <a:ln w="9525">
            <a:noFill/>
            <a:miter lim="800000"/>
            <a:headEnd/>
            <a:tailEnd/>
          </a:ln>
        </p:spPr>
      </p:pic>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6866" name="WordArt 3"/>
          <p:cNvSpPr>
            <a:spLocks noChangeArrowheads="1" noChangeShapeType="1" noTextEdit="1"/>
          </p:cNvSpPr>
          <p:nvPr/>
        </p:nvSpPr>
        <p:spPr bwMode="auto">
          <a:xfrm>
            <a:off x="2631758" y="434975"/>
            <a:ext cx="3100387" cy="571500"/>
          </a:xfrm>
          <a:prstGeom prst="rect">
            <a:avLst/>
          </a:prstGeom>
        </p:spPr>
        <p:txBody>
          <a:bodyPr wrap="none" fromWordArt="1">
            <a:prstTxWarp prst="textPlain">
              <a:avLst>
                <a:gd name="adj" fmla="val 50000"/>
              </a:avLst>
            </a:prstTxWarp>
          </a:bodyPr>
          <a:p>
            <a:pPr algn="ctr"/>
            <a:r>
              <a:rPr lang="zh-CN" altLang="en-US" sz="8000" kern="10" spc="1601">
                <a:ln w="9525">
                  <a:noFill/>
                  <a:round/>
                </a:ln>
                <a:solidFill>
                  <a:srgbClr val="777777"/>
                </a:solidFill>
                <a:effectLst>
                  <a:outerShdw dist="45791" dir="3378596" algn="ctr" rotWithShape="0">
                    <a:srgbClr val="4D4D4D"/>
                  </a:outerShdw>
                </a:effectLst>
                <a:latin typeface="隶书" panose="02010509060101010101" pitchFamily="49" charset="-122"/>
                <a:ea typeface="隶书" panose="02010509060101010101" pitchFamily="49" charset="-122"/>
              </a:rPr>
              <a:t>杨二嫂</a:t>
            </a:r>
            <a:endParaRPr lang="zh-CN" altLang="en-US" sz="8000" kern="10" spc="1601">
              <a:ln w="9525">
                <a:noFill/>
                <a:round/>
              </a:ln>
              <a:solidFill>
                <a:srgbClr val="777777"/>
              </a:solidFill>
              <a:effectLst>
                <a:outerShdw dist="45791" dir="3378596" algn="ctr" rotWithShape="0">
                  <a:srgbClr val="4D4D4D"/>
                </a:outerShdw>
              </a:effectLst>
              <a:latin typeface="隶书" panose="02010509060101010101" pitchFamily="49" charset="-122"/>
              <a:ea typeface="隶书" panose="02010509060101010101" pitchFamily="49" charset="-122"/>
            </a:endParaRPr>
          </a:p>
        </p:txBody>
      </p:sp>
      <p:sp>
        <p:nvSpPr>
          <p:cNvPr id="151556" name="Text Box 4"/>
          <p:cNvSpPr txBox="1">
            <a:spLocks noChangeArrowheads="1"/>
          </p:cNvSpPr>
          <p:nvPr/>
        </p:nvSpPr>
        <p:spPr bwMode="auto">
          <a:xfrm>
            <a:off x="131445" y="1077913"/>
            <a:ext cx="1097280" cy="368300"/>
          </a:xfrm>
          <a:prstGeom prst="rect">
            <a:avLst/>
          </a:prstGeom>
          <a:solidFill>
            <a:srgbClr val="99FF33"/>
          </a:solidFill>
          <a:ln w="9525">
            <a:noFill/>
            <a:miter lim="800000"/>
          </a:ln>
        </p:spPr>
        <p:txBody>
          <a:bodyPr wrap="none">
            <a:spAutoFit/>
          </a:bodyPr>
          <a:p>
            <a:r>
              <a:rPr lang="zh-CN" altLang="en-US" b="1">
                <a:latin typeface="Times New Roman" panose="02020603050405020304" charset="0"/>
                <a:ea typeface="隶书" panose="02010509060101010101" pitchFamily="49" charset="-122"/>
              </a:rPr>
              <a:t>年轻时：</a:t>
            </a:r>
            <a:endParaRPr lang="zh-CN" altLang="en-US" b="1">
              <a:latin typeface="Times New Roman" panose="02020603050405020304" charset="0"/>
              <a:ea typeface="隶书" panose="02010509060101010101" pitchFamily="49" charset="-122"/>
            </a:endParaRPr>
          </a:p>
        </p:txBody>
      </p:sp>
      <p:sp>
        <p:nvSpPr>
          <p:cNvPr id="151557" name="Text Box 5"/>
          <p:cNvSpPr txBox="1">
            <a:spLocks noChangeArrowheads="1"/>
          </p:cNvSpPr>
          <p:nvPr/>
        </p:nvSpPr>
        <p:spPr bwMode="auto">
          <a:xfrm>
            <a:off x="2112645" y="1104900"/>
            <a:ext cx="2862580" cy="398780"/>
          </a:xfrm>
          <a:prstGeom prst="rect">
            <a:avLst/>
          </a:prstGeom>
          <a:noFill/>
          <a:ln w="9525">
            <a:noFill/>
            <a:miter lim="800000"/>
          </a:ln>
        </p:spPr>
        <p:txBody>
          <a:bodyPr wrap="none">
            <a:spAutoFit/>
          </a:bodyPr>
          <a:p>
            <a:r>
              <a:rPr lang="en-US" altLang="zh-CN" sz="2000" b="1">
                <a:solidFill>
                  <a:srgbClr val="002060"/>
                </a:solidFill>
                <a:latin typeface="Times New Roman" panose="02020603050405020304" charset="0"/>
                <a:ea typeface="仿宋_GB2312" pitchFamily="49" charset="-122"/>
              </a:rPr>
              <a:t>“</a:t>
            </a:r>
            <a:r>
              <a:rPr lang="zh-CN" altLang="en-US" sz="2000" b="1">
                <a:solidFill>
                  <a:srgbClr val="002060"/>
                </a:solidFill>
                <a:latin typeface="Times New Roman" panose="02020603050405020304" charset="0"/>
                <a:ea typeface="仿宋_GB2312" pitchFamily="49" charset="-122"/>
              </a:rPr>
              <a:t>豆腐西施”、终日坐着</a:t>
            </a:r>
            <a:endParaRPr lang="zh-CN" altLang="en-US" sz="2000" b="1">
              <a:solidFill>
                <a:srgbClr val="002060"/>
              </a:solidFill>
              <a:latin typeface="Times New Roman" panose="02020603050405020304" charset="0"/>
              <a:ea typeface="仿宋_GB2312" pitchFamily="49" charset="-122"/>
            </a:endParaRPr>
          </a:p>
        </p:txBody>
      </p:sp>
      <p:sp>
        <p:nvSpPr>
          <p:cNvPr id="151558" name="Text Box 6"/>
          <p:cNvSpPr txBox="1">
            <a:spLocks noChangeArrowheads="1"/>
          </p:cNvSpPr>
          <p:nvPr/>
        </p:nvSpPr>
        <p:spPr bwMode="auto">
          <a:xfrm>
            <a:off x="6132195" y="1177925"/>
            <a:ext cx="2946400" cy="398780"/>
          </a:xfrm>
          <a:prstGeom prst="rect">
            <a:avLst/>
          </a:prstGeom>
          <a:noFill/>
          <a:ln w="9525">
            <a:noFill/>
            <a:miter lim="800000"/>
          </a:ln>
        </p:spPr>
        <p:txBody>
          <a:bodyPr>
            <a:spAutoFit/>
          </a:bodyPr>
          <a:p>
            <a:r>
              <a:rPr lang="zh-CN" altLang="en-US" sz="2000" b="1">
                <a:solidFill>
                  <a:srgbClr val="FF0000"/>
                </a:solidFill>
                <a:latin typeface="Times New Roman" panose="02020603050405020304" charset="0"/>
                <a:ea typeface="楷体_GB2312" pitchFamily="49" charset="-122"/>
              </a:rPr>
              <a:t>（安分守纪）</a:t>
            </a:r>
            <a:endParaRPr lang="zh-CN" altLang="en-US" sz="2000" b="1">
              <a:solidFill>
                <a:srgbClr val="FF0000"/>
              </a:solidFill>
              <a:latin typeface="Times New Roman" panose="02020603050405020304" charset="0"/>
              <a:ea typeface="楷体_GB2312" pitchFamily="49" charset="-122"/>
            </a:endParaRPr>
          </a:p>
        </p:txBody>
      </p:sp>
      <p:sp>
        <p:nvSpPr>
          <p:cNvPr id="151559" name="Text Box 7"/>
          <p:cNvSpPr txBox="1">
            <a:spLocks noChangeArrowheads="1"/>
          </p:cNvSpPr>
          <p:nvPr/>
        </p:nvSpPr>
        <p:spPr bwMode="auto">
          <a:xfrm>
            <a:off x="128270" y="2292350"/>
            <a:ext cx="736600" cy="2377440"/>
          </a:xfrm>
          <a:prstGeom prst="rect">
            <a:avLst/>
          </a:prstGeom>
          <a:solidFill>
            <a:schemeClr val="bg2"/>
          </a:solidFill>
          <a:ln w="9525">
            <a:noFill/>
            <a:miter lim="800000"/>
          </a:ln>
        </p:spPr>
        <p:txBody>
          <a:bodyPr vert="eaVert" wrap="none">
            <a:spAutoFit/>
          </a:bodyPr>
          <a:p>
            <a:r>
              <a:rPr lang="zh-CN" altLang="en-US" sz="3600" b="1">
                <a:latin typeface="Times New Roman" panose="02020603050405020304" charset="0"/>
                <a:ea typeface="隶书" panose="02010509060101010101" pitchFamily="49" charset="-122"/>
              </a:rPr>
              <a:t>二十多年后</a:t>
            </a:r>
            <a:endParaRPr lang="zh-CN" altLang="en-US" sz="3600" b="1">
              <a:latin typeface="Times New Roman" panose="02020603050405020304" charset="0"/>
              <a:ea typeface="隶书" panose="02010509060101010101" pitchFamily="49" charset="-122"/>
            </a:endParaRPr>
          </a:p>
        </p:txBody>
      </p:sp>
      <p:sp>
        <p:nvSpPr>
          <p:cNvPr id="151560" name="AutoShape 8"/>
          <p:cNvSpPr/>
          <p:nvPr/>
        </p:nvSpPr>
        <p:spPr bwMode="auto">
          <a:xfrm>
            <a:off x="817245" y="1720850"/>
            <a:ext cx="457200" cy="3786188"/>
          </a:xfrm>
          <a:prstGeom prst="leftBrace">
            <a:avLst>
              <a:gd name="adj1" fmla="val 64410"/>
              <a:gd name="adj2" fmla="val 50000"/>
            </a:avLst>
          </a:prstGeom>
          <a:solidFill>
            <a:srgbClr val="FF66FF"/>
          </a:solidFill>
          <a:ln w="9525">
            <a:solidFill>
              <a:schemeClr val="tx1"/>
            </a:solidFill>
            <a:round/>
          </a:ln>
        </p:spPr>
        <p:txBody>
          <a:bodyPr wrap="none" anchor="ctr"/>
          <a:p>
            <a:endParaRPr lang="zh-CN" altLang="en-US"/>
          </a:p>
        </p:txBody>
      </p:sp>
      <p:sp>
        <p:nvSpPr>
          <p:cNvPr id="151561" name="Text Box 9"/>
          <p:cNvSpPr txBox="1">
            <a:spLocks noChangeArrowheads="1"/>
          </p:cNvSpPr>
          <p:nvPr/>
        </p:nvSpPr>
        <p:spPr bwMode="auto">
          <a:xfrm>
            <a:off x="1345883" y="1720850"/>
            <a:ext cx="1219200" cy="2861310"/>
          </a:xfrm>
          <a:prstGeom prst="rect">
            <a:avLst/>
          </a:prstGeom>
          <a:solidFill>
            <a:schemeClr val="bg1"/>
          </a:solidFill>
          <a:ln w="9525">
            <a:noFill/>
            <a:miter lim="800000"/>
          </a:ln>
        </p:spPr>
        <p:txBody>
          <a:bodyPr>
            <a:spAutoFit/>
          </a:bodyPr>
          <a:p>
            <a:r>
              <a:rPr lang="zh-CN" altLang="en-US" b="1">
                <a:latin typeface="Times New Roman" panose="02020603050405020304" charset="0"/>
                <a:ea typeface="隶书" panose="02010509060101010101" pitchFamily="49" charset="-122"/>
              </a:rPr>
              <a:t>肖像：</a:t>
            </a:r>
            <a:endParaRPr lang="en-US" altLang="zh-CN" b="1">
              <a:latin typeface="Times New Roman" panose="02020603050405020304" charset="0"/>
              <a:ea typeface="隶书" panose="02010509060101010101" pitchFamily="49" charset="-122"/>
            </a:endParaRPr>
          </a:p>
          <a:p>
            <a:endParaRPr lang="zh-CN" altLang="en-US" b="1">
              <a:latin typeface="Times New Roman" panose="02020603050405020304" charset="0"/>
              <a:ea typeface="隶书" panose="02010509060101010101" pitchFamily="49" charset="-122"/>
            </a:endParaRPr>
          </a:p>
          <a:p>
            <a:endParaRPr lang="zh-CN" altLang="en-US" b="1">
              <a:latin typeface="Times New Roman" panose="02020603050405020304" charset="0"/>
              <a:ea typeface="隶书" panose="02010509060101010101" pitchFamily="49" charset="-122"/>
            </a:endParaRPr>
          </a:p>
          <a:p>
            <a:r>
              <a:rPr lang="zh-CN" altLang="en-US" b="1">
                <a:latin typeface="Times New Roman" panose="02020603050405020304" charset="0"/>
                <a:ea typeface="隶书" panose="02010509060101010101" pitchFamily="49" charset="-122"/>
              </a:rPr>
              <a:t>语言：</a:t>
            </a:r>
            <a:endParaRPr lang="en-US" altLang="zh-CN" b="1">
              <a:latin typeface="Times New Roman" panose="02020603050405020304" charset="0"/>
              <a:ea typeface="隶书" panose="02010509060101010101" pitchFamily="49" charset="-122"/>
            </a:endParaRPr>
          </a:p>
          <a:p>
            <a:endParaRPr lang="en-US" altLang="zh-CN" b="1">
              <a:latin typeface="Times New Roman" panose="02020603050405020304" charset="0"/>
              <a:ea typeface="隶书" panose="02010509060101010101" pitchFamily="49" charset="-122"/>
            </a:endParaRPr>
          </a:p>
          <a:p>
            <a:endParaRPr lang="en-US" altLang="zh-CN" b="1">
              <a:latin typeface="Times New Roman" panose="02020603050405020304" charset="0"/>
              <a:ea typeface="隶书" panose="02010509060101010101" pitchFamily="49" charset="-122"/>
            </a:endParaRPr>
          </a:p>
          <a:p>
            <a:endParaRPr lang="zh-CN" altLang="en-US" b="1">
              <a:latin typeface="Times New Roman" panose="02020603050405020304" charset="0"/>
              <a:ea typeface="隶书" panose="02010509060101010101" pitchFamily="49" charset="-122"/>
            </a:endParaRPr>
          </a:p>
          <a:p>
            <a:endParaRPr lang="zh-CN" altLang="en-US" b="1">
              <a:latin typeface="Times New Roman" panose="02020603050405020304" charset="0"/>
              <a:ea typeface="隶书" panose="02010509060101010101" pitchFamily="49" charset="-122"/>
            </a:endParaRPr>
          </a:p>
          <a:p>
            <a:endParaRPr lang="zh-CN" altLang="en-US" b="1">
              <a:latin typeface="Times New Roman" panose="02020603050405020304" charset="0"/>
              <a:ea typeface="隶书" panose="02010509060101010101" pitchFamily="49" charset="-122"/>
            </a:endParaRPr>
          </a:p>
          <a:p>
            <a:r>
              <a:rPr lang="zh-CN" altLang="en-US" b="1">
                <a:latin typeface="Times New Roman" panose="02020603050405020304" charset="0"/>
                <a:ea typeface="隶书" panose="02010509060101010101" pitchFamily="49" charset="-122"/>
              </a:rPr>
              <a:t>行动：</a:t>
            </a:r>
            <a:endParaRPr lang="zh-CN" altLang="en-US" b="1">
              <a:latin typeface="Times New Roman" panose="02020603050405020304" charset="0"/>
              <a:ea typeface="隶书" panose="02010509060101010101" pitchFamily="49" charset="-122"/>
            </a:endParaRPr>
          </a:p>
        </p:txBody>
      </p:sp>
      <p:sp>
        <p:nvSpPr>
          <p:cNvPr id="151562" name="Text Box 10"/>
          <p:cNvSpPr txBox="1">
            <a:spLocks noChangeArrowheads="1"/>
          </p:cNvSpPr>
          <p:nvPr/>
        </p:nvSpPr>
        <p:spPr bwMode="auto">
          <a:xfrm>
            <a:off x="2547620" y="1587500"/>
            <a:ext cx="4411980" cy="368300"/>
          </a:xfrm>
          <a:prstGeom prst="rect">
            <a:avLst/>
          </a:prstGeom>
          <a:noFill/>
          <a:ln w="9525">
            <a:noFill/>
            <a:miter lim="800000"/>
          </a:ln>
        </p:spPr>
        <p:txBody>
          <a:bodyPr wrap="none">
            <a:spAutoFit/>
          </a:bodyPr>
          <a:p>
            <a:r>
              <a:rPr lang="en-US" altLang="zh-CN" b="1">
                <a:latin typeface="Times New Roman" panose="02020603050405020304" charset="0"/>
                <a:ea typeface="隶书" panose="02010509060101010101" pitchFamily="49" charset="-122"/>
              </a:rPr>
              <a:t>“</a:t>
            </a:r>
            <a:r>
              <a:rPr lang="zh-CN" altLang="en-US" b="1">
                <a:latin typeface="Times New Roman" panose="02020603050405020304" charset="0"/>
                <a:ea typeface="隶书" panose="02010509060101010101" pitchFamily="49" charset="-122"/>
              </a:rPr>
              <a:t>凸颧骨”“薄嘴唇”“细脚伶仃的圆规”</a:t>
            </a:r>
            <a:endParaRPr lang="zh-CN" altLang="en-US" b="1">
              <a:latin typeface="Times New Roman" panose="02020603050405020304" charset="0"/>
              <a:ea typeface="隶书" panose="02010509060101010101" pitchFamily="49" charset="-122"/>
            </a:endParaRPr>
          </a:p>
        </p:txBody>
      </p:sp>
      <p:sp>
        <p:nvSpPr>
          <p:cNvPr id="151563" name="Text Box 11"/>
          <p:cNvSpPr txBox="1">
            <a:spLocks noChangeArrowheads="1"/>
          </p:cNvSpPr>
          <p:nvPr/>
        </p:nvSpPr>
        <p:spPr bwMode="auto">
          <a:xfrm>
            <a:off x="3417570" y="2006600"/>
            <a:ext cx="5405438" cy="368300"/>
          </a:xfrm>
          <a:prstGeom prst="rect">
            <a:avLst/>
          </a:prstGeom>
          <a:noFill/>
          <a:ln w="9525">
            <a:noFill/>
            <a:miter lim="800000"/>
          </a:ln>
        </p:spPr>
        <p:txBody>
          <a:bodyPr>
            <a:spAutoFit/>
          </a:bodyPr>
          <a:p>
            <a:r>
              <a:rPr lang="zh-CN" altLang="en-US" sz="1800" b="1">
                <a:solidFill>
                  <a:srgbClr val="CC0099"/>
                </a:solidFill>
                <a:latin typeface="Times New Roman" panose="02020603050405020304" charset="0"/>
              </a:rPr>
              <a:t>（尖刻、能说会道、令人可鄙）</a:t>
            </a:r>
            <a:endParaRPr lang="zh-CN" altLang="en-US" sz="1800" b="1">
              <a:solidFill>
                <a:srgbClr val="CC0099"/>
              </a:solidFill>
              <a:latin typeface="Times New Roman" panose="02020603050405020304" charset="0"/>
            </a:endParaRPr>
          </a:p>
        </p:txBody>
      </p:sp>
      <p:sp>
        <p:nvSpPr>
          <p:cNvPr id="151564" name="Text Box 12"/>
          <p:cNvSpPr txBox="1">
            <a:spLocks noChangeArrowheads="1"/>
          </p:cNvSpPr>
          <p:nvPr/>
        </p:nvSpPr>
        <p:spPr bwMode="auto">
          <a:xfrm>
            <a:off x="2703195" y="2403475"/>
            <a:ext cx="4119880" cy="2245360"/>
          </a:xfrm>
          <a:prstGeom prst="rect">
            <a:avLst/>
          </a:prstGeom>
          <a:noFill/>
          <a:ln w="9525">
            <a:noFill/>
            <a:miter lim="800000"/>
          </a:ln>
        </p:spPr>
        <p:txBody>
          <a:bodyPr wrap="none">
            <a:spAutoFit/>
          </a:bodyPr>
          <a:p>
            <a:r>
              <a:rPr lang="en-US" altLang="zh-CN" sz="2000" b="1">
                <a:latin typeface="Times New Roman" panose="02020603050405020304" charset="0"/>
                <a:ea typeface="隶书" panose="02010509060101010101" pitchFamily="49" charset="-122"/>
              </a:rPr>
              <a:t>“</a:t>
            </a:r>
            <a:r>
              <a:rPr lang="zh-CN" altLang="en-US" sz="2000" b="1">
                <a:latin typeface="Times New Roman" panose="02020603050405020304" charset="0"/>
                <a:ea typeface="隶书" panose="02010509060101010101" pitchFamily="49" charset="-122"/>
              </a:rPr>
              <a:t>哈！这模样了，胡子这么长了！”</a:t>
            </a:r>
            <a:endParaRPr lang="zh-CN" altLang="en-US" sz="2000" b="1">
              <a:latin typeface="Times New Roman" panose="02020603050405020304" charset="0"/>
              <a:ea typeface="隶书" panose="02010509060101010101" pitchFamily="49" charset="-122"/>
            </a:endParaRPr>
          </a:p>
          <a:p>
            <a:endParaRPr lang="zh-CN" altLang="en-US" sz="2000" b="1">
              <a:latin typeface="Times New Roman" panose="02020603050405020304" charset="0"/>
              <a:ea typeface="隶书" panose="02010509060101010101" pitchFamily="49" charset="-122"/>
            </a:endParaRPr>
          </a:p>
          <a:p>
            <a:r>
              <a:rPr lang="zh-CN" altLang="en-US" sz="2000" b="1">
                <a:latin typeface="Times New Roman" panose="02020603050405020304" charset="0"/>
                <a:ea typeface="隶书" panose="02010509060101010101" pitchFamily="49" charset="-122"/>
              </a:rPr>
              <a:t>“不认识了么，我还抱过你咧！”</a:t>
            </a:r>
            <a:endParaRPr lang="zh-CN" altLang="en-US" sz="2000" b="1">
              <a:latin typeface="Times New Roman" panose="02020603050405020304" charset="0"/>
              <a:ea typeface="隶书" panose="02010509060101010101" pitchFamily="49" charset="-122"/>
            </a:endParaRPr>
          </a:p>
          <a:p>
            <a:endParaRPr lang="zh-CN" altLang="en-US" sz="2000" b="1">
              <a:latin typeface="Times New Roman" panose="02020603050405020304" charset="0"/>
              <a:ea typeface="隶书" panose="02010509060101010101" pitchFamily="49" charset="-122"/>
            </a:endParaRPr>
          </a:p>
          <a:p>
            <a:r>
              <a:rPr lang="zh-CN" altLang="en-US" sz="2000" b="1">
                <a:latin typeface="Times New Roman" panose="02020603050405020304" charset="0"/>
                <a:ea typeface="隶书" panose="02010509060101010101" pitchFamily="49" charset="-122"/>
              </a:rPr>
              <a:t>“忘了？这真是贵人眼高</a:t>
            </a:r>
            <a:r>
              <a:rPr lang="en-US" altLang="zh-CN" sz="2000" b="1">
                <a:latin typeface="Times New Roman" panose="02020603050405020304" charset="0"/>
                <a:ea typeface="隶书" panose="02010509060101010101" pitchFamily="49" charset="-122"/>
              </a:rPr>
              <a:t>……”</a:t>
            </a:r>
            <a:endParaRPr lang="en-US" altLang="zh-CN" sz="2000" b="1">
              <a:latin typeface="Times New Roman" panose="02020603050405020304" charset="0"/>
              <a:ea typeface="隶书" panose="02010509060101010101" pitchFamily="49" charset="-122"/>
            </a:endParaRPr>
          </a:p>
          <a:p>
            <a:r>
              <a:rPr lang="en-US" altLang="zh-CN" sz="2000" b="1">
                <a:latin typeface="Times New Roman" panose="02020603050405020304" charset="0"/>
                <a:ea typeface="隶书" panose="02010509060101010101" pitchFamily="49" charset="-122"/>
              </a:rPr>
              <a:t>“……</a:t>
            </a:r>
            <a:r>
              <a:rPr lang="zh-CN" altLang="en-US" sz="2000" b="1">
                <a:latin typeface="Times New Roman" panose="02020603050405020304" charset="0"/>
                <a:ea typeface="隶书" panose="02010509060101010101" pitchFamily="49" charset="-122"/>
              </a:rPr>
              <a:t>让我拿去吧</a:t>
            </a:r>
            <a:r>
              <a:rPr lang="en-US" altLang="zh-CN" sz="2000" b="1">
                <a:latin typeface="Times New Roman" panose="02020603050405020304" charset="0"/>
                <a:ea typeface="隶书" panose="02010509060101010101" pitchFamily="49" charset="-122"/>
              </a:rPr>
              <a:t>……”</a:t>
            </a:r>
            <a:endParaRPr lang="en-US" altLang="zh-CN" sz="2000" b="1">
              <a:latin typeface="Times New Roman" panose="02020603050405020304" charset="0"/>
              <a:ea typeface="隶书" panose="02010509060101010101" pitchFamily="49" charset="-122"/>
            </a:endParaRPr>
          </a:p>
          <a:p>
            <a:r>
              <a:rPr lang="en-US" altLang="zh-CN" sz="2000" b="1">
                <a:latin typeface="Times New Roman" panose="02020603050405020304" charset="0"/>
                <a:ea typeface="隶书" panose="02010509060101010101" pitchFamily="49" charset="-122"/>
              </a:rPr>
              <a:t>“</a:t>
            </a:r>
            <a:r>
              <a:rPr lang="zh-CN" altLang="en-US" sz="2000" b="1">
                <a:latin typeface="Times New Roman" panose="02020603050405020304" charset="0"/>
                <a:ea typeface="隶书" panose="02010509060101010101" pitchFamily="49" charset="-122"/>
              </a:rPr>
              <a:t>阿呀呀，你放了道台了，</a:t>
            </a:r>
            <a:r>
              <a:rPr lang="en-US" altLang="zh-CN" sz="2000" b="1">
                <a:latin typeface="Times New Roman" panose="02020603050405020304" charset="0"/>
                <a:ea typeface="隶书" panose="02010509060101010101" pitchFamily="49" charset="-122"/>
              </a:rPr>
              <a:t>……”</a:t>
            </a:r>
            <a:endParaRPr lang="en-US" altLang="zh-CN" sz="2000" b="1">
              <a:latin typeface="Times New Roman" panose="02020603050405020304" charset="0"/>
              <a:ea typeface="隶书" panose="02010509060101010101" pitchFamily="49" charset="-122"/>
            </a:endParaRPr>
          </a:p>
        </p:txBody>
      </p:sp>
      <p:sp>
        <p:nvSpPr>
          <p:cNvPr id="151565" name="AutoShape 13"/>
          <p:cNvSpPr/>
          <p:nvPr/>
        </p:nvSpPr>
        <p:spPr bwMode="auto">
          <a:xfrm>
            <a:off x="2417445" y="1792288"/>
            <a:ext cx="142875" cy="2643187"/>
          </a:xfrm>
          <a:prstGeom prst="leftBrace">
            <a:avLst>
              <a:gd name="adj1" fmla="val 162475"/>
              <a:gd name="adj2" fmla="val 50000"/>
            </a:avLst>
          </a:prstGeom>
          <a:solidFill>
            <a:srgbClr val="FF66FF"/>
          </a:solidFill>
          <a:ln w="9525">
            <a:solidFill>
              <a:schemeClr val="tx1"/>
            </a:solidFill>
            <a:round/>
          </a:ln>
        </p:spPr>
        <p:txBody>
          <a:bodyPr wrap="none" anchor="ctr"/>
          <a:p>
            <a:endParaRPr lang="zh-CN" altLang="en-US"/>
          </a:p>
        </p:txBody>
      </p:sp>
      <p:sp>
        <p:nvSpPr>
          <p:cNvPr id="151566" name="Text Box 14"/>
          <p:cNvSpPr txBox="1">
            <a:spLocks noChangeArrowheads="1"/>
          </p:cNvSpPr>
          <p:nvPr/>
        </p:nvSpPr>
        <p:spPr bwMode="auto">
          <a:xfrm>
            <a:off x="3941445" y="2820988"/>
            <a:ext cx="1571625" cy="398780"/>
          </a:xfrm>
          <a:prstGeom prst="rect">
            <a:avLst/>
          </a:prstGeom>
          <a:noFill/>
          <a:ln w="9525">
            <a:noFill/>
            <a:miter lim="800000"/>
          </a:ln>
        </p:spPr>
        <p:txBody>
          <a:bodyPr>
            <a:spAutoFit/>
          </a:bodyPr>
          <a:p>
            <a:r>
              <a:rPr lang="zh-CN" altLang="en-US" sz="2000" b="1">
                <a:solidFill>
                  <a:srgbClr val="CC0099"/>
                </a:solidFill>
                <a:latin typeface="Times New Roman" panose="02020603050405020304" charset="0"/>
              </a:rPr>
              <a:t>怪声怪调</a:t>
            </a:r>
            <a:endParaRPr lang="zh-CN" altLang="en-US" sz="2000" b="1">
              <a:solidFill>
                <a:srgbClr val="CC0099"/>
              </a:solidFill>
              <a:latin typeface="Times New Roman" panose="02020603050405020304" charset="0"/>
            </a:endParaRPr>
          </a:p>
        </p:txBody>
      </p:sp>
      <p:sp>
        <p:nvSpPr>
          <p:cNvPr id="151567" name="Text Box 15"/>
          <p:cNvSpPr txBox="1">
            <a:spLocks noChangeArrowheads="1"/>
          </p:cNvSpPr>
          <p:nvPr/>
        </p:nvSpPr>
        <p:spPr bwMode="auto">
          <a:xfrm>
            <a:off x="4298633" y="3349625"/>
            <a:ext cx="1643062" cy="398780"/>
          </a:xfrm>
          <a:prstGeom prst="rect">
            <a:avLst/>
          </a:prstGeom>
          <a:noFill/>
          <a:ln w="9525">
            <a:noFill/>
            <a:miter lim="800000"/>
          </a:ln>
        </p:spPr>
        <p:txBody>
          <a:bodyPr>
            <a:spAutoFit/>
          </a:bodyPr>
          <a:p>
            <a:r>
              <a:rPr lang="zh-CN" altLang="en-US" sz="2000" b="1">
                <a:solidFill>
                  <a:srgbClr val="CC0099"/>
                </a:solidFill>
                <a:latin typeface="Times New Roman" panose="02020603050405020304" charset="0"/>
              </a:rPr>
              <a:t>以长辈自居</a:t>
            </a:r>
            <a:endParaRPr lang="zh-CN" altLang="en-US" sz="2000" b="1">
              <a:solidFill>
                <a:srgbClr val="CC0099"/>
              </a:solidFill>
              <a:latin typeface="Times New Roman" panose="02020603050405020304" charset="0"/>
            </a:endParaRPr>
          </a:p>
        </p:txBody>
      </p:sp>
      <p:sp>
        <p:nvSpPr>
          <p:cNvPr id="151568" name="Text Box 16"/>
          <p:cNvSpPr txBox="1">
            <a:spLocks noChangeArrowheads="1"/>
          </p:cNvSpPr>
          <p:nvPr/>
        </p:nvSpPr>
        <p:spPr bwMode="auto">
          <a:xfrm>
            <a:off x="6417945" y="3649663"/>
            <a:ext cx="1276350" cy="398780"/>
          </a:xfrm>
          <a:prstGeom prst="rect">
            <a:avLst/>
          </a:prstGeom>
          <a:noFill/>
          <a:ln w="9525">
            <a:noFill/>
            <a:miter lim="800000"/>
          </a:ln>
        </p:spPr>
        <p:txBody>
          <a:bodyPr>
            <a:spAutoFit/>
          </a:bodyPr>
          <a:p>
            <a:r>
              <a:rPr lang="zh-CN" altLang="en-US" sz="2000" b="1">
                <a:solidFill>
                  <a:srgbClr val="CC0099"/>
                </a:solidFill>
                <a:latin typeface="Times New Roman" panose="02020603050405020304" charset="0"/>
              </a:rPr>
              <a:t>讽刺</a:t>
            </a:r>
            <a:endParaRPr lang="zh-CN" altLang="en-US" sz="2000" b="1">
              <a:solidFill>
                <a:srgbClr val="CC0099"/>
              </a:solidFill>
              <a:latin typeface="Times New Roman" panose="02020603050405020304" charset="0"/>
            </a:endParaRPr>
          </a:p>
        </p:txBody>
      </p:sp>
      <p:sp>
        <p:nvSpPr>
          <p:cNvPr id="151569" name="Text Box 17"/>
          <p:cNvSpPr txBox="1">
            <a:spLocks noChangeArrowheads="1"/>
          </p:cNvSpPr>
          <p:nvPr/>
        </p:nvSpPr>
        <p:spPr bwMode="auto">
          <a:xfrm>
            <a:off x="6370320" y="3921125"/>
            <a:ext cx="1404938" cy="398780"/>
          </a:xfrm>
          <a:prstGeom prst="rect">
            <a:avLst/>
          </a:prstGeom>
          <a:noFill/>
          <a:ln w="9525">
            <a:noFill/>
            <a:miter lim="800000"/>
          </a:ln>
        </p:spPr>
        <p:txBody>
          <a:bodyPr>
            <a:spAutoFit/>
          </a:bodyPr>
          <a:p>
            <a:r>
              <a:rPr lang="zh-CN" altLang="en-US" sz="2000" b="1">
                <a:solidFill>
                  <a:srgbClr val="CC0099"/>
                </a:solidFill>
                <a:latin typeface="Times New Roman" panose="02020603050405020304" charset="0"/>
              </a:rPr>
              <a:t>爱占便宜</a:t>
            </a:r>
            <a:endParaRPr lang="zh-CN" altLang="en-US" sz="2000" b="1">
              <a:solidFill>
                <a:srgbClr val="CC0099"/>
              </a:solidFill>
              <a:latin typeface="Times New Roman" panose="02020603050405020304" charset="0"/>
            </a:endParaRPr>
          </a:p>
        </p:txBody>
      </p:sp>
      <p:sp>
        <p:nvSpPr>
          <p:cNvPr id="151570" name="Text Box 18"/>
          <p:cNvSpPr txBox="1">
            <a:spLocks noChangeArrowheads="1"/>
          </p:cNvSpPr>
          <p:nvPr/>
        </p:nvSpPr>
        <p:spPr bwMode="auto">
          <a:xfrm>
            <a:off x="6370320" y="4249738"/>
            <a:ext cx="1333500" cy="398780"/>
          </a:xfrm>
          <a:prstGeom prst="rect">
            <a:avLst/>
          </a:prstGeom>
          <a:noFill/>
          <a:ln w="9525">
            <a:noFill/>
            <a:miter lim="800000"/>
          </a:ln>
        </p:spPr>
        <p:txBody>
          <a:bodyPr>
            <a:spAutoFit/>
          </a:bodyPr>
          <a:p>
            <a:r>
              <a:rPr lang="zh-CN" altLang="en-US" sz="2000" b="1">
                <a:solidFill>
                  <a:srgbClr val="CC0099"/>
                </a:solidFill>
                <a:latin typeface="Times New Roman" panose="02020603050405020304" charset="0"/>
              </a:rPr>
              <a:t>肆意造谣</a:t>
            </a:r>
            <a:endParaRPr lang="zh-CN" altLang="en-US" sz="2000" b="1">
              <a:solidFill>
                <a:srgbClr val="CC0099"/>
              </a:solidFill>
              <a:latin typeface="Times New Roman" panose="02020603050405020304" charset="0"/>
            </a:endParaRPr>
          </a:p>
        </p:txBody>
      </p:sp>
      <p:sp>
        <p:nvSpPr>
          <p:cNvPr id="151571" name="Text Box 19"/>
          <p:cNvSpPr txBox="1">
            <a:spLocks noChangeArrowheads="1"/>
          </p:cNvSpPr>
          <p:nvPr/>
        </p:nvSpPr>
        <p:spPr bwMode="auto">
          <a:xfrm>
            <a:off x="2461895" y="4721225"/>
            <a:ext cx="4881880" cy="706755"/>
          </a:xfrm>
          <a:prstGeom prst="rect">
            <a:avLst/>
          </a:prstGeom>
          <a:noFill/>
          <a:ln w="9525">
            <a:noFill/>
            <a:miter lim="800000"/>
          </a:ln>
        </p:spPr>
        <p:txBody>
          <a:bodyPr wrap="none">
            <a:spAutoFit/>
          </a:bodyPr>
          <a:p>
            <a:r>
              <a:rPr lang="en-US" altLang="zh-CN" sz="2000" b="1">
                <a:latin typeface="Times New Roman" panose="02020603050405020304" charset="0"/>
                <a:ea typeface="隶书" panose="02010509060101010101" pitchFamily="49" charset="-122"/>
              </a:rPr>
              <a:t>“……</a:t>
            </a:r>
            <a:r>
              <a:rPr lang="zh-CN" altLang="en-US" sz="2000" b="1">
                <a:latin typeface="Times New Roman" panose="02020603050405020304" charset="0"/>
                <a:ea typeface="隶书" panose="02010509060101010101" pitchFamily="49" charset="-122"/>
              </a:rPr>
              <a:t>慢慢向外走，顺便将我母亲的一副手</a:t>
            </a:r>
            <a:endParaRPr lang="zh-CN" altLang="en-US" sz="2000" b="1">
              <a:latin typeface="Times New Roman" panose="02020603050405020304" charset="0"/>
              <a:ea typeface="隶书" panose="02010509060101010101" pitchFamily="49" charset="-122"/>
            </a:endParaRPr>
          </a:p>
          <a:p>
            <a:r>
              <a:rPr lang="zh-CN" altLang="en-US" sz="2000" b="1">
                <a:latin typeface="Times New Roman" panose="02020603050405020304" charset="0"/>
                <a:ea typeface="隶书" panose="02010509060101010101" pitchFamily="49" charset="-122"/>
              </a:rPr>
              <a:t>套塞在裤腰里，出去了。”</a:t>
            </a:r>
            <a:endParaRPr lang="zh-CN" altLang="en-US" sz="2000" b="1">
              <a:latin typeface="Times New Roman" panose="02020603050405020304" charset="0"/>
              <a:ea typeface="隶书" panose="02010509060101010101" pitchFamily="49" charset="-122"/>
            </a:endParaRPr>
          </a:p>
        </p:txBody>
      </p:sp>
      <p:sp>
        <p:nvSpPr>
          <p:cNvPr id="151572" name="Text Box 20"/>
          <p:cNvSpPr txBox="1">
            <a:spLocks noChangeArrowheads="1"/>
          </p:cNvSpPr>
          <p:nvPr/>
        </p:nvSpPr>
        <p:spPr bwMode="auto">
          <a:xfrm>
            <a:off x="7443470" y="4792663"/>
            <a:ext cx="1403350" cy="398780"/>
          </a:xfrm>
          <a:prstGeom prst="rect">
            <a:avLst/>
          </a:prstGeom>
          <a:noFill/>
          <a:ln w="9525">
            <a:noFill/>
            <a:miter lim="800000"/>
          </a:ln>
        </p:spPr>
        <p:txBody>
          <a:bodyPr>
            <a:spAutoFit/>
          </a:bodyPr>
          <a:p>
            <a:r>
              <a:rPr lang="zh-CN" altLang="en-US" sz="2000" b="1">
                <a:solidFill>
                  <a:srgbClr val="CC0099"/>
                </a:solidFill>
                <a:latin typeface="Times New Roman" panose="02020603050405020304" charset="0"/>
              </a:rPr>
              <a:t>明索暗偷</a:t>
            </a:r>
            <a:endParaRPr lang="zh-CN" altLang="en-US" sz="2000" b="1">
              <a:solidFill>
                <a:srgbClr val="CC0099"/>
              </a:solidFill>
              <a:latin typeface="Times New Roman" panose="02020603050405020304" charset="0"/>
            </a:endParaRPr>
          </a:p>
        </p:txBody>
      </p:sp>
      <p:sp>
        <p:nvSpPr>
          <p:cNvPr id="151573" name="Text Box 21"/>
          <p:cNvSpPr txBox="1">
            <a:spLocks noChangeArrowheads="1"/>
          </p:cNvSpPr>
          <p:nvPr/>
        </p:nvSpPr>
        <p:spPr bwMode="auto">
          <a:xfrm>
            <a:off x="131445" y="5700713"/>
            <a:ext cx="894080" cy="953135"/>
          </a:xfrm>
          <a:prstGeom prst="rect">
            <a:avLst/>
          </a:prstGeom>
          <a:noFill/>
          <a:ln w="9525">
            <a:noFill/>
            <a:miter lim="800000"/>
          </a:ln>
        </p:spPr>
        <p:txBody>
          <a:bodyPr wrap="none">
            <a:spAutoFit/>
          </a:bodyPr>
          <a:p>
            <a:r>
              <a:rPr lang="en-US" altLang="zh-CN" sz="2800" b="1">
                <a:latin typeface="Times New Roman" panose="02020603050405020304" charset="0"/>
              </a:rPr>
              <a:t>        </a:t>
            </a:r>
            <a:endParaRPr lang="en-US" altLang="zh-CN" sz="2800" b="1">
              <a:solidFill>
                <a:srgbClr val="9900CC"/>
              </a:solidFill>
              <a:latin typeface="Times New Roman" panose="02020603050405020304" charset="0"/>
            </a:endParaRPr>
          </a:p>
          <a:p>
            <a:endParaRPr lang="en-US" altLang="zh-CN" sz="2800" b="1">
              <a:solidFill>
                <a:srgbClr val="9900CC"/>
              </a:solidFill>
              <a:latin typeface="Times New Roman" panose="02020603050405020304" charset="0"/>
            </a:endParaRPr>
          </a:p>
        </p:txBody>
      </p:sp>
      <p:sp>
        <p:nvSpPr>
          <p:cNvPr id="34" name="Rectangle 49"/>
          <p:cNvSpPr>
            <a:spLocks noChangeArrowheads="1"/>
          </p:cNvSpPr>
          <p:nvPr/>
        </p:nvSpPr>
        <p:spPr bwMode="auto">
          <a:xfrm>
            <a:off x="131445" y="5792788"/>
            <a:ext cx="8643938" cy="768350"/>
          </a:xfrm>
          <a:prstGeom prst="rect">
            <a:avLst/>
          </a:prstGeom>
          <a:noFill/>
          <a:ln w="9525">
            <a:noFill/>
            <a:miter lim="800000"/>
          </a:ln>
          <a:effectLst/>
        </p:spPr>
        <p:txBody>
          <a:bodyPr>
            <a:spAutoFit/>
          </a:bodyPr>
          <a:p>
            <a:pPr>
              <a:spcBef>
                <a:spcPct val="50000"/>
              </a:spcBef>
              <a:defRPr/>
            </a:pPr>
            <a:r>
              <a:rPr kumimoji="0" lang="zh-CN" altLang="en-US" sz="2200" b="1" dirty="0">
                <a:solidFill>
                  <a:srgbClr val="FF3300"/>
                </a:solidFill>
                <a:effectLst>
                  <a:outerShdw blurRad="38100" dist="38100" dir="2700000" algn="tl">
                    <a:srgbClr val="000000"/>
                  </a:outerShdw>
                </a:effectLst>
              </a:rPr>
              <a:t>小结：通过肖像、语言、神态、动作的细节描写，表现了杨二嫂的自私、尖刻、贪婪、势利的性格。</a:t>
            </a:r>
            <a:r>
              <a:rPr lang="zh-CN" altLang="en-US" sz="2200" b="1" dirty="0">
                <a:solidFill>
                  <a:srgbClr val="FF3300"/>
                </a:solidFill>
                <a:effectLst>
                  <a:outerShdw blurRad="38100" dist="38100" dir="2700000" algn="tl">
                    <a:srgbClr val="000000"/>
                  </a:outerShdw>
                </a:effectLst>
              </a:rPr>
              <a:t>杨二嫂是庸俗的小市民的典型形象。</a:t>
            </a:r>
            <a:r>
              <a:rPr kumimoji="0" lang="zh-CN" altLang="en-US" sz="2200" b="1" dirty="0">
                <a:solidFill>
                  <a:srgbClr val="FF3300"/>
                </a:solidFill>
                <a:effectLst>
                  <a:outerShdw blurRad="38100" dist="38100" dir="2700000" algn="tl">
                    <a:srgbClr val="000000"/>
                  </a:outerShdw>
                </a:effectLst>
              </a:rPr>
              <a:t> </a:t>
            </a:r>
            <a:endParaRPr kumimoji="0" lang="zh-CN" altLang="en-US" sz="2200" b="1" dirty="0">
              <a:solidFill>
                <a:srgbClr val="FF3300"/>
              </a:solidFill>
              <a:effectLst>
                <a:outerShdw blurRad="38100" dist="38100" dir="2700000" algn="tl">
                  <a:srgbClr val="000000"/>
                </a:outerShdw>
              </a:effectLst>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1556"/>
                                        </p:tgtEl>
                                        <p:attrNameLst>
                                          <p:attrName>style.visibility</p:attrName>
                                        </p:attrNameLst>
                                      </p:cBhvr>
                                      <p:to>
                                        <p:strVal val="visible"/>
                                      </p:to>
                                    </p:set>
                                    <p:anim calcmode="lin" valueType="num">
                                      <p:cBhvr additive="base">
                                        <p:cTn id="7" dur="500" fill="hold"/>
                                        <p:tgtEl>
                                          <p:spTgt spid="151556"/>
                                        </p:tgtEl>
                                        <p:attrNameLst>
                                          <p:attrName>ppt_x</p:attrName>
                                        </p:attrNameLst>
                                      </p:cBhvr>
                                      <p:tavLst>
                                        <p:tav tm="0">
                                          <p:val>
                                            <p:strVal val="0-#ppt_w/2"/>
                                          </p:val>
                                        </p:tav>
                                        <p:tav tm="100000">
                                          <p:val>
                                            <p:strVal val="#ppt_x"/>
                                          </p:val>
                                        </p:tav>
                                      </p:tavLst>
                                    </p:anim>
                                    <p:anim calcmode="lin" valueType="num">
                                      <p:cBhvr additive="base">
                                        <p:cTn id="8" dur="500" fill="hold"/>
                                        <p:tgtEl>
                                          <p:spTgt spid="15155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1557"/>
                                        </p:tgtEl>
                                        <p:attrNameLst>
                                          <p:attrName>style.visibility</p:attrName>
                                        </p:attrNameLst>
                                      </p:cBhvr>
                                      <p:to>
                                        <p:strVal val="visible"/>
                                      </p:to>
                                    </p:set>
                                    <p:anim calcmode="lin" valueType="num">
                                      <p:cBhvr additive="base">
                                        <p:cTn id="13" dur="500" fill="hold"/>
                                        <p:tgtEl>
                                          <p:spTgt spid="151557"/>
                                        </p:tgtEl>
                                        <p:attrNameLst>
                                          <p:attrName>ppt_x</p:attrName>
                                        </p:attrNameLst>
                                      </p:cBhvr>
                                      <p:tavLst>
                                        <p:tav tm="0">
                                          <p:val>
                                            <p:strVal val="0-#ppt_w/2"/>
                                          </p:val>
                                        </p:tav>
                                        <p:tav tm="100000">
                                          <p:val>
                                            <p:strVal val="#ppt_x"/>
                                          </p:val>
                                        </p:tav>
                                      </p:tavLst>
                                    </p:anim>
                                    <p:anim calcmode="lin" valueType="num">
                                      <p:cBhvr additive="base">
                                        <p:cTn id="14" dur="500" fill="hold"/>
                                        <p:tgtEl>
                                          <p:spTgt spid="15155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51558"/>
                                        </p:tgtEl>
                                        <p:attrNameLst>
                                          <p:attrName>style.visibility</p:attrName>
                                        </p:attrNameLst>
                                      </p:cBhvr>
                                      <p:to>
                                        <p:strVal val="visible"/>
                                      </p:to>
                                    </p:set>
                                    <p:anim calcmode="lin" valueType="num">
                                      <p:cBhvr additive="base">
                                        <p:cTn id="19" dur="500" fill="hold"/>
                                        <p:tgtEl>
                                          <p:spTgt spid="151558"/>
                                        </p:tgtEl>
                                        <p:attrNameLst>
                                          <p:attrName>ppt_x</p:attrName>
                                        </p:attrNameLst>
                                      </p:cBhvr>
                                      <p:tavLst>
                                        <p:tav tm="0">
                                          <p:val>
                                            <p:strVal val="0-#ppt_w/2"/>
                                          </p:val>
                                        </p:tav>
                                        <p:tav tm="100000">
                                          <p:val>
                                            <p:strVal val="#ppt_x"/>
                                          </p:val>
                                        </p:tav>
                                      </p:tavLst>
                                    </p:anim>
                                    <p:anim calcmode="lin" valueType="num">
                                      <p:cBhvr additive="base">
                                        <p:cTn id="20" dur="500" fill="hold"/>
                                        <p:tgtEl>
                                          <p:spTgt spid="15155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51559"/>
                                        </p:tgtEl>
                                        <p:attrNameLst>
                                          <p:attrName>style.visibility</p:attrName>
                                        </p:attrNameLst>
                                      </p:cBhvr>
                                      <p:to>
                                        <p:strVal val="visible"/>
                                      </p:to>
                                    </p:set>
                                    <p:anim calcmode="lin" valueType="num">
                                      <p:cBhvr additive="base">
                                        <p:cTn id="25" dur="500" fill="hold"/>
                                        <p:tgtEl>
                                          <p:spTgt spid="151559"/>
                                        </p:tgtEl>
                                        <p:attrNameLst>
                                          <p:attrName>ppt_x</p:attrName>
                                        </p:attrNameLst>
                                      </p:cBhvr>
                                      <p:tavLst>
                                        <p:tav tm="0">
                                          <p:val>
                                            <p:strVal val="0-#ppt_w/2"/>
                                          </p:val>
                                        </p:tav>
                                        <p:tav tm="100000">
                                          <p:val>
                                            <p:strVal val="#ppt_x"/>
                                          </p:val>
                                        </p:tav>
                                      </p:tavLst>
                                    </p:anim>
                                    <p:anim calcmode="lin" valueType="num">
                                      <p:cBhvr additive="base">
                                        <p:cTn id="26" dur="500" fill="hold"/>
                                        <p:tgtEl>
                                          <p:spTgt spid="15155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51560"/>
                                        </p:tgtEl>
                                        <p:attrNameLst>
                                          <p:attrName>style.visibility</p:attrName>
                                        </p:attrNameLst>
                                      </p:cBhvr>
                                      <p:to>
                                        <p:strVal val="visible"/>
                                      </p:to>
                                    </p:set>
                                    <p:anim calcmode="lin" valueType="num">
                                      <p:cBhvr additive="base">
                                        <p:cTn id="31" dur="500" fill="hold"/>
                                        <p:tgtEl>
                                          <p:spTgt spid="151560"/>
                                        </p:tgtEl>
                                        <p:attrNameLst>
                                          <p:attrName>ppt_x</p:attrName>
                                        </p:attrNameLst>
                                      </p:cBhvr>
                                      <p:tavLst>
                                        <p:tav tm="0">
                                          <p:val>
                                            <p:strVal val="0-#ppt_w/2"/>
                                          </p:val>
                                        </p:tav>
                                        <p:tav tm="100000">
                                          <p:val>
                                            <p:strVal val="#ppt_x"/>
                                          </p:val>
                                        </p:tav>
                                      </p:tavLst>
                                    </p:anim>
                                    <p:anim calcmode="lin" valueType="num">
                                      <p:cBhvr additive="base">
                                        <p:cTn id="32" dur="500" fill="hold"/>
                                        <p:tgtEl>
                                          <p:spTgt spid="151560"/>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51561"/>
                                        </p:tgtEl>
                                        <p:attrNameLst>
                                          <p:attrName>style.visibility</p:attrName>
                                        </p:attrNameLst>
                                      </p:cBhvr>
                                      <p:to>
                                        <p:strVal val="visible"/>
                                      </p:to>
                                    </p:set>
                                    <p:anim calcmode="lin" valueType="num">
                                      <p:cBhvr additive="base">
                                        <p:cTn id="37" dur="500" fill="hold"/>
                                        <p:tgtEl>
                                          <p:spTgt spid="151561"/>
                                        </p:tgtEl>
                                        <p:attrNameLst>
                                          <p:attrName>ppt_x</p:attrName>
                                        </p:attrNameLst>
                                      </p:cBhvr>
                                      <p:tavLst>
                                        <p:tav tm="0">
                                          <p:val>
                                            <p:strVal val="0-#ppt_w/2"/>
                                          </p:val>
                                        </p:tav>
                                        <p:tav tm="100000">
                                          <p:val>
                                            <p:strVal val="#ppt_x"/>
                                          </p:val>
                                        </p:tav>
                                      </p:tavLst>
                                    </p:anim>
                                    <p:anim calcmode="lin" valueType="num">
                                      <p:cBhvr additive="base">
                                        <p:cTn id="38" dur="500" fill="hold"/>
                                        <p:tgtEl>
                                          <p:spTgt spid="151561"/>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51562"/>
                                        </p:tgtEl>
                                        <p:attrNameLst>
                                          <p:attrName>style.visibility</p:attrName>
                                        </p:attrNameLst>
                                      </p:cBhvr>
                                      <p:to>
                                        <p:strVal val="visible"/>
                                      </p:to>
                                    </p:set>
                                    <p:anim calcmode="lin" valueType="num">
                                      <p:cBhvr additive="base">
                                        <p:cTn id="43" dur="500" fill="hold"/>
                                        <p:tgtEl>
                                          <p:spTgt spid="151562"/>
                                        </p:tgtEl>
                                        <p:attrNameLst>
                                          <p:attrName>ppt_x</p:attrName>
                                        </p:attrNameLst>
                                      </p:cBhvr>
                                      <p:tavLst>
                                        <p:tav tm="0">
                                          <p:val>
                                            <p:strVal val="0-#ppt_w/2"/>
                                          </p:val>
                                        </p:tav>
                                        <p:tav tm="100000">
                                          <p:val>
                                            <p:strVal val="#ppt_x"/>
                                          </p:val>
                                        </p:tav>
                                      </p:tavLst>
                                    </p:anim>
                                    <p:anim calcmode="lin" valueType="num">
                                      <p:cBhvr additive="base">
                                        <p:cTn id="44" dur="500" fill="hold"/>
                                        <p:tgtEl>
                                          <p:spTgt spid="151562"/>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151563"/>
                                        </p:tgtEl>
                                        <p:attrNameLst>
                                          <p:attrName>style.visibility</p:attrName>
                                        </p:attrNameLst>
                                      </p:cBhvr>
                                      <p:to>
                                        <p:strVal val="visible"/>
                                      </p:to>
                                    </p:set>
                                    <p:anim calcmode="lin" valueType="num">
                                      <p:cBhvr additive="base">
                                        <p:cTn id="49" dur="500" fill="hold"/>
                                        <p:tgtEl>
                                          <p:spTgt spid="151563"/>
                                        </p:tgtEl>
                                        <p:attrNameLst>
                                          <p:attrName>ppt_x</p:attrName>
                                        </p:attrNameLst>
                                      </p:cBhvr>
                                      <p:tavLst>
                                        <p:tav tm="0">
                                          <p:val>
                                            <p:strVal val="0-#ppt_w/2"/>
                                          </p:val>
                                        </p:tav>
                                        <p:tav tm="100000">
                                          <p:val>
                                            <p:strVal val="#ppt_x"/>
                                          </p:val>
                                        </p:tav>
                                      </p:tavLst>
                                    </p:anim>
                                    <p:anim calcmode="lin" valueType="num">
                                      <p:cBhvr additive="base">
                                        <p:cTn id="50" dur="500" fill="hold"/>
                                        <p:tgtEl>
                                          <p:spTgt spid="151563"/>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51565"/>
                                        </p:tgtEl>
                                        <p:attrNameLst>
                                          <p:attrName>style.visibility</p:attrName>
                                        </p:attrNameLst>
                                      </p:cBhvr>
                                      <p:to>
                                        <p:strVal val="visible"/>
                                      </p:to>
                                    </p:set>
                                    <p:anim calcmode="lin" valueType="num">
                                      <p:cBhvr additive="base">
                                        <p:cTn id="55" dur="500" fill="hold"/>
                                        <p:tgtEl>
                                          <p:spTgt spid="151565"/>
                                        </p:tgtEl>
                                        <p:attrNameLst>
                                          <p:attrName>ppt_x</p:attrName>
                                        </p:attrNameLst>
                                      </p:cBhvr>
                                      <p:tavLst>
                                        <p:tav tm="0">
                                          <p:val>
                                            <p:strVal val="0-#ppt_w/2"/>
                                          </p:val>
                                        </p:tav>
                                        <p:tav tm="100000">
                                          <p:val>
                                            <p:strVal val="#ppt_x"/>
                                          </p:val>
                                        </p:tav>
                                      </p:tavLst>
                                    </p:anim>
                                    <p:anim calcmode="lin" valueType="num">
                                      <p:cBhvr additive="base">
                                        <p:cTn id="56" dur="500" fill="hold"/>
                                        <p:tgtEl>
                                          <p:spTgt spid="151565"/>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151564"/>
                                        </p:tgtEl>
                                        <p:attrNameLst>
                                          <p:attrName>style.visibility</p:attrName>
                                        </p:attrNameLst>
                                      </p:cBhvr>
                                      <p:to>
                                        <p:strVal val="visible"/>
                                      </p:to>
                                    </p:set>
                                    <p:anim calcmode="lin" valueType="num">
                                      <p:cBhvr additive="base">
                                        <p:cTn id="61" dur="500" fill="hold"/>
                                        <p:tgtEl>
                                          <p:spTgt spid="151564"/>
                                        </p:tgtEl>
                                        <p:attrNameLst>
                                          <p:attrName>ppt_x</p:attrName>
                                        </p:attrNameLst>
                                      </p:cBhvr>
                                      <p:tavLst>
                                        <p:tav tm="0">
                                          <p:val>
                                            <p:strVal val="0-#ppt_w/2"/>
                                          </p:val>
                                        </p:tav>
                                        <p:tav tm="100000">
                                          <p:val>
                                            <p:strVal val="#ppt_x"/>
                                          </p:val>
                                        </p:tav>
                                      </p:tavLst>
                                    </p:anim>
                                    <p:anim calcmode="lin" valueType="num">
                                      <p:cBhvr additive="base">
                                        <p:cTn id="62" dur="500" fill="hold"/>
                                        <p:tgtEl>
                                          <p:spTgt spid="151564"/>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151566"/>
                                        </p:tgtEl>
                                        <p:attrNameLst>
                                          <p:attrName>style.visibility</p:attrName>
                                        </p:attrNameLst>
                                      </p:cBhvr>
                                      <p:to>
                                        <p:strVal val="visible"/>
                                      </p:to>
                                    </p:set>
                                    <p:anim calcmode="lin" valueType="num">
                                      <p:cBhvr additive="base">
                                        <p:cTn id="67" dur="500" fill="hold"/>
                                        <p:tgtEl>
                                          <p:spTgt spid="151566"/>
                                        </p:tgtEl>
                                        <p:attrNameLst>
                                          <p:attrName>ppt_x</p:attrName>
                                        </p:attrNameLst>
                                      </p:cBhvr>
                                      <p:tavLst>
                                        <p:tav tm="0">
                                          <p:val>
                                            <p:strVal val="0-#ppt_w/2"/>
                                          </p:val>
                                        </p:tav>
                                        <p:tav tm="100000">
                                          <p:val>
                                            <p:strVal val="#ppt_x"/>
                                          </p:val>
                                        </p:tav>
                                      </p:tavLst>
                                    </p:anim>
                                    <p:anim calcmode="lin" valueType="num">
                                      <p:cBhvr additive="base">
                                        <p:cTn id="68" dur="500" fill="hold"/>
                                        <p:tgtEl>
                                          <p:spTgt spid="151566"/>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grpId="0" nodeType="clickEffect">
                                  <p:stCondLst>
                                    <p:cond delay="0"/>
                                  </p:stCondLst>
                                  <p:childTnLst>
                                    <p:set>
                                      <p:cBhvr>
                                        <p:cTn id="72" dur="1" fill="hold">
                                          <p:stCondLst>
                                            <p:cond delay="0"/>
                                          </p:stCondLst>
                                        </p:cTn>
                                        <p:tgtEl>
                                          <p:spTgt spid="151567"/>
                                        </p:tgtEl>
                                        <p:attrNameLst>
                                          <p:attrName>style.visibility</p:attrName>
                                        </p:attrNameLst>
                                      </p:cBhvr>
                                      <p:to>
                                        <p:strVal val="visible"/>
                                      </p:to>
                                    </p:set>
                                    <p:anim calcmode="lin" valueType="num">
                                      <p:cBhvr additive="base">
                                        <p:cTn id="73" dur="500" fill="hold"/>
                                        <p:tgtEl>
                                          <p:spTgt spid="151567"/>
                                        </p:tgtEl>
                                        <p:attrNameLst>
                                          <p:attrName>ppt_x</p:attrName>
                                        </p:attrNameLst>
                                      </p:cBhvr>
                                      <p:tavLst>
                                        <p:tav tm="0">
                                          <p:val>
                                            <p:strVal val="0-#ppt_w/2"/>
                                          </p:val>
                                        </p:tav>
                                        <p:tav tm="100000">
                                          <p:val>
                                            <p:strVal val="#ppt_x"/>
                                          </p:val>
                                        </p:tav>
                                      </p:tavLst>
                                    </p:anim>
                                    <p:anim calcmode="lin" valueType="num">
                                      <p:cBhvr additive="base">
                                        <p:cTn id="74" dur="500" fill="hold"/>
                                        <p:tgtEl>
                                          <p:spTgt spid="151567"/>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grpId="0" nodeType="clickEffect">
                                  <p:stCondLst>
                                    <p:cond delay="0"/>
                                  </p:stCondLst>
                                  <p:childTnLst>
                                    <p:set>
                                      <p:cBhvr>
                                        <p:cTn id="78" dur="1" fill="hold">
                                          <p:stCondLst>
                                            <p:cond delay="0"/>
                                          </p:stCondLst>
                                        </p:cTn>
                                        <p:tgtEl>
                                          <p:spTgt spid="151568"/>
                                        </p:tgtEl>
                                        <p:attrNameLst>
                                          <p:attrName>style.visibility</p:attrName>
                                        </p:attrNameLst>
                                      </p:cBhvr>
                                      <p:to>
                                        <p:strVal val="visible"/>
                                      </p:to>
                                    </p:set>
                                    <p:anim calcmode="lin" valueType="num">
                                      <p:cBhvr additive="base">
                                        <p:cTn id="79" dur="500" fill="hold"/>
                                        <p:tgtEl>
                                          <p:spTgt spid="151568"/>
                                        </p:tgtEl>
                                        <p:attrNameLst>
                                          <p:attrName>ppt_x</p:attrName>
                                        </p:attrNameLst>
                                      </p:cBhvr>
                                      <p:tavLst>
                                        <p:tav tm="0">
                                          <p:val>
                                            <p:strVal val="0-#ppt_w/2"/>
                                          </p:val>
                                        </p:tav>
                                        <p:tav tm="100000">
                                          <p:val>
                                            <p:strVal val="#ppt_x"/>
                                          </p:val>
                                        </p:tav>
                                      </p:tavLst>
                                    </p:anim>
                                    <p:anim calcmode="lin" valueType="num">
                                      <p:cBhvr additive="base">
                                        <p:cTn id="80" dur="500" fill="hold"/>
                                        <p:tgtEl>
                                          <p:spTgt spid="151568"/>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grpId="0" nodeType="clickEffect">
                                  <p:stCondLst>
                                    <p:cond delay="0"/>
                                  </p:stCondLst>
                                  <p:childTnLst>
                                    <p:set>
                                      <p:cBhvr>
                                        <p:cTn id="84" dur="1" fill="hold">
                                          <p:stCondLst>
                                            <p:cond delay="0"/>
                                          </p:stCondLst>
                                        </p:cTn>
                                        <p:tgtEl>
                                          <p:spTgt spid="151569"/>
                                        </p:tgtEl>
                                        <p:attrNameLst>
                                          <p:attrName>style.visibility</p:attrName>
                                        </p:attrNameLst>
                                      </p:cBhvr>
                                      <p:to>
                                        <p:strVal val="visible"/>
                                      </p:to>
                                    </p:set>
                                    <p:anim calcmode="lin" valueType="num">
                                      <p:cBhvr additive="base">
                                        <p:cTn id="85" dur="500" fill="hold"/>
                                        <p:tgtEl>
                                          <p:spTgt spid="151569"/>
                                        </p:tgtEl>
                                        <p:attrNameLst>
                                          <p:attrName>ppt_x</p:attrName>
                                        </p:attrNameLst>
                                      </p:cBhvr>
                                      <p:tavLst>
                                        <p:tav tm="0">
                                          <p:val>
                                            <p:strVal val="0-#ppt_w/2"/>
                                          </p:val>
                                        </p:tav>
                                        <p:tav tm="100000">
                                          <p:val>
                                            <p:strVal val="#ppt_x"/>
                                          </p:val>
                                        </p:tav>
                                      </p:tavLst>
                                    </p:anim>
                                    <p:anim calcmode="lin" valueType="num">
                                      <p:cBhvr additive="base">
                                        <p:cTn id="86" dur="500" fill="hold"/>
                                        <p:tgtEl>
                                          <p:spTgt spid="151569"/>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grpId="0" nodeType="clickEffect">
                                  <p:stCondLst>
                                    <p:cond delay="0"/>
                                  </p:stCondLst>
                                  <p:childTnLst>
                                    <p:set>
                                      <p:cBhvr>
                                        <p:cTn id="90" dur="1" fill="hold">
                                          <p:stCondLst>
                                            <p:cond delay="0"/>
                                          </p:stCondLst>
                                        </p:cTn>
                                        <p:tgtEl>
                                          <p:spTgt spid="151570"/>
                                        </p:tgtEl>
                                        <p:attrNameLst>
                                          <p:attrName>style.visibility</p:attrName>
                                        </p:attrNameLst>
                                      </p:cBhvr>
                                      <p:to>
                                        <p:strVal val="visible"/>
                                      </p:to>
                                    </p:set>
                                    <p:anim calcmode="lin" valueType="num">
                                      <p:cBhvr additive="base">
                                        <p:cTn id="91" dur="500" fill="hold"/>
                                        <p:tgtEl>
                                          <p:spTgt spid="151570"/>
                                        </p:tgtEl>
                                        <p:attrNameLst>
                                          <p:attrName>ppt_x</p:attrName>
                                        </p:attrNameLst>
                                      </p:cBhvr>
                                      <p:tavLst>
                                        <p:tav tm="0">
                                          <p:val>
                                            <p:strVal val="0-#ppt_w/2"/>
                                          </p:val>
                                        </p:tav>
                                        <p:tav tm="100000">
                                          <p:val>
                                            <p:strVal val="#ppt_x"/>
                                          </p:val>
                                        </p:tav>
                                      </p:tavLst>
                                    </p:anim>
                                    <p:anim calcmode="lin" valueType="num">
                                      <p:cBhvr additive="base">
                                        <p:cTn id="92" dur="500" fill="hold"/>
                                        <p:tgtEl>
                                          <p:spTgt spid="151570"/>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grpId="0" nodeType="clickEffect">
                                  <p:stCondLst>
                                    <p:cond delay="0"/>
                                  </p:stCondLst>
                                  <p:childTnLst>
                                    <p:set>
                                      <p:cBhvr>
                                        <p:cTn id="96" dur="1" fill="hold">
                                          <p:stCondLst>
                                            <p:cond delay="0"/>
                                          </p:stCondLst>
                                        </p:cTn>
                                        <p:tgtEl>
                                          <p:spTgt spid="151571"/>
                                        </p:tgtEl>
                                        <p:attrNameLst>
                                          <p:attrName>style.visibility</p:attrName>
                                        </p:attrNameLst>
                                      </p:cBhvr>
                                      <p:to>
                                        <p:strVal val="visible"/>
                                      </p:to>
                                    </p:set>
                                    <p:anim calcmode="lin" valueType="num">
                                      <p:cBhvr additive="base">
                                        <p:cTn id="97" dur="500" fill="hold"/>
                                        <p:tgtEl>
                                          <p:spTgt spid="151571"/>
                                        </p:tgtEl>
                                        <p:attrNameLst>
                                          <p:attrName>ppt_x</p:attrName>
                                        </p:attrNameLst>
                                      </p:cBhvr>
                                      <p:tavLst>
                                        <p:tav tm="0">
                                          <p:val>
                                            <p:strVal val="0-#ppt_w/2"/>
                                          </p:val>
                                        </p:tav>
                                        <p:tav tm="100000">
                                          <p:val>
                                            <p:strVal val="#ppt_x"/>
                                          </p:val>
                                        </p:tav>
                                      </p:tavLst>
                                    </p:anim>
                                    <p:anim calcmode="lin" valueType="num">
                                      <p:cBhvr additive="base">
                                        <p:cTn id="98" dur="500" fill="hold"/>
                                        <p:tgtEl>
                                          <p:spTgt spid="151571"/>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grpId="0" nodeType="clickEffect">
                                  <p:stCondLst>
                                    <p:cond delay="0"/>
                                  </p:stCondLst>
                                  <p:childTnLst>
                                    <p:set>
                                      <p:cBhvr>
                                        <p:cTn id="102" dur="1" fill="hold">
                                          <p:stCondLst>
                                            <p:cond delay="0"/>
                                          </p:stCondLst>
                                        </p:cTn>
                                        <p:tgtEl>
                                          <p:spTgt spid="151572"/>
                                        </p:tgtEl>
                                        <p:attrNameLst>
                                          <p:attrName>style.visibility</p:attrName>
                                        </p:attrNameLst>
                                      </p:cBhvr>
                                      <p:to>
                                        <p:strVal val="visible"/>
                                      </p:to>
                                    </p:set>
                                    <p:anim calcmode="lin" valueType="num">
                                      <p:cBhvr additive="base">
                                        <p:cTn id="103" dur="500" fill="hold"/>
                                        <p:tgtEl>
                                          <p:spTgt spid="151572"/>
                                        </p:tgtEl>
                                        <p:attrNameLst>
                                          <p:attrName>ppt_x</p:attrName>
                                        </p:attrNameLst>
                                      </p:cBhvr>
                                      <p:tavLst>
                                        <p:tav tm="0">
                                          <p:val>
                                            <p:strVal val="0-#ppt_w/2"/>
                                          </p:val>
                                        </p:tav>
                                        <p:tav tm="100000">
                                          <p:val>
                                            <p:strVal val="#ppt_x"/>
                                          </p:val>
                                        </p:tav>
                                      </p:tavLst>
                                    </p:anim>
                                    <p:anim calcmode="lin" valueType="num">
                                      <p:cBhvr additive="base">
                                        <p:cTn id="104" dur="500" fill="hold"/>
                                        <p:tgtEl>
                                          <p:spTgt spid="151572"/>
                                        </p:tgtEl>
                                        <p:attrNameLst>
                                          <p:attrName>ppt_y</p:attrName>
                                        </p:attrNameLst>
                                      </p:cBhvr>
                                      <p:tavLst>
                                        <p:tav tm="0">
                                          <p:val>
                                            <p:strVal val="#ppt_y"/>
                                          </p:val>
                                        </p:tav>
                                        <p:tav tm="100000">
                                          <p:val>
                                            <p:strVal val="#ppt_y"/>
                                          </p:val>
                                        </p:tav>
                                      </p:tavLst>
                                    </p:anim>
                                  </p:childTnLst>
                                </p:cTn>
                              </p:par>
                            </p:childTnLst>
                          </p:cTn>
                        </p:par>
                        <p:par>
                          <p:cTn id="105" fill="hold">
                            <p:stCondLst>
                              <p:cond delay="500"/>
                            </p:stCondLst>
                            <p:childTnLst>
                              <p:par>
                                <p:cTn id="106" presetID="31" presetClass="entr" presetSubtype="0" fill="hold" grpId="0" nodeType="afterEffect">
                                  <p:stCondLst>
                                    <p:cond delay="0"/>
                                  </p:stCondLst>
                                  <p:iterate type="lt">
                                    <p:tmPct val="5000"/>
                                  </p:iterate>
                                  <p:childTnLst>
                                    <p:set>
                                      <p:cBhvr>
                                        <p:cTn id="107" dur="1" fill="hold">
                                          <p:stCondLst>
                                            <p:cond delay="0"/>
                                          </p:stCondLst>
                                        </p:cTn>
                                        <p:tgtEl>
                                          <p:spTgt spid="34"/>
                                        </p:tgtEl>
                                        <p:attrNameLst>
                                          <p:attrName>style.visibility</p:attrName>
                                        </p:attrNameLst>
                                      </p:cBhvr>
                                      <p:to>
                                        <p:strVal val="visible"/>
                                      </p:to>
                                    </p:set>
                                    <p:anim calcmode="lin" valueType="num">
                                      <p:cBhvr>
                                        <p:cTn id="108" dur="1000" fill="hold"/>
                                        <p:tgtEl>
                                          <p:spTgt spid="34"/>
                                        </p:tgtEl>
                                        <p:attrNameLst>
                                          <p:attrName>ppt_w</p:attrName>
                                        </p:attrNameLst>
                                      </p:cBhvr>
                                      <p:tavLst>
                                        <p:tav tm="0">
                                          <p:val>
                                            <p:fltVal val="0"/>
                                          </p:val>
                                        </p:tav>
                                        <p:tav tm="100000">
                                          <p:val>
                                            <p:strVal val="#ppt_w"/>
                                          </p:val>
                                        </p:tav>
                                      </p:tavLst>
                                    </p:anim>
                                    <p:anim calcmode="lin" valueType="num">
                                      <p:cBhvr>
                                        <p:cTn id="109" dur="1000" fill="hold"/>
                                        <p:tgtEl>
                                          <p:spTgt spid="34"/>
                                        </p:tgtEl>
                                        <p:attrNameLst>
                                          <p:attrName>ppt_h</p:attrName>
                                        </p:attrNameLst>
                                      </p:cBhvr>
                                      <p:tavLst>
                                        <p:tav tm="0">
                                          <p:val>
                                            <p:fltVal val="0"/>
                                          </p:val>
                                        </p:tav>
                                        <p:tav tm="100000">
                                          <p:val>
                                            <p:strVal val="#ppt_h"/>
                                          </p:val>
                                        </p:tav>
                                      </p:tavLst>
                                    </p:anim>
                                    <p:anim calcmode="lin" valueType="num">
                                      <p:cBhvr>
                                        <p:cTn id="110" dur="1000" fill="hold"/>
                                        <p:tgtEl>
                                          <p:spTgt spid="34"/>
                                        </p:tgtEl>
                                        <p:attrNameLst>
                                          <p:attrName>style.rotation</p:attrName>
                                        </p:attrNameLst>
                                      </p:cBhvr>
                                      <p:tavLst>
                                        <p:tav tm="0">
                                          <p:val>
                                            <p:fltVal val="90"/>
                                          </p:val>
                                        </p:tav>
                                        <p:tav tm="100000">
                                          <p:val>
                                            <p:fltVal val="0"/>
                                          </p:val>
                                        </p:tav>
                                      </p:tavLst>
                                    </p:anim>
                                    <p:animEffect transition="in" filter="fade">
                                      <p:cBhvr>
                                        <p:cTn id="111"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556" grpId="0" bldLvl="0" animBg="1" autoUpdateAnimBg="0"/>
      <p:bldP spid="151557" grpId="0" autoUpdateAnimBg="0"/>
      <p:bldP spid="151558" grpId="0" autoUpdateAnimBg="0"/>
      <p:bldP spid="151559" grpId="0" bldLvl="0" animBg="1" autoUpdateAnimBg="0"/>
      <p:bldP spid="151560" grpId="0" bldLvl="0" animBg="1"/>
      <p:bldP spid="151561" grpId="0" bldLvl="0" animBg="1" autoUpdateAnimBg="0"/>
      <p:bldP spid="151562" grpId="0" autoUpdateAnimBg="0"/>
      <p:bldP spid="151563" grpId="0" autoUpdateAnimBg="0"/>
      <p:bldP spid="151564" grpId="0" autoUpdateAnimBg="0"/>
      <p:bldP spid="151565" grpId="0" bldLvl="0" animBg="1"/>
      <p:bldP spid="151566" grpId="0" autoUpdateAnimBg="0"/>
      <p:bldP spid="151567" grpId="0" autoUpdateAnimBg="0"/>
      <p:bldP spid="151568" grpId="0" autoUpdateAnimBg="0"/>
      <p:bldP spid="151569" grpId="0" autoUpdateAnimBg="0"/>
      <p:bldP spid="151570" grpId="0" autoUpdateAnimBg="0"/>
      <p:bldP spid="151571" grpId="0" autoUpdateAnimBg="0"/>
      <p:bldP spid="151572" grpId="0" autoUpdateAnimBg="0"/>
      <p:bldP spid="34"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2579" name="AutoShape 3"/>
          <p:cNvSpPr>
            <a:spLocks noChangeArrowheads="1"/>
          </p:cNvSpPr>
          <p:nvPr/>
        </p:nvSpPr>
        <p:spPr bwMode="auto">
          <a:xfrm>
            <a:off x="142875" y="2214563"/>
            <a:ext cx="1071563" cy="4572000"/>
          </a:xfrm>
          <a:prstGeom prst="verticalScroll">
            <a:avLst>
              <a:gd name="adj" fmla="val 12500"/>
            </a:avLst>
          </a:prstGeom>
          <a:solidFill>
            <a:srgbClr val="FF9933"/>
          </a:solidFill>
          <a:ln w="9525">
            <a:solidFill>
              <a:schemeClr val="tx1"/>
            </a:solidFill>
            <a:round/>
          </a:ln>
        </p:spPr>
        <p:txBody>
          <a:bodyPr vert="eaVert" wrap="none" anchor="ctr"/>
          <a:p>
            <a:pPr algn="ctr"/>
            <a:r>
              <a:rPr lang="zh-CN" altLang="en-US" sz="3600" b="1">
                <a:latin typeface="Times New Roman" panose="02020603050405020304" charset="0"/>
                <a:ea typeface="隶书" panose="02010509060101010101" pitchFamily="49" charset="-122"/>
              </a:rPr>
              <a:t>塑造杨二嫂形象的作用</a:t>
            </a:r>
            <a:endParaRPr lang="zh-CN" altLang="en-US" sz="3600" b="1">
              <a:latin typeface="Times New Roman" panose="02020603050405020304" charset="0"/>
              <a:ea typeface="隶书" panose="02010509060101010101" pitchFamily="49" charset="-122"/>
            </a:endParaRPr>
          </a:p>
        </p:txBody>
      </p:sp>
      <p:sp>
        <p:nvSpPr>
          <p:cNvPr id="152580" name="AutoShape 4"/>
          <p:cNvSpPr>
            <a:spLocks noChangeArrowheads="1"/>
          </p:cNvSpPr>
          <p:nvPr/>
        </p:nvSpPr>
        <p:spPr bwMode="auto">
          <a:xfrm>
            <a:off x="1524000" y="3886200"/>
            <a:ext cx="1143000" cy="990600"/>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1"/>
          </a:solidFill>
          <a:ln w="9525">
            <a:solidFill>
              <a:schemeClr val="tx1"/>
            </a:solidFill>
            <a:miter lim="800000"/>
          </a:ln>
        </p:spPr>
        <p:txBody>
          <a:bodyPr wrap="none" anchor="ctr"/>
          <a:p>
            <a:endParaRPr lang="zh-CN" altLang="en-US"/>
          </a:p>
        </p:txBody>
      </p:sp>
      <p:sp>
        <p:nvSpPr>
          <p:cNvPr id="152581" name="AutoShape 5"/>
          <p:cNvSpPr/>
          <p:nvPr/>
        </p:nvSpPr>
        <p:spPr bwMode="auto">
          <a:xfrm>
            <a:off x="2590800" y="3048000"/>
            <a:ext cx="481013" cy="3381375"/>
          </a:xfrm>
          <a:prstGeom prst="leftBrace">
            <a:avLst>
              <a:gd name="adj1" fmla="val 69451"/>
              <a:gd name="adj2" fmla="val 50000"/>
            </a:avLst>
          </a:prstGeom>
          <a:solidFill>
            <a:srgbClr val="FF9933"/>
          </a:solidFill>
          <a:ln w="9525">
            <a:solidFill>
              <a:schemeClr val="tx1"/>
            </a:solidFill>
            <a:round/>
          </a:ln>
        </p:spPr>
        <p:txBody>
          <a:bodyPr wrap="none" anchor="ctr"/>
          <a:p>
            <a:endParaRPr lang="zh-CN" altLang="en-US"/>
          </a:p>
        </p:txBody>
      </p:sp>
      <p:sp>
        <p:nvSpPr>
          <p:cNvPr id="152582" name="Text Box 6"/>
          <p:cNvSpPr txBox="1">
            <a:spLocks noChangeArrowheads="1"/>
          </p:cNvSpPr>
          <p:nvPr/>
        </p:nvSpPr>
        <p:spPr bwMode="auto">
          <a:xfrm>
            <a:off x="3143250" y="3175000"/>
            <a:ext cx="5613400" cy="922020"/>
          </a:xfrm>
          <a:prstGeom prst="rect">
            <a:avLst/>
          </a:prstGeom>
          <a:noFill/>
          <a:ln w="9525">
            <a:noFill/>
            <a:miter lim="800000"/>
          </a:ln>
        </p:spPr>
        <p:txBody>
          <a:bodyPr>
            <a:spAutoFit/>
          </a:bodyPr>
          <a:p>
            <a:r>
              <a:rPr lang="en-US" altLang="zh-CN" b="1">
                <a:latin typeface="黑体" panose="02010609060101010101" pitchFamily="2" charset="-122"/>
                <a:ea typeface="黑体" panose="02010609060101010101" pitchFamily="2" charset="-122"/>
              </a:rPr>
              <a:t>1</a:t>
            </a:r>
            <a:r>
              <a:rPr lang="zh-CN" altLang="en-US" b="1">
                <a:latin typeface="黑体" panose="02010609060101010101" pitchFamily="2" charset="-122"/>
                <a:ea typeface="黑体" panose="02010609060101010101" pitchFamily="2" charset="-122"/>
              </a:rPr>
              <a:t>、以她的自私、刻薄衬托闰土的善良、朴实。</a:t>
            </a:r>
            <a:endParaRPr lang="en-US" altLang="zh-CN" b="1">
              <a:latin typeface="黑体" panose="02010609060101010101" pitchFamily="2" charset="-122"/>
              <a:ea typeface="黑体" panose="02010609060101010101" pitchFamily="2" charset="-122"/>
            </a:endParaRPr>
          </a:p>
          <a:p>
            <a:endParaRPr lang="en-US" altLang="zh-CN" b="1">
              <a:latin typeface="黑体" panose="02010609060101010101" pitchFamily="2" charset="-122"/>
              <a:ea typeface="黑体" panose="02010609060101010101" pitchFamily="2" charset="-122"/>
            </a:endParaRPr>
          </a:p>
          <a:p>
            <a:r>
              <a:rPr lang="zh-CN" altLang="en-US" b="1">
                <a:latin typeface="黑体" panose="02010609060101010101" pitchFamily="2" charset="-122"/>
                <a:ea typeface="黑体" panose="02010609060101010101" pitchFamily="2" charset="-122"/>
              </a:rPr>
              <a:t>另一方面展示了当时人与人之间关系的隔膜。</a:t>
            </a:r>
            <a:endParaRPr lang="zh-CN" altLang="en-US" b="1">
              <a:latin typeface="黑体" panose="02010609060101010101" pitchFamily="2" charset="-122"/>
              <a:ea typeface="黑体" panose="02010609060101010101" pitchFamily="2" charset="-122"/>
            </a:endParaRPr>
          </a:p>
        </p:txBody>
      </p:sp>
      <p:sp>
        <p:nvSpPr>
          <p:cNvPr id="152584" name="Rectangle 8"/>
          <p:cNvSpPr>
            <a:spLocks noChangeArrowheads="1"/>
          </p:cNvSpPr>
          <p:nvPr/>
        </p:nvSpPr>
        <p:spPr bwMode="auto">
          <a:xfrm>
            <a:off x="3500438" y="884555"/>
            <a:ext cx="5395912" cy="1614805"/>
          </a:xfrm>
          <a:prstGeom prst="rect">
            <a:avLst/>
          </a:prstGeom>
          <a:noFill/>
          <a:ln w="9525">
            <a:noFill/>
            <a:miter lim="800000"/>
          </a:ln>
        </p:spPr>
        <p:txBody>
          <a:bodyPr>
            <a:spAutoFit/>
          </a:bodyPr>
          <a:p>
            <a:pPr>
              <a:spcBef>
                <a:spcPct val="50000"/>
              </a:spcBef>
            </a:pPr>
            <a:r>
              <a:rPr lang="en-US" altLang="zh-CN" b="1">
                <a:solidFill>
                  <a:srgbClr val="9900CC"/>
                </a:solidFill>
                <a:latin typeface="Times New Roman" panose="02020603050405020304" charset="0"/>
              </a:rPr>
              <a:t>      </a:t>
            </a:r>
            <a:r>
              <a:rPr lang="en-US" altLang="zh-CN" b="1">
                <a:solidFill>
                  <a:srgbClr val="002060"/>
                </a:solidFill>
                <a:latin typeface="Times New Roman" panose="02020603050405020304" charset="0"/>
              </a:rPr>
              <a:t>  </a:t>
            </a:r>
            <a:r>
              <a:rPr lang="zh-CN" altLang="en-US" b="1">
                <a:solidFill>
                  <a:srgbClr val="002060"/>
                </a:solidFill>
                <a:latin typeface="Times New Roman" panose="02020603050405020304" charset="0"/>
              </a:rPr>
              <a:t>尖嘴利舌、贪财爱小、自私狭隘，</a:t>
            </a:r>
            <a:endParaRPr lang="zh-CN" altLang="en-US" b="1">
              <a:solidFill>
                <a:srgbClr val="002060"/>
              </a:solidFill>
              <a:latin typeface="Times New Roman" panose="02020603050405020304" charset="0"/>
            </a:endParaRPr>
          </a:p>
          <a:p>
            <a:pPr>
              <a:spcBef>
                <a:spcPct val="50000"/>
              </a:spcBef>
            </a:pPr>
            <a:r>
              <a:rPr lang="zh-CN" altLang="en-US" b="1">
                <a:solidFill>
                  <a:srgbClr val="002060"/>
                </a:solidFill>
                <a:latin typeface="Times New Roman" panose="02020603050405020304" charset="0"/>
              </a:rPr>
              <a:t>可笑、可恨、可怜、可气，她是庸俗</a:t>
            </a:r>
            <a:endParaRPr lang="zh-CN" altLang="en-US" b="1">
              <a:solidFill>
                <a:srgbClr val="002060"/>
              </a:solidFill>
              <a:latin typeface="Times New Roman" panose="02020603050405020304" charset="0"/>
            </a:endParaRPr>
          </a:p>
          <a:p>
            <a:pPr>
              <a:spcBef>
                <a:spcPct val="50000"/>
              </a:spcBef>
            </a:pPr>
            <a:r>
              <a:rPr lang="zh-CN" altLang="en-US" b="1">
                <a:solidFill>
                  <a:srgbClr val="002060"/>
                </a:solidFill>
                <a:latin typeface="Times New Roman" panose="02020603050405020304" charset="0"/>
              </a:rPr>
              <a:t>的小市民的典型形象，是“辛苦恣睢</a:t>
            </a:r>
            <a:endParaRPr lang="zh-CN" altLang="en-US" b="1">
              <a:solidFill>
                <a:srgbClr val="002060"/>
              </a:solidFill>
              <a:latin typeface="Times New Roman" panose="02020603050405020304" charset="0"/>
            </a:endParaRPr>
          </a:p>
          <a:p>
            <a:pPr>
              <a:spcBef>
                <a:spcPct val="50000"/>
              </a:spcBef>
            </a:pPr>
            <a:r>
              <a:rPr lang="zh-CN" altLang="en-US" b="1">
                <a:solidFill>
                  <a:srgbClr val="002060"/>
                </a:solidFill>
                <a:latin typeface="Times New Roman" panose="02020603050405020304" charset="0"/>
              </a:rPr>
              <a:t>而生活”的人。</a:t>
            </a:r>
            <a:endParaRPr lang="zh-CN" altLang="en-US" b="1">
              <a:solidFill>
                <a:srgbClr val="002060"/>
              </a:solidFill>
              <a:latin typeface="Times New Roman" panose="02020603050405020304" charset="0"/>
            </a:endParaRPr>
          </a:p>
        </p:txBody>
      </p:sp>
      <p:sp>
        <p:nvSpPr>
          <p:cNvPr id="152585" name="WordArt 9"/>
          <p:cNvSpPr>
            <a:spLocks noChangeArrowheads="1" noChangeShapeType="1" noTextEdit="1"/>
          </p:cNvSpPr>
          <p:nvPr/>
        </p:nvSpPr>
        <p:spPr bwMode="auto">
          <a:xfrm>
            <a:off x="0" y="943293"/>
            <a:ext cx="3063875" cy="1012825"/>
          </a:xfrm>
          <a:prstGeom prst="rect">
            <a:avLst/>
          </a:prstGeom>
        </p:spPr>
        <p:txBody>
          <a:bodyPr wrap="none" fromWordArt="1">
            <a:prstTxWarp prst="textPlain">
              <a:avLst>
                <a:gd name="adj" fmla="val 50000"/>
              </a:avLst>
            </a:prstTxWarp>
          </a:bodyPr>
          <a:p>
            <a:pPr algn="ctr"/>
            <a:r>
              <a:rPr lang="zh-CN" altLang="en-US" sz="8000" kern="10" spc="1601">
                <a:ln w="9525">
                  <a:noFill/>
                  <a:round/>
                </a:ln>
                <a:solidFill>
                  <a:srgbClr val="777777"/>
                </a:solidFill>
                <a:effectLst>
                  <a:outerShdw dist="45791" dir="3378596" algn="ctr" rotWithShape="0">
                    <a:srgbClr val="4D4D4D"/>
                  </a:outerShdw>
                </a:effectLst>
                <a:latin typeface="隶书" panose="02010509060101010101" pitchFamily="49" charset="-122"/>
                <a:ea typeface="隶书" panose="02010509060101010101" pitchFamily="49" charset="-122"/>
              </a:rPr>
              <a:t>杨二嫂</a:t>
            </a:r>
            <a:endParaRPr lang="zh-CN" altLang="en-US" sz="8000" kern="10" spc="1601">
              <a:ln w="9525">
                <a:noFill/>
                <a:round/>
              </a:ln>
              <a:solidFill>
                <a:srgbClr val="777777"/>
              </a:solidFill>
              <a:effectLst>
                <a:outerShdw dist="45791" dir="3378596" algn="ctr" rotWithShape="0">
                  <a:srgbClr val="4D4D4D"/>
                </a:outerShdw>
              </a:effectLst>
              <a:latin typeface="隶书" panose="02010509060101010101" pitchFamily="49" charset="-122"/>
              <a:ea typeface="隶书" panose="02010509060101010101" pitchFamily="49" charset="-122"/>
            </a:endParaRPr>
          </a:p>
        </p:txBody>
      </p:sp>
      <p:sp>
        <p:nvSpPr>
          <p:cNvPr id="44041" name="Text Box 10"/>
          <p:cNvSpPr txBox="1">
            <a:spLocks noChangeArrowheads="1"/>
          </p:cNvSpPr>
          <p:nvPr/>
        </p:nvSpPr>
        <p:spPr bwMode="auto">
          <a:xfrm>
            <a:off x="3143250" y="5300663"/>
            <a:ext cx="5689600" cy="645160"/>
          </a:xfrm>
          <a:prstGeom prst="rect">
            <a:avLst/>
          </a:prstGeom>
          <a:noFill/>
          <a:ln w="9525">
            <a:noFill/>
            <a:miter lim="800000"/>
          </a:ln>
        </p:spPr>
        <p:txBody>
          <a:bodyPr>
            <a:spAutoFit/>
          </a:bodyPr>
          <a:p>
            <a:pPr>
              <a:spcBef>
                <a:spcPct val="50000"/>
              </a:spcBef>
            </a:pPr>
            <a:r>
              <a:rPr lang="en-US" altLang="zh-CN" b="1">
                <a:latin typeface="黑体" panose="02010609060101010101" pitchFamily="2" charset="-122"/>
                <a:ea typeface="黑体" panose="02010609060101010101" pitchFamily="2" charset="-122"/>
              </a:rPr>
              <a:t>2</a:t>
            </a:r>
            <a:r>
              <a:rPr lang="zh-CN" altLang="en-US" b="1">
                <a:latin typeface="黑体" panose="02010609060101010101" pitchFamily="2" charset="-122"/>
                <a:ea typeface="黑体" panose="02010609060101010101" pitchFamily="2" charset="-122"/>
              </a:rPr>
              <a:t>、说明在帝国主义和封建势力的统治下，故乡的日趋破产和诚实小市民的日趋贫困。</a:t>
            </a:r>
            <a:endParaRPr lang="zh-CN" altLang="en-US" b="1">
              <a:latin typeface="黑体" panose="02010609060101010101" pitchFamily="2" charset="-122"/>
              <a:ea typeface="黑体" panose="02010609060101010101"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2585"/>
                                        </p:tgtEl>
                                        <p:attrNameLst>
                                          <p:attrName>style.visibility</p:attrName>
                                        </p:attrNameLst>
                                      </p:cBhvr>
                                      <p:to>
                                        <p:strVal val="visible"/>
                                      </p:to>
                                    </p:set>
                                    <p:anim calcmode="lin" valueType="num">
                                      <p:cBhvr additive="base">
                                        <p:cTn id="7" dur="500" fill="hold"/>
                                        <p:tgtEl>
                                          <p:spTgt spid="152585"/>
                                        </p:tgtEl>
                                        <p:attrNameLst>
                                          <p:attrName>ppt_x</p:attrName>
                                        </p:attrNameLst>
                                      </p:cBhvr>
                                      <p:tavLst>
                                        <p:tav tm="0">
                                          <p:val>
                                            <p:strVal val="0-#ppt_w/2"/>
                                          </p:val>
                                        </p:tav>
                                        <p:tav tm="100000">
                                          <p:val>
                                            <p:strVal val="#ppt_x"/>
                                          </p:val>
                                        </p:tav>
                                      </p:tavLst>
                                    </p:anim>
                                    <p:anim calcmode="lin" valueType="num">
                                      <p:cBhvr additive="base">
                                        <p:cTn id="8" dur="500" fill="hold"/>
                                        <p:tgtEl>
                                          <p:spTgt spid="15258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type.wav"/>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52584"/>
                                        </p:tgtEl>
                                        <p:attrNameLst>
                                          <p:attrName>style.visibility</p:attrName>
                                        </p:attrNameLst>
                                      </p:cBhvr>
                                      <p:to>
                                        <p:strVal val="visible"/>
                                      </p:to>
                                    </p:set>
                                    <p:anim calcmode="lin" valueType="num">
                                      <p:cBhvr additive="base">
                                        <p:cTn id="13" dur="500" fill="hold"/>
                                        <p:tgtEl>
                                          <p:spTgt spid="152584"/>
                                        </p:tgtEl>
                                        <p:attrNameLst>
                                          <p:attrName>ppt_x</p:attrName>
                                        </p:attrNameLst>
                                      </p:cBhvr>
                                      <p:tavLst>
                                        <p:tav tm="0">
                                          <p:val>
                                            <p:strVal val="0-#ppt_w/2"/>
                                          </p:val>
                                        </p:tav>
                                        <p:tav tm="100000">
                                          <p:val>
                                            <p:strVal val="#ppt_x"/>
                                          </p:val>
                                        </p:tav>
                                      </p:tavLst>
                                    </p:anim>
                                    <p:anim calcmode="lin" valueType="num">
                                      <p:cBhvr additive="base">
                                        <p:cTn id="14" dur="500" fill="hold"/>
                                        <p:tgtEl>
                                          <p:spTgt spid="15258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1" name="type.wav"/>
                                        </p:tgtEl>
                                      </p:cMediaNode>
                                    </p:audio>
                                  </p:sub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52579"/>
                                        </p:tgtEl>
                                        <p:attrNameLst>
                                          <p:attrName>style.visibility</p:attrName>
                                        </p:attrNameLst>
                                      </p:cBhvr>
                                      <p:to>
                                        <p:strVal val="visible"/>
                                      </p:to>
                                    </p:set>
                                    <p:animEffect transition="in" filter="dissolve">
                                      <p:cBhvr>
                                        <p:cTn id="19" dur="500"/>
                                        <p:tgtEl>
                                          <p:spTgt spid="152579"/>
                                        </p:tgtEl>
                                      </p:cBhvr>
                                    </p:animEffect>
                                  </p:childTnLst>
                                  <p:subTnLst>
                                    <p:audio>
                                      <p:cMediaNode>
                                        <p:cTn display="0" masterRel="sameClick">
                                          <p:stCondLst>
                                            <p:cond evt="begin" delay="0">
                                              <p:tn val="17"/>
                                            </p:cond>
                                          </p:stCondLst>
                                          <p:endCondLst>
                                            <p:cond evt="onStopAudio" delay="0">
                                              <p:tgtEl>
                                                <p:sldTgt/>
                                              </p:tgtEl>
                                            </p:cond>
                                          </p:endCondLst>
                                        </p:cTn>
                                        <p:tgtEl>
                                          <p:sndTgt r:embed="rId2" name="projctor.wav"/>
                                        </p:tgtEl>
                                      </p:cMediaNode>
                                    </p:audio>
                                  </p:subTnLst>
                                </p:cTn>
                              </p:par>
                            </p:childTnLst>
                          </p:cTn>
                        </p:par>
                        <p:par>
                          <p:cTn id="20" fill="hold">
                            <p:stCondLst>
                              <p:cond delay="500"/>
                            </p:stCondLst>
                            <p:childTnLst>
                              <p:par>
                                <p:cTn id="21" presetID="3" presetClass="entr" presetSubtype="10" fill="hold" grpId="0" nodeType="afterEffect">
                                  <p:stCondLst>
                                    <p:cond delay="0"/>
                                  </p:stCondLst>
                                  <p:childTnLst>
                                    <p:set>
                                      <p:cBhvr>
                                        <p:cTn id="22" dur="1" fill="hold">
                                          <p:stCondLst>
                                            <p:cond delay="0"/>
                                          </p:stCondLst>
                                        </p:cTn>
                                        <p:tgtEl>
                                          <p:spTgt spid="152580"/>
                                        </p:tgtEl>
                                        <p:attrNameLst>
                                          <p:attrName>style.visibility</p:attrName>
                                        </p:attrNameLst>
                                      </p:cBhvr>
                                      <p:to>
                                        <p:strVal val="visible"/>
                                      </p:to>
                                    </p:set>
                                    <p:animEffect transition="in" filter="blinds(horizontal)">
                                      <p:cBhvr>
                                        <p:cTn id="23" dur="500"/>
                                        <p:tgtEl>
                                          <p:spTgt spid="152580"/>
                                        </p:tgtEl>
                                      </p:cBhvr>
                                    </p:animEffect>
                                  </p:childTnLst>
                                  <p:subTnLst>
                                    <p:audio>
                                      <p:cMediaNode>
                                        <p:cTn display="0" masterRel="sameClick">
                                          <p:stCondLst>
                                            <p:cond evt="begin" delay="0">
                                              <p:tn val="21"/>
                                            </p:cond>
                                          </p:stCondLst>
                                          <p:endCondLst>
                                            <p:cond evt="onStopAudio" delay="0">
                                              <p:tgtEl>
                                                <p:sldTgt/>
                                              </p:tgtEl>
                                            </p:cond>
                                          </p:endCondLst>
                                        </p:cTn>
                                        <p:tgtEl>
                                          <p:sndTgt r:embed="rId3" name="applause.wav"/>
                                        </p:tgtEl>
                                      </p:cMediaNode>
                                    </p:audio>
                                  </p:subTnLst>
                                </p:cTn>
                              </p:par>
                            </p:childTnLst>
                          </p:cTn>
                        </p:par>
                        <p:par>
                          <p:cTn id="24" fill="hold">
                            <p:stCondLst>
                              <p:cond delay="1000"/>
                            </p:stCondLst>
                            <p:childTnLst>
                              <p:par>
                                <p:cTn id="25" presetID="4" presetClass="entr" presetSubtype="16" fill="hold" grpId="0" nodeType="afterEffect">
                                  <p:stCondLst>
                                    <p:cond delay="0"/>
                                  </p:stCondLst>
                                  <p:childTnLst>
                                    <p:set>
                                      <p:cBhvr>
                                        <p:cTn id="26" dur="1" fill="hold">
                                          <p:stCondLst>
                                            <p:cond delay="0"/>
                                          </p:stCondLst>
                                        </p:cTn>
                                        <p:tgtEl>
                                          <p:spTgt spid="152581"/>
                                        </p:tgtEl>
                                        <p:attrNameLst>
                                          <p:attrName>style.visibility</p:attrName>
                                        </p:attrNameLst>
                                      </p:cBhvr>
                                      <p:to>
                                        <p:strVal val="visible"/>
                                      </p:to>
                                    </p:set>
                                    <p:animEffect transition="in" filter="box(in)">
                                      <p:cBhvr>
                                        <p:cTn id="27" dur="500"/>
                                        <p:tgtEl>
                                          <p:spTgt spid="152581"/>
                                        </p:tgtEl>
                                      </p:cBhvr>
                                    </p:animEffect>
                                  </p:childTnLst>
                                  <p:subTnLst>
                                    <p:audio>
                                      <p:cMediaNode>
                                        <p:cTn display="0" masterRel="sameClick">
                                          <p:stCondLst>
                                            <p:cond evt="begin" delay="0">
                                              <p:tn val="25"/>
                                            </p:cond>
                                          </p:stCondLst>
                                          <p:endCondLst>
                                            <p:cond evt="onStopAudio" delay="0">
                                              <p:tgtEl>
                                                <p:sldTgt/>
                                              </p:tgtEl>
                                            </p:cond>
                                          </p:endCondLst>
                                        </p:cTn>
                                        <p:tgtEl>
                                          <p:sndTgt r:embed="rId4" name="whoosh.wav"/>
                                        </p:tgtEl>
                                      </p:cMediaNode>
                                    </p:audio>
                                  </p:subTnLst>
                                </p:cTn>
                              </p:par>
                            </p:childTnLst>
                          </p:cTn>
                        </p:par>
                      </p:childTnLst>
                    </p:cTn>
                  </p:par>
                  <p:par>
                    <p:cTn id="28" fill="hold">
                      <p:stCondLst>
                        <p:cond delay="indefinite"/>
                      </p:stCondLst>
                      <p:childTnLst>
                        <p:par>
                          <p:cTn id="29" fill="hold">
                            <p:stCondLst>
                              <p:cond delay="0"/>
                            </p:stCondLst>
                            <p:childTnLst>
                              <p:par>
                                <p:cTn id="30" presetID="16" presetClass="entr" presetSubtype="26" fill="hold" grpId="0" nodeType="clickEffect">
                                  <p:stCondLst>
                                    <p:cond delay="0"/>
                                  </p:stCondLst>
                                  <p:childTnLst>
                                    <p:set>
                                      <p:cBhvr>
                                        <p:cTn id="31" dur="1" fill="hold">
                                          <p:stCondLst>
                                            <p:cond delay="0"/>
                                          </p:stCondLst>
                                        </p:cTn>
                                        <p:tgtEl>
                                          <p:spTgt spid="152582"/>
                                        </p:tgtEl>
                                        <p:attrNameLst>
                                          <p:attrName>style.visibility</p:attrName>
                                        </p:attrNameLst>
                                      </p:cBhvr>
                                      <p:to>
                                        <p:strVal val="visible"/>
                                      </p:to>
                                    </p:set>
                                    <p:animEffect transition="in" filter="barn(inHorizontal)">
                                      <p:cBhvr>
                                        <p:cTn id="32" dur="500"/>
                                        <p:tgtEl>
                                          <p:spTgt spid="152582"/>
                                        </p:tgtEl>
                                      </p:cBhvr>
                                    </p:animEffect>
                                  </p:childTnLst>
                                  <p:subTnLst>
                                    <p:audio>
                                      <p:cMediaNode>
                                        <p:cTn display="0" masterRel="sameClick">
                                          <p:stCondLst>
                                            <p:cond evt="begin" delay="0">
                                              <p:tn val="30"/>
                                            </p:cond>
                                          </p:stCondLst>
                                          <p:endCondLst>
                                            <p:cond evt="onStopAudio" delay="0">
                                              <p:tgtEl>
                                                <p:sldTgt/>
                                              </p:tgtEl>
                                            </p:cond>
                                          </p:endCondLst>
                                        </p:cTn>
                                        <p:tgtEl>
                                          <p:sndTgt r:embed="rId5" name="chimes.wav"/>
                                        </p:tgtEl>
                                      </p:cMediaNode>
                                    </p:audio>
                                  </p:subTnLst>
                                </p:cTn>
                              </p:par>
                            </p:childTnLst>
                          </p:cTn>
                        </p:par>
                        <p:par>
                          <p:cTn id="33" fill="hold">
                            <p:stCondLst>
                              <p:cond delay="500"/>
                            </p:stCondLst>
                            <p:childTnLst>
                              <p:par>
                                <p:cTn id="34" presetID="1" presetClass="entr" presetSubtype="0" fill="hold" grpId="0" nodeType="afterEffect">
                                  <p:stCondLst>
                                    <p:cond delay="0"/>
                                  </p:stCondLst>
                                  <p:childTnLst>
                                    <p:set>
                                      <p:cBhvr>
                                        <p:cTn id="35" dur="1" fill="hold">
                                          <p:stCondLst>
                                            <p:cond delay="0"/>
                                          </p:stCondLst>
                                        </p:cTn>
                                        <p:tgtEl>
                                          <p:spTgt spid="440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79" grpId="0" bldLvl="0" animBg="1" autoUpdateAnimBg="0"/>
      <p:bldP spid="152580" grpId="0" bldLvl="0" animBg="1"/>
      <p:bldP spid="152581" grpId="0" bldLvl="0" animBg="1"/>
      <p:bldP spid="152582" grpId="0" autoUpdateAnimBg="0"/>
      <p:bldP spid="152584" grpId="0" autoUpdateAnimBg="0"/>
      <p:bldP spid="152585" grpId="0" animBg="1"/>
      <p:bldP spid="440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7938" name="Text Box 2"/>
          <p:cNvSpPr txBox="1">
            <a:spLocks noChangeArrowheads="1"/>
          </p:cNvSpPr>
          <p:nvPr/>
        </p:nvSpPr>
        <p:spPr bwMode="auto">
          <a:xfrm>
            <a:off x="500063" y="1110298"/>
            <a:ext cx="8358187" cy="4831080"/>
          </a:xfrm>
          <a:prstGeom prst="rect">
            <a:avLst/>
          </a:prstGeom>
          <a:noFill/>
          <a:ln w="9525">
            <a:noFill/>
            <a:miter lim="800000"/>
          </a:ln>
        </p:spPr>
        <p:txBody>
          <a:bodyPr>
            <a:spAutoFit/>
          </a:bodyPr>
          <a:p>
            <a:pPr>
              <a:spcBef>
                <a:spcPct val="50000"/>
              </a:spcBef>
            </a:pPr>
            <a:r>
              <a:rPr kumimoji="0" lang="zh-CN" altLang="en-US" sz="2800" b="1">
                <a:solidFill>
                  <a:srgbClr val="0000FF"/>
                </a:solidFill>
                <a:latin typeface="黑体" panose="02010609060101010101" pitchFamily="2" charset="-122"/>
                <a:ea typeface="黑体" panose="02010609060101010101" pitchFamily="2" charset="-122"/>
              </a:rPr>
              <a:t>　</a:t>
            </a:r>
            <a:r>
              <a:rPr kumimoji="0" lang="en-US" altLang="zh-CN" sz="2800" b="1">
                <a:solidFill>
                  <a:srgbClr val="0000FF"/>
                </a:solidFill>
                <a:latin typeface="黑体" panose="02010609060101010101" pitchFamily="2" charset="-122"/>
                <a:ea typeface="黑体" panose="02010609060101010101" pitchFamily="2" charset="-122"/>
              </a:rPr>
              <a:t>1</a:t>
            </a:r>
            <a:r>
              <a:rPr kumimoji="0" lang="zh-CN" altLang="en-US" sz="2800" b="1">
                <a:solidFill>
                  <a:srgbClr val="0000FF"/>
                </a:solidFill>
                <a:latin typeface="黑体" panose="02010609060101010101" pitchFamily="2" charset="-122"/>
                <a:ea typeface="黑体" panose="02010609060101010101" pitchFamily="2" charset="-122"/>
              </a:rPr>
              <a:t>、杨二嫂为什么也发生这么大的变化？</a:t>
            </a:r>
            <a:endParaRPr kumimoji="0" lang="zh-CN" altLang="en-US" sz="2800" b="1">
              <a:solidFill>
                <a:srgbClr val="0000FF"/>
              </a:solidFill>
              <a:latin typeface="黑体" panose="02010609060101010101" pitchFamily="2" charset="-122"/>
              <a:ea typeface="黑体" panose="02010609060101010101" pitchFamily="2" charset="-122"/>
            </a:endParaRPr>
          </a:p>
          <a:p>
            <a:pPr>
              <a:spcBef>
                <a:spcPct val="50000"/>
              </a:spcBef>
            </a:pPr>
            <a:r>
              <a:rPr kumimoji="0" lang="zh-CN" altLang="en-US" sz="2800" b="1">
                <a:solidFill>
                  <a:srgbClr val="0000FF"/>
                </a:solidFill>
                <a:latin typeface="黑体" panose="02010609060101010101" pitchFamily="2" charset="-122"/>
                <a:ea typeface="黑体" panose="02010609060101010101" pitchFamily="2" charset="-122"/>
              </a:rPr>
              <a:t>　</a:t>
            </a:r>
            <a:r>
              <a:rPr kumimoji="0" lang="zh-CN" altLang="en-US" sz="2800" b="1">
                <a:solidFill>
                  <a:srgbClr val="FF3300"/>
                </a:solidFill>
                <a:latin typeface="黑体" panose="02010609060101010101" pitchFamily="2" charset="-122"/>
                <a:ea typeface="黑体" panose="02010609060101010101" pitchFamily="2" charset="-122"/>
              </a:rPr>
              <a:t>农村经济衰败、生活的贫困、小市民</a:t>
            </a:r>
            <a:r>
              <a:rPr kumimoji="0" lang="zh-CN" altLang="en-US" sz="2800" b="1">
                <a:latin typeface="黑体" panose="02010609060101010101" pitchFamily="2" charset="-122"/>
                <a:ea typeface="黑体" panose="02010609060101010101" pitchFamily="2" charset="-122"/>
              </a:rPr>
              <a:t>势利贪婪（或：市侩）</a:t>
            </a:r>
            <a:r>
              <a:rPr kumimoji="0" lang="zh-CN" altLang="en-US" sz="2800" b="1">
                <a:solidFill>
                  <a:srgbClr val="FF3300"/>
                </a:solidFill>
                <a:latin typeface="黑体" panose="02010609060101010101" pitchFamily="2" charset="-122"/>
                <a:ea typeface="黑体" panose="02010609060101010101" pitchFamily="2" charset="-122"/>
              </a:rPr>
              <a:t>的恶习使她发生了这么大的变化。</a:t>
            </a:r>
            <a:r>
              <a:rPr kumimoji="0" lang="zh-CN" altLang="en-US" sz="2800" b="1">
                <a:latin typeface="黑体" panose="02010609060101010101" pitchFamily="2" charset="-122"/>
                <a:ea typeface="黑体" panose="02010609060101010101" pitchFamily="2" charset="-122"/>
              </a:rPr>
              <a:t> </a:t>
            </a:r>
            <a:endParaRPr kumimoji="0" lang="zh-CN" altLang="en-US" sz="2800" b="1">
              <a:latin typeface="黑体" panose="02010609060101010101" pitchFamily="2" charset="-122"/>
              <a:ea typeface="黑体" panose="02010609060101010101" pitchFamily="2" charset="-122"/>
            </a:endParaRPr>
          </a:p>
          <a:p>
            <a:pPr>
              <a:spcBef>
                <a:spcPct val="50000"/>
              </a:spcBef>
            </a:pPr>
            <a:r>
              <a:rPr kumimoji="0" lang="zh-CN" altLang="en-US" sz="2800" b="1">
                <a:solidFill>
                  <a:srgbClr val="0000FF"/>
                </a:solidFill>
                <a:latin typeface="黑体" panose="02010609060101010101" pitchFamily="2" charset="-122"/>
                <a:ea typeface="黑体" panose="02010609060101010101" pitchFamily="2" charset="-122"/>
              </a:rPr>
              <a:t>　</a:t>
            </a:r>
            <a:r>
              <a:rPr kumimoji="0" lang="en-US" altLang="zh-CN" sz="2800" b="1">
                <a:solidFill>
                  <a:srgbClr val="0000FF"/>
                </a:solidFill>
                <a:latin typeface="黑体" panose="02010609060101010101" pitchFamily="2" charset="-122"/>
                <a:ea typeface="黑体" panose="02010609060101010101" pitchFamily="2" charset="-122"/>
              </a:rPr>
              <a:t>2</a:t>
            </a:r>
            <a:r>
              <a:rPr kumimoji="0" lang="zh-CN" altLang="en-US" sz="2800" b="1">
                <a:solidFill>
                  <a:srgbClr val="0000FF"/>
                </a:solidFill>
                <a:latin typeface="黑体" panose="02010609060101010101" pitchFamily="2" charset="-122"/>
                <a:ea typeface="黑体" panose="02010609060101010101" pitchFamily="2" charset="-122"/>
              </a:rPr>
              <a:t>、小结：</a:t>
            </a:r>
            <a:r>
              <a:rPr kumimoji="0" lang="zh-CN" altLang="en-US" sz="2800" b="1">
                <a:latin typeface="黑体" panose="02010609060101010101" pitchFamily="2" charset="-122"/>
                <a:ea typeface="黑体" panose="02010609060101010101" pitchFamily="2" charset="-122"/>
              </a:rPr>
              <a:t>小说通过对比手法的运用，表现</a:t>
            </a:r>
            <a:r>
              <a:rPr kumimoji="0" lang="zh-CN" altLang="en-US" sz="2800" b="1">
                <a:solidFill>
                  <a:srgbClr val="0000FF"/>
                </a:solidFill>
                <a:latin typeface="黑体" panose="02010609060101010101" pitchFamily="2" charset="-122"/>
                <a:ea typeface="黑体" panose="02010609060101010101" pitchFamily="2" charset="-122"/>
              </a:rPr>
              <a:t>闰土和杨二嫂</a:t>
            </a:r>
            <a:r>
              <a:rPr kumimoji="0" lang="zh-CN" altLang="en-US" sz="2800" b="1">
                <a:latin typeface="黑体" panose="02010609060101010101" pitchFamily="2" charset="-122"/>
                <a:ea typeface="黑体" panose="02010609060101010101" pitchFamily="2" charset="-122"/>
              </a:rPr>
              <a:t>在二十多年里发生</a:t>
            </a:r>
            <a:r>
              <a:rPr kumimoji="0" lang="zh-CN" altLang="en-US" sz="2800" b="1">
                <a:solidFill>
                  <a:srgbClr val="0000FF"/>
                </a:solidFill>
                <a:latin typeface="黑体" panose="02010609060101010101" pitchFamily="2" charset="-122"/>
                <a:ea typeface="黑体" panose="02010609060101010101" pitchFamily="2" charset="-122"/>
              </a:rPr>
              <a:t>的巨大变化，说明辛亥革命前后农村经济衰败，农民和小市民生活的贫困，封建社会传统观念对人们的精神毒害，造成人们纯真的人性被扭曲。</a:t>
            </a:r>
            <a:r>
              <a:rPr kumimoji="0" lang="zh-CN" altLang="en-US" sz="2800" b="1">
                <a:latin typeface="黑体" panose="02010609060101010101" pitchFamily="2" charset="-122"/>
                <a:ea typeface="黑体" panose="02010609060101010101" pitchFamily="2" charset="-122"/>
              </a:rPr>
              <a:t>作者塑造这两个人物形象，真切地</a:t>
            </a:r>
            <a:r>
              <a:rPr kumimoji="0" lang="zh-CN" altLang="en-US" sz="2800" b="1">
                <a:solidFill>
                  <a:srgbClr val="FF3300"/>
                </a:solidFill>
                <a:latin typeface="黑体" panose="02010609060101010101" pitchFamily="2" charset="-122"/>
                <a:ea typeface="黑体" panose="02010609060101010101" pitchFamily="2" charset="-122"/>
              </a:rPr>
              <a:t>抒发了对现实社会的不满，希望有新的生活的炽热感情。</a:t>
            </a:r>
            <a:endParaRPr kumimoji="0" lang="zh-CN" altLang="en-US" sz="2800" b="1">
              <a:solidFill>
                <a:srgbClr val="0000FF"/>
              </a:solidFill>
              <a:latin typeface="黑体" panose="02010609060101010101" pitchFamily="2" charset="-122"/>
              <a:ea typeface="黑体" panose="02010609060101010101"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67938">
                                            <p:txEl>
                                              <p:pRg st="0" end="0"/>
                                            </p:txEl>
                                          </p:spTgt>
                                        </p:tgtEl>
                                        <p:attrNameLst>
                                          <p:attrName>style.visibility</p:attrName>
                                        </p:attrNameLst>
                                      </p:cBhvr>
                                      <p:to>
                                        <p:strVal val="visible"/>
                                      </p:to>
                                    </p:set>
                                    <p:animEffect transition="in" filter="blinds(horizontal)">
                                      <p:cBhvr>
                                        <p:cTn id="7" dur="500"/>
                                        <p:tgtEl>
                                          <p:spTgt spid="1679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67938">
                                            <p:txEl>
                                              <p:pRg st="1" end="1"/>
                                            </p:txEl>
                                          </p:spTgt>
                                        </p:tgtEl>
                                        <p:attrNameLst>
                                          <p:attrName>style.visibility</p:attrName>
                                        </p:attrNameLst>
                                      </p:cBhvr>
                                      <p:to>
                                        <p:strVal val="visible"/>
                                      </p:to>
                                    </p:set>
                                    <p:animEffect transition="in" filter="blinds(horizontal)">
                                      <p:cBhvr>
                                        <p:cTn id="12" dur="500"/>
                                        <p:tgtEl>
                                          <p:spTgt spid="16793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67938">
                                            <p:txEl>
                                              <p:pRg st="2" end="2"/>
                                            </p:txEl>
                                          </p:spTgt>
                                        </p:tgtEl>
                                        <p:attrNameLst>
                                          <p:attrName>style.visibility</p:attrName>
                                        </p:attrNameLst>
                                      </p:cBhvr>
                                      <p:to>
                                        <p:strVal val="visible"/>
                                      </p:to>
                                    </p:set>
                                    <p:animEffect transition="in" filter="blinds(horizontal)">
                                      <p:cBhvr>
                                        <p:cTn id="17" dur="500"/>
                                        <p:tgtEl>
                                          <p:spTgt spid="16793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2"/>
          <p:cNvSpPr>
            <a:spLocks noChangeArrowheads="1"/>
          </p:cNvSpPr>
          <p:nvPr/>
        </p:nvSpPr>
        <p:spPr bwMode="auto">
          <a:xfrm>
            <a:off x="741045" y="830580"/>
            <a:ext cx="1655763" cy="645160"/>
          </a:xfrm>
          <a:prstGeom prst="rect">
            <a:avLst/>
          </a:prstGeom>
          <a:noFill/>
          <a:ln w="12700" cap="sq" algn="ctr">
            <a:noFill/>
            <a:miter lim="800000"/>
            <a:headEnd type="none" w="sm" len="sm"/>
            <a:tailEnd type="none" w="sm" len="sm"/>
          </a:ln>
        </p:spPr>
        <p:txBody>
          <a:bodyPr>
            <a:spAutoFit/>
          </a:bodyPr>
          <a:p>
            <a:r>
              <a:rPr lang="zh-CN" altLang="en-US" sz="3600" b="1">
                <a:latin typeface="楷体_GB2312" pitchFamily="49" charset="-122"/>
                <a:ea typeface="楷体_GB2312" pitchFamily="49" charset="-122"/>
              </a:rPr>
              <a:t>总结</a:t>
            </a:r>
            <a:endParaRPr lang="zh-CN" altLang="en-US" sz="3600" b="1">
              <a:latin typeface="楷体_GB2312" pitchFamily="49" charset="-122"/>
              <a:ea typeface="楷体_GB2312" pitchFamily="49" charset="-122"/>
            </a:endParaRPr>
          </a:p>
        </p:txBody>
      </p:sp>
      <p:sp>
        <p:nvSpPr>
          <p:cNvPr id="3" name="Rectangle 3"/>
          <p:cNvSpPr>
            <a:spLocks noChangeArrowheads="1"/>
          </p:cNvSpPr>
          <p:nvPr/>
        </p:nvSpPr>
        <p:spPr bwMode="auto">
          <a:xfrm>
            <a:off x="539750" y="1344613"/>
            <a:ext cx="7993063" cy="507746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lang="en-US" altLang="zh-CN" sz="3600" b="1" dirty="0">
                <a:solidFill>
                  <a:srgbClr val="FF0000"/>
                </a:solidFill>
                <a:latin typeface="楷体_GB2312" pitchFamily="49" charset="-122"/>
                <a:ea typeface="楷体_GB2312" pitchFamily="49" charset="-122"/>
              </a:rPr>
              <a:t>    </a:t>
            </a:r>
            <a:r>
              <a:rPr lang="zh-CN" altLang="en-US" sz="3600" b="1" dirty="0">
                <a:solidFill>
                  <a:srgbClr val="FF0000"/>
                </a:solidFill>
                <a:latin typeface="楷体_GB2312" pitchFamily="49" charset="-122"/>
                <a:ea typeface="楷体_GB2312" pitchFamily="49" charset="-122"/>
              </a:rPr>
              <a:t>小说塑造的闰土和杨二嫂这两个人物形象，通过对比手法的运用，表现他们在二十多年里发生的巨大变化，说明辛亥革俞前后农村生活的破产，农民和小市民生活的穷困，以及封建社会传统观念对他们的精神毒害。造成人们纯真的人性被扭曲。作者塑造这两个人物形象，真切地抒发了对现实社会的不满，希望有新的生活的炽热感情。</a:t>
            </a:r>
            <a:endParaRPr lang="zh-CN" altLang="en-US" sz="3600" b="1" dirty="0">
              <a:solidFill>
                <a:srgbClr val="FF0000"/>
              </a:solidFill>
              <a:latin typeface="楷体_GB2312" pitchFamily="49" charset="-122"/>
              <a:ea typeface="楷体_GB2312" pitchFamily="49"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10" dur="1000" fill="hold"/>
                                        <p:tgtEl>
                                          <p:spTgt spid="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8" name="Text Box 4"/>
          <p:cNvSpPr txBox="1">
            <a:spLocks noChangeArrowheads="1"/>
          </p:cNvSpPr>
          <p:nvPr/>
        </p:nvSpPr>
        <p:spPr bwMode="auto">
          <a:xfrm>
            <a:off x="0" y="1242358"/>
            <a:ext cx="9144000" cy="395605"/>
          </a:xfrm>
          <a:prstGeom prst="rect">
            <a:avLst/>
          </a:prstGeom>
          <a:noFill/>
          <a:ln w="9525">
            <a:noFill/>
            <a:miter lim="800000"/>
          </a:ln>
          <a:effectLst/>
        </p:spPr>
        <p:txBody>
          <a:bodyPr>
            <a:spAutoFit/>
          </a:bodyPr>
          <a:p>
            <a:pPr>
              <a:lnSpc>
                <a:spcPct val="110000"/>
              </a:lnSpc>
              <a:spcBef>
                <a:spcPct val="25000"/>
              </a:spcBef>
              <a:spcAft>
                <a:spcPct val="25000"/>
              </a:spcAft>
              <a:defRPr/>
            </a:pPr>
            <a:r>
              <a:rPr lang="zh-CN" altLang="en-US" sz="1800" b="1" dirty="0" smtClean="0">
                <a:solidFill>
                  <a:srgbClr val="FF0000"/>
                </a:solidFill>
                <a:latin typeface="宋体" panose="02010600030101010101" pitchFamily="2" charset="-122"/>
                <a:ea typeface="宋体" panose="02010600030101010101" pitchFamily="2" charset="-122"/>
                <a:cs typeface="+mn-ea"/>
              </a:rPr>
              <a:t>阅读课文，</a:t>
            </a:r>
            <a:r>
              <a:rPr lang="zh-CN" altLang="en-US" b="1" dirty="0" smtClean="0">
                <a:solidFill>
                  <a:srgbClr val="FF0000"/>
                </a:solidFill>
                <a:latin typeface="宋体" panose="02010600030101010101" pitchFamily="2" charset="-122"/>
                <a:ea typeface="宋体" panose="02010600030101010101" pitchFamily="2" charset="-122"/>
                <a:cs typeface="+mn-ea"/>
              </a:rPr>
              <a:t>指出表现“我”心情变化的语句，</a:t>
            </a:r>
            <a:r>
              <a:rPr lang="zh-CN" altLang="en-US" b="1">
                <a:solidFill>
                  <a:srgbClr val="002060"/>
                </a:solidFill>
                <a:latin typeface="宋体" panose="02010600030101010101" pitchFamily="2" charset="-122"/>
                <a:ea typeface="宋体" panose="02010600030101010101" pitchFamily="2" charset="-122"/>
                <a:cs typeface="+mn-ea"/>
              </a:rPr>
              <a:t>说一说“我”对故乡有一份怎样的感情？</a:t>
            </a:r>
            <a:r>
              <a:rPr lang="zh-CN" altLang="en-US" sz="1800" b="1">
                <a:solidFill>
                  <a:srgbClr val="002060"/>
                </a:solidFill>
                <a:latin typeface="宋体" panose="02010600030101010101" pitchFamily="2" charset="-122"/>
                <a:ea typeface="宋体" panose="02010600030101010101" pitchFamily="2" charset="-122"/>
                <a:cs typeface="+mn-ea"/>
              </a:rPr>
              <a:t>　</a:t>
            </a:r>
            <a:endParaRPr lang="zh-CN" altLang="en-US" sz="1800" b="1" dirty="0">
              <a:solidFill>
                <a:srgbClr val="16C827"/>
              </a:solidFill>
              <a:effectLst>
                <a:outerShdw blurRad="38100" dist="38100" dir="2700000" algn="tl">
                  <a:srgbClr val="000000"/>
                </a:outerShdw>
              </a:effectLst>
              <a:ea typeface="黑体" panose="02010609060101010101" pitchFamily="2" charset="-122"/>
            </a:endParaRPr>
          </a:p>
        </p:txBody>
      </p:sp>
      <p:sp>
        <p:nvSpPr>
          <p:cNvPr id="3" name="矩形 2"/>
          <p:cNvSpPr/>
          <p:nvPr/>
        </p:nvSpPr>
        <p:spPr>
          <a:xfrm>
            <a:off x="2051861" y="542925"/>
            <a:ext cx="4265930" cy="583565"/>
          </a:xfrm>
          <a:prstGeom prst="rect">
            <a:avLst/>
          </a:prstGeom>
          <a:noFill/>
        </p:spPr>
        <p:txBody>
          <a:bodyPr wrap="none" lIns="91440" tIns="45720" rIns="91440" bIns="45720">
            <a:spAutoFit/>
          </a:bodyPr>
          <a:p>
            <a:pPr algn="ctr"/>
            <a:r>
              <a:rPr lang="zh-CN" altLang="en-US" sz="3200" b="1" cap="none" spc="0">
                <a:cs typeface="+mn-ea"/>
              </a:rPr>
              <a:t>人物分析（三）“我”</a:t>
            </a:r>
            <a:endParaRPr lang="zh-CN" altLang="en-US" sz="32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矩形 3"/>
          <p:cNvSpPr/>
          <p:nvPr/>
        </p:nvSpPr>
        <p:spPr>
          <a:xfrm>
            <a:off x="0" y="1733538"/>
            <a:ext cx="9144000" cy="4939030"/>
          </a:xfrm>
          <a:prstGeom prst="rect">
            <a:avLst/>
          </a:prstGeom>
        </p:spPr>
        <p:txBody>
          <a:bodyPr wrap="square">
            <a:spAutoFit/>
          </a:bodyPr>
          <a:p>
            <a:pPr>
              <a:spcBef>
                <a:spcPct val="25000"/>
              </a:spcBef>
              <a:spcAft>
                <a:spcPts val="0"/>
              </a:spcAft>
              <a:defRPr/>
            </a:pPr>
            <a:r>
              <a:rPr lang="zh-CN" altLang="en-US" sz="1800" b="1" smtClean="0">
                <a:solidFill>
                  <a:srgbClr val="FF0000"/>
                </a:solidFill>
                <a:latin typeface="宋体" panose="02010600030101010101" pitchFamily="2" charset="-122"/>
                <a:ea typeface="宋体" panose="02010600030101010101" pitchFamily="2" charset="-122"/>
              </a:rPr>
              <a:t>   回</a:t>
            </a:r>
            <a:r>
              <a:rPr lang="zh-CN" altLang="en-US" sz="1800" b="1" dirty="0" smtClean="0">
                <a:solidFill>
                  <a:srgbClr val="FF0000"/>
                </a:solidFill>
                <a:latin typeface="宋体" panose="02010600030101010101" pitchFamily="2" charset="-122"/>
                <a:ea typeface="宋体" panose="02010600030101010101" pitchFamily="2" charset="-122"/>
              </a:rPr>
              <a:t>故乡</a:t>
            </a:r>
            <a:r>
              <a:rPr lang="en-US" altLang="zh-CN" sz="1800" b="1" dirty="0" smtClean="0">
                <a:solidFill>
                  <a:srgbClr val="FF0000"/>
                </a:solidFill>
                <a:latin typeface="宋体" panose="02010600030101010101" pitchFamily="2" charset="-122"/>
                <a:ea typeface="宋体" panose="02010600030101010101" pitchFamily="2" charset="-122"/>
              </a:rPr>
              <a:t>—</a:t>
            </a:r>
            <a:r>
              <a:rPr lang="zh-CN" altLang="en-US" sz="1800" b="1" dirty="0" smtClean="0">
                <a:solidFill>
                  <a:srgbClr val="FF0000"/>
                </a:solidFill>
                <a:latin typeface="宋体" panose="02010600030101010101" pitchFamily="2" charset="-122"/>
                <a:ea typeface="宋体" panose="02010600030101010101" pitchFamily="2" charset="-122"/>
              </a:rPr>
              <a:t>急切：</a:t>
            </a:r>
            <a:r>
              <a:rPr lang="zh-CN" altLang="en-US" sz="1800" b="1">
                <a:solidFill>
                  <a:srgbClr val="002060"/>
                </a:solidFill>
                <a:latin typeface="宋体" panose="02010600030101010101" pitchFamily="2" charset="-122"/>
                <a:ea typeface="宋体" panose="02010600030101010101" pitchFamily="2" charset="-122"/>
                <a:cs typeface="+mn-ea"/>
              </a:rPr>
              <a:t>“冒着严寒”</a:t>
            </a:r>
            <a:endParaRPr lang="zh-CN" altLang="en-US" sz="1800" b="1">
              <a:solidFill>
                <a:srgbClr val="002060"/>
              </a:solidFill>
              <a:latin typeface="宋体" panose="02010600030101010101" pitchFamily="2" charset="-122"/>
              <a:ea typeface="宋体" panose="02010600030101010101" pitchFamily="2" charset="-122"/>
              <a:cs typeface="+mn-ea"/>
            </a:endParaRPr>
          </a:p>
          <a:p>
            <a:pPr>
              <a:spcBef>
                <a:spcPct val="25000"/>
              </a:spcBef>
              <a:spcAft>
                <a:spcPts val="0"/>
              </a:spcAft>
              <a:defRPr/>
            </a:pPr>
            <a:r>
              <a:rPr lang="zh-CN" altLang="en-US" sz="1800" b="1" dirty="0" smtClean="0">
                <a:latin typeface="宋体" panose="02010600030101010101" pitchFamily="2" charset="-122"/>
                <a:ea typeface="宋体" panose="02010600030101010101" pitchFamily="2" charset="-122"/>
              </a:rPr>
              <a:t>　</a:t>
            </a:r>
            <a:r>
              <a:rPr lang="zh-CN" altLang="en-US" sz="1800" b="1" dirty="0" smtClean="0">
                <a:solidFill>
                  <a:srgbClr val="FF0000"/>
                </a:solidFill>
                <a:latin typeface="宋体" panose="02010600030101010101" pitchFamily="2" charset="-122"/>
                <a:ea typeface="宋体" panose="02010600030101010101" pitchFamily="2" charset="-122"/>
              </a:rPr>
              <a:t>见故乡</a:t>
            </a:r>
            <a:r>
              <a:rPr lang="en-US" altLang="zh-CN" sz="1800" b="1" dirty="0" smtClean="0">
                <a:solidFill>
                  <a:srgbClr val="FF0000"/>
                </a:solidFill>
                <a:latin typeface="宋体" panose="02010600030101010101" pitchFamily="2" charset="-122"/>
                <a:ea typeface="宋体" panose="02010600030101010101" pitchFamily="2" charset="-122"/>
              </a:rPr>
              <a:t>—</a:t>
            </a:r>
            <a:r>
              <a:rPr lang="zh-CN" altLang="en-US" sz="1800" b="1" dirty="0" smtClean="0">
                <a:solidFill>
                  <a:srgbClr val="FF0000"/>
                </a:solidFill>
                <a:latin typeface="宋体" panose="02010600030101010101" pitchFamily="2" charset="-122"/>
                <a:ea typeface="宋体" panose="02010600030101010101" pitchFamily="2" charset="-122"/>
              </a:rPr>
              <a:t>悲凉：</a:t>
            </a:r>
            <a:r>
              <a:rPr lang="zh-CN" altLang="en-US" sz="1800" b="1">
                <a:solidFill>
                  <a:srgbClr val="002060"/>
                </a:solidFill>
                <a:latin typeface="宋体" panose="02010600030101010101" pitchFamily="2" charset="-122"/>
                <a:ea typeface="宋体" panose="02010600030101010101" pitchFamily="2" charset="-122"/>
                <a:cs typeface="+mn-ea"/>
              </a:rPr>
              <a:t>“我的心禁不住悲凉起来了”，</a:t>
            </a:r>
            <a:endParaRPr lang="zh-CN" altLang="en-US" sz="1800" b="1" dirty="0" smtClean="0">
              <a:solidFill>
                <a:srgbClr val="16C827"/>
              </a:solidFill>
              <a:effectLst>
                <a:outerShdw blurRad="38100" dist="38100" dir="2700000" algn="tl">
                  <a:srgbClr val="000000"/>
                </a:outerShdw>
              </a:effectLst>
              <a:latin typeface="宋体" panose="02010600030101010101" pitchFamily="2" charset="-122"/>
              <a:ea typeface="宋体" panose="02010600030101010101" pitchFamily="2" charset="-122"/>
            </a:endParaRPr>
          </a:p>
          <a:p>
            <a:pPr>
              <a:spcBef>
                <a:spcPct val="25000"/>
              </a:spcBef>
              <a:spcAft>
                <a:spcPts val="0"/>
              </a:spcAft>
              <a:defRPr/>
            </a:pPr>
            <a:r>
              <a:rPr lang="zh-CN" altLang="en-US" sz="1800" b="1" dirty="0" smtClean="0">
                <a:latin typeface="宋体" panose="02010600030101010101" pitchFamily="2" charset="-122"/>
                <a:ea typeface="宋体" panose="02010600030101010101" pitchFamily="2" charset="-122"/>
              </a:rPr>
              <a:t>　</a:t>
            </a:r>
            <a:r>
              <a:rPr lang="zh-CN" altLang="en-US" sz="1800" b="1" dirty="0" smtClean="0">
                <a:solidFill>
                  <a:srgbClr val="FF0000"/>
                </a:solidFill>
                <a:latin typeface="宋体" panose="02010600030101010101" pitchFamily="2" charset="-122"/>
                <a:ea typeface="宋体" panose="02010600030101010101" pitchFamily="2" charset="-122"/>
              </a:rPr>
              <a:t>忆故乡</a:t>
            </a:r>
            <a:r>
              <a:rPr lang="en-US" altLang="zh-CN" sz="1800" b="1" dirty="0" smtClean="0">
                <a:solidFill>
                  <a:srgbClr val="FF0000"/>
                </a:solidFill>
                <a:latin typeface="宋体" panose="02010600030101010101" pitchFamily="2" charset="-122"/>
                <a:ea typeface="宋体" panose="02010600030101010101" pitchFamily="2" charset="-122"/>
              </a:rPr>
              <a:t>—</a:t>
            </a:r>
            <a:r>
              <a:rPr lang="zh-CN" altLang="en-US" sz="1800" b="1" dirty="0" smtClean="0">
                <a:solidFill>
                  <a:srgbClr val="FF0000"/>
                </a:solidFill>
                <a:latin typeface="宋体" panose="02010600030101010101" pitchFamily="2" charset="-122"/>
                <a:ea typeface="宋体" panose="02010600030101010101" pitchFamily="2" charset="-122"/>
              </a:rPr>
              <a:t>沉重、忧愤：</a:t>
            </a:r>
            <a:r>
              <a:rPr lang="zh-CN" altLang="en-US" sz="1800" b="1">
                <a:solidFill>
                  <a:srgbClr val="002060"/>
                </a:solidFill>
                <a:latin typeface="宋体" panose="02010600030101010101" pitchFamily="2" charset="-122"/>
                <a:ea typeface="宋体" panose="02010600030101010101" pitchFamily="2" charset="-122"/>
                <a:cs typeface="+mn-ea"/>
              </a:rPr>
              <a:t>“阿！这不是我二十年来时时记得的故乡？”</a:t>
            </a:r>
            <a:endParaRPr lang="zh-CN" altLang="en-US" sz="1800" b="1" dirty="0" smtClean="0">
              <a:latin typeface="宋体" panose="02010600030101010101" pitchFamily="2" charset="-122"/>
              <a:ea typeface="宋体" panose="02010600030101010101" pitchFamily="2" charset="-122"/>
            </a:endParaRPr>
          </a:p>
          <a:p>
            <a:pPr>
              <a:spcBef>
                <a:spcPct val="25000"/>
              </a:spcBef>
              <a:spcAft>
                <a:spcPts val="0"/>
              </a:spcAft>
              <a:defRPr/>
            </a:pPr>
            <a:r>
              <a:rPr lang="zh-CN" altLang="en-US" sz="1800" b="1" dirty="0" smtClean="0">
                <a:latin typeface="宋体" panose="02010600030101010101" pitchFamily="2" charset="-122"/>
                <a:ea typeface="宋体" panose="02010600030101010101" pitchFamily="2" charset="-122"/>
              </a:rPr>
              <a:t>　</a:t>
            </a:r>
            <a:r>
              <a:rPr lang="zh-CN" altLang="en-US" sz="1800" b="1" dirty="0" smtClean="0">
                <a:solidFill>
                  <a:srgbClr val="FF0000"/>
                </a:solidFill>
                <a:latin typeface="宋体" panose="02010600030101010101" pitchFamily="2" charset="-122"/>
                <a:ea typeface="宋体" panose="02010600030101010101" pitchFamily="2" charset="-122"/>
              </a:rPr>
              <a:t>忆闰土</a:t>
            </a:r>
            <a:r>
              <a:rPr lang="en-US" altLang="zh-CN" sz="1800" b="1" dirty="0" smtClean="0">
                <a:solidFill>
                  <a:srgbClr val="FF0000"/>
                </a:solidFill>
                <a:latin typeface="宋体" panose="02010600030101010101" pitchFamily="2" charset="-122"/>
                <a:ea typeface="宋体" panose="02010600030101010101" pitchFamily="2" charset="-122"/>
              </a:rPr>
              <a:t>—</a:t>
            </a:r>
            <a:r>
              <a:rPr lang="zh-CN" altLang="en-US" sz="1800" b="1" dirty="0" smtClean="0">
                <a:solidFill>
                  <a:srgbClr val="FF0000"/>
                </a:solidFill>
                <a:latin typeface="宋体" panose="02010600030101010101" pitchFamily="2" charset="-122"/>
                <a:ea typeface="宋体" panose="02010600030101010101" pitchFamily="2" charset="-122"/>
              </a:rPr>
              <a:t>高兴、佩服、依依不舍：</a:t>
            </a:r>
            <a:r>
              <a:rPr lang="zh-CN" altLang="en-US" sz="1800" b="1">
                <a:solidFill>
                  <a:srgbClr val="002060"/>
                </a:solidFill>
                <a:latin typeface="宋体" panose="02010600030101010101" pitchFamily="2" charset="-122"/>
                <a:ea typeface="宋体" panose="02010600030101010101" pitchFamily="2" charset="-122"/>
                <a:cs typeface="+mn-ea"/>
              </a:rPr>
              <a:t>“我这儿时的记忆，忽而全都闪电似的苏生过来，似乎看到了我的美丽的故乡了。”</a:t>
            </a:r>
            <a:endParaRPr lang="en-US" altLang="zh-CN" sz="1800" b="1" dirty="0" smtClean="0">
              <a:solidFill>
                <a:srgbClr val="16C827"/>
              </a:solidFill>
              <a:effectLst>
                <a:outerShdw blurRad="38100" dist="38100" dir="2700000" algn="tl">
                  <a:srgbClr val="000000"/>
                </a:outerShdw>
              </a:effectLst>
              <a:latin typeface="宋体" panose="02010600030101010101" pitchFamily="2" charset="-122"/>
              <a:ea typeface="宋体" panose="02010600030101010101" pitchFamily="2" charset="-122"/>
            </a:endParaRPr>
          </a:p>
          <a:p>
            <a:pPr>
              <a:spcBef>
                <a:spcPct val="25000"/>
              </a:spcBef>
              <a:spcAft>
                <a:spcPts val="0"/>
              </a:spcAft>
              <a:defRPr/>
            </a:pPr>
            <a:r>
              <a:rPr lang="zh-CN" altLang="en-US" sz="1800" b="1" dirty="0" smtClean="0">
                <a:latin typeface="宋体" panose="02010600030101010101" pitchFamily="2" charset="-122"/>
                <a:ea typeface="宋体" panose="02010600030101010101" pitchFamily="2" charset="-122"/>
              </a:rPr>
              <a:t>　</a:t>
            </a:r>
            <a:r>
              <a:rPr lang="zh-CN" altLang="en-US" sz="1800" b="1" dirty="0" smtClean="0">
                <a:solidFill>
                  <a:srgbClr val="FF0000"/>
                </a:solidFill>
                <a:latin typeface="宋体" panose="02010600030101010101" pitchFamily="2" charset="-122"/>
                <a:ea typeface="宋体" panose="02010600030101010101" pitchFamily="2" charset="-122"/>
              </a:rPr>
              <a:t>见杨二嫂</a:t>
            </a:r>
            <a:r>
              <a:rPr lang="en-US" altLang="zh-CN" sz="1800" b="1" dirty="0" smtClean="0">
                <a:solidFill>
                  <a:srgbClr val="FF0000"/>
                </a:solidFill>
                <a:latin typeface="宋体" panose="02010600030101010101" pitchFamily="2" charset="-122"/>
                <a:ea typeface="宋体" panose="02010600030101010101" pitchFamily="2" charset="-122"/>
              </a:rPr>
              <a:t>—</a:t>
            </a:r>
            <a:r>
              <a:rPr lang="zh-CN" altLang="en-US" sz="1800" b="1" dirty="0" smtClean="0">
                <a:solidFill>
                  <a:srgbClr val="FF0000"/>
                </a:solidFill>
                <a:latin typeface="宋体" panose="02010600030101010101" pitchFamily="2" charset="-122"/>
                <a:ea typeface="宋体" panose="02010600030101010101" pitchFamily="2" charset="-122"/>
              </a:rPr>
              <a:t>惊吓、困窘：</a:t>
            </a:r>
            <a:r>
              <a:rPr lang="zh-CN" altLang="en-US" sz="1800" b="1">
                <a:solidFill>
                  <a:srgbClr val="002060"/>
                </a:solidFill>
                <a:latin typeface="宋体" panose="02010600030101010101" pitchFamily="2" charset="-122"/>
                <a:ea typeface="宋体" panose="02010600030101010101" pitchFamily="2" charset="-122"/>
                <a:cs typeface="+mn-ea"/>
              </a:rPr>
              <a:t>“我愕然了”；“我知道无话可说了，便闭了口，默默的站着”</a:t>
            </a:r>
            <a:endParaRPr lang="zh-CN" altLang="en-US" sz="1800" b="1" dirty="0" smtClean="0">
              <a:solidFill>
                <a:srgbClr val="16C827"/>
              </a:solidFill>
              <a:effectLst>
                <a:outerShdw blurRad="38100" dist="38100" dir="2700000" algn="tl">
                  <a:srgbClr val="000000"/>
                </a:outerShdw>
              </a:effectLst>
              <a:latin typeface="宋体" panose="02010600030101010101" pitchFamily="2" charset="-122"/>
              <a:ea typeface="宋体" panose="02010600030101010101" pitchFamily="2" charset="-122"/>
            </a:endParaRPr>
          </a:p>
          <a:p>
            <a:pPr>
              <a:spcBef>
                <a:spcPct val="25000"/>
              </a:spcBef>
              <a:spcAft>
                <a:spcPts val="0"/>
              </a:spcAft>
              <a:defRPr/>
            </a:pPr>
            <a:r>
              <a:rPr lang="zh-CN" altLang="en-US" sz="1800" b="1" dirty="0" smtClean="0">
                <a:latin typeface="宋体" panose="02010600030101010101" pitchFamily="2" charset="-122"/>
                <a:ea typeface="宋体" panose="02010600030101010101" pitchFamily="2" charset="-122"/>
              </a:rPr>
              <a:t>　</a:t>
            </a:r>
            <a:r>
              <a:rPr lang="zh-CN" altLang="en-US" sz="1800" b="1" dirty="0" smtClean="0">
                <a:solidFill>
                  <a:srgbClr val="FF0000"/>
                </a:solidFill>
                <a:latin typeface="宋体" panose="02010600030101010101" pitchFamily="2" charset="-122"/>
                <a:ea typeface="宋体" panose="02010600030101010101" pitchFamily="2" charset="-122"/>
              </a:rPr>
              <a:t>见闰土</a:t>
            </a:r>
            <a:r>
              <a:rPr lang="en-US" altLang="zh-CN" sz="1800" b="1" dirty="0" smtClean="0">
                <a:solidFill>
                  <a:srgbClr val="FF0000"/>
                </a:solidFill>
                <a:latin typeface="宋体" panose="02010600030101010101" pitchFamily="2" charset="-122"/>
                <a:ea typeface="宋体" panose="02010600030101010101" pitchFamily="2" charset="-122"/>
              </a:rPr>
              <a:t>—</a:t>
            </a:r>
            <a:r>
              <a:rPr lang="zh-CN" altLang="en-US" sz="1800" b="1" dirty="0" smtClean="0">
                <a:solidFill>
                  <a:srgbClr val="FF0000"/>
                </a:solidFill>
                <a:latin typeface="宋体" panose="02010600030101010101" pitchFamily="2" charset="-122"/>
                <a:ea typeface="宋体" panose="02010600030101010101" pitchFamily="2" charset="-122"/>
              </a:rPr>
              <a:t>兴奋、惊异、悲哀：</a:t>
            </a:r>
            <a:r>
              <a:rPr lang="zh-CN" altLang="en-US" sz="1800" b="1">
                <a:solidFill>
                  <a:srgbClr val="002060"/>
                </a:solidFill>
                <a:latin typeface="宋体" panose="02010600030101010101" pitchFamily="2" charset="-122"/>
                <a:ea typeface="宋体" panose="02010600030101010101" pitchFamily="2" charset="-122"/>
                <a:cs typeface="+mn-ea"/>
              </a:rPr>
              <a:t>“我这里很兴奋，但不知道怎么说才好”；“我似乎打了一个寒噤”</a:t>
            </a:r>
            <a:endParaRPr lang="zh-CN" altLang="en-US" sz="1800" b="1" dirty="0" smtClean="0">
              <a:solidFill>
                <a:srgbClr val="16C827"/>
              </a:solidFill>
              <a:effectLst>
                <a:outerShdw blurRad="38100" dist="38100" dir="2700000" algn="tl">
                  <a:srgbClr val="000000"/>
                </a:outerShdw>
              </a:effectLst>
              <a:latin typeface="宋体" panose="02010600030101010101" pitchFamily="2" charset="-122"/>
              <a:ea typeface="宋体" panose="02010600030101010101" pitchFamily="2" charset="-122"/>
            </a:endParaRPr>
          </a:p>
          <a:p>
            <a:pPr>
              <a:spcBef>
                <a:spcPct val="25000"/>
              </a:spcBef>
              <a:spcAft>
                <a:spcPts val="0"/>
              </a:spcAft>
              <a:defRPr/>
            </a:pPr>
            <a:r>
              <a:rPr lang="zh-CN" altLang="en-US" sz="1800" b="1" dirty="0" smtClean="0">
                <a:latin typeface="宋体" panose="02010600030101010101" pitchFamily="2" charset="-122"/>
                <a:ea typeface="宋体" panose="02010600030101010101" pitchFamily="2" charset="-122"/>
              </a:rPr>
              <a:t>　</a:t>
            </a:r>
            <a:r>
              <a:rPr lang="zh-CN" altLang="en-US" sz="1800" b="1" dirty="0" smtClean="0">
                <a:solidFill>
                  <a:srgbClr val="FF0000"/>
                </a:solidFill>
                <a:latin typeface="宋体" panose="02010600030101010101" pitchFamily="2" charset="-122"/>
                <a:ea typeface="宋体" panose="02010600030101010101" pitchFamily="2" charset="-122"/>
              </a:rPr>
              <a:t>离故乡</a:t>
            </a:r>
            <a:r>
              <a:rPr lang="en-US" altLang="zh-CN" sz="1800" b="1" dirty="0" smtClean="0">
                <a:solidFill>
                  <a:srgbClr val="FF0000"/>
                </a:solidFill>
                <a:latin typeface="宋体" panose="02010600030101010101" pitchFamily="2" charset="-122"/>
                <a:ea typeface="宋体" panose="02010600030101010101" pitchFamily="2" charset="-122"/>
              </a:rPr>
              <a:t>—</a:t>
            </a:r>
            <a:r>
              <a:rPr lang="zh-CN" altLang="en-US" sz="1800" b="1" dirty="0" smtClean="0">
                <a:solidFill>
                  <a:srgbClr val="FF0000"/>
                </a:solidFill>
                <a:latin typeface="宋体" panose="02010600030101010101" pitchFamily="2" charset="-122"/>
                <a:ea typeface="宋体" panose="02010600030101010101" pitchFamily="2" charset="-122"/>
              </a:rPr>
              <a:t>失望、气闷、悲哀、憧憬未来：</a:t>
            </a:r>
            <a:r>
              <a:rPr lang="zh-CN" altLang="en-US" sz="1800" b="1">
                <a:solidFill>
                  <a:srgbClr val="002060"/>
                </a:solidFill>
                <a:latin typeface="宋体" panose="02010600030101010101" pitchFamily="2" charset="-122"/>
                <a:ea typeface="宋体" panose="02010600030101010101" pitchFamily="2" charset="-122"/>
                <a:cs typeface="+mn-ea"/>
              </a:rPr>
              <a:t>“现在却突然模糊了，又使我非常的悲哀”；“我在蒙胧中，”</a:t>
            </a:r>
            <a:endParaRPr lang="zh-CN" altLang="en-US" sz="1800" b="1" dirty="0" smtClean="0">
              <a:solidFill>
                <a:srgbClr val="002060"/>
              </a:solidFill>
              <a:effectLst>
                <a:outerShdw blurRad="38100" dist="38100" dir="2700000" algn="tl">
                  <a:srgbClr val="000000"/>
                </a:outerShdw>
              </a:effectLst>
              <a:latin typeface="宋体" panose="02010600030101010101" pitchFamily="2" charset="-122"/>
              <a:ea typeface="宋体" panose="02010600030101010101" pitchFamily="2" charset="-122"/>
              <a:cs typeface="+mn-ea"/>
            </a:endParaRPr>
          </a:p>
          <a:p>
            <a:pPr algn="just">
              <a:spcBef>
                <a:spcPct val="50000"/>
              </a:spcBef>
              <a:defRPr/>
            </a:pPr>
            <a:r>
              <a:rPr lang="zh-CN" altLang="en-US" sz="1800" b="1" dirty="0" smtClean="0">
                <a:solidFill>
                  <a:srgbClr val="FF0000"/>
                </a:solidFill>
                <a:latin typeface="宋体" panose="02010600030101010101" pitchFamily="2" charset="-122"/>
                <a:ea typeface="宋体" panose="02010600030101010101" pitchFamily="2" charset="-122"/>
                <a:cs typeface="+mn-ea"/>
              </a:rPr>
              <a:t>“我”对故乡的感情比较复杂：</a:t>
            </a:r>
            <a:r>
              <a:rPr lang="zh-CN" altLang="en-US" sz="1800" b="1" dirty="0" smtClean="0">
                <a:solidFill>
                  <a:schemeClr val="hlink"/>
                </a:solidFill>
                <a:effectLst>
                  <a:outerShdw blurRad="38100" dist="38100" dir="2700000" algn="tl">
                    <a:srgbClr val="000000"/>
                  </a:outerShdw>
                </a:effectLst>
                <a:latin typeface="宋体" panose="02010600030101010101" pitchFamily="2" charset="-122"/>
                <a:ea typeface="宋体" panose="02010600030101010101" pitchFamily="2" charset="-122"/>
              </a:rPr>
              <a:t>　　</a:t>
            </a:r>
            <a:endParaRPr lang="en-US" altLang="zh-CN" sz="1800" b="1" dirty="0" smtClean="0">
              <a:solidFill>
                <a:schemeClr val="hlink"/>
              </a:solidFill>
              <a:effectLst>
                <a:outerShdw blurRad="38100" dist="38100" dir="2700000" algn="tl">
                  <a:srgbClr val="000000"/>
                </a:outerShdw>
              </a:effectLst>
              <a:latin typeface="宋体" panose="02010600030101010101" pitchFamily="2" charset="-122"/>
              <a:ea typeface="宋体" panose="02010600030101010101" pitchFamily="2" charset="-122"/>
            </a:endParaRPr>
          </a:p>
          <a:p>
            <a:pPr algn="just">
              <a:spcBef>
                <a:spcPct val="50000"/>
              </a:spcBef>
              <a:defRPr/>
            </a:pPr>
            <a:r>
              <a:rPr lang="zh-CN" altLang="en-US" sz="1800" b="1">
                <a:solidFill>
                  <a:srgbClr val="002060"/>
                </a:solidFill>
                <a:latin typeface="宋体" panose="02010600030101010101" pitchFamily="2" charset="-122"/>
                <a:ea typeface="宋体" panose="02010600030101010101" pitchFamily="2" charset="-122"/>
                <a:cs typeface="+mn-ea"/>
              </a:rPr>
              <a:t>回忆中的故乡，充满神奇色彩的美，让“我”感到无比欢愉； 现实中的故乡，充满冷漠，人情隔膜，使“我”感到无比悲哀。 对未来的故乡，“我”充满希望，但是又觉得很渺茫。</a:t>
            </a:r>
            <a:endParaRPr kumimoji="0" lang="zh-CN" altLang="en-US" sz="1800" b="1">
              <a:solidFill>
                <a:srgbClr val="002060"/>
              </a:solidFill>
              <a:latin typeface="宋体" panose="02010600030101010101" pitchFamily="2" charset="-122"/>
              <a:ea typeface="宋体" panose="02010600030101010101" pitchFamily="2" charset="-122"/>
              <a:cs typeface="+mn-ea"/>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linds(horizontal)">
                                      <p:cBhvr>
                                        <p:cTn id="7" dur="500"/>
                                        <p:tgtEl>
                                          <p:spTgt spid="4">
                                            <p:txEl>
                                              <p:pRg st="0" end="0"/>
                                            </p:txEl>
                                          </p:spTgt>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animEffect transition="in" filter="blinds(horizontal)">
                                      <p:cBhvr>
                                        <p:cTn id="11" dur="500"/>
                                        <p:tgtEl>
                                          <p:spTgt spid="4">
                                            <p:txEl>
                                              <p:pRg st="1" end="1"/>
                                            </p:txEl>
                                          </p:spTgt>
                                        </p:tgtEl>
                                      </p:cBhvr>
                                    </p:animEffect>
                                  </p:childTnLst>
                                </p:cTn>
                              </p:par>
                            </p:childTnLst>
                          </p:cTn>
                        </p:par>
                        <p:par>
                          <p:cTn id="12" fill="hold">
                            <p:stCondLst>
                              <p:cond delay="1000"/>
                            </p:stCondLst>
                            <p:childTnLst>
                              <p:par>
                                <p:cTn id="13" presetID="3" presetClass="entr" presetSubtype="10" fill="hold" nodeType="after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blinds(horizontal)">
                                      <p:cBhvr>
                                        <p:cTn id="15" dur="500"/>
                                        <p:tgtEl>
                                          <p:spTgt spid="4">
                                            <p:txEl>
                                              <p:pRg st="2" end="2"/>
                                            </p:txEl>
                                          </p:spTgt>
                                        </p:tgtEl>
                                      </p:cBhvr>
                                    </p:animEffect>
                                  </p:childTnLst>
                                </p:cTn>
                              </p:par>
                            </p:childTnLst>
                          </p:cTn>
                        </p:par>
                        <p:par>
                          <p:cTn id="16" fill="hold">
                            <p:stCondLst>
                              <p:cond delay="1500"/>
                            </p:stCondLst>
                            <p:childTnLst>
                              <p:par>
                                <p:cTn id="17" presetID="3" presetClass="entr" presetSubtype="10" fill="hold" nodeType="after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blinds(horizontal)">
                                      <p:cBhvr>
                                        <p:cTn id="19" dur="500"/>
                                        <p:tgtEl>
                                          <p:spTgt spid="4">
                                            <p:txEl>
                                              <p:pRg st="3" end="3"/>
                                            </p:txEl>
                                          </p:spTgt>
                                        </p:tgtEl>
                                      </p:cBhvr>
                                    </p:animEffect>
                                  </p:childTnLst>
                                </p:cTn>
                              </p:par>
                            </p:childTnLst>
                          </p:cTn>
                        </p:par>
                        <p:par>
                          <p:cTn id="20" fill="hold">
                            <p:stCondLst>
                              <p:cond delay="2000"/>
                            </p:stCondLst>
                            <p:childTnLst>
                              <p:par>
                                <p:cTn id="21" presetID="3" presetClass="entr" presetSubtype="10" fill="hold" nodeType="after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blinds(horizontal)">
                                      <p:cBhvr>
                                        <p:cTn id="23" dur="500"/>
                                        <p:tgtEl>
                                          <p:spTgt spid="4">
                                            <p:txEl>
                                              <p:pRg st="4" end="4"/>
                                            </p:txEl>
                                          </p:spTgt>
                                        </p:tgtEl>
                                      </p:cBhvr>
                                    </p:animEffect>
                                  </p:childTnLst>
                                </p:cTn>
                              </p:par>
                            </p:childTnLst>
                          </p:cTn>
                        </p:par>
                        <p:par>
                          <p:cTn id="24" fill="hold">
                            <p:stCondLst>
                              <p:cond delay="2500"/>
                            </p:stCondLst>
                            <p:childTnLst>
                              <p:par>
                                <p:cTn id="25" presetID="3" presetClass="entr" presetSubtype="10" fill="hold" nodeType="after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animEffect transition="in" filter="blinds(horizontal)">
                                      <p:cBhvr>
                                        <p:cTn id="27" dur="500"/>
                                        <p:tgtEl>
                                          <p:spTgt spid="4">
                                            <p:txEl>
                                              <p:pRg st="5" end="5"/>
                                            </p:txEl>
                                          </p:spTgt>
                                        </p:tgtEl>
                                      </p:cBhvr>
                                    </p:animEffect>
                                  </p:childTnLst>
                                </p:cTn>
                              </p:par>
                            </p:childTnLst>
                          </p:cTn>
                        </p:par>
                        <p:par>
                          <p:cTn id="28" fill="hold">
                            <p:stCondLst>
                              <p:cond delay="3000"/>
                            </p:stCondLst>
                            <p:childTnLst>
                              <p:par>
                                <p:cTn id="29" presetID="3" presetClass="entr" presetSubtype="10" fill="hold" nodeType="after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animEffect transition="in" filter="blinds(horizontal)">
                                      <p:cBhvr>
                                        <p:cTn id="31" dur="500"/>
                                        <p:tgtEl>
                                          <p:spTgt spid="4">
                                            <p:txEl>
                                              <p:pRg st="6" end="6"/>
                                            </p:txEl>
                                          </p:spTgt>
                                        </p:tgtEl>
                                      </p:cBhvr>
                                    </p:animEffect>
                                  </p:childTnLst>
                                </p:cTn>
                              </p:par>
                            </p:childTnLst>
                          </p:cTn>
                        </p:par>
                        <p:par>
                          <p:cTn id="32" fill="hold">
                            <p:stCondLst>
                              <p:cond delay="3500"/>
                            </p:stCondLst>
                            <p:childTnLst>
                              <p:par>
                                <p:cTn id="33" presetID="3" presetClass="entr" presetSubtype="10" fill="hold" nodeType="afterEffect">
                                  <p:stCondLst>
                                    <p:cond delay="0"/>
                                  </p:stCondLst>
                                  <p:childTnLst>
                                    <p:set>
                                      <p:cBhvr>
                                        <p:cTn id="34" dur="1" fill="hold">
                                          <p:stCondLst>
                                            <p:cond delay="0"/>
                                          </p:stCondLst>
                                        </p:cTn>
                                        <p:tgtEl>
                                          <p:spTgt spid="4">
                                            <p:txEl>
                                              <p:pRg st="7" end="7"/>
                                            </p:txEl>
                                          </p:spTgt>
                                        </p:tgtEl>
                                        <p:attrNameLst>
                                          <p:attrName>style.visibility</p:attrName>
                                        </p:attrNameLst>
                                      </p:cBhvr>
                                      <p:to>
                                        <p:strVal val="visible"/>
                                      </p:to>
                                    </p:set>
                                    <p:animEffect transition="in" filter="blinds(horizontal)">
                                      <p:cBhvr>
                                        <p:cTn id="35" dur="500"/>
                                        <p:tgtEl>
                                          <p:spTgt spid="4">
                                            <p:txEl>
                                              <p:pRg st="7" end="7"/>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4">
                                            <p:txEl>
                                              <p:pRg st="8" end="8"/>
                                            </p:txEl>
                                          </p:spTgt>
                                        </p:tgtEl>
                                        <p:attrNameLst>
                                          <p:attrName>style.visibility</p:attrName>
                                        </p:attrNameLst>
                                      </p:cBhvr>
                                      <p:to>
                                        <p:strVal val="visible"/>
                                      </p:to>
                                    </p:set>
                                    <p:animEffect transition="in" filter="blinds(horizontal)">
                                      <p:cBhvr>
                                        <p:cTn id="40" dur="500"/>
                                        <p:tgtEl>
                                          <p:spTgt spid="4">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30530" y="478155"/>
            <a:ext cx="8224520" cy="6277610"/>
          </a:xfrm>
          <a:prstGeom prst="rect">
            <a:avLst/>
          </a:prstGeom>
          <a:noFill/>
        </p:spPr>
        <p:txBody>
          <a:bodyPr wrap="square" rtlCol="0" anchor="t">
            <a:spAutoFit/>
          </a:bodyPr>
          <a:p>
            <a:pPr>
              <a:spcBef>
                <a:spcPct val="50000"/>
              </a:spcBef>
            </a:pPr>
            <a:endParaRPr lang="en-US" altLang="zh-CN" sz="1400" b="1">
              <a:solidFill>
                <a:srgbClr val="D50943"/>
              </a:solidFill>
              <a:latin typeface="Times New Roman" panose="02020603050405020304" charset="0"/>
            </a:endParaRPr>
          </a:p>
          <a:p>
            <a:pPr>
              <a:lnSpc>
                <a:spcPct val="130000"/>
              </a:lnSpc>
            </a:pPr>
            <a:r>
              <a:rPr lang="zh-CN" altLang="en-US" sz="2000" b="1">
                <a:solidFill>
                  <a:srgbClr val="002060"/>
                </a:solidFill>
                <a:latin typeface="宋体" panose="02010600030101010101" pitchFamily="2" charset="-122"/>
                <a:ea typeface="宋体" panose="02010600030101010101" pitchFamily="2" charset="-122"/>
                <a:sym typeface="+mn-ea"/>
              </a:rPr>
              <a:t>辛亥革命后，封建王朝的专制政权被推翻了，但代之而起的是地主</a:t>
            </a:r>
            <a:endParaRPr lang="zh-CN" altLang="en-US" sz="2000" b="1">
              <a:solidFill>
                <a:srgbClr val="002060"/>
              </a:solidFill>
              <a:latin typeface="宋体" panose="02010600030101010101" pitchFamily="2" charset="-122"/>
              <a:ea typeface="宋体" panose="02010600030101010101" pitchFamily="2" charset="-122"/>
              <a:sym typeface="+mn-ea"/>
            </a:endParaRPr>
          </a:p>
          <a:p>
            <a:pPr>
              <a:lnSpc>
                <a:spcPct val="130000"/>
              </a:lnSpc>
            </a:pPr>
            <a:r>
              <a:rPr lang="zh-CN" altLang="en-US" sz="2000" b="1">
                <a:solidFill>
                  <a:srgbClr val="002060"/>
                </a:solidFill>
                <a:latin typeface="宋体" panose="02010600030101010101" pitchFamily="2" charset="-122"/>
                <a:ea typeface="宋体" panose="02010600030101010101" pitchFamily="2" charset="-122"/>
                <a:sym typeface="+mn-ea"/>
              </a:rPr>
              <a:t>阶级的军阀官僚的统治。帝国主义不但操纵了中国的财政和经济命脉，而且操纵了中国的政治和军事力量。由于这双重的压迫，中国的广大人民，日益贫困化。</a:t>
            </a:r>
            <a:endParaRPr lang="zh-CN" altLang="en-US" sz="2000" b="1">
              <a:solidFill>
                <a:srgbClr val="002060"/>
              </a:solidFill>
              <a:latin typeface="宋体" panose="02010600030101010101" pitchFamily="2" charset="-122"/>
              <a:ea typeface="宋体" panose="02010600030101010101" pitchFamily="2" charset="-122"/>
              <a:sym typeface="+mn-ea"/>
            </a:endParaRPr>
          </a:p>
          <a:p>
            <a:pPr>
              <a:lnSpc>
                <a:spcPct val="130000"/>
              </a:lnSpc>
            </a:pPr>
            <a:r>
              <a:rPr lang="en-US" altLang="zh-CN" sz="2000" b="1">
                <a:solidFill>
                  <a:srgbClr val="002060"/>
                </a:solidFill>
                <a:latin typeface="宋体" panose="02010600030101010101" pitchFamily="2" charset="-122"/>
                <a:ea typeface="宋体" panose="02010600030101010101" pitchFamily="2" charset="-122"/>
                <a:sym typeface="+mn-ea"/>
              </a:rPr>
              <a:t>1919</a:t>
            </a:r>
            <a:r>
              <a:rPr lang="zh-CN" altLang="en-US" sz="2000" b="1">
                <a:solidFill>
                  <a:srgbClr val="002060"/>
                </a:solidFill>
                <a:latin typeface="宋体" panose="02010600030101010101" pitchFamily="2" charset="-122"/>
                <a:ea typeface="宋体" panose="02010600030101010101" pitchFamily="2" charset="-122"/>
                <a:sym typeface="+mn-ea"/>
              </a:rPr>
              <a:t>年</a:t>
            </a:r>
            <a:r>
              <a:rPr lang="en-US" altLang="zh-CN" sz="2000" b="1">
                <a:solidFill>
                  <a:srgbClr val="002060"/>
                </a:solidFill>
                <a:latin typeface="宋体" panose="02010600030101010101" pitchFamily="2" charset="-122"/>
                <a:ea typeface="宋体" panose="02010600030101010101" pitchFamily="2" charset="-122"/>
                <a:sym typeface="+mn-ea"/>
              </a:rPr>
              <a:t>12</a:t>
            </a:r>
            <a:r>
              <a:rPr lang="zh-CN" altLang="en-US" sz="2000" b="1">
                <a:solidFill>
                  <a:srgbClr val="002060"/>
                </a:solidFill>
                <a:latin typeface="宋体" panose="02010600030101010101" pitchFamily="2" charset="-122"/>
                <a:ea typeface="宋体" panose="02010600030101010101" pitchFamily="2" charset="-122"/>
                <a:sym typeface="+mn-ea"/>
              </a:rPr>
              <a:t>月初，鲁迅回故乡绍兴，接母亲到北京。在故乡，看到故乡的破旧不堪和农民生活的贫困，他目睹了故乡的冷漠、麻木、市侩和猥琐，“希望”的破灭，百感交集，思绪万千，心中感到无比的悲哀。</a:t>
            </a:r>
            <a:r>
              <a:rPr lang="en-US" altLang="zh-CN" sz="2000" b="1">
                <a:solidFill>
                  <a:srgbClr val="002060"/>
                </a:solidFill>
                <a:latin typeface="宋体" panose="02010600030101010101" pitchFamily="2" charset="-122"/>
                <a:ea typeface="宋体" panose="02010600030101010101" pitchFamily="2" charset="-122"/>
                <a:sym typeface="+mn-ea"/>
              </a:rPr>
              <a:t>1921</a:t>
            </a:r>
            <a:r>
              <a:rPr lang="zh-CN" altLang="en-US" sz="2000" b="1">
                <a:solidFill>
                  <a:srgbClr val="002060"/>
                </a:solidFill>
                <a:latin typeface="宋体" panose="02010600030101010101" pitchFamily="2" charset="-122"/>
                <a:ea typeface="宋体" panose="02010600030101010101" pitchFamily="2" charset="-122"/>
                <a:sym typeface="+mn-ea"/>
              </a:rPr>
              <a:t>年，作者依据这次回家的经历为题材，写了这篇小说。</a:t>
            </a:r>
            <a:endParaRPr lang="zh-CN" altLang="en-US" sz="2000" b="1">
              <a:solidFill>
                <a:srgbClr val="002060"/>
              </a:solidFill>
              <a:latin typeface="宋体" panose="02010600030101010101" pitchFamily="2" charset="-122"/>
              <a:ea typeface="宋体" panose="02010600030101010101" pitchFamily="2" charset="-122"/>
              <a:sym typeface="+mn-ea"/>
            </a:endParaRPr>
          </a:p>
          <a:p>
            <a:pPr>
              <a:spcBef>
                <a:spcPct val="50000"/>
              </a:spcBef>
            </a:pPr>
            <a:r>
              <a:rPr lang="zh-CN" altLang="en-US" sz="2000" b="1">
                <a:solidFill>
                  <a:srgbClr val="002060"/>
                </a:solidFill>
                <a:latin typeface="宋体" panose="02010600030101010101" pitchFamily="2" charset="-122"/>
                <a:ea typeface="宋体" panose="02010600030101010101" pitchFamily="2" charset="-122"/>
                <a:sym typeface="+mn-ea"/>
              </a:rPr>
              <a:t>文章是用第一人称来写的，是作者所塑造的一个人物形象，不能指作者自己。</a:t>
            </a:r>
            <a:endParaRPr lang="zh-CN" altLang="en-US" sz="2000" b="1">
              <a:solidFill>
                <a:srgbClr val="002060"/>
              </a:solidFill>
              <a:latin typeface="宋体" panose="02010600030101010101" pitchFamily="2" charset="-122"/>
              <a:ea typeface="宋体" panose="02010600030101010101" pitchFamily="2" charset="-122"/>
              <a:sym typeface="+mn-ea"/>
            </a:endParaRPr>
          </a:p>
          <a:p>
            <a:pPr>
              <a:lnSpc>
                <a:spcPct val="130000"/>
              </a:lnSpc>
            </a:pPr>
            <a:r>
              <a:rPr lang="zh-CN" altLang="en-US" sz="2000" b="1">
                <a:solidFill>
                  <a:srgbClr val="002060"/>
                </a:solidFill>
                <a:latin typeface="宋体" panose="02010600030101010101" pitchFamily="2" charset="-122"/>
                <a:ea typeface="宋体" panose="02010600030101010101" pitchFamily="2" charset="-122"/>
                <a:sym typeface="+mn-ea"/>
              </a:rPr>
              <a:t> 通过对故乡景色和人物前后变化的描写反映了当时旧中国的社会现实。作者深切地感触到故乡的衰败，并以此作为小说的情节基础，描写了以闰土为代表的旧中国农民的悲惨生活，表达了“我”对贫苦农民的深切同情，反映了农村经济的日益破产，揭示了农民日益贫困的社会根源，抒发了热切向往新生活的愿望。</a:t>
            </a:r>
            <a:endParaRPr lang="zh-CN" altLang="en-US" sz="2000" b="1" dirty="0" smtClean="0">
              <a:solidFill>
                <a:srgbClr val="002060"/>
              </a:solidFill>
              <a:latin typeface="宋体" panose="02010600030101010101" pitchFamily="2" charset="-122"/>
              <a:ea typeface="宋体" panose="02010600030101010101" pitchFamily="2" charset="-122"/>
              <a:sym typeface="+mn-ea"/>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写作·背景</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60" name="文本框 96259"/>
          <p:cNvSpPr txBox="1"/>
          <p:nvPr/>
        </p:nvSpPr>
        <p:spPr>
          <a:xfrm>
            <a:off x="323850" y="1125538"/>
            <a:ext cx="8820150" cy="4584700"/>
          </a:xfrm>
          <a:prstGeom prst="rect">
            <a:avLst/>
          </a:prstGeom>
          <a:noFill/>
          <a:ln w="9525">
            <a:noFill/>
          </a:ln>
        </p:spPr>
        <p:txBody>
          <a:bodyPr>
            <a:spAutoFit/>
          </a:bodyPr>
          <a:p>
            <a:pPr lvl="0">
              <a:spcBef>
                <a:spcPct val="50000"/>
              </a:spcBef>
            </a:pPr>
            <a:r>
              <a:rPr lang="zh-CN" altLang="en-US" sz="3600" b="1" dirty="0">
                <a:solidFill>
                  <a:srgbClr val="FF0000"/>
                </a:solidFill>
                <a:latin typeface="Garamond" panose="02020404030301010803" pitchFamily="18" charset="0"/>
                <a:ea typeface="黑体" panose="02010609060101010101" pitchFamily="2" charset="-122"/>
              </a:rPr>
              <a:t>讨论小说的艺术特色并分析其作用</a:t>
            </a:r>
            <a:endParaRPr lang="zh-CN" altLang="en-US" sz="3600" b="1" dirty="0">
              <a:solidFill>
                <a:srgbClr val="FF0000"/>
              </a:solidFill>
              <a:latin typeface="Garamond" panose="02020404030301010803" pitchFamily="18" charset="0"/>
              <a:ea typeface="黑体" panose="02010609060101010101" pitchFamily="2" charset="-122"/>
            </a:endParaRPr>
          </a:p>
          <a:p>
            <a:pPr lvl="0">
              <a:spcBef>
                <a:spcPct val="50000"/>
              </a:spcBef>
            </a:pPr>
            <a:r>
              <a:rPr lang="zh-CN" altLang="en-US" sz="3200" b="1" dirty="0">
                <a:solidFill>
                  <a:srgbClr val="002060"/>
                </a:solidFill>
                <a:latin typeface="Garamond" panose="02020404030301010803" pitchFamily="18" charset="0"/>
                <a:ea typeface="黑体" panose="02010609060101010101" pitchFamily="2" charset="-122"/>
              </a:rPr>
              <a:t>提示：</a:t>
            </a:r>
            <a:endParaRPr lang="zh-CN" altLang="en-US" sz="3200" b="1" dirty="0">
              <a:solidFill>
                <a:srgbClr val="002060"/>
              </a:solidFill>
              <a:latin typeface="Garamond" panose="02020404030301010803" pitchFamily="18" charset="0"/>
              <a:ea typeface="黑体" panose="02010609060101010101" pitchFamily="2" charset="-122"/>
            </a:endParaRPr>
          </a:p>
          <a:p>
            <a:pPr lvl="0">
              <a:spcBef>
                <a:spcPct val="50000"/>
              </a:spcBef>
            </a:pPr>
            <a:r>
              <a:rPr lang="zh-CN" altLang="en-US" sz="3200" b="1" dirty="0">
                <a:solidFill>
                  <a:srgbClr val="002060"/>
                </a:solidFill>
                <a:latin typeface="Garamond" panose="02020404030301010803" pitchFamily="18" charset="0"/>
                <a:ea typeface="黑体" panose="02010609060101010101" pitchFamily="2" charset="-122"/>
              </a:rPr>
              <a:t>　</a:t>
            </a:r>
            <a:r>
              <a:rPr lang="en-US" altLang="zh-CN" sz="3200" b="1" dirty="0">
                <a:solidFill>
                  <a:srgbClr val="002060"/>
                </a:solidFill>
                <a:latin typeface="Garamond" panose="02020404030301010803" pitchFamily="18" charset="0"/>
                <a:ea typeface="黑体" panose="02010609060101010101" pitchFamily="2" charset="-122"/>
              </a:rPr>
              <a:t>1</a:t>
            </a:r>
            <a:r>
              <a:rPr lang="zh-CN" altLang="en-US" sz="3200" b="1" dirty="0">
                <a:solidFill>
                  <a:srgbClr val="002060"/>
                </a:solidFill>
                <a:latin typeface="Garamond" panose="02020404030301010803" pitchFamily="18" charset="0"/>
                <a:ea typeface="黑体" panose="02010609060101010101" pitchFamily="2" charset="-122"/>
              </a:rPr>
              <a:t>、对比中刻画人物，表现主题；</a:t>
            </a:r>
            <a:endParaRPr lang="zh-CN" altLang="en-US" sz="3200" b="1" dirty="0">
              <a:solidFill>
                <a:srgbClr val="002060"/>
              </a:solidFill>
              <a:latin typeface="Garamond" panose="02020404030301010803" pitchFamily="18" charset="0"/>
              <a:ea typeface="黑体" panose="02010609060101010101" pitchFamily="2" charset="-122"/>
            </a:endParaRPr>
          </a:p>
          <a:p>
            <a:pPr lvl="0">
              <a:spcBef>
                <a:spcPct val="50000"/>
              </a:spcBef>
            </a:pPr>
            <a:r>
              <a:rPr lang="zh-CN" altLang="en-US" sz="3200" b="1" dirty="0">
                <a:solidFill>
                  <a:srgbClr val="002060"/>
                </a:solidFill>
                <a:latin typeface="Garamond" panose="02020404030301010803" pitchFamily="18" charset="0"/>
                <a:ea typeface="黑体" panose="02010609060101010101" pitchFamily="2" charset="-122"/>
              </a:rPr>
              <a:t>　</a:t>
            </a:r>
            <a:r>
              <a:rPr lang="en-US" altLang="zh-CN" sz="3200" b="1" dirty="0">
                <a:solidFill>
                  <a:srgbClr val="002060"/>
                </a:solidFill>
                <a:latin typeface="Garamond" panose="02020404030301010803" pitchFamily="18" charset="0"/>
                <a:ea typeface="黑体" panose="02010609060101010101" pitchFamily="2" charset="-122"/>
              </a:rPr>
              <a:t>2</a:t>
            </a:r>
            <a:r>
              <a:rPr lang="zh-CN" altLang="en-US" sz="3200" b="1" dirty="0">
                <a:solidFill>
                  <a:srgbClr val="002060"/>
                </a:solidFill>
                <a:latin typeface="Garamond" panose="02020404030301010803" pitchFamily="18" charset="0"/>
                <a:ea typeface="黑体" panose="02010609060101010101" pitchFamily="2" charset="-122"/>
              </a:rPr>
              <a:t>、运用景物描写渲染气氛，烘托人物思想感情；</a:t>
            </a:r>
            <a:endParaRPr lang="zh-CN" altLang="en-US" sz="3200" b="1" dirty="0">
              <a:solidFill>
                <a:srgbClr val="002060"/>
              </a:solidFill>
              <a:latin typeface="Garamond" panose="02020404030301010803" pitchFamily="18" charset="0"/>
              <a:ea typeface="黑体" panose="02010609060101010101" pitchFamily="2" charset="-122"/>
            </a:endParaRPr>
          </a:p>
          <a:p>
            <a:pPr lvl="0">
              <a:spcBef>
                <a:spcPct val="50000"/>
              </a:spcBef>
            </a:pPr>
            <a:r>
              <a:rPr lang="zh-CN" altLang="en-US" sz="3200" b="1" dirty="0">
                <a:solidFill>
                  <a:srgbClr val="002060"/>
                </a:solidFill>
                <a:latin typeface="Garamond" panose="02020404030301010803" pitchFamily="18" charset="0"/>
                <a:ea typeface="黑体" panose="02010609060101010101" pitchFamily="2" charset="-122"/>
              </a:rPr>
              <a:t>　</a:t>
            </a:r>
            <a:r>
              <a:rPr lang="en-US" altLang="zh-CN" sz="3200" b="1" dirty="0">
                <a:solidFill>
                  <a:srgbClr val="002060"/>
                </a:solidFill>
                <a:latin typeface="Garamond" panose="02020404030301010803" pitchFamily="18" charset="0"/>
                <a:ea typeface="黑体" panose="02010609060101010101" pitchFamily="2" charset="-122"/>
              </a:rPr>
              <a:t>3</a:t>
            </a:r>
            <a:r>
              <a:rPr lang="zh-CN" altLang="en-US" sz="3200" b="1" dirty="0">
                <a:solidFill>
                  <a:srgbClr val="002060"/>
                </a:solidFill>
                <a:latin typeface="Garamond" panose="02020404030301010803" pitchFamily="18" charset="0"/>
                <a:ea typeface="黑体" panose="02010609060101010101" pitchFamily="2" charset="-122"/>
              </a:rPr>
              <a:t>、运用典型的语言表现典型的形象，传神的肖像描写表现人物性格特征。</a:t>
            </a:r>
            <a:endParaRPr lang="zh-CN" altLang="en-US" sz="3200" b="1" dirty="0">
              <a:solidFill>
                <a:srgbClr val="002060"/>
              </a:solidFill>
              <a:latin typeface="Garamond" panose="02020404030301010803" pitchFamily="18" charset="0"/>
              <a:ea typeface="黑体" panose="02010609060101010101"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问题·探究</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6260">
                                            <p:txEl>
                                              <p:charRg st="0" end="18"/>
                                            </p:txEl>
                                          </p:spTgt>
                                        </p:tgtEl>
                                        <p:attrNameLst>
                                          <p:attrName>style.visibility</p:attrName>
                                        </p:attrNameLst>
                                      </p:cBhvr>
                                      <p:to>
                                        <p:strVal val="visible"/>
                                      </p:to>
                                    </p:set>
                                    <p:anim calcmode="lin" valueType="num">
                                      <p:cBhvr additive="base">
                                        <p:cTn id="7" dur="500" fill="hold"/>
                                        <p:tgtEl>
                                          <p:spTgt spid="96260">
                                            <p:txEl>
                                              <p:charRg st="0" end="18"/>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6260">
                                            <p:txEl>
                                              <p:charRg st="0" end="18"/>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6260">
                                            <p:txEl>
                                              <p:charRg st="18" end="22"/>
                                            </p:txEl>
                                          </p:spTgt>
                                        </p:tgtEl>
                                        <p:attrNameLst>
                                          <p:attrName>style.visibility</p:attrName>
                                        </p:attrNameLst>
                                      </p:cBhvr>
                                      <p:to>
                                        <p:strVal val="visible"/>
                                      </p:to>
                                    </p:set>
                                    <p:anim calcmode="lin" valueType="num">
                                      <p:cBhvr additive="base">
                                        <p:cTn id="11" dur="500" fill="hold"/>
                                        <p:tgtEl>
                                          <p:spTgt spid="96260">
                                            <p:txEl>
                                              <p:charRg st="18" end="22"/>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96260">
                                            <p:txEl>
                                              <p:charRg st="18" end="22"/>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6260">
                                            <p:txEl>
                                              <p:charRg st="22" end="39"/>
                                            </p:txEl>
                                          </p:spTgt>
                                        </p:tgtEl>
                                        <p:attrNameLst>
                                          <p:attrName>style.visibility</p:attrName>
                                        </p:attrNameLst>
                                      </p:cBhvr>
                                      <p:to>
                                        <p:strVal val="visible"/>
                                      </p:to>
                                    </p:set>
                                    <p:anim calcmode="lin" valueType="num">
                                      <p:cBhvr additive="base">
                                        <p:cTn id="15" dur="500" fill="hold"/>
                                        <p:tgtEl>
                                          <p:spTgt spid="96260">
                                            <p:txEl>
                                              <p:charRg st="22" end="39"/>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96260">
                                            <p:txEl>
                                              <p:charRg st="22" end="39"/>
                                            </p:txEl>
                                          </p:spTgt>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96260">
                                            <p:txEl>
                                              <p:charRg st="39" end="63"/>
                                            </p:txEl>
                                          </p:spTgt>
                                        </p:tgtEl>
                                        <p:attrNameLst>
                                          <p:attrName>style.visibility</p:attrName>
                                        </p:attrNameLst>
                                      </p:cBhvr>
                                      <p:to>
                                        <p:strVal val="visible"/>
                                      </p:to>
                                    </p:set>
                                    <p:anim calcmode="lin" valueType="num">
                                      <p:cBhvr additive="base">
                                        <p:cTn id="19" dur="500" fill="hold"/>
                                        <p:tgtEl>
                                          <p:spTgt spid="96260">
                                            <p:txEl>
                                              <p:charRg st="39" end="63"/>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6260">
                                            <p:txEl>
                                              <p:charRg st="39" end="63"/>
                                            </p:txEl>
                                          </p:spTgt>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96260">
                                            <p:txEl>
                                              <p:charRg st="63" end="98"/>
                                            </p:txEl>
                                          </p:spTgt>
                                        </p:tgtEl>
                                        <p:attrNameLst>
                                          <p:attrName>style.visibility</p:attrName>
                                        </p:attrNameLst>
                                      </p:cBhvr>
                                      <p:to>
                                        <p:strVal val="visible"/>
                                      </p:to>
                                    </p:set>
                                    <p:anim calcmode="lin" valueType="num">
                                      <p:cBhvr additive="base">
                                        <p:cTn id="23" dur="500" fill="hold"/>
                                        <p:tgtEl>
                                          <p:spTgt spid="96260">
                                            <p:txEl>
                                              <p:charRg st="63" end="98"/>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96260">
                                            <p:txEl>
                                              <p:charRg st="63" end="98"/>
                                            </p:txEl>
                                          </p:spTgt>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3" presetClass="entr" presetSubtype="10" fill="hold" nodeType="clickEffect">
                                  <p:stCondLst>
                                    <p:cond delay="0"/>
                                  </p:stCondLst>
                                  <p:childTnLst>
                                    <p:set>
                                      <p:cBhvr>
                                        <p:cTn id="28" dur="1" fill="hold">
                                          <p:stCondLst>
                                            <p:cond delay="0"/>
                                          </p:stCondLst>
                                        </p:cTn>
                                        <p:tgtEl>
                                          <p:spTgt spid="96260">
                                            <p:txEl>
                                              <p:charRg st="22" end="39"/>
                                            </p:txEl>
                                          </p:spTgt>
                                        </p:tgtEl>
                                        <p:attrNameLst>
                                          <p:attrName>style.visibility</p:attrName>
                                        </p:attrNameLst>
                                      </p:cBhvr>
                                      <p:to>
                                        <p:strVal val="visible"/>
                                      </p:to>
                                    </p:set>
                                    <p:animEffect transition="in" filter="blinds(horizontal)">
                                      <p:cBhvr>
                                        <p:cTn id="29" dur="500"/>
                                        <p:tgtEl>
                                          <p:spTgt spid="96260">
                                            <p:txEl>
                                              <p:charRg st="22" end="39"/>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nodeType="clickEffect">
                                  <p:stCondLst>
                                    <p:cond delay="0"/>
                                  </p:stCondLst>
                                  <p:childTnLst>
                                    <p:set>
                                      <p:cBhvr>
                                        <p:cTn id="33" dur="1" fill="hold">
                                          <p:stCondLst>
                                            <p:cond delay="0"/>
                                          </p:stCondLst>
                                        </p:cTn>
                                        <p:tgtEl>
                                          <p:spTgt spid="96260">
                                            <p:txEl>
                                              <p:charRg st="39" end="63"/>
                                            </p:txEl>
                                          </p:spTgt>
                                        </p:tgtEl>
                                        <p:attrNameLst>
                                          <p:attrName>style.visibility</p:attrName>
                                        </p:attrNameLst>
                                      </p:cBhvr>
                                      <p:to>
                                        <p:strVal val="visible"/>
                                      </p:to>
                                    </p:set>
                                    <p:animEffect transition="in" filter="blinds(horizontal)">
                                      <p:cBhvr>
                                        <p:cTn id="34" dur="500"/>
                                        <p:tgtEl>
                                          <p:spTgt spid="96260">
                                            <p:txEl>
                                              <p:charRg st="39" end="6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nodeType="clickEffect">
                                  <p:stCondLst>
                                    <p:cond delay="0"/>
                                  </p:stCondLst>
                                  <p:childTnLst>
                                    <p:set>
                                      <p:cBhvr>
                                        <p:cTn id="38" dur="1" fill="hold">
                                          <p:stCondLst>
                                            <p:cond delay="0"/>
                                          </p:stCondLst>
                                        </p:cTn>
                                        <p:tgtEl>
                                          <p:spTgt spid="96260">
                                            <p:txEl>
                                              <p:charRg st="63" end="98"/>
                                            </p:txEl>
                                          </p:spTgt>
                                        </p:tgtEl>
                                        <p:attrNameLst>
                                          <p:attrName>style.visibility</p:attrName>
                                        </p:attrNameLst>
                                      </p:cBhvr>
                                      <p:to>
                                        <p:strVal val="visible"/>
                                      </p:to>
                                    </p:set>
                                    <p:animEffect transition="in" filter="blinds(horizontal)">
                                      <p:cBhvr>
                                        <p:cTn id="39" dur="500"/>
                                        <p:tgtEl>
                                          <p:spTgt spid="96260">
                                            <p:txEl>
                                              <p:charRg st="63" end="9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0595" name="Rectangle 3"/>
          <p:cNvSpPr>
            <a:spLocks noGrp="1" noChangeArrowheads="1"/>
          </p:cNvSpPr>
          <p:nvPr/>
        </p:nvSpPr>
        <p:spPr>
          <a:xfrm>
            <a:off x="1557" y="679427"/>
            <a:ext cx="8640762" cy="641350"/>
          </a:xfrm>
          <a:prstGeom prst="rect">
            <a:avLst/>
          </a:prstGeom>
        </p:spPr>
        <p:txBody>
          <a:bodyPr vert="horz" rtlCol="0" anchor="ctr">
            <a:normAutofit/>
          </a:bodyPr>
          <a:lst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2pPr>
            <a:lvl3pPr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3pPr>
            <a:lvl4pPr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4pPr>
            <a:lvl5pPr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5pPr>
            <a:lvl6pPr marL="4572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6pPr>
            <a:lvl7pPr marL="9144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7pPr>
            <a:lvl8pPr marL="13716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8pPr>
            <a:lvl9pPr marL="1828800" algn="l" rtl="0" fontAlgn="base">
              <a:spcBef>
                <a:spcPct val="0"/>
              </a:spcBef>
              <a:spcAft>
                <a:spcPct val="0"/>
              </a:spcAft>
              <a:defRPr sz="3600">
                <a:solidFill>
                  <a:schemeClr val="tx2"/>
                </a:solidFill>
                <a:latin typeface="Franklin Gothic Medium" panose="020B0603020102020204" pitchFamily="34" charset="0"/>
                <a:ea typeface="隶书" panose="02010509060101010101" pitchFamily="49" charset="-122"/>
              </a:defRPr>
            </a:lvl9pPr>
          </a:lstStyle>
          <a:p>
            <a:pPr fontAlgn="auto">
              <a:spcAft>
                <a:spcPts val="0"/>
              </a:spcAft>
              <a:defRPr/>
            </a:pPr>
            <a:r>
              <a:rPr lang="zh-CN" altLang="en-US" b="1" dirty="0">
                <a:effectLst>
                  <a:outerShdw blurRad="38100" dist="38100" dir="2700000" algn="tl">
                    <a:srgbClr val="000000"/>
                  </a:outerShdw>
                </a:effectLst>
                <a:ea typeface="黑体" panose="02010609060101010101" pitchFamily="2" charset="-122"/>
              </a:rPr>
              <a:t>运用景物描写渲染气氛，烘托人物感情。</a:t>
            </a:r>
            <a:endParaRPr lang="zh-CN" altLang="en-US" b="1" dirty="0">
              <a:effectLst>
                <a:outerShdw blurRad="38100" dist="38100" dir="2700000" algn="tl">
                  <a:srgbClr val="000000"/>
                </a:outerShdw>
              </a:effectLst>
              <a:ea typeface="黑体" panose="02010609060101010101" pitchFamily="2" charset="-122"/>
            </a:endParaRPr>
          </a:p>
        </p:txBody>
      </p:sp>
      <p:sp>
        <p:nvSpPr>
          <p:cNvPr id="110596" name="AutoShape 4"/>
          <p:cNvSpPr/>
          <p:nvPr/>
        </p:nvSpPr>
        <p:spPr bwMode="auto">
          <a:xfrm>
            <a:off x="34925" y="1339184"/>
            <a:ext cx="381000" cy="2667000"/>
          </a:xfrm>
          <a:prstGeom prst="leftBrace">
            <a:avLst>
              <a:gd name="adj1" fmla="val 58333"/>
              <a:gd name="adj2" fmla="val 50000"/>
            </a:avLst>
          </a:prstGeom>
          <a:noFill/>
          <a:ln w="44450">
            <a:solidFill>
              <a:schemeClr val="tx1"/>
            </a:solidFill>
            <a:round/>
          </a:ln>
        </p:spPr>
        <p:txBody>
          <a:bodyPr wrap="none" anchor="ctr"/>
          <a:lstStyle/>
          <a:p>
            <a:endParaRPr lang="zh-CN" altLang="en-US"/>
          </a:p>
        </p:txBody>
      </p:sp>
      <p:sp>
        <p:nvSpPr>
          <p:cNvPr id="110597" name="Text Box 5"/>
          <p:cNvSpPr txBox="1">
            <a:spLocks noChangeArrowheads="1"/>
          </p:cNvSpPr>
          <p:nvPr/>
        </p:nvSpPr>
        <p:spPr bwMode="auto">
          <a:xfrm>
            <a:off x="492125" y="1339184"/>
            <a:ext cx="2784475" cy="2861310"/>
          </a:xfrm>
          <a:prstGeom prst="rect">
            <a:avLst/>
          </a:prstGeom>
          <a:noFill/>
          <a:ln w="9525">
            <a:noFill/>
            <a:miter lim="800000"/>
          </a:ln>
        </p:spPr>
        <p:txBody>
          <a:bodyPr>
            <a:spAutoFit/>
          </a:bodyPr>
          <a:lstStyle/>
          <a:p>
            <a:r>
              <a:rPr lang="zh-CN" altLang="en-US" sz="3600" b="1">
                <a:solidFill>
                  <a:srgbClr val="9900CC"/>
                </a:solidFill>
                <a:latin typeface="Times New Roman" panose="02020603050405020304" charset="0"/>
              </a:rPr>
              <a:t>开头景物：</a:t>
            </a:r>
            <a:endParaRPr lang="zh-CN" altLang="en-US" sz="3600" b="1">
              <a:solidFill>
                <a:srgbClr val="9900CC"/>
              </a:solidFill>
              <a:latin typeface="Times New Roman" panose="02020603050405020304" charset="0"/>
            </a:endParaRPr>
          </a:p>
          <a:p>
            <a:endParaRPr lang="zh-CN" altLang="en-US" sz="3600" b="1">
              <a:solidFill>
                <a:srgbClr val="9900CC"/>
              </a:solidFill>
              <a:latin typeface="Times New Roman" panose="02020603050405020304" charset="0"/>
            </a:endParaRPr>
          </a:p>
          <a:p>
            <a:r>
              <a:rPr lang="zh-CN" altLang="en-US" sz="3600" b="1">
                <a:solidFill>
                  <a:srgbClr val="9900CC"/>
                </a:solidFill>
                <a:latin typeface="Times New Roman" panose="02020603050405020304" charset="0"/>
              </a:rPr>
              <a:t>神异图画：</a:t>
            </a:r>
            <a:endParaRPr lang="zh-CN" altLang="en-US" sz="3600" b="1">
              <a:solidFill>
                <a:srgbClr val="9900CC"/>
              </a:solidFill>
              <a:latin typeface="Times New Roman" panose="02020603050405020304" charset="0"/>
            </a:endParaRPr>
          </a:p>
          <a:p>
            <a:endParaRPr lang="zh-CN" altLang="en-US" sz="3600" b="1">
              <a:solidFill>
                <a:srgbClr val="9900CC"/>
              </a:solidFill>
              <a:latin typeface="Times New Roman" panose="02020603050405020304" charset="0"/>
            </a:endParaRPr>
          </a:p>
          <a:p>
            <a:r>
              <a:rPr lang="zh-CN" altLang="en-US" sz="3600" b="1">
                <a:solidFill>
                  <a:srgbClr val="9900CC"/>
                </a:solidFill>
                <a:latin typeface="Times New Roman" panose="02020603050405020304" charset="0"/>
              </a:rPr>
              <a:t>离乡景物：</a:t>
            </a:r>
            <a:endParaRPr lang="zh-CN" altLang="en-US" sz="3600" b="1">
              <a:solidFill>
                <a:srgbClr val="9900CC"/>
              </a:solidFill>
              <a:latin typeface="Times New Roman" panose="02020603050405020304" charset="0"/>
            </a:endParaRPr>
          </a:p>
        </p:txBody>
      </p:sp>
      <p:sp>
        <p:nvSpPr>
          <p:cNvPr id="110598" name="Text Box 6"/>
          <p:cNvSpPr txBox="1">
            <a:spLocks noChangeArrowheads="1"/>
          </p:cNvSpPr>
          <p:nvPr/>
        </p:nvSpPr>
        <p:spPr bwMode="auto">
          <a:xfrm>
            <a:off x="2686050" y="1368407"/>
            <a:ext cx="6457950" cy="521970"/>
          </a:xfrm>
          <a:prstGeom prst="rect">
            <a:avLst/>
          </a:prstGeom>
          <a:noFill/>
          <a:ln w="9525">
            <a:noFill/>
            <a:miter lim="800000"/>
          </a:ln>
        </p:spPr>
        <p:txBody>
          <a:bodyPr>
            <a:spAutoFit/>
          </a:bodyPr>
          <a:lstStyle/>
          <a:p>
            <a:r>
              <a:rPr lang="zh-CN" altLang="en-US" sz="2800" b="1" dirty="0">
                <a:latin typeface="Times New Roman" panose="02020603050405020304" charset="0"/>
              </a:rPr>
              <a:t>反映农村的衰败和“我”的悲凉心情。</a:t>
            </a:r>
            <a:endParaRPr lang="zh-CN" altLang="en-US" sz="2800" b="1" dirty="0">
              <a:latin typeface="Times New Roman" panose="02020603050405020304" charset="0"/>
            </a:endParaRPr>
          </a:p>
        </p:txBody>
      </p:sp>
      <p:sp>
        <p:nvSpPr>
          <p:cNvPr id="110599" name="Text Box 7"/>
          <p:cNvSpPr txBox="1">
            <a:spLocks noChangeArrowheads="1"/>
          </p:cNvSpPr>
          <p:nvPr/>
        </p:nvSpPr>
        <p:spPr bwMode="auto">
          <a:xfrm>
            <a:off x="2571736" y="2320255"/>
            <a:ext cx="5902960" cy="953135"/>
          </a:xfrm>
          <a:prstGeom prst="rect">
            <a:avLst/>
          </a:prstGeom>
          <a:noFill/>
          <a:ln w="9525">
            <a:noFill/>
            <a:miter lim="800000"/>
          </a:ln>
        </p:spPr>
        <p:txBody>
          <a:bodyPr wrap="none">
            <a:spAutoFit/>
          </a:bodyPr>
          <a:lstStyle/>
          <a:p>
            <a:r>
              <a:rPr lang="zh-CN" altLang="en-US" sz="2800" b="1" dirty="0">
                <a:latin typeface="Times New Roman" panose="02020603050405020304" charset="0"/>
              </a:rPr>
              <a:t>创造明朗愉快的气氛，烘托“我”对</a:t>
            </a:r>
            <a:endParaRPr lang="zh-CN" altLang="en-US" sz="2800" b="1" dirty="0">
              <a:latin typeface="Times New Roman" panose="02020603050405020304" charset="0"/>
            </a:endParaRPr>
          </a:p>
          <a:p>
            <a:r>
              <a:rPr lang="zh-CN" altLang="en-US" sz="2800" b="1" dirty="0">
                <a:latin typeface="Times New Roman" panose="02020603050405020304" charset="0"/>
              </a:rPr>
              <a:t>少年闰土的热爱。</a:t>
            </a:r>
            <a:endParaRPr lang="zh-CN" altLang="en-US" sz="2800" b="1" dirty="0">
              <a:latin typeface="Times New Roman" panose="02020603050405020304" charset="0"/>
            </a:endParaRPr>
          </a:p>
        </p:txBody>
      </p:sp>
      <p:sp>
        <p:nvSpPr>
          <p:cNvPr id="110600" name="Text Box 8"/>
          <p:cNvSpPr txBox="1">
            <a:spLocks noChangeArrowheads="1"/>
          </p:cNvSpPr>
          <p:nvPr/>
        </p:nvSpPr>
        <p:spPr bwMode="auto">
          <a:xfrm>
            <a:off x="2570163" y="3553747"/>
            <a:ext cx="5545455" cy="953135"/>
          </a:xfrm>
          <a:prstGeom prst="rect">
            <a:avLst/>
          </a:prstGeom>
          <a:noFill/>
          <a:ln w="9525">
            <a:noFill/>
            <a:miter lim="800000"/>
          </a:ln>
        </p:spPr>
        <p:txBody>
          <a:bodyPr wrap="none">
            <a:spAutoFit/>
          </a:bodyPr>
          <a:lstStyle/>
          <a:p>
            <a:r>
              <a:rPr lang="zh-CN" altLang="en-US" sz="2800" b="1" dirty="0">
                <a:latin typeface="Times New Roman" panose="02020603050405020304" charset="0"/>
              </a:rPr>
              <a:t>创造静谧气氛，形成情景交融的深</a:t>
            </a:r>
            <a:endParaRPr lang="zh-CN" altLang="en-US" sz="2800" b="1" dirty="0">
              <a:latin typeface="Times New Roman" panose="02020603050405020304" charset="0"/>
            </a:endParaRPr>
          </a:p>
          <a:p>
            <a:r>
              <a:rPr lang="zh-CN" altLang="en-US" sz="2800" b="1" dirty="0">
                <a:latin typeface="Times New Roman" panose="02020603050405020304" charset="0"/>
              </a:rPr>
              <a:t>远意境。</a:t>
            </a:r>
            <a:endParaRPr lang="zh-CN" altLang="en-US" sz="2800" b="1" dirty="0">
              <a:latin typeface="Times New Roman" panose="02020603050405020304" charset="0"/>
            </a:endParaRPr>
          </a:p>
        </p:txBody>
      </p:sp>
      <p:sp>
        <p:nvSpPr>
          <p:cNvPr id="10" name="Rectangle 5"/>
          <p:cNvSpPr>
            <a:spLocks noChangeArrowheads="1"/>
          </p:cNvSpPr>
          <p:nvPr/>
        </p:nvSpPr>
        <p:spPr bwMode="auto">
          <a:xfrm>
            <a:off x="1071538" y="1868473"/>
            <a:ext cx="5437505" cy="521970"/>
          </a:xfrm>
          <a:prstGeom prst="rect">
            <a:avLst/>
          </a:prstGeom>
          <a:noFill/>
          <a:ln w="9525">
            <a:noFill/>
            <a:miter lim="800000"/>
          </a:ln>
        </p:spPr>
        <p:txBody>
          <a:bodyPr wrap="none">
            <a:spAutoFit/>
          </a:bodyPr>
          <a:lstStyle/>
          <a:p>
            <a:pPr>
              <a:spcBef>
                <a:spcPct val="50000"/>
              </a:spcBef>
            </a:pPr>
            <a:r>
              <a:rPr lang="zh-CN" altLang="en-US" sz="2800" b="1" dirty="0">
                <a:ea typeface="华文新魏" pitchFamily="2" charset="-122"/>
              </a:rPr>
              <a:t>第</a:t>
            </a:r>
            <a:r>
              <a:rPr lang="en-US" altLang="zh-CN" sz="2800" b="1" dirty="0">
                <a:ea typeface="华文新魏" pitchFamily="2" charset="-122"/>
              </a:rPr>
              <a:t>2</a:t>
            </a:r>
            <a:r>
              <a:rPr lang="zh-CN" altLang="en-US" sz="2800" b="1" dirty="0">
                <a:ea typeface="华文新魏" pitchFamily="2" charset="-122"/>
              </a:rPr>
              <a:t>、</a:t>
            </a:r>
            <a:r>
              <a:rPr lang="en-US" altLang="zh-CN" sz="2800" b="1" dirty="0">
                <a:ea typeface="华文新魏" pitchFamily="2" charset="-122"/>
              </a:rPr>
              <a:t>6</a:t>
            </a:r>
            <a:r>
              <a:rPr lang="zh-CN" altLang="en-US" sz="2800" b="1" dirty="0">
                <a:ea typeface="华文新魏" pitchFamily="2" charset="-122"/>
              </a:rPr>
              <a:t>段 （</a:t>
            </a:r>
            <a:r>
              <a:rPr lang="zh-CN" altLang="en-US" sz="2800" b="1" dirty="0">
                <a:solidFill>
                  <a:srgbClr val="FF0066"/>
                </a:solidFill>
                <a:ea typeface="华文新魏" pitchFamily="2" charset="-122"/>
              </a:rPr>
              <a:t>                                 </a:t>
            </a:r>
            <a:r>
              <a:rPr lang="zh-CN" altLang="en-US" sz="2800" b="1" dirty="0" smtClean="0">
                <a:solidFill>
                  <a:srgbClr val="FF0066"/>
                </a:solidFill>
                <a:ea typeface="华文新魏" pitchFamily="2" charset="-122"/>
              </a:rPr>
              <a:t> </a:t>
            </a:r>
            <a:r>
              <a:rPr lang="zh-CN" altLang="en-US" sz="2800" b="1" dirty="0">
                <a:ea typeface="华文新魏" pitchFamily="2" charset="-122"/>
              </a:rPr>
              <a:t>）</a:t>
            </a:r>
            <a:endParaRPr lang="zh-CN" altLang="en-US" sz="2800" b="1" dirty="0">
              <a:ea typeface="华文新魏" pitchFamily="2" charset="-122"/>
            </a:endParaRPr>
          </a:p>
        </p:txBody>
      </p:sp>
      <p:sp>
        <p:nvSpPr>
          <p:cNvPr id="11" name="Rectangle 6"/>
          <p:cNvSpPr>
            <a:spLocks noChangeArrowheads="1"/>
          </p:cNvSpPr>
          <p:nvPr/>
        </p:nvSpPr>
        <p:spPr bwMode="auto">
          <a:xfrm>
            <a:off x="957296" y="3154357"/>
            <a:ext cx="7972422" cy="521970"/>
          </a:xfrm>
          <a:prstGeom prst="rect">
            <a:avLst/>
          </a:prstGeom>
          <a:noFill/>
          <a:ln w="9525">
            <a:noFill/>
            <a:miter lim="800000"/>
          </a:ln>
        </p:spPr>
        <p:txBody>
          <a:bodyPr wrap="square">
            <a:spAutoFit/>
          </a:bodyPr>
          <a:lstStyle/>
          <a:p>
            <a:r>
              <a:rPr lang="zh-CN" altLang="en-US" sz="2800" b="1" dirty="0">
                <a:ea typeface="华文新魏" pitchFamily="2" charset="-122"/>
              </a:rPr>
              <a:t>第</a:t>
            </a:r>
            <a:r>
              <a:rPr lang="en-US" altLang="zh-CN" sz="2800" b="1" dirty="0">
                <a:ea typeface="华文新魏" pitchFamily="2" charset="-122"/>
              </a:rPr>
              <a:t>12</a:t>
            </a:r>
            <a:r>
              <a:rPr lang="zh-CN" altLang="en-US" sz="2800" b="1" dirty="0">
                <a:ea typeface="华文新魏" pitchFamily="2" charset="-122"/>
              </a:rPr>
              <a:t>段（</a:t>
            </a:r>
            <a:r>
              <a:rPr lang="zh-CN" altLang="en-US" sz="2800" b="1" dirty="0">
                <a:solidFill>
                  <a:srgbClr val="FF0066"/>
                </a:solidFill>
                <a:ea typeface="华文新魏" pitchFamily="2" charset="-122"/>
              </a:rPr>
              <a:t>                                                 </a:t>
            </a:r>
            <a:r>
              <a:rPr lang="zh-CN" altLang="en-US" sz="2800" b="1" dirty="0" smtClean="0">
                <a:solidFill>
                  <a:srgbClr val="FF0066"/>
                </a:solidFill>
                <a:ea typeface="华文新魏" pitchFamily="2" charset="-122"/>
              </a:rPr>
              <a:t> </a:t>
            </a:r>
            <a:r>
              <a:rPr lang="zh-CN" altLang="en-US" sz="2800" b="1" dirty="0" smtClean="0">
                <a:ea typeface="华文新魏" pitchFamily="2" charset="-122"/>
              </a:rPr>
              <a:t>）</a:t>
            </a:r>
            <a:endParaRPr lang="zh-CN" altLang="en-US" sz="2800" b="1" dirty="0">
              <a:ea typeface="华文新魏" pitchFamily="2" charset="-122"/>
            </a:endParaRPr>
          </a:p>
        </p:txBody>
      </p:sp>
      <p:sp>
        <p:nvSpPr>
          <p:cNvPr id="12" name="Rectangle 7"/>
          <p:cNvSpPr>
            <a:spLocks noChangeArrowheads="1"/>
          </p:cNvSpPr>
          <p:nvPr/>
        </p:nvSpPr>
        <p:spPr bwMode="auto">
          <a:xfrm>
            <a:off x="975017" y="4368803"/>
            <a:ext cx="6595110" cy="521970"/>
          </a:xfrm>
          <a:prstGeom prst="rect">
            <a:avLst/>
          </a:prstGeom>
          <a:noFill/>
          <a:ln w="9525">
            <a:noFill/>
            <a:miter lim="800000"/>
          </a:ln>
        </p:spPr>
        <p:txBody>
          <a:bodyPr wrap="none">
            <a:spAutoFit/>
          </a:bodyPr>
          <a:lstStyle/>
          <a:p>
            <a:r>
              <a:rPr lang="zh-CN" altLang="en-US" sz="2800" b="1" dirty="0">
                <a:ea typeface="华文新魏" pitchFamily="2" charset="-122"/>
              </a:rPr>
              <a:t>第</a:t>
            </a:r>
            <a:r>
              <a:rPr lang="en-US" altLang="zh-CN" sz="2800" b="1" dirty="0">
                <a:ea typeface="华文新魏" pitchFamily="2" charset="-122"/>
              </a:rPr>
              <a:t>78</a:t>
            </a:r>
            <a:r>
              <a:rPr lang="zh-CN" altLang="en-US" sz="2800" b="1" dirty="0">
                <a:ea typeface="华文新魏" pitchFamily="2" charset="-122"/>
              </a:rPr>
              <a:t>、</a:t>
            </a:r>
            <a:r>
              <a:rPr lang="en-US" altLang="zh-CN" sz="2800" b="1" dirty="0">
                <a:ea typeface="华文新魏" pitchFamily="2" charset="-122"/>
              </a:rPr>
              <a:t>84</a:t>
            </a:r>
            <a:r>
              <a:rPr lang="zh-CN" altLang="en-US" sz="2800" b="1" dirty="0">
                <a:ea typeface="华文新魏" pitchFamily="2" charset="-122"/>
              </a:rPr>
              <a:t>、</a:t>
            </a:r>
            <a:r>
              <a:rPr lang="en-US" altLang="zh-CN" sz="2800" b="1" dirty="0">
                <a:ea typeface="华文新魏" pitchFamily="2" charset="-122"/>
              </a:rPr>
              <a:t>88</a:t>
            </a:r>
            <a:r>
              <a:rPr lang="zh-CN" altLang="en-US" sz="2800" b="1" dirty="0">
                <a:ea typeface="华文新魏" pitchFamily="2" charset="-122"/>
              </a:rPr>
              <a:t>段（</a:t>
            </a:r>
            <a:r>
              <a:rPr lang="zh-CN" altLang="en-US" sz="2800" b="1" dirty="0">
                <a:solidFill>
                  <a:srgbClr val="FF0066"/>
                </a:solidFill>
                <a:ea typeface="华文新魏" pitchFamily="2" charset="-122"/>
              </a:rPr>
              <a:t>                                   </a:t>
            </a:r>
            <a:r>
              <a:rPr lang="zh-CN" altLang="en-US" sz="2800" b="1" dirty="0" smtClean="0">
                <a:solidFill>
                  <a:srgbClr val="FF0066"/>
                </a:solidFill>
                <a:ea typeface="华文新魏" pitchFamily="2" charset="-122"/>
              </a:rPr>
              <a:t> </a:t>
            </a:r>
            <a:r>
              <a:rPr lang="zh-CN" altLang="en-US" sz="2800" b="1" dirty="0">
                <a:ea typeface="华文新魏" pitchFamily="2" charset="-122"/>
              </a:rPr>
              <a:t>）</a:t>
            </a:r>
            <a:endParaRPr lang="zh-CN" altLang="en-US" sz="2800" b="1" dirty="0">
              <a:ea typeface="华文新魏" pitchFamily="2" charset="-122"/>
            </a:endParaRPr>
          </a:p>
        </p:txBody>
      </p:sp>
      <p:sp>
        <p:nvSpPr>
          <p:cNvPr id="13" name="Text Box 9"/>
          <p:cNvSpPr txBox="1">
            <a:spLocks noChangeArrowheads="1"/>
          </p:cNvSpPr>
          <p:nvPr/>
        </p:nvSpPr>
        <p:spPr bwMode="auto">
          <a:xfrm>
            <a:off x="609890" y="5246382"/>
            <a:ext cx="7848600" cy="1322070"/>
          </a:xfrm>
          <a:prstGeom prst="rect">
            <a:avLst/>
          </a:prstGeom>
          <a:noFill/>
          <a:ln w="9525">
            <a:noFill/>
            <a:miter lim="800000"/>
          </a:ln>
        </p:spPr>
        <p:txBody>
          <a:bodyPr>
            <a:spAutoFit/>
          </a:bodyPr>
          <a:lstStyle/>
          <a:p>
            <a:pPr>
              <a:spcBef>
                <a:spcPct val="50000"/>
              </a:spcBef>
            </a:pPr>
            <a:r>
              <a:rPr lang="zh-CN" altLang="en-US" sz="4000" b="1" dirty="0">
                <a:solidFill>
                  <a:srgbClr val="660066"/>
                </a:solidFill>
                <a:ea typeface="华文行楷" charset="-122"/>
              </a:rPr>
              <a:t>景物描写有力地渲染了气氛，烘托出了人物的思想感情。</a:t>
            </a:r>
            <a:endParaRPr lang="zh-CN" altLang="en-US" sz="4000" b="1" dirty="0">
              <a:solidFill>
                <a:srgbClr val="660066"/>
              </a:solidFill>
              <a:ea typeface="华文行楷" charset="-122"/>
            </a:endParaRPr>
          </a:p>
        </p:txBody>
      </p:sp>
      <p:sp>
        <p:nvSpPr>
          <p:cNvPr id="14" name="Text Box 18"/>
          <p:cNvSpPr txBox="1">
            <a:spLocks noChangeArrowheads="1"/>
          </p:cNvSpPr>
          <p:nvPr/>
        </p:nvSpPr>
        <p:spPr bwMode="auto">
          <a:xfrm>
            <a:off x="2428860" y="6191283"/>
            <a:ext cx="4967287" cy="368300"/>
          </a:xfrm>
          <a:prstGeom prst="rect">
            <a:avLst/>
          </a:prstGeom>
          <a:noFill/>
          <a:ln w="9525">
            <a:noFill/>
            <a:miter lim="800000"/>
          </a:ln>
        </p:spPr>
        <p:txBody>
          <a:bodyPr>
            <a:spAutoFit/>
          </a:bodyPr>
          <a:lstStyle/>
          <a:p>
            <a:pPr>
              <a:spcBef>
                <a:spcPct val="50000"/>
              </a:spcBef>
            </a:pPr>
            <a:endParaRPr lang="zh-CN" altLang="zh-CN"/>
          </a:p>
        </p:txBody>
      </p:sp>
      <p:sp>
        <p:nvSpPr>
          <p:cNvPr id="15" name="Text Box 19"/>
          <p:cNvSpPr txBox="1">
            <a:spLocks noChangeArrowheads="1"/>
          </p:cNvSpPr>
          <p:nvPr/>
        </p:nvSpPr>
        <p:spPr bwMode="auto">
          <a:xfrm>
            <a:off x="3286116" y="1868473"/>
            <a:ext cx="3929090" cy="368300"/>
          </a:xfrm>
          <a:prstGeom prst="rect">
            <a:avLst/>
          </a:prstGeom>
          <a:noFill/>
          <a:ln w="9525">
            <a:noFill/>
            <a:miter lim="800000"/>
          </a:ln>
        </p:spPr>
        <p:txBody>
          <a:bodyPr wrap="square">
            <a:spAutoFit/>
          </a:bodyPr>
          <a:lstStyle/>
          <a:p>
            <a:pPr>
              <a:spcBef>
                <a:spcPct val="20000"/>
              </a:spcBef>
            </a:pPr>
            <a:r>
              <a:rPr lang="zh-CN" altLang="en-US" b="1" dirty="0">
                <a:solidFill>
                  <a:srgbClr val="FF0066"/>
                </a:solidFill>
              </a:rPr>
              <a:t>农村的衰败和悲凉的气氛</a:t>
            </a:r>
            <a:endParaRPr lang="zh-CN" altLang="en-US" b="1" dirty="0">
              <a:solidFill>
                <a:srgbClr val="FF0066"/>
              </a:solidFill>
            </a:endParaRPr>
          </a:p>
        </p:txBody>
      </p:sp>
      <p:sp>
        <p:nvSpPr>
          <p:cNvPr id="16" name="Text Box 20"/>
          <p:cNvSpPr txBox="1">
            <a:spLocks noChangeArrowheads="1"/>
          </p:cNvSpPr>
          <p:nvPr/>
        </p:nvSpPr>
        <p:spPr bwMode="auto">
          <a:xfrm>
            <a:off x="2497171" y="3216587"/>
            <a:ext cx="5741289" cy="368300"/>
          </a:xfrm>
          <a:prstGeom prst="rect">
            <a:avLst/>
          </a:prstGeom>
          <a:noFill/>
          <a:ln w="9525">
            <a:noFill/>
            <a:miter lim="800000"/>
          </a:ln>
        </p:spPr>
        <p:txBody>
          <a:bodyPr wrap="square">
            <a:spAutoFit/>
          </a:bodyPr>
          <a:lstStyle/>
          <a:p>
            <a:r>
              <a:rPr lang="zh-CN" altLang="en-US" b="1">
                <a:solidFill>
                  <a:srgbClr val="FF0066"/>
                </a:solidFill>
              </a:rPr>
              <a:t>明丽、五彩缤纷的图画和明朗愉快的气氛</a:t>
            </a:r>
            <a:endParaRPr lang="zh-CN" altLang="en-US" b="1">
              <a:solidFill>
                <a:srgbClr val="FF0066"/>
              </a:solidFill>
            </a:endParaRPr>
          </a:p>
        </p:txBody>
      </p:sp>
      <p:sp>
        <p:nvSpPr>
          <p:cNvPr id="17" name="Text Box 21"/>
          <p:cNvSpPr txBox="1">
            <a:spLocks noChangeArrowheads="1"/>
          </p:cNvSpPr>
          <p:nvPr/>
        </p:nvSpPr>
        <p:spPr bwMode="auto">
          <a:xfrm>
            <a:off x="3904907" y="4434843"/>
            <a:ext cx="4824413" cy="368300"/>
          </a:xfrm>
          <a:prstGeom prst="rect">
            <a:avLst/>
          </a:prstGeom>
          <a:noFill/>
          <a:ln w="9525">
            <a:noFill/>
            <a:miter lim="800000"/>
          </a:ln>
        </p:spPr>
        <p:txBody>
          <a:bodyPr>
            <a:spAutoFit/>
          </a:bodyPr>
          <a:lstStyle/>
          <a:p>
            <a:r>
              <a:rPr lang="zh-CN" altLang="en-US" b="1" dirty="0">
                <a:solidFill>
                  <a:srgbClr val="FF0066"/>
                </a:solidFill>
              </a:rPr>
              <a:t>静谧的气氛，情景交融的意境</a:t>
            </a:r>
            <a:endParaRPr lang="zh-CN" altLang="en-US" b="1" dirty="0">
              <a:solidFill>
                <a:srgbClr val="FF0066"/>
              </a:solidFill>
            </a:endParaRPr>
          </a:p>
        </p:txBody>
      </p:sp>
      <p:sp>
        <p:nvSpPr>
          <p:cNvPr id="2" name="矩形 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问题·探究</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0595"/>
                                        </p:tgtEl>
                                        <p:attrNameLst>
                                          <p:attrName>style.visibility</p:attrName>
                                        </p:attrNameLst>
                                      </p:cBhvr>
                                      <p:to>
                                        <p:strVal val="visible"/>
                                      </p:to>
                                    </p:set>
                                    <p:anim calcmode="lin" valueType="num">
                                      <p:cBhvr additive="base">
                                        <p:cTn id="7" dur="500" fill="hold"/>
                                        <p:tgtEl>
                                          <p:spTgt spid="110595"/>
                                        </p:tgtEl>
                                        <p:attrNameLst>
                                          <p:attrName>ppt_x</p:attrName>
                                        </p:attrNameLst>
                                      </p:cBhvr>
                                      <p:tavLst>
                                        <p:tav tm="0">
                                          <p:val>
                                            <p:strVal val="0-#ppt_w/2"/>
                                          </p:val>
                                        </p:tav>
                                        <p:tav tm="100000">
                                          <p:val>
                                            <p:strVal val="#ppt_x"/>
                                          </p:val>
                                        </p:tav>
                                      </p:tavLst>
                                    </p:anim>
                                    <p:anim calcmode="lin" valueType="num">
                                      <p:cBhvr additive="base">
                                        <p:cTn id="8" dur="500" fill="hold"/>
                                        <p:tgtEl>
                                          <p:spTgt spid="11059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0596"/>
                                        </p:tgtEl>
                                        <p:attrNameLst>
                                          <p:attrName>style.visibility</p:attrName>
                                        </p:attrNameLst>
                                      </p:cBhvr>
                                      <p:to>
                                        <p:strVal val="visible"/>
                                      </p:to>
                                    </p:set>
                                    <p:anim calcmode="lin" valueType="num">
                                      <p:cBhvr additive="base">
                                        <p:cTn id="13" dur="500" fill="hold"/>
                                        <p:tgtEl>
                                          <p:spTgt spid="110596"/>
                                        </p:tgtEl>
                                        <p:attrNameLst>
                                          <p:attrName>ppt_x</p:attrName>
                                        </p:attrNameLst>
                                      </p:cBhvr>
                                      <p:tavLst>
                                        <p:tav tm="0">
                                          <p:val>
                                            <p:strVal val="0-#ppt_w/2"/>
                                          </p:val>
                                        </p:tav>
                                        <p:tav tm="100000">
                                          <p:val>
                                            <p:strVal val="#ppt_x"/>
                                          </p:val>
                                        </p:tav>
                                      </p:tavLst>
                                    </p:anim>
                                    <p:anim calcmode="lin" valueType="num">
                                      <p:cBhvr additive="base">
                                        <p:cTn id="14" dur="500" fill="hold"/>
                                        <p:tgtEl>
                                          <p:spTgt spid="11059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10597"/>
                                        </p:tgtEl>
                                        <p:attrNameLst>
                                          <p:attrName>style.visibility</p:attrName>
                                        </p:attrNameLst>
                                      </p:cBhvr>
                                      <p:to>
                                        <p:strVal val="visible"/>
                                      </p:to>
                                    </p:set>
                                    <p:anim calcmode="lin" valueType="num">
                                      <p:cBhvr additive="base">
                                        <p:cTn id="19" dur="500" fill="hold"/>
                                        <p:tgtEl>
                                          <p:spTgt spid="110597"/>
                                        </p:tgtEl>
                                        <p:attrNameLst>
                                          <p:attrName>ppt_x</p:attrName>
                                        </p:attrNameLst>
                                      </p:cBhvr>
                                      <p:tavLst>
                                        <p:tav tm="0">
                                          <p:val>
                                            <p:strVal val="0-#ppt_w/2"/>
                                          </p:val>
                                        </p:tav>
                                        <p:tav tm="100000">
                                          <p:val>
                                            <p:strVal val="#ppt_x"/>
                                          </p:val>
                                        </p:tav>
                                      </p:tavLst>
                                    </p:anim>
                                    <p:anim calcmode="lin" valueType="num">
                                      <p:cBhvr additive="base">
                                        <p:cTn id="20" dur="500" fill="hold"/>
                                        <p:tgtEl>
                                          <p:spTgt spid="11059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10598"/>
                                        </p:tgtEl>
                                        <p:attrNameLst>
                                          <p:attrName>style.visibility</p:attrName>
                                        </p:attrNameLst>
                                      </p:cBhvr>
                                      <p:to>
                                        <p:strVal val="visible"/>
                                      </p:to>
                                    </p:set>
                                    <p:anim calcmode="lin" valueType="num">
                                      <p:cBhvr additive="base">
                                        <p:cTn id="25" dur="500" fill="hold"/>
                                        <p:tgtEl>
                                          <p:spTgt spid="110598"/>
                                        </p:tgtEl>
                                        <p:attrNameLst>
                                          <p:attrName>ppt_x</p:attrName>
                                        </p:attrNameLst>
                                      </p:cBhvr>
                                      <p:tavLst>
                                        <p:tav tm="0">
                                          <p:val>
                                            <p:strVal val="0-#ppt_w/2"/>
                                          </p:val>
                                        </p:tav>
                                        <p:tav tm="100000">
                                          <p:val>
                                            <p:strVal val="#ppt_x"/>
                                          </p:val>
                                        </p:tav>
                                      </p:tavLst>
                                    </p:anim>
                                    <p:anim calcmode="lin" valueType="num">
                                      <p:cBhvr additive="base">
                                        <p:cTn id="26" dur="500" fill="hold"/>
                                        <p:tgtEl>
                                          <p:spTgt spid="11059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110599"/>
                                        </p:tgtEl>
                                        <p:attrNameLst>
                                          <p:attrName>style.visibility</p:attrName>
                                        </p:attrNameLst>
                                      </p:cBhvr>
                                      <p:to>
                                        <p:strVal val="visible"/>
                                      </p:to>
                                    </p:set>
                                    <p:anim calcmode="lin" valueType="num">
                                      <p:cBhvr additive="base">
                                        <p:cTn id="31" dur="500" fill="hold"/>
                                        <p:tgtEl>
                                          <p:spTgt spid="110599"/>
                                        </p:tgtEl>
                                        <p:attrNameLst>
                                          <p:attrName>ppt_x</p:attrName>
                                        </p:attrNameLst>
                                      </p:cBhvr>
                                      <p:tavLst>
                                        <p:tav tm="0">
                                          <p:val>
                                            <p:strVal val="0-#ppt_w/2"/>
                                          </p:val>
                                        </p:tav>
                                        <p:tav tm="100000">
                                          <p:val>
                                            <p:strVal val="#ppt_x"/>
                                          </p:val>
                                        </p:tav>
                                      </p:tavLst>
                                    </p:anim>
                                    <p:anim calcmode="lin" valueType="num">
                                      <p:cBhvr additive="base">
                                        <p:cTn id="32" dur="500" fill="hold"/>
                                        <p:tgtEl>
                                          <p:spTgt spid="110599"/>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110600"/>
                                        </p:tgtEl>
                                        <p:attrNameLst>
                                          <p:attrName>style.visibility</p:attrName>
                                        </p:attrNameLst>
                                      </p:cBhvr>
                                      <p:to>
                                        <p:strVal val="visible"/>
                                      </p:to>
                                    </p:set>
                                    <p:anim calcmode="lin" valueType="num">
                                      <p:cBhvr additive="base">
                                        <p:cTn id="37" dur="500" fill="hold"/>
                                        <p:tgtEl>
                                          <p:spTgt spid="110600"/>
                                        </p:tgtEl>
                                        <p:attrNameLst>
                                          <p:attrName>ppt_x</p:attrName>
                                        </p:attrNameLst>
                                      </p:cBhvr>
                                      <p:tavLst>
                                        <p:tav tm="0">
                                          <p:val>
                                            <p:strVal val="0-#ppt_w/2"/>
                                          </p:val>
                                        </p:tav>
                                        <p:tav tm="100000">
                                          <p:val>
                                            <p:strVal val="#ppt_x"/>
                                          </p:val>
                                        </p:tav>
                                      </p:tavLst>
                                    </p:anim>
                                    <p:anim calcmode="lin" valueType="num">
                                      <p:cBhvr additive="base">
                                        <p:cTn id="38" dur="500" fill="hold"/>
                                        <p:tgtEl>
                                          <p:spTgt spid="11060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6" presetClass="entr" presetSubtype="16"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circle(in)">
                                      <p:cBhvr>
                                        <p:cTn id="43" dur="2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6" presetClass="entr" presetSubtype="16"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circle(in)">
                                      <p:cBhvr>
                                        <p:cTn id="48" dur="20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6" presetClass="entr" presetSubtype="16" fill="hold" grpId="0"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circle(in)">
                                      <p:cBhvr>
                                        <p:cTn id="53" dur="2000"/>
                                        <p:tgtEl>
                                          <p:spTgt spid="12"/>
                                        </p:tgtEl>
                                      </p:cBhvr>
                                    </p:animEffect>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fade">
                                      <p:cBhvr>
                                        <p:cTn id="65" dur="1000"/>
                                        <p:tgtEl>
                                          <p:spTgt spid="16"/>
                                        </p:tgtEl>
                                      </p:cBhvr>
                                    </p:animEffect>
                                    <p:anim calcmode="lin" valueType="num">
                                      <p:cBhvr>
                                        <p:cTn id="66" dur="1000" fill="hold"/>
                                        <p:tgtEl>
                                          <p:spTgt spid="16"/>
                                        </p:tgtEl>
                                        <p:attrNameLst>
                                          <p:attrName>ppt_x</p:attrName>
                                        </p:attrNameLst>
                                      </p:cBhvr>
                                      <p:tavLst>
                                        <p:tav tm="0">
                                          <p:val>
                                            <p:strVal val="#ppt_x"/>
                                          </p:val>
                                        </p:tav>
                                        <p:tav tm="100000">
                                          <p:val>
                                            <p:strVal val="#ppt_x"/>
                                          </p:val>
                                        </p:tav>
                                      </p:tavLst>
                                    </p:anim>
                                    <p:anim calcmode="lin" valueType="num">
                                      <p:cBhvr>
                                        <p:cTn id="6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52" presetClass="entr" presetSubtype="0" fill="hold" grpId="0" nodeType="clickEffect">
                                  <p:stCondLst>
                                    <p:cond delay="0"/>
                                  </p:stCondLst>
                                  <p:childTnLst>
                                    <p:set>
                                      <p:cBhvr>
                                        <p:cTn id="78" dur="1" fill="hold">
                                          <p:stCondLst>
                                            <p:cond delay="0"/>
                                          </p:stCondLst>
                                        </p:cTn>
                                        <p:tgtEl>
                                          <p:spTgt spid="13"/>
                                        </p:tgtEl>
                                        <p:attrNameLst>
                                          <p:attrName>style.visibility</p:attrName>
                                        </p:attrNameLst>
                                      </p:cBhvr>
                                      <p:to>
                                        <p:strVal val="visible"/>
                                      </p:to>
                                    </p:set>
                                    <p:animScale>
                                      <p:cBhvr>
                                        <p:cTn id="79" dur="2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0" dur="2000" decel="50000" fill="hold">
                                          <p:stCondLst>
                                            <p:cond delay="0"/>
                                          </p:stCondLst>
                                        </p:cTn>
                                        <p:tgtEl>
                                          <p:spTgt spid="13"/>
                                        </p:tgtEl>
                                        <p:attrNameLst>
                                          <p:attrName>ppt_x</p:attrName>
                                          <p:attrName>ppt_y</p:attrName>
                                        </p:attrNameLst>
                                      </p:cBhvr>
                                    </p:animMotion>
                                    <p:animEffect transition="in" filter="fade">
                                      <p:cBhvr>
                                        <p:cTn id="8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5" grpId="0" autoUpdateAnimBg="0"/>
      <p:bldP spid="110596" grpId="0" bldLvl="0" animBg="1"/>
      <p:bldP spid="110597" grpId="0" autoUpdateAnimBg="0"/>
      <p:bldP spid="110598" grpId="0" autoUpdateAnimBg="0"/>
      <p:bldP spid="110599" grpId="0" autoUpdateAnimBg="0"/>
      <p:bldP spid="110600" grpId="0" autoUpdateAnimBg="0"/>
      <p:bldP spid="10" grpId="0"/>
      <p:bldP spid="11" grpId="0"/>
      <p:bldP spid="12" grpId="0"/>
      <p:bldP spid="13" grpId="0"/>
      <p:bldP spid="15" grpId="0"/>
      <p:bldP spid="16" grpId="0"/>
      <p:bldP spid="1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2"/>
          <p:cNvSpPr>
            <a:spLocks noChangeArrowheads="1"/>
          </p:cNvSpPr>
          <p:nvPr/>
        </p:nvSpPr>
        <p:spPr bwMode="auto">
          <a:xfrm>
            <a:off x="1676400" y="5486400"/>
            <a:ext cx="1981200" cy="953135"/>
          </a:xfrm>
          <a:prstGeom prst="rect">
            <a:avLst/>
          </a:prstGeom>
          <a:noFill/>
          <a:ln w="9525">
            <a:noFill/>
            <a:miter lim="800000"/>
          </a:ln>
        </p:spPr>
        <p:txBody>
          <a:bodyPr>
            <a:spAutoFit/>
          </a:bodyPr>
          <a:p>
            <a:r>
              <a:rPr lang="zh-CN" altLang="en-US" sz="2800">
                <a:solidFill>
                  <a:srgbClr val="A50021"/>
                </a:solidFill>
                <a:ea typeface="隶书" panose="02010509060101010101" pitchFamily="49" charset="-122"/>
              </a:rPr>
              <a:t>端庄文静的</a:t>
            </a:r>
            <a:endParaRPr lang="zh-CN" altLang="en-US" sz="2800">
              <a:solidFill>
                <a:srgbClr val="A50021"/>
              </a:solidFill>
              <a:ea typeface="隶书" panose="02010509060101010101" pitchFamily="49" charset="-122"/>
            </a:endParaRPr>
          </a:p>
          <a:p>
            <a:r>
              <a:rPr lang="zh-CN" altLang="en-US" sz="2800">
                <a:solidFill>
                  <a:srgbClr val="A50021"/>
                </a:solidFill>
                <a:ea typeface="隶书" panose="02010509060101010101" pitchFamily="49" charset="-122"/>
              </a:rPr>
              <a:t>豆腐西施</a:t>
            </a:r>
            <a:endParaRPr lang="zh-CN" altLang="en-US" b="1">
              <a:solidFill>
                <a:srgbClr val="A50021"/>
              </a:solidFill>
              <a:ea typeface="仿宋_GB2312" pitchFamily="49" charset="-122"/>
            </a:endParaRPr>
          </a:p>
        </p:txBody>
      </p:sp>
      <p:sp>
        <p:nvSpPr>
          <p:cNvPr id="3" name="Rectangle 3"/>
          <p:cNvSpPr>
            <a:spLocks noChangeArrowheads="1"/>
          </p:cNvSpPr>
          <p:nvPr/>
        </p:nvSpPr>
        <p:spPr bwMode="auto">
          <a:xfrm>
            <a:off x="5105400" y="5486400"/>
            <a:ext cx="2057400" cy="953135"/>
          </a:xfrm>
          <a:prstGeom prst="rect">
            <a:avLst/>
          </a:prstGeom>
          <a:noFill/>
          <a:ln w="9525">
            <a:noFill/>
            <a:miter lim="800000"/>
          </a:ln>
        </p:spPr>
        <p:txBody>
          <a:bodyPr>
            <a:spAutoFit/>
          </a:bodyPr>
          <a:p>
            <a:r>
              <a:rPr lang="zh-CN" altLang="en-US" sz="2800">
                <a:solidFill>
                  <a:schemeClr val="tx2"/>
                </a:solidFill>
                <a:ea typeface="隶书" panose="02010509060101010101" pitchFamily="49" charset="-122"/>
              </a:rPr>
              <a:t>放纵刻薄自</a:t>
            </a:r>
            <a:endParaRPr lang="zh-CN" altLang="en-US" sz="2800">
              <a:solidFill>
                <a:schemeClr val="tx2"/>
              </a:solidFill>
              <a:ea typeface="隶书" panose="02010509060101010101" pitchFamily="49" charset="-122"/>
            </a:endParaRPr>
          </a:p>
          <a:p>
            <a:r>
              <a:rPr lang="zh-CN" altLang="en-US" sz="2800">
                <a:solidFill>
                  <a:schemeClr val="tx2"/>
                </a:solidFill>
                <a:ea typeface="隶书" panose="02010509060101010101" pitchFamily="49" charset="-122"/>
              </a:rPr>
              <a:t>私的圆规</a:t>
            </a:r>
            <a:endParaRPr lang="zh-CN" altLang="en-US" sz="2800" b="1">
              <a:solidFill>
                <a:schemeClr val="tx2"/>
              </a:solidFill>
              <a:ea typeface="仿宋_GB2312" pitchFamily="49" charset="-122"/>
            </a:endParaRPr>
          </a:p>
        </p:txBody>
      </p:sp>
      <p:sp>
        <p:nvSpPr>
          <p:cNvPr id="4" name="Rectangle 4"/>
          <p:cNvSpPr>
            <a:spLocks noChangeArrowheads="1"/>
          </p:cNvSpPr>
          <p:nvPr/>
        </p:nvSpPr>
        <p:spPr bwMode="auto">
          <a:xfrm>
            <a:off x="1676400" y="2209800"/>
            <a:ext cx="1981200" cy="953135"/>
          </a:xfrm>
          <a:prstGeom prst="rect">
            <a:avLst/>
          </a:prstGeom>
          <a:noFill/>
          <a:ln w="9525">
            <a:noFill/>
            <a:miter lim="800000"/>
          </a:ln>
        </p:spPr>
        <p:txBody>
          <a:bodyPr>
            <a:spAutoFit/>
          </a:bodyPr>
          <a:p>
            <a:pPr>
              <a:spcBef>
                <a:spcPct val="50000"/>
              </a:spcBef>
            </a:pPr>
            <a:r>
              <a:rPr lang="zh-CN" altLang="en-US" sz="2800">
                <a:solidFill>
                  <a:srgbClr val="A50021"/>
                </a:solidFill>
                <a:ea typeface="隶书" panose="02010509060101010101" pitchFamily="49" charset="-122"/>
              </a:rPr>
              <a:t>勇敢机智天</a:t>
            </a:r>
            <a:endParaRPr lang="zh-CN" altLang="en-US" sz="2800">
              <a:solidFill>
                <a:srgbClr val="A50021"/>
              </a:solidFill>
              <a:ea typeface="隶书" panose="02010509060101010101" pitchFamily="49" charset="-122"/>
            </a:endParaRPr>
          </a:p>
          <a:p>
            <a:r>
              <a:rPr lang="zh-CN" altLang="en-US" sz="2800">
                <a:solidFill>
                  <a:srgbClr val="A50021"/>
                </a:solidFill>
                <a:ea typeface="隶书" panose="02010509060101010101" pitchFamily="49" charset="-122"/>
              </a:rPr>
              <a:t>真的小英雄</a:t>
            </a:r>
            <a:endParaRPr lang="zh-CN" altLang="en-US" sz="2800">
              <a:solidFill>
                <a:srgbClr val="A50021"/>
              </a:solidFill>
              <a:ea typeface="隶书" panose="02010509060101010101" pitchFamily="49" charset="-122"/>
            </a:endParaRPr>
          </a:p>
        </p:txBody>
      </p:sp>
      <p:sp>
        <p:nvSpPr>
          <p:cNvPr id="5" name="Rectangle 5"/>
          <p:cNvSpPr>
            <a:spLocks noChangeArrowheads="1"/>
          </p:cNvSpPr>
          <p:nvPr/>
        </p:nvSpPr>
        <p:spPr bwMode="auto">
          <a:xfrm>
            <a:off x="5029200" y="2209800"/>
            <a:ext cx="2057400" cy="953135"/>
          </a:xfrm>
          <a:prstGeom prst="rect">
            <a:avLst/>
          </a:prstGeom>
          <a:noFill/>
          <a:ln w="9525">
            <a:noFill/>
            <a:miter lim="800000"/>
          </a:ln>
        </p:spPr>
        <p:txBody>
          <a:bodyPr>
            <a:spAutoFit/>
          </a:bodyPr>
          <a:p>
            <a:r>
              <a:rPr lang="zh-CN" altLang="en-US" sz="2800">
                <a:solidFill>
                  <a:schemeClr val="tx2"/>
                </a:solidFill>
                <a:ea typeface="隶书" panose="02010509060101010101" pitchFamily="49" charset="-122"/>
              </a:rPr>
              <a:t>苍老麻木守</a:t>
            </a:r>
            <a:endParaRPr lang="zh-CN" altLang="en-US" sz="2800">
              <a:solidFill>
                <a:schemeClr val="tx2"/>
              </a:solidFill>
              <a:ea typeface="隶书" panose="02010509060101010101" pitchFamily="49" charset="-122"/>
            </a:endParaRPr>
          </a:p>
          <a:p>
            <a:r>
              <a:rPr lang="zh-CN" altLang="en-US" sz="2800">
                <a:solidFill>
                  <a:schemeClr val="tx2"/>
                </a:solidFill>
                <a:ea typeface="隶书" panose="02010509060101010101" pitchFamily="49" charset="-122"/>
              </a:rPr>
              <a:t>旧的木偶人</a:t>
            </a:r>
            <a:endParaRPr lang="zh-CN" altLang="en-US" sz="2800" b="1">
              <a:solidFill>
                <a:schemeClr val="tx2"/>
              </a:solidFill>
              <a:ea typeface="黑体" panose="02010609060101010101" pitchFamily="2" charset="-122"/>
            </a:endParaRPr>
          </a:p>
        </p:txBody>
      </p:sp>
      <p:sp>
        <p:nvSpPr>
          <p:cNvPr id="6" name="Rectangle 6"/>
          <p:cNvSpPr>
            <a:spLocks noChangeArrowheads="1"/>
          </p:cNvSpPr>
          <p:nvPr/>
        </p:nvSpPr>
        <p:spPr bwMode="auto">
          <a:xfrm>
            <a:off x="1981200" y="3986213"/>
            <a:ext cx="1605280" cy="521970"/>
          </a:xfrm>
          <a:prstGeom prst="rect">
            <a:avLst/>
          </a:prstGeom>
          <a:noFill/>
          <a:ln w="9525">
            <a:noFill/>
            <a:miter lim="800000"/>
          </a:ln>
        </p:spPr>
        <p:txBody>
          <a:bodyPr wrap="none">
            <a:spAutoFit/>
          </a:bodyPr>
          <a:p>
            <a:r>
              <a:rPr lang="zh-CN" altLang="en-US" sz="2800">
                <a:solidFill>
                  <a:srgbClr val="A50021"/>
                </a:solidFill>
                <a:ea typeface="隶书" panose="02010509060101010101" pitchFamily="49" charset="-122"/>
              </a:rPr>
              <a:t>情同手足</a:t>
            </a:r>
            <a:endParaRPr lang="zh-CN" altLang="en-US" b="1">
              <a:solidFill>
                <a:srgbClr val="A50021"/>
              </a:solidFill>
            </a:endParaRPr>
          </a:p>
        </p:txBody>
      </p:sp>
      <p:sp>
        <p:nvSpPr>
          <p:cNvPr id="7" name="Rectangle 7"/>
          <p:cNvSpPr>
            <a:spLocks noChangeArrowheads="1"/>
          </p:cNvSpPr>
          <p:nvPr/>
        </p:nvSpPr>
        <p:spPr bwMode="auto">
          <a:xfrm>
            <a:off x="5334000" y="3986213"/>
            <a:ext cx="1249680" cy="521970"/>
          </a:xfrm>
          <a:prstGeom prst="rect">
            <a:avLst/>
          </a:prstGeom>
          <a:noFill/>
          <a:ln w="9525">
            <a:noFill/>
            <a:miter lim="800000"/>
          </a:ln>
        </p:spPr>
        <p:txBody>
          <a:bodyPr wrap="none">
            <a:spAutoFit/>
          </a:bodyPr>
          <a:p>
            <a:r>
              <a:rPr lang="zh-CN" altLang="en-US" sz="2800">
                <a:solidFill>
                  <a:schemeClr val="tx2"/>
                </a:solidFill>
                <a:ea typeface="隶书" panose="02010509060101010101" pitchFamily="49" charset="-122"/>
              </a:rPr>
              <a:t>厚障壁</a:t>
            </a:r>
            <a:endParaRPr lang="zh-CN" altLang="en-US" sz="3200" b="1">
              <a:solidFill>
                <a:schemeClr val="tx2"/>
              </a:solidFill>
            </a:endParaRPr>
          </a:p>
        </p:txBody>
      </p:sp>
      <p:sp>
        <p:nvSpPr>
          <p:cNvPr id="8" name="Rectangle 8"/>
          <p:cNvSpPr>
            <a:spLocks noChangeArrowheads="1"/>
          </p:cNvSpPr>
          <p:nvPr/>
        </p:nvSpPr>
        <p:spPr bwMode="auto">
          <a:xfrm>
            <a:off x="1600200" y="685800"/>
            <a:ext cx="1960880" cy="953135"/>
          </a:xfrm>
          <a:prstGeom prst="rect">
            <a:avLst/>
          </a:prstGeom>
          <a:noFill/>
          <a:ln w="9525">
            <a:noFill/>
            <a:miter lim="800000"/>
          </a:ln>
        </p:spPr>
        <p:txBody>
          <a:bodyPr wrap="none">
            <a:spAutoFit/>
          </a:bodyPr>
          <a:p>
            <a:r>
              <a:rPr lang="zh-CN" altLang="en-US" sz="2800">
                <a:solidFill>
                  <a:srgbClr val="A50021"/>
                </a:solidFill>
                <a:latin typeface="AvantGarde Bk BT" pitchFamily="34" charset="0"/>
                <a:ea typeface="隶书" panose="02010509060101010101" pitchFamily="49" charset="-122"/>
              </a:rPr>
              <a:t>美丽的神异</a:t>
            </a:r>
            <a:endParaRPr lang="zh-CN" altLang="en-US" sz="2800">
              <a:solidFill>
                <a:srgbClr val="A50021"/>
              </a:solidFill>
              <a:latin typeface="AvantGarde Bk BT" pitchFamily="34" charset="0"/>
              <a:ea typeface="隶书" panose="02010509060101010101" pitchFamily="49" charset="-122"/>
            </a:endParaRPr>
          </a:p>
          <a:p>
            <a:r>
              <a:rPr lang="zh-CN" altLang="en-US" sz="2800">
                <a:solidFill>
                  <a:srgbClr val="A50021"/>
                </a:solidFill>
                <a:latin typeface="AvantGarde Bk BT" pitchFamily="34" charset="0"/>
                <a:ea typeface="隶书" panose="02010509060101010101" pitchFamily="49" charset="-122"/>
              </a:rPr>
              <a:t>图画</a:t>
            </a:r>
            <a:endParaRPr lang="zh-CN" altLang="en-US" sz="2800" b="1">
              <a:solidFill>
                <a:srgbClr val="A50021"/>
              </a:solidFill>
              <a:latin typeface="AvantGarde Bk BT" pitchFamily="34" charset="0"/>
              <a:ea typeface="幼圆" panose="02010509060101010101" pitchFamily="49" charset="-122"/>
            </a:endParaRPr>
          </a:p>
        </p:txBody>
      </p:sp>
      <p:sp>
        <p:nvSpPr>
          <p:cNvPr id="9" name="Rectangle 9"/>
          <p:cNvSpPr>
            <a:spLocks noChangeArrowheads="1"/>
          </p:cNvSpPr>
          <p:nvPr/>
        </p:nvSpPr>
        <p:spPr bwMode="auto">
          <a:xfrm>
            <a:off x="4884420" y="701358"/>
            <a:ext cx="1960880" cy="521970"/>
          </a:xfrm>
          <a:prstGeom prst="rect">
            <a:avLst/>
          </a:prstGeom>
          <a:noFill/>
          <a:ln w="9525">
            <a:noFill/>
            <a:miter lim="800000"/>
          </a:ln>
        </p:spPr>
        <p:txBody>
          <a:bodyPr wrap="none">
            <a:spAutoFit/>
          </a:bodyPr>
          <a:p>
            <a:r>
              <a:rPr lang="zh-CN" altLang="zh-CN" sz="2800">
                <a:solidFill>
                  <a:schemeClr val="tx2"/>
                </a:solidFill>
                <a:ea typeface="隶书" panose="02010509060101010101" pitchFamily="49" charset="-122"/>
              </a:rPr>
              <a:t>萧索的荒村</a:t>
            </a:r>
            <a:endParaRPr lang="zh-CN" altLang="en-US" sz="2800">
              <a:solidFill>
                <a:schemeClr val="tx2"/>
              </a:solidFill>
              <a:ea typeface="隶书" panose="02010509060101010101" pitchFamily="49" charset="-122"/>
            </a:endParaRPr>
          </a:p>
        </p:txBody>
      </p:sp>
      <p:sp>
        <p:nvSpPr>
          <p:cNvPr id="10" name="WordArt 10"/>
          <p:cNvSpPr>
            <a:spLocks noChangeArrowheads="1" noChangeShapeType="1" noTextEdit="1"/>
          </p:cNvSpPr>
          <p:nvPr/>
        </p:nvSpPr>
        <p:spPr bwMode="auto">
          <a:xfrm rot="5400000">
            <a:off x="1269207" y="2883693"/>
            <a:ext cx="5829300" cy="1204913"/>
          </a:xfrm>
          <a:prstGeom prst="rect">
            <a:avLst/>
          </a:prstGeom>
        </p:spPr>
        <p:txBody>
          <a:bodyPr vert="eaVert" wrap="none" fromWordArt="1">
            <a:prstTxWarp prst="textInflateBottom">
              <a:avLst>
                <a:gd name="adj" fmla="val 68083"/>
              </a:avLst>
            </a:prstTxWarp>
          </a:bodyPr>
          <a:p>
            <a:pPr algn="ctr" fontAlgn="auto"/>
            <a:r>
              <a:rPr lang="zh-CN" altLang="en-US" sz="3600" b="1" kern="10">
                <a:ln w="9525" cap="rnd">
                  <a:noFill/>
                  <a:round/>
                  <a:headEnd type="none" w="sm" len="sm"/>
                  <a:tailEnd type="none" w="sm" len="sm"/>
                </a:ln>
                <a:solidFill>
                  <a:srgbClr val="800000">
                    <a:alpha val="50195"/>
                  </a:srgbClr>
                </a:solidFill>
                <a:effectLst>
                  <a:outerShdw dist="35921" dir="2700000" algn="ctr" rotWithShape="0">
                    <a:srgbClr val="C0C0C0"/>
                  </a:outerShdw>
                </a:effectLst>
                <a:latin typeface="华文新魏"/>
                <a:ea typeface="华文新魏"/>
              </a:rPr>
              <a:t>悲哀</a:t>
            </a:r>
            <a:endParaRPr lang="zh-CN" altLang="en-US" sz="3600" b="1" kern="10">
              <a:ln w="9525" cap="rnd">
                <a:noFill/>
                <a:round/>
                <a:headEnd type="none" w="sm" len="sm"/>
                <a:tailEnd type="none" w="sm" len="sm"/>
              </a:ln>
              <a:solidFill>
                <a:srgbClr val="800000">
                  <a:alpha val="50195"/>
                </a:srgbClr>
              </a:solidFill>
              <a:effectLst>
                <a:outerShdw dist="35921" dir="2700000" algn="ctr" rotWithShape="0">
                  <a:srgbClr val="C0C0C0"/>
                </a:outerShdw>
              </a:effectLst>
              <a:latin typeface="华文新魏"/>
              <a:ea typeface="华文新魏"/>
            </a:endParaRPr>
          </a:p>
        </p:txBody>
      </p:sp>
      <p:pic>
        <p:nvPicPr>
          <p:cNvPr id="71691" name="Picture 11" descr="D:\成欣凤\hxx7.jpg"/>
          <p:cNvPicPr>
            <a:picLocks noChangeAspect="1" noChangeArrowheads="1"/>
          </p:cNvPicPr>
          <p:nvPr/>
        </p:nvPicPr>
        <p:blipFill>
          <a:blip r:embed="rId1"/>
          <a:srcRect/>
          <a:stretch>
            <a:fillRect/>
          </a:stretch>
        </p:blipFill>
        <p:spPr bwMode="auto">
          <a:xfrm>
            <a:off x="457200" y="685800"/>
            <a:ext cx="1135380" cy="1045845"/>
          </a:xfrm>
          <a:prstGeom prst="rect">
            <a:avLst/>
          </a:prstGeom>
          <a:noFill/>
          <a:ln w="9525">
            <a:noFill/>
            <a:miter lim="800000"/>
            <a:headEnd/>
            <a:tailEnd/>
          </a:ln>
        </p:spPr>
      </p:pic>
      <p:pic>
        <p:nvPicPr>
          <p:cNvPr id="12" name="Picture 12" descr="D:\成欣凤\hxx6.jpg"/>
          <p:cNvPicPr>
            <a:picLocks noChangeAspect="1" noChangeArrowheads="1"/>
          </p:cNvPicPr>
          <p:nvPr/>
        </p:nvPicPr>
        <p:blipFill>
          <a:blip r:embed="rId2"/>
          <a:srcRect/>
          <a:stretch>
            <a:fillRect/>
          </a:stretch>
        </p:blipFill>
        <p:spPr bwMode="auto">
          <a:xfrm>
            <a:off x="457200" y="1981200"/>
            <a:ext cx="1138238" cy="1524000"/>
          </a:xfrm>
          <a:prstGeom prst="rect">
            <a:avLst/>
          </a:prstGeom>
          <a:noFill/>
          <a:ln w="9525">
            <a:noFill/>
            <a:miter lim="800000"/>
            <a:headEnd/>
            <a:tailEnd/>
          </a:ln>
        </p:spPr>
      </p:pic>
      <p:pic>
        <p:nvPicPr>
          <p:cNvPr id="13" name="Picture 13" descr="D:\成欣凤\hxx.jpg"/>
          <p:cNvPicPr>
            <a:picLocks noChangeAspect="1" noChangeArrowheads="1"/>
          </p:cNvPicPr>
          <p:nvPr/>
        </p:nvPicPr>
        <p:blipFill>
          <a:blip r:embed="rId3"/>
          <a:srcRect/>
          <a:stretch>
            <a:fillRect/>
          </a:stretch>
        </p:blipFill>
        <p:spPr bwMode="auto">
          <a:xfrm>
            <a:off x="457200" y="5334000"/>
            <a:ext cx="990600" cy="1524000"/>
          </a:xfrm>
          <a:prstGeom prst="rect">
            <a:avLst/>
          </a:prstGeom>
          <a:noFill/>
          <a:ln w="9525">
            <a:noFill/>
            <a:miter lim="800000"/>
            <a:headEnd/>
            <a:tailEnd/>
          </a:ln>
        </p:spPr>
      </p:pic>
      <p:pic>
        <p:nvPicPr>
          <p:cNvPr id="14" name="Picture 14" descr="D:\成欣凤\hxx2.jpg"/>
          <p:cNvPicPr>
            <a:picLocks noChangeAspect="1" noChangeArrowheads="1"/>
          </p:cNvPicPr>
          <p:nvPr/>
        </p:nvPicPr>
        <p:blipFill>
          <a:blip r:embed="rId4"/>
          <a:srcRect/>
          <a:stretch>
            <a:fillRect/>
          </a:stretch>
        </p:blipFill>
        <p:spPr bwMode="auto">
          <a:xfrm>
            <a:off x="7094220" y="5334000"/>
            <a:ext cx="1069975" cy="1524000"/>
          </a:xfrm>
          <a:prstGeom prst="rect">
            <a:avLst/>
          </a:prstGeom>
          <a:noFill/>
          <a:ln w="9525">
            <a:noFill/>
            <a:miter lim="800000"/>
            <a:headEnd/>
            <a:tailEnd/>
          </a:ln>
        </p:spPr>
      </p:pic>
      <p:pic>
        <p:nvPicPr>
          <p:cNvPr id="15" name="Picture 15" descr="D:\成欣凤\hxx4.jpg"/>
          <p:cNvPicPr>
            <a:picLocks noChangeAspect="1" noChangeArrowheads="1"/>
          </p:cNvPicPr>
          <p:nvPr/>
        </p:nvPicPr>
        <p:blipFill>
          <a:blip r:embed="rId5"/>
          <a:srcRect/>
          <a:stretch>
            <a:fillRect/>
          </a:stretch>
        </p:blipFill>
        <p:spPr bwMode="auto">
          <a:xfrm>
            <a:off x="7042785" y="3725545"/>
            <a:ext cx="1149350" cy="1524000"/>
          </a:xfrm>
          <a:prstGeom prst="rect">
            <a:avLst/>
          </a:prstGeom>
          <a:noFill/>
          <a:ln w="9525">
            <a:noFill/>
            <a:miter lim="800000"/>
            <a:headEnd/>
            <a:tailEnd/>
          </a:ln>
        </p:spPr>
      </p:pic>
      <p:pic>
        <p:nvPicPr>
          <p:cNvPr id="16" name="Picture 16" descr="D:\成欣凤\hxx8.jpg"/>
          <p:cNvPicPr>
            <a:picLocks noChangeAspect="1" noChangeArrowheads="1"/>
          </p:cNvPicPr>
          <p:nvPr/>
        </p:nvPicPr>
        <p:blipFill>
          <a:blip r:embed="rId6"/>
          <a:srcRect/>
          <a:stretch>
            <a:fillRect/>
          </a:stretch>
        </p:blipFill>
        <p:spPr bwMode="auto">
          <a:xfrm>
            <a:off x="7051040" y="1820545"/>
            <a:ext cx="1185863" cy="1752600"/>
          </a:xfrm>
          <a:prstGeom prst="rect">
            <a:avLst/>
          </a:prstGeom>
          <a:noFill/>
          <a:ln w="9525">
            <a:noFill/>
            <a:miter lim="800000"/>
            <a:headEnd/>
            <a:tailEnd/>
          </a:ln>
        </p:spPr>
      </p:pic>
      <p:pic>
        <p:nvPicPr>
          <p:cNvPr id="17" name="Picture 17" descr="D:\成欣凤\hxx3.jpg"/>
          <p:cNvPicPr>
            <a:picLocks noChangeAspect="1" noChangeArrowheads="1"/>
          </p:cNvPicPr>
          <p:nvPr/>
        </p:nvPicPr>
        <p:blipFill>
          <a:blip r:embed="rId7"/>
          <a:srcRect/>
          <a:stretch>
            <a:fillRect/>
          </a:stretch>
        </p:blipFill>
        <p:spPr bwMode="auto">
          <a:xfrm>
            <a:off x="6781165" y="691515"/>
            <a:ext cx="1156970" cy="1001395"/>
          </a:xfrm>
          <a:prstGeom prst="rect">
            <a:avLst/>
          </a:prstGeom>
          <a:noFill/>
          <a:ln w="9525">
            <a:noFill/>
            <a:miter lim="800000"/>
            <a:headEnd/>
            <a:tailEnd/>
          </a:ln>
        </p:spPr>
      </p:pic>
      <p:pic>
        <p:nvPicPr>
          <p:cNvPr id="18" name="Picture 18" descr="D:\成欣凤\hxx9.jpg"/>
          <p:cNvPicPr>
            <a:picLocks noChangeAspect="1" noChangeArrowheads="1"/>
          </p:cNvPicPr>
          <p:nvPr/>
        </p:nvPicPr>
        <p:blipFill>
          <a:blip r:embed="rId8"/>
          <a:srcRect/>
          <a:stretch>
            <a:fillRect/>
          </a:stretch>
        </p:blipFill>
        <p:spPr bwMode="auto">
          <a:xfrm>
            <a:off x="457200" y="3810000"/>
            <a:ext cx="1143000" cy="1279525"/>
          </a:xfrm>
          <a:prstGeom prst="rect">
            <a:avLst/>
          </a:prstGeom>
          <a:noFill/>
          <a:ln w="9525">
            <a:noFill/>
            <a:miter lim="800000"/>
            <a:headEnd/>
            <a:tailEnd/>
          </a:ln>
        </p:spPr>
      </p:pic>
      <p:sp>
        <p:nvSpPr>
          <p:cNvPr id="19" name="矩形 18"/>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问题·探究</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0"/>
                                  </p:stCondLst>
                                  <p:childTnLst>
                                    <p:set>
                                      <p:cBhvr>
                                        <p:cTn id="9" dur="1" fill="hold">
                                          <p:stCondLst>
                                            <p:cond delay="499"/>
                                          </p:stCondLst>
                                        </p:cTn>
                                        <p:tgtEl>
                                          <p:spTgt spid="9"/>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499"/>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499"/>
                                          </p:stCondLst>
                                        </p:cTn>
                                        <p:tgtEl>
                                          <p:spTgt spid="12"/>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grpId="0" nodeType="afterEffect">
                                  <p:stCondLst>
                                    <p:cond delay="0"/>
                                  </p:stCondLst>
                                  <p:childTnLst>
                                    <p:set>
                                      <p:cBhvr>
                                        <p:cTn id="19" dur="1" fill="hold">
                                          <p:stCondLst>
                                            <p:cond delay="499"/>
                                          </p:stCondLst>
                                        </p:cTn>
                                        <p:tgtEl>
                                          <p:spTgt spid="4"/>
                                        </p:tgtEl>
                                        <p:attrNameLst>
                                          <p:attrName>style.visibility</p:attrName>
                                        </p:attrNameLst>
                                      </p:cBhvr>
                                      <p:to>
                                        <p:strVal val="visible"/>
                                      </p:to>
                                    </p:set>
                                  </p:childTnLst>
                                </p:cTn>
                              </p:par>
                            </p:childTnLst>
                          </p:cTn>
                        </p:par>
                        <p:par>
                          <p:cTn id="20" fill="hold">
                            <p:stCondLst>
                              <p:cond delay="1000"/>
                            </p:stCondLst>
                            <p:childTnLst>
                              <p:par>
                                <p:cTn id="21" presetID="1" presetClass="entr" presetSubtype="0" fill="hold" grpId="0" nodeType="afterEffect">
                                  <p:stCondLst>
                                    <p:cond delay="0"/>
                                  </p:stCondLst>
                                  <p:childTnLst>
                                    <p:set>
                                      <p:cBhvr>
                                        <p:cTn id="22" dur="1" fill="hold">
                                          <p:stCondLst>
                                            <p:cond delay="499"/>
                                          </p:stCondLst>
                                        </p:cTn>
                                        <p:tgtEl>
                                          <p:spTgt spid="5"/>
                                        </p:tgtEl>
                                        <p:attrNameLst>
                                          <p:attrName>style.visibility</p:attrName>
                                        </p:attrNameLst>
                                      </p:cBhvr>
                                      <p:to>
                                        <p:strVal val="visible"/>
                                      </p:to>
                                    </p:set>
                                  </p:childTnLst>
                                </p:cTn>
                              </p:par>
                            </p:childTnLst>
                          </p:cTn>
                        </p:par>
                        <p:par>
                          <p:cTn id="23" fill="hold">
                            <p:stCondLst>
                              <p:cond delay="1500"/>
                            </p:stCondLst>
                            <p:childTnLst>
                              <p:par>
                                <p:cTn id="24" presetID="1" presetClass="entr" presetSubtype="0" fill="hold" nodeType="afterEffect">
                                  <p:stCondLst>
                                    <p:cond delay="0"/>
                                  </p:stCondLst>
                                  <p:childTnLst>
                                    <p:set>
                                      <p:cBhvr>
                                        <p:cTn id="25" dur="1" fill="hold">
                                          <p:stCondLst>
                                            <p:cond delay="499"/>
                                          </p:stCondLst>
                                        </p:cTn>
                                        <p:tgtEl>
                                          <p:spTgt spid="1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499"/>
                                          </p:stCondLst>
                                        </p:cTn>
                                        <p:tgtEl>
                                          <p:spTgt spid="18"/>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grpId="0" nodeType="afterEffect">
                                  <p:stCondLst>
                                    <p:cond delay="0"/>
                                  </p:stCondLst>
                                  <p:childTnLst>
                                    <p:set>
                                      <p:cBhvr>
                                        <p:cTn id="32" dur="1" fill="hold">
                                          <p:stCondLst>
                                            <p:cond delay="499"/>
                                          </p:stCondLst>
                                        </p:cTn>
                                        <p:tgtEl>
                                          <p:spTgt spid="6"/>
                                        </p:tgtEl>
                                        <p:attrNameLst>
                                          <p:attrName>style.visibility</p:attrName>
                                        </p:attrNameLst>
                                      </p:cBhvr>
                                      <p:to>
                                        <p:strVal val="visible"/>
                                      </p:to>
                                    </p:set>
                                  </p:childTnLst>
                                </p:cTn>
                              </p:par>
                            </p:childTnLst>
                          </p:cTn>
                        </p:par>
                        <p:par>
                          <p:cTn id="33" fill="hold">
                            <p:stCondLst>
                              <p:cond delay="1000"/>
                            </p:stCondLst>
                            <p:childTnLst>
                              <p:par>
                                <p:cTn id="34" presetID="1" presetClass="entr" presetSubtype="0" fill="hold" grpId="0" nodeType="afterEffect">
                                  <p:stCondLst>
                                    <p:cond delay="0"/>
                                  </p:stCondLst>
                                  <p:childTnLst>
                                    <p:set>
                                      <p:cBhvr>
                                        <p:cTn id="35" dur="1" fill="hold">
                                          <p:stCondLst>
                                            <p:cond delay="499"/>
                                          </p:stCondLst>
                                        </p:cTn>
                                        <p:tgtEl>
                                          <p:spTgt spid="7"/>
                                        </p:tgtEl>
                                        <p:attrNameLst>
                                          <p:attrName>style.visibility</p:attrName>
                                        </p:attrNameLst>
                                      </p:cBhvr>
                                      <p:to>
                                        <p:strVal val="visible"/>
                                      </p:to>
                                    </p:set>
                                  </p:childTnLst>
                                </p:cTn>
                              </p:par>
                            </p:childTnLst>
                          </p:cTn>
                        </p:par>
                        <p:par>
                          <p:cTn id="36" fill="hold">
                            <p:stCondLst>
                              <p:cond delay="1500"/>
                            </p:stCondLst>
                            <p:childTnLst>
                              <p:par>
                                <p:cTn id="37" presetID="1" presetClass="entr" presetSubtype="0" fill="hold" nodeType="afterEffect">
                                  <p:stCondLst>
                                    <p:cond delay="0"/>
                                  </p:stCondLst>
                                  <p:childTnLst>
                                    <p:set>
                                      <p:cBhvr>
                                        <p:cTn id="38" dur="1" fill="hold">
                                          <p:stCondLst>
                                            <p:cond delay="499"/>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499"/>
                                          </p:stCondLst>
                                        </p:cTn>
                                        <p:tgtEl>
                                          <p:spTgt spid="13"/>
                                        </p:tgtEl>
                                        <p:attrNameLst>
                                          <p:attrName>style.visibility</p:attrName>
                                        </p:attrNameLst>
                                      </p:cBhvr>
                                      <p:to>
                                        <p:strVal val="visible"/>
                                      </p:to>
                                    </p:set>
                                  </p:childTnLst>
                                </p:cTn>
                              </p:par>
                            </p:childTnLst>
                          </p:cTn>
                        </p:par>
                        <p:par>
                          <p:cTn id="43" fill="hold">
                            <p:stCondLst>
                              <p:cond delay="500"/>
                            </p:stCondLst>
                            <p:childTnLst>
                              <p:par>
                                <p:cTn id="44" presetID="1" presetClass="entr" presetSubtype="0" fill="hold" grpId="0" nodeType="afterEffect">
                                  <p:stCondLst>
                                    <p:cond delay="0"/>
                                  </p:stCondLst>
                                  <p:childTnLst>
                                    <p:set>
                                      <p:cBhvr>
                                        <p:cTn id="45" dur="1" fill="hold">
                                          <p:stCondLst>
                                            <p:cond delay="499"/>
                                          </p:stCondLst>
                                        </p:cTn>
                                        <p:tgtEl>
                                          <p:spTgt spid="2"/>
                                        </p:tgtEl>
                                        <p:attrNameLst>
                                          <p:attrName>style.visibility</p:attrName>
                                        </p:attrNameLst>
                                      </p:cBhvr>
                                      <p:to>
                                        <p:strVal val="visible"/>
                                      </p:to>
                                    </p:set>
                                  </p:childTnLst>
                                </p:cTn>
                              </p:par>
                            </p:childTnLst>
                          </p:cTn>
                        </p:par>
                        <p:par>
                          <p:cTn id="46" fill="hold">
                            <p:stCondLst>
                              <p:cond delay="1000"/>
                            </p:stCondLst>
                            <p:childTnLst>
                              <p:par>
                                <p:cTn id="47" presetID="1" presetClass="entr" presetSubtype="0" fill="hold" grpId="0" nodeType="afterEffect">
                                  <p:stCondLst>
                                    <p:cond delay="0"/>
                                  </p:stCondLst>
                                  <p:childTnLst>
                                    <p:set>
                                      <p:cBhvr>
                                        <p:cTn id="48" dur="1" fill="hold">
                                          <p:stCondLst>
                                            <p:cond delay="499"/>
                                          </p:stCondLst>
                                        </p:cTn>
                                        <p:tgtEl>
                                          <p:spTgt spid="3"/>
                                        </p:tgtEl>
                                        <p:attrNameLst>
                                          <p:attrName>style.visibility</p:attrName>
                                        </p:attrNameLst>
                                      </p:cBhvr>
                                      <p:to>
                                        <p:strVal val="visible"/>
                                      </p:to>
                                    </p:set>
                                  </p:childTnLst>
                                </p:cTn>
                              </p:par>
                            </p:childTnLst>
                          </p:cTn>
                        </p:par>
                        <p:par>
                          <p:cTn id="49" fill="hold">
                            <p:stCondLst>
                              <p:cond delay="1500"/>
                            </p:stCondLst>
                            <p:childTnLst>
                              <p:par>
                                <p:cTn id="50" presetID="1" presetClass="entr" presetSubtype="0" fill="hold" nodeType="afterEffect">
                                  <p:stCondLst>
                                    <p:cond delay="0"/>
                                  </p:stCondLst>
                                  <p:childTnLst>
                                    <p:set>
                                      <p:cBhvr>
                                        <p:cTn id="51" dur="1" fill="hold">
                                          <p:stCondLst>
                                            <p:cond delay="499"/>
                                          </p:stCondLst>
                                        </p:cTn>
                                        <p:tgtEl>
                                          <p:spTgt spid="14"/>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9" presetClass="entr" presetSubtype="0" fill="hold" grpId="0" nodeType="click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dissolve">
                                      <p:cBhvr>
                                        <p:cTn id="56" dur="500"/>
                                        <p:tgtEl>
                                          <p:spTgt spid="10"/>
                                        </p:tgtEl>
                                      </p:cBhvr>
                                    </p:animEffect>
                                  </p:childTnLst>
                                  <p:subTnLst>
                                    <p:audio>
                                      <p:cMediaNode>
                                        <p:cTn display="0" masterRel="sameClick">
                                          <p:stCondLst>
                                            <p:cond evt="begin" delay="0">
                                              <p:tn val="54"/>
                                            </p:cond>
                                          </p:stCondLst>
                                          <p:endCondLst>
                                            <p:cond evt="onStopAudio" delay="0">
                                              <p:tgtEl>
                                                <p:sldTgt/>
                                              </p:tgtEl>
                                            </p:cond>
                                          </p:endCondLst>
                                        </p:cTn>
                                        <p:tgtEl>
                                          <p:sndTgt r:embed="rId9"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autoUpdateAnimBg="0"/>
      <p:bldP spid="6" grpId="0" autoUpdateAnimBg="0"/>
      <p:bldP spid="7" grpId="0" autoUpdateAnimBg="0"/>
      <p:bldP spid="8" grpId="0" autoUpdateAnimBg="0"/>
      <p:bldP spid="9" grpId="0" autoUpdateAnimBg="0"/>
      <p:bldP spid="10"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9986" name="文本框 169985"/>
          <p:cNvSpPr txBox="1"/>
          <p:nvPr/>
        </p:nvSpPr>
        <p:spPr>
          <a:xfrm>
            <a:off x="250825" y="731520"/>
            <a:ext cx="8664575" cy="5908040"/>
          </a:xfrm>
          <a:prstGeom prst="rect">
            <a:avLst/>
          </a:prstGeom>
          <a:noFill/>
          <a:ln w="9525">
            <a:noFill/>
          </a:ln>
        </p:spPr>
        <p:txBody>
          <a:bodyPr>
            <a:spAutoFit/>
          </a:bodyPr>
          <a:p>
            <a:pPr lvl="0">
              <a:spcBef>
                <a:spcPct val="50000"/>
              </a:spcBef>
              <a:buClr>
                <a:srgbClr val="000000"/>
              </a:buClr>
            </a:pPr>
            <a:r>
              <a:rPr lang="zh-CN" altLang="en-US" sz="2800" b="1" dirty="0">
                <a:solidFill>
                  <a:srgbClr val="FF0000"/>
                </a:solidFill>
                <a:latin typeface="黑体" panose="02010609060101010101" pitchFamily="2" charset="-122"/>
                <a:ea typeface="黑体" panose="02010609060101010101" pitchFamily="2" charset="-122"/>
              </a:rPr>
              <a:t>作者描写这些人物的变化，其作用是：</a:t>
            </a:r>
            <a:endParaRPr lang="zh-CN" altLang="en-US" sz="2800" b="1" dirty="0">
              <a:solidFill>
                <a:srgbClr val="FF0000"/>
              </a:solidFill>
              <a:latin typeface="黑体" panose="02010609060101010101" pitchFamily="2" charset="-122"/>
              <a:ea typeface="黑体" panose="02010609060101010101" pitchFamily="2" charset="-122"/>
            </a:endParaRPr>
          </a:p>
          <a:p>
            <a:pPr lvl="0">
              <a:spcBef>
                <a:spcPct val="50000"/>
              </a:spcBef>
              <a:buClr>
                <a:srgbClr val="000000"/>
              </a:buClr>
            </a:pPr>
            <a:r>
              <a:rPr lang="zh-CN" altLang="en-US" sz="2800" b="1" dirty="0">
                <a:latin typeface="黑体" panose="02010609060101010101" pitchFamily="2" charset="-122"/>
                <a:ea typeface="黑体" panose="02010609060101010101" pitchFamily="2" charset="-122"/>
                <a:cs typeface="+mn-ea"/>
              </a:rPr>
              <a:t>　　1、反映中国人的精神，表现中国普通民众的生命是怎样被扼杀的。</a:t>
            </a:r>
            <a:endParaRPr lang="zh-CN" altLang="en-US" sz="2800" b="1" dirty="0">
              <a:latin typeface="黑体" panose="02010609060101010101" pitchFamily="2" charset="-122"/>
              <a:ea typeface="黑体" panose="02010609060101010101" pitchFamily="2" charset="-122"/>
              <a:cs typeface="+mn-ea"/>
            </a:endParaRPr>
          </a:p>
          <a:p>
            <a:pPr lvl="0">
              <a:spcBef>
                <a:spcPct val="50000"/>
              </a:spcBef>
              <a:buClr>
                <a:srgbClr val="000000"/>
              </a:buClr>
            </a:pPr>
            <a:r>
              <a:rPr lang="zh-CN" altLang="en-US" sz="2800" b="1" dirty="0">
                <a:latin typeface="黑体" panose="02010609060101010101" pitchFamily="2" charset="-122"/>
                <a:ea typeface="黑体" panose="02010609060101010101" pitchFamily="2" charset="-122"/>
                <a:cs typeface="+mn-ea"/>
              </a:rPr>
              <a:t>　　2、表现中国社会的愚昧落后贫穷轮回。</a:t>
            </a:r>
            <a:endParaRPr lang="zh-CN" altLang="en-US" sz="2800" b="1" dirty="0">
              <a:latin typeface="黑体" panose="02010609060101010101" pitchFamily="2" charset="-122"/>
              <a:ea typeface="黑体" panose="02010609060101010101" pitchFamily="2" charset="-122"/>
              <a:cs typeface="+mn-ea"/>
            </a:endParaRPr>
          </a:p>
          <a:p>
            <a:pPr lvl="0">
              <a:spcBef>
                <a:spcPct val="50000"/>
              </a:spcBef>
              <a:buClr>
                <a:srgbClr val="000000"/>
              </a:buClr>
            </a:pPr>
            <a:r>
              <a:rPr lang="zh-CN" altLang="en-US" sz="2800" b="1" dirty="0">
                <a:latin typeface="黑体" panose="02010609060101010101" pitchFamily="2" charset="-122"/>
                <a:ea typeface="黑体" panose="02010609060101010101" pitchFamily="2" charset="-122"/>
                <a:cs typeface="+mn-ea"/>
              </a:rPr>
              <a:t>       如，闰土：少年——中年</a:t>
            </a:r>
            <a:endParaRPr lang="zh-CN" altLang="en-US" sz="2800" b="1" dirty="0">
              <a:latin typeface="黑体" panose="02010609060101010101" pitchFamily="2" charset="-122"/>
              <a:ea typeface="黑体" panose="02010609060101010101" pitchFamily="2" charset="-122"/>
              <a:cs typeface="+mn-ea"/>
            </a:endParaRPr>
          </a:p>
          <a:p>
            <a:pPr lvl="0">
              <a:spcBef>
                <a:spcPct val="50000"/>
              </a:spcBef>
              <a:buClr>
                <a:srgbClr val="000000"/>
              </a:buClr>
            </a:pPr>
            <a:r>
              <a:rPr lang="zh-CN" altLang="en-US" sz="2800" b="1" dirty="0">
                <a:latin typeface="黑体" panose="02010609060101010101" pitchFamily="2" charset="-122"/>
                <a:ea typeface="黑体" panose="02010609060101010101" pitchFamily="2" charset="-122"/>
                <a:cs typeface="+mn-ea"/>
              </a:rPr>
              <a:t>        水生：少年——中年</a:t>
            </a:r>
            <a:endParaRPr lang="zh-CN" altLang="en-US" sz="2800" b="1" dirty="0">
              <a:latin typeface="黑体" panose="02010609060101010101" pitchFamily="2" charset="-122"/>
              <a:ea typeface="黑体" panose="02010609060101010101" pitchFamily="2" charset="-122"/>
              <a:cs typeface="+mn-ea"/>
            </a:endParaRPr>
          </a:p>
          <a:p>
            <a:pPr lvl="0">
              <a:spcBef>
                <a:spcPct val="50000"/>
              </a:spcBef>
              <a:buClr>
                <a:srgbClr val="000000"/>
              </a:buClr>
            </a:pPr>
            <a:r>
              <a:rPr lang="zh-CN" altLang="en-US" sz="2800" b="1" dirty="0">
                <a:latin typeface="黑体" panose="02010609060101010101" pitchFamily="2" charset="-122"/>
                <a:ea typeface="黑体" panose="02010609060101010101" pitchFamily="2" charset="-122"/>
                <a:cs typeface="+mn-ea"/>
              </a:rPr>
              <a:t>　　3、渴望纯真的人与人之间的关系，如，中年闰土对“我”的态度，杨二嫂对“我”的态度，说明了孩提时那种真诚友善的关系完全消失。表现了“我”渴望打破封建社会的尊卑秩序，渴望建立新型的人与人之间的关系。</a:t>
            </a:r>
            <a:endParaRPr lang="zh-CN" altLang="en-US" sz="2800" b="1" dirty="0">
              <a:latin typeface="黑体" panose="02010609060101010101" pitchFamily="2" charset="-122"/>
              <a:ea typeface="黑体" panose="02010609060101010101" pitchFamily="2" charset="-122"/>
              <a:cs typeface="+mn-ea"/>
            </a:endParaRPr>
          </a:p>
        </p:txBody>
      </p:sp>
      <p:sp>
        <p:nvSpPr>
          <p:cNvPr id="2" name="矩形 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问题·探究</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2707" name="Rectangle 3"/>
          <p:cNvSpPr>
            <a:spLocks noChangeArrowheads="1"/>
          </p:cNvSpPr>
          <p:nvPr/>
        </p:nvSpPr>
        <p:spPr bwMode="auto">
          <a:xfrm>
            <a:off x="1042988" y="836613"/>
            <a:ext cx="5400675" cy="521970"/>
          </a:xfrm>
          <a:prstGeom prst="rect">
            <a:avLst/>
          </a:prstGeom>
          <a:noFill/>
          <a:ln w="12700" cap="sq" algn="ctr">
            <a:noFill/>
            <a:miter lim="800000"/>
            <a:headEnd type="none" w="sm" len="sm"/>
            <a:tailEnd type="none" w="sm" len="sm"/>
          </a:ln>
        </p:spPr>
        <p:txBody>
          <a:bodyPr>
            <a:spAutoFit/>
          </a:bodyPr>
          <a:p>
            <a:r>
              <a:rPr lang="zh-CN" altLang="en-US" sz="2800" b="1">
                <a:solidFill>
                  <a:srgbClr val="FF0000"/>
                </a:solidFill>
                <a:ea typeface="楷体_GB2312" pitchFamily="49" charset="-122"/>
              </a:rPr>
              <a:t>线索            心情              变化</a:t>
            </a:r>
            <a:endParaRPr lang="zh-CN" altLang="en-US" sz="2800" b="1">
              <a:solidFill>
                <a:srgbClr val="FF0000"/>
              </a:solidFill>
              <a:ea typeface="楷体_GB2312" pitchFamily="49" charset="-122"/>
            </a:endParaRPr>
          </a:p>
        </p:txBody>
      </p:sp>
      <p:sp>
        <p:nvSpPr>
          <p:cNvPr id="72708" name="Rectangle 4"/>
          <p:cNvSpPr>
            <a:spLocks noChangeArrowheads="1"/>
          </p:cNvSpPr>
          <p:nvPr/>
        </p:nvSpPr>
        <p:spPr bwMode="auto">
          <a:xfrm>
            <a:off x="0" y="2781300"/>
            <a:ext cx="701675" cy="1076325"/>
          </a:xfrm>
          <a:prstGeom prst="rect">
            <a:avLst/>
          </a:prstGeom>
          <a:noFill/>
          <a:ln w="12700" cap="sq" algn="ctr">
            <a:noFill/>
            <a:miter lim="800000"/>
            <a:headEnd type="none" w="sm" len="sm"/>
            <a:tailEnd type="none" w="sm" len="sm"/>
          </a:ln>
        </p:spPr>
        <p:txBody>
          <a:bodyPr>
            <a:spAutoFit/>
          </a:bodyPr>
          <a:p>
            <a:r>
              <a:rPr lang="zh-CN" altLang="en-US" sz="3200" b="1">
                <a:solidFill>
                  <a:srgbClr val="FF0000"/>
                </a:solidFill>
                <a:ea typeface="楷体_GB2312" pitchFamily="49" charset="-122"/>
              </a:rPr>
              <a:t>故</a:t>
            </a:r>
            <a:endParaRPr lang="zh-CN" altLang="en-US" sz="3200" b="1">
              <a:solidFill>
                <a:srgbClr val="FF0000"/>
              </a:solidFill>
              <a:ea typeface="楷体_GB2312" pitchFamily="49" charset="-122"/>
            </a:endParaRPr>
          </a:p>
          <a:p>
            <a:r>
              <a:rPr lang="zh-CN" altLang="en-US" sz="3200" b="1">
                <a:solidFill>
                  <a:srgbClr val="FF0000"/>
                </a:solidFill>
                <a:ea typeface="楷体_GB2312" pitchFamily="49" charset="-122"/>
              </a:rPr>
              <a:t>乡</a:t>
            </a:r>
            <a:endParaRPr lang="zh-CN" altLang="en-US" sz="3200" b="1">
              <a:solidFill>
                <a:srgbClr val="FF0000"/>
              </a:solidFill>
              <a:ea typeface="楷体_GB2312" pitchFamily="49" charset="-122"/>
            </a:endParaRPr>
          </a:p>
        </p:txBody>
      </p:sp>
      <p:sp>
        <p:nvSpPr>
          <p:cNvPr id="11" name="Rectangle 5"/>
          <p:cNvSpPr>
            <a:spLocks noChangeArrowheads="1"/>
          </p:cNvSpPr>
          <p:nvPr/>
        </p:nvSpPr>
        <p:spPr bwMode="auto">
          <a:xfrm>
            <a:off x="971550" y="1773238"/>
            <a:ext cx="7632700" cy="521970"/>
          </a:xfrm>
          <a:prstGeom prst="rect">
            <a:avLst/>
          </a:prstGeom>
          <a:noFill/>
          <a:ln w="12700" cap="sq" algn="ctr">
            <a:noFill/>
            <a:miter lim="800000"/>
            <a:headEnd type="none" w="sm" len="sm"/>
            <a:tailEnd type="none" w="sm" len="sm"/>
          </a:ln>
        </p:spPr>
        <p:txBody>
          <a:bodyPr>
            <a:spAutoFit/>
          </a:bodyPr>
          <a:p>
            <a:r>
              <a:rPr lang="zh-CN" altLang="en-US" sz="2800" b="1">
                <a:solidFill>
                  <a:srgbClr val="FF0000"/>
                </a:solidFill>
                <a:ea typeface="楷体_GB2312" pitchFamily="49" charset="-122"/>
              </a:rPr>
              <a:t>回故乡     凄楚悲凉     故乡景</a:t>
            </a:r>
            <a:r>
              <a:rPr lang="en-US" altLang="en-US" sz="2800" b="1">
                <a:solidFill>
                  <a:srgbClr val="FF0000"/>
                </a:solidFill>
              </a:rPr>
              <a:t>→</a:t>
            </a:r>
            <a:r>
              <a:rPr lang="zh-CN" altLang="en-US" sz="2800" b="1">
                <a:solidFill>
                  <a:srgbClr val="FF0000"/>
                </a:solidFill>
                <a:ea typeface="楷体_GB2312" pitchFamily="49" charset="-122"/>
              </a:rPr>
              <a:t>萧条败落</a:t>
            </a:r>
            <a:endParaRPr lang="zh-CN" altLang="en-US" sz="2800" b="1">
              <a:solidFill>
                <a:srgbClr val="FF0000"/>
              </a:solidFill>
              <a:ea typeface="楷体_GB2312" pitchFamily="49" charset="-122"/>
            </a:endParaRPr>
          </a:p>
        </p:txBody>
      </p:sp>
      <p:sp>
        <p:nvSpPr>
          <p:cNvPr id="19" name="Rectangle 6"/>
          <p:cNvSpPr>
            <a:spLocks noChangeArrowheads="1"/>
          </p:cNvSpPr>
          <p:nvPr/>
        </p:nvSpPr>
        <p:spPr bwMode="auto">
          <a:xfrm>
            <a:off x="971550" y="3141663"/>
            <a:ext cx="4968875" cy="521970"/>
          </a:xfrm>
          <a:prstGeom prst="rect">
            <a:avLst/>
          </a:prstGeom>
          <a:noFill/>
          <a:ln w="12700" cap="sq" algn="ctr">
            <a:noFill/>
            <a:miter lim="800000"/>
            <a:headEnd type="none" w="sm" len="sm"/>
            <a:tailEnd type="none" w="sm" len="sm"/>
          </a:ln>
        </p:spPr>
        <p:txBody>
          <a:bodyPr>
            <a:spAutoFit/>
          </a:bodyPr>
          <a:p>
            <a:r>
              <a:rPr lang="zh-CN" altLang="en-US" sz="2800" b="1">
                <a:solidFill>
                  <a:srgbClr val="FF0000"/>
                </a:solidFill>
                <a:ea typeface="楷体_GB2312" pitchFamily="49" charset="-122"/>
              </a:rPr>
              <a:t>在故乡     痛苦悲伤     故乡人</a:t>
            </a:r>
            <a:endParaRPr lang="zh-CN" altLang="en-US" sz="2800" b="1">
              <a:solidFill>
                <a:srgbClr val="FF0000"/>
              </a:solidFill>
              <a:ea typeface="楷体_GB2312" pitchFamily="49" charset="-122"/>
            </a:endParaRPr>
          </a:p>
        </p:txBody>
      </p:sp>
      <p:sp>
        <p:nvSpPr>
          <p:cNvPr id="20" name="Rectangle 7"/>
          <p:cNvSpPr>
            <a:spLocks noChangeArrowheads="1"/>
          </p:cNvSpPr>
          <p:nvPr/>
        </p:nvSpPr>
        <p:spPr bwMode="auto">
          <a:xfrm>
            <a:off x="5976938" y="2924175"/>
            <a:ext cx="3132137" cy="953135"/>
          </a:xfrm>
          <a:prstGeom prst="rect">
            <a:avLst/>
          </a:prstGeom>
          <a:noFill/>
          <a:ln w="12700" cap="sq" algn="ctr">
            <a:noFill/>
            <a:miter lim="800000"/>
            <a:headEnd type="none" w="sm" len="sm"/>
            <a:tailEnd type="none" w="sm" len="sm"/>
          </a:ln>
        </p:spPr>
        <p:txBody>
          <a:bodyPr>
            <a:spAutoFit/>
          </a:bodyPr>
          <a:p>
            <a:r>
              <a:rPr lang="zh-CN" altLang="en-US" sz="2800" b="1">
                <a:solidFill>
                  <a:srgbClr val="FF0000"/>
                </a:solidFill>
                <a:ea typeface="楷体_GB2312" pitchFamily="49" charset="-122"/>
              </a:rPr>
              <a:t>闰 土→麻木隔膜</a:t>
            </a:r>
            <a:endParaRPr lang="zh-CN" altLang="en-US" sz="2800" b="1">
              <a:solidFill>
                <a:srgbClr val="FF0000"/>
              </a:solidFill>
              <a:ea typeface="楷体_GB2312" pitchFamily="49" charset="-122"/>
            </a:endParaRPr>
          </a:p>
          <a:p>
            <a:r>
              <a:rPr lang="zh-CN" altLang="en-US" sz="2800" b="1">
                <a:solidFill>
                  <a:srgbClr val="FF0000"/>
                </a:solidFill>
                <a:ea typeface="楷体_GB2312" pitchFamily="49" charset="-122"/>
              </a:rPr>
              <a:t>杨二嫂→尖刻鄙俗</a:t>
            </a:r>
            <a:endParaRPr lang="zh-CN" altLang="en-US" sz="2800" b="1">
              <a:solidFill>
                <a:srgbClr val="FF0000"/>
              </a:solidFill>
              <a:ea typeface="楷体_GB2312" pitchFamily="49" charset="-122"/>
            </a:endParaRPr>
          </a:p>
        </p:txBody>
      </p:sp>
      <p:sp>
        <p:nvSpPr>
          <p:cNvPr id="21" name="Rectangle 8"/>
          <p:cNvSpPr>
            <a:spLocks noChangeArrowheads="1"/>
          </p:cNvSpPr>
          <p:nvPr/>
        </p:nvSpPr>
        <p:spPr bwMode="auto">
          <a:xfrm>
            <a:off x="2339975" y="5300663"/>
            <a:ext cx="3313113" cy="953135"/>
          </a:xfrm>
          <a:prstGeom prst="rect">
            <a:avLst/>
          </a:prstGeom>
          <a:noFill/>
          <a:ln w="12700" cap="sq" algn="ctr">
            <a:noFill/>
            <a:miter lim="800000"/>
            <a:headEnd type="none" w="sm" len="sm"/>
            <a:tailEnd type="none" w="sm" len="sm"/>
          </a:ln>
        </p:spPr>
        <p:txBody>
          <a:bodyPr>
            <a:spAutoFit/>
          </a:bodyPr>
          <a:p>
            <a:r>
              <a:rPr lang="zh-CN" altLang="en-US" sz="2800" b="1">
                <a:solidFill>
                  <a:srgbClr val="FF0000"/>
                </a:solidFill>
                <a:ea typeface="楷体_GB2312" pitchFamily="49" charset="-122"/>
              </a:rPr>
              <a:t>腐朽的社会制度</a:t>
            </a:r>
            <a:endParaRPr lang="zh-CN" altLang="en-US" sz="2800" b="1">
              <a:solidFill>
                <a:srgbClr val="FF0000"/>
              </a:solidFill>
              <a:ea typeface="楷体_GB2312" pitchFamily="49" charset="-122"/>
            </a:endParaRPr>
          </a:p>
          <a:p>
            <a:r>
              <a:rPr lang="zh-CN" altLang="en-US" sz="2800" b="1">
                <a:solidFill>
                  <a:srgbClr val="FF0000"/>
                </a:solidFill>
                <a:ea typeface="楷体_GB2312" pitchFamily="49" charset="-122"/>
              </a:rPr>
              <a:t>动乱的社会现实</a:t>
            </a:r>
            <a:endParaRPr lang="zh-CN" altLang="en-US" sz="2800" b="1">
              <a:solidFill>
                <a:srgbClr val="FF0000"/>
              </a:solidFill>
              <a:ea typeface="楷体_GB2312" pitchFamily="49" charset="-122"/>
            </a:endParaRPr>
          </a:p>
        </p:txBody>
      </p:sp>
      <p:sp>
        <p:nvSpPr>
          <p:cNvPr id="22" name="Rectangle 9"/>
          <p:cNvSpPr>
            <a:spLocks noChangeArrowheads="1"/>
          </p:cNvSpPr>
          <p:nvPr/>
        </p:nvSpPr>
        <p:spPr bwMode="auto">
          <a:xfrm>
            <a:off x="900113" y="4365625"/>
            <a:ext cx="6985000" cy="521970"/>
          </a:xfrm>
          <a:prstGeom prst="rect">
            <a:avLst/>
          </a:prstGeom>
          <a:noFill/>
          <a:ln w="12700" cap="sq" algn="ctr">
            <a:noFill/>
            <a:miter lim="800000"/>
            <a:headEnd type="none" w="sm" len="sm"/>
            <a:tailEnd type="none" w="sm" len="sm"/>
          </a:ln>
        </p:spPr>
        <p:txBody>
          <a:bodyPr>
            <a:spAutoFit/>
          </a:bodyPr>
          <a:p>
            <a:r>
              <a:rPr lang="zh-CN" altLang="en-US" sz="2800" b="1">
                <a:solidFill>
                  <a:srgbClr val="FF0000"/>
                </a:solidFill>
                <a:ea typeface="楷体_GB2312" pitchFamily="49" charset="-122"/>
              </a:rPr>
              <a:t>离故乡     产生希望      寻求出路</a:t>
            </a:r>
            <a:endParaRPr lang="zh-CN" altLang="en-US" sz="2800" b="1">
              <a:solidFill>
                <a:srgbClr val="FF0000"/>
              </a:solidFill>
              <a:ea typeface="楷体_GB2312" pitchFamily="49" charset="-122"/>
            </a:endParaRPr>
          </a:p>
        </p:txBody>
      </p:sp>
      <p:sp>
        <p:nvSpPr>
          <p:cNvPr id="23" name="Rectangle 11"/>
          <p:cNvSpPr>
            <a:spLocks noChangeArrowheads="1"/>
          </p:cNvSpPr>
          <p:nvPr/>
        </p:nvSpPr>
        <p:spPr bwMode="auto">
          <a:xfrm>
            <a:off x="1042988" y="5516563"/>
            <a:ext cx="897890" cy="521970"/>
          </a:xfrm>
          <a:prstGeom prst="rect">
            <a:avLst/>
          </a:prstGeom>
          <a:noFill/>
          <a:ln w="12700" cap="sq">
            <a:noFill/>
            <a:miter lim="800000"/>
            <a:headEnd type="none" w="sm" len="sm"/>
            <a:tailEnd type="none" w="sm" len="sm"/>
          </a:ln>
        </p:spPr>
        <p:txBody>
          <a:bodyPr wrap="none">
            <a:spAutoFit/>
          </a:bodyPr>
          <a:p>
            <a:r>
              <a:rPr lang="zh-CN" altLang="en-US" sz="2800" b="1">
                <a:solidFill>
                  <a:srgbClr val="FF0000"/>
                </a:solidFill>
                <a:ea typeface="楷体_GB2312" pitchFamily="49" charset="-122"/>
              </a:rPr>
              <a:t>根源</a:t>
            </a:r>
            <a:endParaRPr lang="zh-CN" altLang="en-US" sz="2800" b="1">
              <a:solidFill>
                <a:srgbClr val="FF0000"/>
              </a:solidFill>
              <a:ea typeface="楷体_GB2312" pitchFamily="49" charset="-122"/>
            </a:endParaRPr>
          </a:p>
        </p:txBody>
      </p:sp>
      <p:sp>
        <p:nvSpPr>
          <p:cNvPr id="24" name="Rectangle 13"/>
          <p:cNvSpPr>
            <a:spLocks noChangeArrowheads="1"/>
          </p:cNvSpPr>
          <p:nvPr/>
        </p:nvSpPr>
        <p:spPr bwMode="auto">
          <a:xfrm>
            <a:off x="5867400" y="5589588"/>
            <a:ext cx="1612900" cy="521970"/>
          </a:xfrm>
          <a:prstGeom prst="rect">
            <a:avLst/>
          </a:prstGeom>
          <a:noFill/>
          <a:ln w="12700" cap="sq">
            <a:noFill/>
            <a:miter lim="800000"/>
            <a:headEnd type="none" w="sm" len="sm"/>
            <a:tailEnd type="none" w="sm" len="sm"/>
          </a:ln>
        </p:spPr>
        <p:txBody>
          <a:bodyPr wrap="none">
            <a:spAutoFit/>
          </a:bodyPr>
          <a:p>
            <a:r>
              <a:rPr lang="zh-CN" altLang="en-US" sz="2800" b="1">
                <a:solidFill>
                  <a:srgbClr val="FF0000"/>
                </a:solidFill>
                <a:ea typeface="楷体_GB2312" pitchFamily="49" charset="-122"/>
              </a:rPr>
              <a:t>升华主旨</a:t>
            </a:r>
            <a:endParaRPr lang="zh-CN" altLang="en-US" sz="2800" b="1">
              <a:solidFill>
                <a:srgbClr val="FF0000"/>
              </a:solidFill>
              <a:ea typeface="楷体_GB2312" pitchFamily="49" charset="-122"/>
            </a:endParaRPr>
          </a:p>
        </p:txBody>
      </p:sp>
      <p:sp>
        <p:nvSpPr>
          <p:cNvPr id="25" name="AutoShape 14"/>
          <p:cNvSpPr/>
          <p:nvPr/>
        </p:nvSpPr>
        <p:spPr bwMode="auto">
          <a:xfrm>
            <a:off x="539750" y="1989138"/>
            <a:ext cx="358775" cy="2808287"/>
          </a:xfrm>
          <a:prstGeom prst="leftBrace">
            <a:avLst>
              <a:gd name="adj1" fmla="val 65229"/>
              <a:gd name="adj2" fmla="val 50000"/>
            </a:avLst>
          </a:prstGeom>
          <a:noFill/>
          <a:ln w="38100" cap="sq">
            <a:solidFill>
              <a:srgbClr val="FF0000"/>
            </a:solidFill>
            <a:miter lim="800000"/>
            <a:headEnd type="none" w="sm" len="sm"/>
            <a:tailEnd type="none" w="sm" len="sm"/>
          </a:ln>
        </p:spPr>
        <p:txBody>
          <a:bodyPr wrap="none" anchor="ctr"/>
          <a:p>
            <a:endParaRPr lang="zh-CN" altLang="en-US"/>
          </a:p>
        </p:txBody>
      </p:sp>
      <p:sp>
        <p:nvSpPr>
          <p:cNvPr id="26" name="AutoShape 15"/>
          <p:cNvSpPr/>
          <p:nvPr/>
        </p:nvSpPr>
        <p:spPr bwMode="auto">
          <a:xfrm>
            <a:off x="5724525" y="2997200"/>
            <a:ext cx="142875" cy="863600"/>
          </a:xfrm>
          <a:prstGeom prst="leftBrace">
            <a:avLst>
              <a:gd name="adj1" fmla="val 50370"/>
              <a:gd name="adj2" fmla="val 50000"/>
            </a:avLst>
          </a:prstGeom>
          <a:noFill/>
          <a:ln w="38100" cap="sq">
            <a:solidFill>
              <a:srgbClr val="FF0000"/>
            </a:solidFill>
            <a:miter lim="800000"/>
            <a:headEnd type="none" w="sm" len="sm"/>
            <a:tailEnd type="none" w="sm" len="sm"/>
          </a:ln>
        </p:spPr>
        <p:txBody>
          <a:bodyPr wrap="none" anchor="ctr"/>
          <a:p>
            <a:endParaRPr lang="zh-CN" altLang="en-US"/>
          </a:p>
        </p:txBody>
      </p:sp>
      <p:sp>
        <p:nvSpPr>
          <p:cNvPr id="27" name="AutoShape 16"/>
          <p:cNvSpPr/>
          <p:nvPr/>
        </p:nvSpPr>
        <p:spPr bwMode="auto">
          <a:xfrm>
            <a:off x="1979613" y="5300663"/>
            <a:ext cx="215900" cy="936625"/>
          </a:xfrm>
          <a:prstGeom prst="leftBrace">
            <a:avLst>
              <a:gd name="adj1" fmla="val 36152"/>
              <a:gd name="adj2" fmla="val 50000"/>
            </a:avLst>
          </a:prstGeom>
          <a:noFill/>
          <a:ln w="38100" cap="sq">
            <a:solidFill>
              <a:srgbClr val="FF0000"/>
            </a:solidFill>
            <a:miter lim="800000"/>
            <a:headEnd type="none" w="sm" len="sm"/>
            <a:tailEnd type="none" w="sm" len="sm"/>
          </a:ln>
        </p:spPr>
        <p:txBody>
          <a:bodyPr wrap="none" anchor="ctr"/>
          <a:p>
            <a:endParaRPr lang="zh-CN" altLang="en-US"/>
          </a:p>
        </p:txBody>
      </p:sp>
      <p:sp>
        <p:nvSpPr>
          <p:cNvPr id="28" name="AutoShape 17"/>
          <p:cNvSpPr/>
          <p:nvPr/>
        </p:nvSpPr>
        <p:spPr bwMode="auto">
          <a:xfrm>
            <a:off x="5292725" y="5373688"/>
            <a:ext cx="144463" cy="936625"/>
          </a:xfrm>
          <a:prstGeom prst="rightBrace">
            <a:avLst>
              <a:gd name="adj1" fmla="val 54029"/>
              <a:gd name="adj2" fmla="val 50000"/>
            </a:avLst>
          </a:prstGeom>
          <a:noFill/>
          <a:ln w="38100" cap="sq">
            <a:solidFill>
              <a:srgbClr val="FF0000"/>
            </a:solidFill>
            <a:miter lim="800000"/>
            <a:headEnd type="none" w="sm" len="sm"/>
            <a:tailEnd type="none" w="sm" len="sm"/>
          </a:ln>
        </p:spPr>
        <p:txBody>
          <a:bodyPr wrap="none" anchor="ctr"/>
          <a:p>
            <a:endParaRPr lang="zh-CN" altLang="en-US"/>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课堂·小结</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wipe(left)">
                                      <p:cBhvr>
                                        <p:cTn id="19" dur="500"/>
                                        <p:tgtEl>
                                          <p:spTgt spid="26"/>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500"/>
                                        <p:tgtEl>
                                          <p:spTgt spid="2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9" grpId="0"/>
      <p:bldP spid="20" grpId="0"/>
      <p:bldP spid="21" grpId="0"/>
      <p:bldP spid="22" grpId="0"/>
      <p:bldP spid="23" grpId="0"/>
      <p:bldP spid="24" grpId="0"/>
      <p:bldP spid="25" grpId="0" bldLvl="0" animBg="1"/>
      <p:bldP spid="26" grpId="0" bldLvl="0" animBg="1"/>
      <p:bldP spid="27" grpId="0" bldLvl="0" animBg="1"/>
      <p:bldP spid="28" grpId="0"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8547" name="横卷形 108546"/>
          <p:cNvSpPr/>
          <p:nvPr/>
        </p:nvSpPr>
        <p:spPr>
          <a:xfrm>
            <a:off x="269875" y="1219200"/>
            <a:ext cx="2709545" cy="713105"/>
          </a:xfrm>
          <a:prstGeom prst="horizontalScroll">
            <a:avLst>
              <a:gd name="adj" fmla="val 12500"/>
            </a:avLst>
          </a:prstGeom>
          <a:solidFill>
            <a:schemeClr val="accent1"/>
          </a:solidFill>
          <a:ln w="9525" cap="flat" cmpd="sng">
            <a:solidFill>
              <a:schemeClr val="tx1"/>
            </a:solidFill>
            <a:prstDash val="solid"/>
            <a:headEnd type="none" w="med" len="med"/>
            <a:tailEnd type="none" w="med" len="med"/>
          </a:ln>
        </p:spPr>
        <p:txBody>
          <a:bodyPr wrap="none" anchor="ctr"/>
          <a:p>
            <a:pPr lvl="0" algn="ctr">
              <a:buClr>
                <a:srgbClr val="000000"/>
              </a:buClr>
            </a:pPr>
            <a:r>
              <a:rPr lang="zh-CN" altLang="en-US" sz="2800" b="1" dirty="0">
                <a:latin typeface="Times New Roman" panose="02020603050405020304" charset="0"/>
                <a:ea typeface="黑体" panose="02010609060101010101" pitchFamily="2" charset="-122"/>
              </a:rPr>
              <a:t>课文主题</a:t>
            </a:r>
            <a:endParaRPr lang="zh-CN" altLang="en-US" sz="2800" b="1" dirty="0">
              <a:effectLst>
                <a:outerShdw blurRad="38100" dist="38100" dir="2700000">
                  <a:srgbClr val="FFFFFF"/>
                </a:outerShdw>
              </a:effectLst>
              <a:latin typeface="Verdana" panose="020B0604030504040204" pitchFamily="34" charset="0"/>
              <a:ea typeface="黑体" panose="02010609060101010101" pitchFamily="2" charset="-122"/>
            </a:endParaRPr>
          </a:p>
        </p:txBody>
      </p:sp>
      <p:sp>
        <p:nvSpPr>
          <p:cNvPr id="108549" name="左大括号 108548"/>
          <p:cNvSpPr/>
          <p:nvPr/>
        </p:nvSpPr>
        <p:spPr>
          <a:xfrm>
            <a:off x="3124200" y="1219200"/>
            <a:ext cx="295275" cy="2570163"/>
          </a:xfrm>
          <a:prstGeom prst="leftBrace">
            <a:avLst>
              <a:gd name="adj1" fmla="val 72535"/>
              <a:gd name="adj2" fmla="val 50000"/>
            </a:avLst>
          </a:prstGeom>
          <a:solidFill>
            <a:schemeClr val="accent1"/>
          </a:solidFill>
          <a:ln w="9525" cap="flat" cmpd="sng">
            <a:solidFill>
              <a:schemeClr val="tx1"/>
            </a:solidFill>
            <a:prstDash val="solid"/>
            <a:headEnd type="none" w="med" len="med"/>
            <a:tailEnd type="none" w="med" len="med"/>
          </a:ln>
        </p:spPr>
        <p:txBody>
          <a:bodyPr/>
          <a:p>
            <a:endParaRPr lang="zh-CN" altLang="en-US"/>
          </a:p>
        </p:txBody>
      </p:sp>
      <p:sp>
        <p:nvSpPr>
          <p:cNvPr id="108550" name="文本框 108549"/>
          <p:cNvSpPr txBox="1"/>
          <p:nvPr/>
        </p:nvSpPr>
        <p:spPr>
          <a:xfrm>
            <a:off x="3581400" y="1168400"/>
            <a:ext cx="4652645" cy="521970"/>
          </a:xfrm>
          <a:prstGeom prst="rect">
            <a:avLst/>
          </a:prstGeom>
          <a:noFill/>
          <a:ln w="9525">
            <a:noFill/>
          </a:ln>
        </p:spPr>
        <p:txBody>
          <a:bodyPr wrap="none" anchor="t">
            <a:spAutoFit/>
          </a:bodyPr>
          <a:p>
            <a:pPr lvl="0">
              <a:buClr>
                <a:srgbClr val="000000"/>
              </a:buClr>
            </a:pPr>
            <a:r>
              <a:rPr lang="en-US" altLang="zh-CN" sz="2800" b="1" dirty="0">
                <a:latin typeface="黑体" panose="02010609060101010101" pitchFamily="2" charset="-122"/>
                <a:ea typeface="黑体" panose="02010609060101010101" pitchFamily="2" charset="-122"/>
              </a:rPr>
              <a:t>1</a:t>
            </a:r>
            <a:r>
              <a:rPr lang="zh-CN" altLang="en-US" sz="2800" b="1" dirty="0">
                <a:latin typeface="黑体" panose="02010609060101010101" pitchFamily="2" charset="-122"/>
                <a:ea typeface="黑体" panose="02010609060101010101" pitchFamily="2" charset="-122"/>
              </a:rPr>
              <a:t>、人的生命和活力被扼杀；</a:t>
            </a:r>
            <a:endParaRPr lang="zh-CN" altLang="en-US" sz="2800" b="1">
              <a:latin typeface="黑体" panose="02010609060101010101" pitchFamily="2" charset="-122"/>
              <a:ea typeface="黑体" panose="02010609060101010101" pitchFamily="2" charset="-122"/>
            </a:endParaRPr>
          </a:p>
        </p:txBody>
      </p:sp>
      <p:sp>
        <p:nvSpPr>
          <p:cNvPr id="108551" name="文本框 108550"/>
          <p:cNvSpPr txBox="1"/>
          <p:nvPr/>
        </p:nvSpPr>
        <p:spPr>
          <a:xfrm>
            <a:off x="3581400" y="1778000"/>
            <a:ext cx="4295140" cy="953135"/>
          </a:xfrm>
          <a:prstGeom prst="rect">
            <a:avLst/>
          </a:prstGeom>
          <a:noFill/>
          <a:ln w="9525">
            <a:noFill/>
          </a:ln>
        </p:spPr>
        <p:txBody>
          <a:bodyPr wrap="none" anchor="t">
            <a:spAutoFit/>
          </a:bodyPr>
          <a:p>
            <a:pPr lvl="0">
              <a:buClr>
                <a:srgbClr val="000000"/>
              </a:buClr>
            </a:pPr>
            <a:r>
              <a:rPr lang="en-US" altLang="zh-CN" sz="2800" b="1" dirty="0">
                <a:latin typeface="黑体" panose="02010609060101010101" pitchFamily="2" charset="-122"/>
                <a:ea typeface="黑体" panose="02010609060101010101" pitchFamily="2" charset="-122"/>
              </a:rPr>
              <a:t>2</a:t>
            </a:r>
            <a:r>
              <a:rPr lang="zh-CN" altLang="en-US" sz="2800" b="1" dirty="0">
                <a:latin typeface="黑体" panose="02010609060101010101" pitchFamily="2" charset="-122"/>
                <a:ea typeface="黑体" panose="02010609060101010101" pitchFamily="2" charset="-122"/>
              </a:rPr>
              <a:t>、纯真的人性被扭曲了；</a:t>
            </a:r>
            <a:endParaRPr lang="zh-CN" altLang="en-US" sz="2800" b="1" dirty="0">
              <a:latin typeface="黑体" panose="02010609060101010101" pitchFamily="2" charset="-122"/>
              <a:ea typeface="黑体" panose="02010609060101010101" pitchFamily="2" charset="-122"/>
            </a:endParaRPr>
          </a:p>
          <a:p>
            <a:pPr lvl="0">
              <a:buClr>
                <a:srgbClr val="000000"/>
              </a:buClr>
            </a:pPr>
            <a:endParaRPr lang="zh-CN" altLang="en-US" sz="2800" b="1">
              <a:latin typeface="黑体" panose="02010609060101010101" pitchFamily="2" charset="-122"/>
              <a:ea typeface="黑体" panose="02010609060101010101" pitchFamily="2" charset="-122"/>
            </a:endParaRPr>
          </a:p>
        </p:txBody>
      </p:sp>
      <p:sp>
        <p:nvSpPr>
          <p:cNvPr id="108552" name="文本框 108551"/>
          <p:cNvSpPr txBox="1"/>
          <p:nvPr/>
        </p:nvSpPr>
        <p:spPr>
          <a:xfrm>
            <a:off x="3581400" y="2333625"/>
            <a:ext cx="5311775" cy="521970"/>
          </a:xfrm>
          <a:prstGeom prst="rect">
            <a:avLst/>
          </a:prstGeom>
          <a:noFill/>
          <a:ln w="9525">
            <a:noFill/>
          </a:ln>
        </p:spPr>
        <p:txBody>
          <a:bodyPr>
            <a:spAutoFit/>
          </a:bodyPr>
          <a:p>
            <a:pPr lvl="0">
              <a:buClr>
                <a:srgbClr val="000000"/>
              </a:buClr>
            </a:pPr>
            <a:r>
              <a:rPr lang="en-US" altLang="zh-CN" sz="2800" b="1" dirty="0">
                <a:latin typeface="黑体" panose="02010609060101010101" pitchFamily="2" charset="-122"/>
                <a:ea typeface="黑体" panose="02010609060101010101" pitchFamily="2" charset="-122"/>
              </a:rPr>
              <a:t>3</a:t>
            </a:r>
            <a:r>
              <a:rPr lang="zh-CN" altLang="en-US" sz="2800" b="1" dirty="0">
                <a:latin typeface="黑体" panose="02010609060101010101" pitchFamily="2" charset="-122"/>
                <a:ea typeface="黑体" panose="02010609060101010101" pitchFamily="2" charset="-122"/>
              </a:rPr>
              <a:t>、愚昧、落后、贫穷的轮回；</a:t>
            </a:r>
            <a:endParaRPr lang="zh-CN" altLang="en-US" sz="2800" b="1">
              <a:latin typeface="黑体" panose="02010609060101010101" pitchFamily="2" charset="-122"/>
              <a:ea typeface="黑体" panose="02010609060101010101" pitchFamily="2" charset="-122"/>
            </a:endParaRPr>
          </a:p>
        </p:txBody>
      </p:sp>
      <p:sp>
        <p:nvSpPr>
          <p:cNvPr id="108553" name="文本框 108552"/>
          <p:cNvSpPr txBox="1"/>
          <p:nvPr/>
        </p:nvSpPr>
        <p:spPr>
          <a:xfrm>
            <a:off x="3581400" y="2921000"/>
            <a:ext cx="4652645" cy="521970"/>
          </a:xfrm>
          <a:prstGeom prst="rect">
            <a:avLst/>
          </a:prstGeom>
          <a:noFill/>
          <a:ln w="9525">
            <a:noFill/>
          </a:ln>
        </p:spPr>
        <p:txBody>
          <a:bodyPr wrap="none" anchor="t">
            <a:spAutoFit/>
          </a:bodyPr>
          <a:p>
            <a:pPr lvl="0">
              <a:buClr>
                <a:srgbClr val="000000"/>
              </a:buClr>
            </a:pPr>
            <a:r>
              <a:rPr lang="en-US" altLang="zh-CN" sz="2800" b="1" dirty="0">
                <a:latin typeface="黑体" panose="02010609060101010101" pitchFamily="2" charset="-122"/>
                <a:ea typeface="黑体" panose="02010609060101010101" pitchFamily="2" charset="-122"/>
              </a:rPr>
              <a:t>4</a:t>
            </a:r>
            <a:r>
              <a:rPr lang="zh-CN" altLang="en-US" sz="2800" b="1" dirty="0">
                <a:latin typeface="黑体" panose="02010609060101010101" pitchFamily="2" charset="-122"/>
                <a:ea typeface="黑体" panose="02010609060101010101" pitchFamily="2" charset="-122"/>
              </a:rPr>
              <a:t>、渴望理想的人与人关系。</a:t>
            </a:r>
            <a:endParaRPr lang="zh-CN" altLang="en-US" sz="2800" b="1">
              <a:latin typeface="黑体" panose="02010609060101010101" pitchFamily="2" charset="-122"/>
              <a:ea typeface="黑体" panose="02010609060101010101" pitchFamily="2" charset="-122"/>
            </a:endParaRPr>
          </a:p>
        </p:txBody>
      </p:sp>
      <p:sp>
        <p:nvSpPr>
          <p:cNvPr id="108554" name="圆角矩形标注 108553"/>
          <p:cNvSpPr/>
          <p:nvPr/>
        </p:nvSpPr>
        <p:spPr>
          <a:xfrm>
            <a:off x="381000" y="4508500"/>
            <a:ext cx="8091805" cy="2042160"/>
          </a:xfrm>
          <a:prstGeom prst="wedgeRoundRectCallout">
            <a:avLst>
              <a:gd name="adj1" fmla="val -36560"/>
              <a:gd name="adj2" fmla="val -157093"/>
              <a:gd name="adj3" fmla="val 16667"/>
            </a:avLst>
          </a:prstGeom>
          <a:solidFill>
            <a:srgbClr val="FFCC66"/>
          </a:solidFill>
          <a:ln w="9525" cap="flat" cmpd="sng">
            <a:solidFill>
              <a:schemeClr val="tx1"/>
            </a:solidFill>
            <a:prstDash val="solid"/>
            <a:miter/>
            <a:headEnd type="none" w="med" len="med"/>
            <a:tailEnd type="none" w="med" len="med"/>
          </a:ln>
        </p:spPr>
        <p:txBody>
          <a:bodyPr/>
          <a:p>
            <a:pPr lvl="0">
              <a:buClr>
                <a:srgbClr val="000000"/>
              </a:buClr>
            </a:pPr>
            <a:r>
              <a:rPr lang="en-US" altLang="zh-CN" sz="3200" dirty="0">
                <a:latin typeface="Times New Roman" panose="02020603050405020304" charset="0"/>
                <a:ea typeface="宋体" panose="02010600030101010101" pitchFamily="2" charset="-122"/>
              </a:rPr>
              <a:t>        </a:t>
            </a:r>
            <a:r>
              <a:rPr lang="zh-CN" altLang="en-US" sz="2400" b="1" dirty="0">
                <a:latin typeface="Times New Roman" panose="02020603050405020304" charset="0"/>
                <a:ea typeface="宋体" panose="02010600030101010101" pitchFamily="2" charset="-122"/>
              </a:rPr>
              <a:t>小说以“我”回故乡的见闻与感受为线索，通过闰土</a:t>
            </a:r>
            <a:r>
              <a:rPr lang="en-US" altLang="zh-CN" sz="2400" b="1" dirty="0">
                <a:latin typeface="Times New Roman" panose="02020603050405020304" charset="0"/>
                <a:ea typeface="宋体" panose="02010600030101010101" pitchFamily="2" charset="-122"/>
              </a:rPr>
              <a:t>20</a:t>
            </a:r>
            <a:r>
              <a:rPr lang="zh-CN" altLang="en-US" sz="2400" b="1" dirty="0">
                <a:latin typeface="Times New Roman" panose="02020603050405020304" charset="0"/>
                <a:ea typeface="宋体" panose="02010600030101010101" pitchFamily="2" charset="-122"/>
              </a:rPr>
              <a:t>多年前后的变化，描绘了辛亥革命后十年间中国农村衰败、萧条、日趋破产的悲惨景象，揭示广大农民生活痛苦的根源，表达了作者改造旧社会、创造新社会生活的强烈愿望。</a:t>
            </a:r>
            <a:endParaRPr lang="zh-CN" altLang="en-US" sz="2400" b="1">
              <a:latin typeface="Times New Roman" panose="02020603050405020304" charset="0"/>
              <a:ea typeface="宋体" panose="02010600030101010101" pitchFamily="2" charset="-122"/>
            </a:endParaRPr>
          </a:p>
        </p:txBody>
      </p:sp>
      <p:sp>
        <p:nvSpPr>
          <p:cNvPr id="108557" name="文本框 108556"/>
          <p:cNvSpPr txBox="1"/>
          <p:nvPr/>
        </p:nvSpPr>
        <p:spPr>
          <a:xfrm>
            <a:off x="3492500" y="3573463"/>
            <a:ext cx="5472113" cy="953135"/>
          </a:xfrm>
          <a:prstGeom prst="rect">
            <a:avLst/>
          </a:prstGeom>
          <a:noFill/>
          <a:ln w="9525">
            <a:noFill/>
          </a:ln>
        </p:spPr>
        <p:txBody>
          <a:bodyPr>
            <a:spAutoFit/>
          </a:bodyPr>
          <a:p>
            <a:pPr lvl="0">
              <a:buClr>
                <a:srgbClr val="000000"/>
              </a:buClr>
            </a:pPr>
            <a:r>
              <a:rPr lang="en-US" altLang="zh-CN" sz="2800" b="1" dirty="0">
                <a:latin typeface="黑体" panose="02010609060101010101" pitchFamily="2" charset="-122"/>
                <a:ea typeface="黑体" panose="02010609060101010101" pitchFamily="2" charset="-122"/>
              </a:rPr>
              <a:t>5</a:t>
            </a:r>
            <a:r>
              <a:rPr lang="zh-CN" altLang="en-US" sz="2800" b="1" dirty="0">
                <a:latin typeface="黑体" panose="02010609060101010101" pitchFamily="2" charset="-122"/>
                <a:ea typeface="黑体" panose="02010609060101010101" pitchFamily="2" charset="-122"/>
              </a:rPr>
              <a:t>、辛亥革命前后农民的贫困生活，表达了追求新生活的愿望。</a:t>
            </a:r>
            <a:endParaRPr lang="zh-CN" altLang="en-US" sz="2800" b="1" dirty="0">
              <a:latin typeface="黑体" panose="02010609060101010101" pitchFamily="2" charset="-122"/>
              <a:ea typeface="黑体" panose="02010609060101010101"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课堂·小结</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8549"/>
                                        </p:tgtEl>
                                        <p:attrNameLst>
                                          <p:attrName>style.visibility</p:attrName>
                                        </p:attrNameLst>
                                      </p:cBhvr>
                                      <p:to>
                                        <p:strVal val="visible"/>
                                      </p:to>
                                    </p:set>
                                  </p:childTnLst>
                                </p:cTn>
                              </p:par>
                            </p:childTnLst>
                          </p:cTn>
                        </p:par>
                        <p:par>
                          <p:cTn id="7" fill="hold">
                            <p:stCondLst>
                              <p:cond delay="0"/>
                            </p:stCondLst>
                            <p:childTnLst>
                              <p:par>
                                <p:cTn id="8" presetID="2" presetClass="entr" presetSubtype="2" fill="hold" grpId="0" nodeType="afterEffect">
                                  <p:stCondLst>
                                    <p:cond delay="0"/>
                                  </p:stCondLst>
                                  <p:childTnLst>
                                    <p:set>
                                      <p:cBhvr>
                                        <p:cTn id="9" dur="1" fill="hold">
                                          <p:stCondLst>
                                            <p:cond delay="0"/>
                                          </p:stCondLst>
                                        </p:cTn>
                                        <p:tgtEl>
                                          <p:spTgt spid="108550"/>
                                        </p:tgtEl>
                                        <p:attrNameLst>
                                          <p:attrName>style.visibility</p:attrName>
                                        </p:attrNameLst>
                                      </p:cBhvr>
                                      <p:to>
                                        <p:strVal val="visible"/>
                                      </p:to>
                                    </p:set>
                                    <p:anim calcmode="lin" valueType="num">
                                      <p:cBhvr additive="base">
                                        <p:cTn id="10" dur="500" fill="hold"/>
                                        <p:tgtEl>
                                          <p:spTgt spid="108550"/>
                                        </p:tgtEl>
                                        <p:attrNameLst>
                                          <p:attrName>ppt_x</p:attrName>
                                        </p:attrNameLst>
                                      </p:cBhvr>
                                      <p:tavLst>
                                        <p:tav tm="0">
                                          <p:val>
                                            <p:strVal val="1+#ppt_w/2"/>
                                          </p:val>
                                        </p:tav>
                                        <p:tav tm="100000">
                                          <p:val>
                                            <p:strVal val="#ppt_x"/>
                                          </p:val>
                                        </p:tav>
                                      </p:tavLst>
                                    </p:anim>
                                    <p:anim calcmode="lin" valueType="num">
                                      <p:cBhvr additive="base">
                                        <p:cTn id="11" dur="500" fill="hold"/>
                                        <p:tgtEl>
                                          <p:spTgt spid="108550"/>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 presetClass="entr" presetSubtype="2" fill="hold" grpId="0" nodeType="afterEffect">
                                  <p:stCondLst>
                                    <p:cond delay="0"/>
                                  </p:stCondLst>
                                  <p:childTnLst>
                                    <p:set>
                                      <p:cBhvr>
                                        <p:cTn id="14" dur="1" fill="hold">
                                          <p:stCondLst>
                                            <p:cond delay="0"/>
                                          </p:stCondLst>
                                        </p:cTn>
                                        <p:tgtEl>
                                          <p:spTgt spid="108551"/>
                                        </p:tgtEl>
                                        <p:attrNameLst>
                                          <p:attrName>style.visibility</p:attrName>
                                        </p:attrNameLst>
                                      </p:cBhvr>
                                      <p:to>
                                        <p:strVal val="visible"/>
                                      </p:to>
                                    </p:set>
                                    <p:anim calcmode="lin" valueType="num">
                                      <p:cBhvr additive="base">
                                        <p:cTn id="15" dur="500" fill="hold"/>
                                        <p:tgtEl>
                                          <p:spTgt spid="108551"/>
                                        </p:tgtEl>
                                        <p:attrNameLst>
                                          <p:attrName>ppt_x</p:attrName>
                                        </p:attrNameLst>
                                      </p:cBhvr>
                                      <p:tavLst>
                                        <p:tav tm="0">
                                          <p:val>
                                            <p:strVal val="1+#ppt_w/2"/>
                                          </p:val>
                                        </p:tav>
                                        <p:tav tm="100000">
                                          <p:val>
                                            <p:strVal val="#ppt_x"/>
                                          </p:val>
                                        </p:tav>
                                      </p:tavLst>
                                    </p:anim>
                                    <p:anim calcmode="lin" valueType="num">
                                      <p:cBhvr additive="base">
                                        <p:cTn id="16" dur="500" fill="hold"/>
                                        <p:tgtEl>
                                          <p:spTgt spid="10855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 presetClass="entr" presetSubtype="2" fill="hold" grpId="0" nodeType="afterEffect">
                                  <p:stCondLst>
                                    <p:cond delay="0"/>
                                  </p:stCondLst>
                                  <p:childTnLst>
                                    <p:set>
                                      <p:cBhvr>
                                        <p:cTn id="19" dur="1" fill="hold">
                                          <p:stCondLst>
                                            <p:cond delay="0"/>
                                          </p:stCondLst>
                                        </p:cTn>
                                        <p:tgtEl>
                                          <p:spTgt spid="108552"/>
                                        </p:tgtEl>
                                        <p:attrNameLst>
                                          <p:attrName>style.visibility</p:attrName>
                                        </p:attrNameLst>
                                      </p:cBhvr>
                                      <p:to>
                                        <p:strVal val="visible"/>
                                      </p:to>
                                    </p:set>
                                    <p:anim calcmode="lin" valueType="num">
                                      <p:cBhvr additive="base">
                                        <p:cTn id="20" dur="500" fill="hold"/>
                                        <p:tgtEl>
                                          <p:spTgt spid="108552"/>
                                        </p:tgtEl>
                                        <p:attrNameLst>
                                          <p:attrName>ppt_x</p:attrName>
                                        </p:attrNameLst>
                                      </p:cBhvr>
                                      <p:tavLst>
                                        <p:tav tm="0">
                                          <p:val>
                                            <p:strVal val="1+#ppt_w/2"/>
                                          </p:val>
                                        </p:tav>
                                        <p:tav tm="100000">
                                          <p:val>
                                            <p:strVal val="#ppt_x"/>
                                          </p:val>
                                        </p:tav>
                                      </p:tavLst>
                                    </p:anim>
                                    <p:anim calcmode="lin" valueType="num">
                                      <p:cBhvr additive="base">
                                        <p:cTn id="21" dur="500" fill="hold"/>
                                        <p:tgtEl>
                                          <p:spTgt spid="10855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grpId="0" nodeType="afterEffect">
                                  <p:stCondLst>
                                    <p:cond delay="0"/>
                                  </p:stCondLst>
                                  <p:childTnLst>
                                    <p:set>
                                      <p:cBhvr>
                                        <p:cTn id="24" dur="1" fill="hold">
                                          <p:stCondLst>
                                            <p:cond delay="0"/>
                                          </p:stCondLst>
                                        </p:cTn>
                                        <p:tgtEl>
                                          <p:spTgt spid="108553"/>
                                        </p:tgtEl>
                                        <p:attrNameLst>
                                          <p:attrName>style.visibility</p:attrName>
                                        </p:attrNameLst>
                                      </p:cBhvr>
                                      <p:to>
                                        <p:strVal val="visible"/>
                                      </p:to>
                                    </p:set>
                                    <p:anim calcmode="lin" valueType="num">
                                      <p:cBhvr additive="base">
                                        <p:cTn id="25" dur="500" fill="hold"/>
                                        <p:tgtEl>
                                          <p:spTgt spid="108553"/>
                                        </p:tgtEl>
                                        <p:attrNameLst>
                                          <p:attrName>ppt_x</p:attrName>
                                        </p:attrNameLst>
                                      </p:cBhvr>
                                      <p:tavLst>
                                        <p:tav tm="0">
                                          <p:val>
                                            <p:strVal val="1+#ppt_w/2"/>
                                          </p:val>
                                        </p:tav>
                                        <p:tav tm="100000">
                                          <p:val>
                                            <p:strVal val="#ppt_x"/>
                                          </p:val>
                                        </p:tav>
                                      </p:tavLst>
                                    </p:anim>
                                    <p:anim calcmode="lin" valueType="num">
                                      <p:cBhvr additive="base">
                                        <p:cTn id="26" dur="500" fill="hold"/>
                                        <p:tgtEl>
                                          <p:spTgt spid="108553"/>
                                        </p:tgtEl>
                                        <p:attrNameLst>
                                          <p:attrName>ppt_y</p:attrName>
                                        </p:attrNameLst>
                                      </p:cBhvr>
                                      <p:tavLst>
                                        <p:tav tm="0">
                                          <p:val>
                                            <p:strVal val="#ppt_y"/>
                                          </p:val>
                                        </p:tav>
                                        <p:tav tm="100000">
                                          <p:val>
                                            <p:strVal val="#ppt_y"/>
                                          </p:val>
                                        </p:tav>
                                      </p:tavLst>
                                    </p:anim>
                                  </p:childTnLst>
                                </p:cTn>
                              </p:par>
                            </p:childTnLst>
                          </p:cTn>
                        </p:par>
                        <p:par>
                          <p:cTn id="27" fill="hold">
                            <p:stCondLst>
                              <p:cond delay="2000"/>
                            </p:stCondLst>
                            <p:childTnLst>
                              <p:par>
                                <p:cTn id="28" presetID="2" presetClass="entr" presetSubtype="2" fill="hold" grpId="0" nodeType="afterEffect">
                                  <p:stCondLst>
                                    <p:cond delay="0"/>
                                  </p:stCondLst>
                                  <p:childTnLst>
                                    <p:set>
                                      <p:cBhvr>
                                        <p:cTn id="29" dur="1" fill="hold">
                                          <p:stCondLst>
                                            <p:cond delay="0"/>
                                          </p:stCondLst>
                                        </p:cTn>
                                        <p:tgtEl>
                                          <p:spTgt spid="108557"/>
                                        </p:tgtEl>
                                        <p:attrNameLst>
                                          <p:attrName>style.visibility</p:attrName>
                                        </p:attrNameLst>
                                      </p:cBhvr>
                                      <p:to>
                                        <p:strVal val="visible"/>
                                      </p:to>
                                    </p:set>
                                    <p:anim calcmode="lin" valueType="num">
                                      <p:cBhvr additive="base">
                                        <p:cTn id="30" dur="500" fill="hold"/>
                                        <p:tgtEl>
                                          <p:spTgt spid="108557"/>
                                        </p:tgtEl>
                                        <p:attrNameLst>
                                          <p:attrName>ppt_x</p:attrName>
                                        </p:attrNameLst>
                                      </p:cBhvr>
                                      <p:tavLst>
                                        <p:tav tm="0">
                                          <p:val>
                                            <p:strVal val="1+#ppt_w/2"/>
                                          </p:val>
                                        </p:tav>
                                        <p:tav tm="100000">
                                          <p:val>
                                            <p:strVal val="#ppt_x"/>
                                          </p:val>
                                        </p:tav>
                                      </p:tavLst>
                                    </p:anim>
                                    <p:anim calcmode="lin" valueType="num">
                                      <p:cBhvr additive="base">
                                        <p:cTn id="31" dur="500" fill="hold"/>
                                        <p:tgtEl>
                                          <p:spTgt spid="108557"/>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6" fill="hold" grpId="0" nodeType="clickEffect">
                                  <p:stCondLst>
                                    <p:cond delay="0"/>
                                  </p:stCondLst>
                                  <p:childTnLst>
                                    <p:set>
                                      <p:cBhvr>
                                        <p:cTn id="35" dur="1" fill="hold">
                                          <p:stCondLst>
                                            <p:cond delay="0"/>
                                          </p:stCondLst>
                                        </p:cTn>
                                        <p:tgtEl>
                                          <p:spTgt spid="108554"/>
                                        </p:tgtEl>
                                        <p:attrNameLst>
                                          <p:attrName>style.visibility</p:attrName>
                                        </p:attrNameLst>
                                      </p:cBhvr>
                                      <p:to>
                                        <p:strVal val="visible"/>
                                      </p:to>
                                    </p:set>
                                    <p:anim calcmode="lin" valueType="num">
                                      <p:cBhvr additive="base">
                                        <p:cTn id="36" dur="500" fill="hold"/>
                                        <p:tgtEl>
                                          <p:spTgt spid="108554"/>
                                        </p:tgtEl>
                                        <p:attrNameLst>
                                          <p:attrName>ppt_x</p:attrName>
                                        </p:attrNameLst>
                                      </p:cBhvr>
                                      <p:tavLst>
                                        <p:tav tm="0">
                                          <p:val>
                                            <p:strVal val="1+#ppt_w/2"/>
                                          </p:val>
                                        </p:tav>
                                        <p:tav tm="100000">
                                          <p:val>
                                            <p:strVal val="#ppt_x"/>
                                          </p:val>
                                        </p:tav>
                                      </p:tavLst>
                                    </p:anim>
                                    <p:anim calcmode="lin" valueType="num">
                                      <p:cBhvr additive="base">
                                        <p:cTn id="37" dur="500" fill="hold"/>
                                        <p:tgtEl>
                                          <p:spTgt spid="1085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0" grpId="0"/>
      <p:bldP spid="108551" grpId="0"/>
      <p:bldP spid="108552" grpId="0"/>
      <p:bldP spid="108553" grpId="0"/>
      <p:bldP spid="108554" grpId="0" bldLvl="0" animBg="1"/>
      <p:bldP spid="10855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10790" y="2762250"/>
            <a:ext cx="4754880" cy="1188720"/>
          </a:xfrm>
          <a:prstGeom prst="rect">
            <a:avLst/>
          </a:prstGeom>
          <a:noFill/>
          <a:ln>
            <a:noFill/>
          </a:ln>
        </p:spPr>
        <p:txBody>
          <a:bodyPr wrap="none" rtlCol="0" anchor="t">
            <a:prstTxWarp prst="textChevronInverted">
              <a:avLst/>
            </a:prstTxWarp>
            <a:spAutoFit/>
            <a:scene3d>
              <a:camera prst="perspectiveFront"/>
              <a:lightRig rig="threePt" dir="t"/>
            </a:scene3d>
          </a:bodyPr>
          <a:p>
            <a:pPr algn="ctr"/>
            <a:r>
              <a:rPr lang="zh-CN" altLang="en-US" sz="7200" strike="noStrike" noProof="1">
                <a:solidFill>
                  <a:srgbClr val="FF0000"/>
                </a:solidFill>
                <a:effectLst/>
                <a:latin typeface="华文隶书" charset="0"/>
                <a:ea typeface="华文隶书" charset="0"/>
                <a:cs typeface="+mn-cs"/>
              </a:rPr>
              <a:t>谢谢观看！</a:t>
            </a:r>
            <a:endParaRPr lang="zh-CN" altLang="en-US" sz="7200" strike="noStrike" noProof="1">
              <a:solidFill>
                <a:srgbClr val="FF0000"/>
              </a:solidFill>
              <a:effectLst/>
              <a:latin typeface="华文隶书" charset="0"/>
              <a:ea typeface="华文隶书" charset="0"/>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1"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2">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build="allAtOnce"/>
      <p:bldP spid="2" grpId="1" bldLvl="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6" name="文本框 5125"/>
          <p:cNvSpPr txBox="1"/>
          <p:nvPr/>
        </p:nvSpPr>
        <p:spPr>
          <a:xfrm>
            <a:off x="212725" y="986155"/>
            <a:ext cx="8424863" cy="1076325"/>
          </a:xfrm>
          <a:prstGeom prst="rect">
            <a:avLst/>
          </a:prstGeom>
          <a:noFill/>
          <a:ln w="9525">
            <a:noFill/>
          </a:ln>
        </p:spPr>
        <p:txBody>
          <a:bodyPr>
            <a:spAutoFit/>
          </a:bodyPr>
          <a:p>
            <a:pPr lvl="0">
              <a:spcBef>
                <a:spcPct val="50000"/>
              </a:spcBef>
            </a:pPr>
            <a:r>
              <a:rPr lang="en-US" altLang="zh-CN" sz="2400" b="1" dirty="0">
                <a:latin typeface="Arial" panose="020B0604020202020204" pitchFamily="34" charset="0"/>
                <a:ea typeface="宋体" panose="02010600030101010101" pitchFamily="2" charset="-122"/>
              </a:rPr>
              <a:t>      </a:t>
            </a:r>
            <a:r>
              <a:rPr lang="zh-CN" altLang="en-US" sz="3200" b="1" dirty="0">
                <a:latin typeface="Arial" panose="020B0604020202020204" pitchFamily="34" charset="0"/>
                <a:ea typeface="宋体" panose="02010600030101010101" pitchFamily="2" charset="-122"/>
              </a:rPr>
              <a:t>小说</a:t>
            </a:r>
            <a:r>
              <a:rPr lang="en-US" altLang="zh-CN" sz="3200" b="1">
                <a:latin typeface="Arial" panose="020B0604020202020204" pitchFamily="34" charset="0"/>
                <a:ea typeface="宋体" panose="02010600030101010101" pitchFamily="2" charset="-122"/>
              </a:rPr>
              <a:t>——</a:t>
            </a:r>
            <a:r>
              <a:rPr lang="zh-CN" altLang="en-US" sz="3200" b="1" dirty="0">
                <a:solidFill>
                  <a:srgbClr val="FF3300"/>
                </a:solidFill>
                <a:latin typeface="Arial" panose="020B0604020202020204" pitchFamily="34" charset="0"/>
                <a:ea typeface="华文新魏" pitchFamily="2" charset="-122"/>
              </a:rPr>
              <a:t>以塑造人物为中心，通过完整的故事情节的叙述和环境的描写反映社会生活。</a:t>
            </a:r>
            <a:endParaRPr lang="zh-CN" altLang="en-US" sz="3200" b="1" dirty="0">
              <a:solidFill>
                <a:srgbClr val="FF3300"/>
              </a:solidFill>
              <a:latin typeface="Arial" panose="020B0604020202020204" pitchFamily="34" charset="0"/>
              <a:ea typeface="华文新魏" pitchFamily="2" charset="-122"/>
            </a:endParaRPr>
          </a:p>
        </p:txBody>
      </p:sp>
      <p:sp>
        <p:nvSpPr>
          <p:cNvPr id="5127" name="文本框 5126"/>
          <p:cNvSpPr txBox="1"/>
          <p:nvPr/>
        </p:nvSpPr>
        <p:spPr>
          <a:xfrm>
            <a:off x="228600" y="2487295"/>
            <a:ext cx="2327275" cy="583565"/>
          </a:xfrm>
          <a:prstGeom prst="rect">
            <a:avLst/>
          </a:prstGeom>
          <a:noFill/>
          <a:ln w="9525">
            <a:noFill/>
          </a:ln>
        </p:spPr>
        <p:txBody>
          <a:bodyPr>
            <a:spAutoFit/>
          </a:bodyPr>
          <a:p>
            <a:pPr lvl="0">
              <a:spcBef>
                <a:spcPct val="50000"/>
              </a:spcBef>
            </a:pPr>
            <a:r>
              <a:rPr lang="zh-CN" altLang="en-US" sz="3200" b="1" dirty="0">
                <a:solidFill>
                  <a:srgbClr val="002060"/>
                </a:solidFill>
                <a:latin typeface="Arial" panose="020B0604020202020204" pitchFamily="34" charset="0"/>
                <a:ea typeface="华文琥珀" pitchFamily="2" charset="-122"/>
              </a:rPr>
              <a:t>小说分类：</a:t>
            </a:r>
            <a:endParaRPr lang="zh-CN" altLang="en-US" sz="3200" b="1" dirty="0">
              <a:solidFill>
                <a:srgbClr val="002060"/>
              </a:solidFill>
              <a:latin typeface="Arial" panose="020B0604020202020204" pitchFamily="34" charset="0"/>
              <a:ea typeface="华文琥珀" pitchFamily="2" charset="-122"/>
            </a:endParaRPr>
          </a:p>
        </p:txBody>
      </p:sp>
      <p:sp>
        <p:nvSpPr>
          <p:cNvPr id="5128" name="文本框 5127"/>
          <p:cNvSpPr txBox="1"/>
          <p:nvPr/>
        </p:nvSpPr>
        <p:spPr>
          <a:xfrm>
            <a:off x="2411413" y="2050733"/>
            <a:ext cx="1295400" cy="52197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长篇</a:t>
            </a:r>
            <a:endParaRPr lang="zh-CN" altLang="en-US" sz="2800" b="1" dirty="0">
              <a:latin typeface="Arial" panose="020B0604020202020204" pitchFamily="34" charset="0"/>
              <a:ea typeface="华文新魏" pitchFamily="2" charset="-122"/>
            </a:endParaRPr>
          </a:p>
        </p:txBody>
      </p:sp>
      <p:sp>
        <p:nvSpPr>
          <p:cNvPr id="5129" name="文本框 5128"/>
          <p:cNvSpPr txBox="1"/>
          <p:nvPr/>
        </p:nvSpPr>
        <p:spPr>
          <a:xfrm>
            <a:off x="2339975" y="2553970"/>
            <a:ext cx="1223963" cy="52197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中篇</a:t>
            </a:r>
            <a:endParaRPr lang="zh-CN" altLang="en-US" sz="2800" b="1" dirty="0">
              <a:latin typeface="Arial" panose="020B0604020202020204" pitchFamily="34" charset="0"/>
              <a:ea typeface="华文新魏" pitchFamily="2" charset="-122"/>
            </a:endParaRPr>
          </a:p>
        </p:txBody>
      </p:sp>
      <p:sp>
        <p:nvSpPr>
          <p:cNvPr id="5130" name="文本框 5129"/>
          <p:cNvSpPr txBox="1"/>
          <p:nvPr/>
        </p:nvSpPr>
        <p:spPr>
          <a:xfrm>
            <a:off x="2339975" y="2985770"/>
            <a:ext cx="1079500" cy="52197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短篇</a:t>
            </a:r>
            <a:endParaRPr lang="zh-CN" altLang="en-US" sz="2800" b="1" dirty="0">
              <a:latin typeface="Arial" panose="020B0604020202020204" pitchFamily="34" charset="0"/>
              <a:ea typeface="华文新魏" pitchFamily="2" charset="-122"/>
            </a:endParaRPr>
          </a:p>
        </p:txBody>
      </p:sp>
      <p:sp>
        <p:nvSpPr>
          <p:cNvPr id="5131" name="左大括号 5130"/>
          <p:cNvSpPr/>
          <p:nvPr/>
        </p:nvSpPr>
        <p:spPr>
          <a:xfrm>
            <a:off x="2195513" y="226663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p>
            <a:pPr lvl="0" algn="ctr"/>
            <a:endParaRPr b="1" dirty="0">
              <a:latin typeface="Arial" panose="020B0604020202020204" pitchFamily="34" charset="0"/>
              <a:ea typeface="华文新魏" pitchFamily="2" charset="-122"/>
            </a:endParaRPr>
          </a:p>
        </p:txBody>
      </p:sp>
      <p:sp>
        <p:nvSpPr>
          <p:cNvPr id="5132" name="右大括号 5131"/>
          <p:cNvSpPr/>
          <p:nvPr/>
        </p:nvSpPr>
        <p:spPr>
          <a:xfrm>
            <a:off x="3132138" y="2266633"/>
            <a:ext cx="152400" cy="914400"/>
          </a:xfrm>
          <a:prstGeom prst="righ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p>
            <a:pPr lvl="0" algn="ctr"/>
            <a:endParaRPr b="1" dirty="0">
              <a:latin typeface="Arial" panose="020B0604020202020204" pitchFamily="34" charset="0"/>
              <a:ea typeface="华文新魏" pitchFamily="2" charset="-122"/>
            </a:endParaRPr>
          </a:p>
        </p:txBody>
      </p:sp>
      <p:sp>
        <p:nvSpPr>
          <p:cNvPr id="5133" name="文本框 5132"/>
          <p:cNvSpPr txBox="1"/>
          <p:nvPr/>
        </p:nvSpPr>
        <p:spPr>
          <a:xfrm>
            <a:off x="3348038" y="2482533"/>
            <a:ext cx="3168650" cy="52197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按篇幅长短</a:t>
            </a:r>
            <a:endParaRPr lang="zh-CN" altLang="en-US" sz="2800" b="1" dirty="0">
              <a:latin typeface="Arial" panose="020B0604020202020204" pitchFamily="34" charset="0"/>
              <a:ea typeface="华文新魏" pitchFamily="2" charset="-122"/>
            </a:endParaRPr>
          </a:p>
        </p:txBody>
      </p:sp>
      <p:sp>
        <p:nvSpPr>
          <p:cNvPr id="5134" name="文本框 5133"/>
          <p:cNvSpPr txBox="1"/>
          <p:nvPr/>
        </p:nvSpPr>
        <p:spPr>
          <a:xfrm>
            <a:off x="5364163" y="2553970"/>
            <a:ext cx="2951162" cy="52197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（小小说）</a:t>
            </a:r>
            <a:endParaRPr lang="zh-CN" altLang="en-US" sz="2800" b="1" dirty="0">
              <a:latin typeface="Arial" panose="020B0604020202020204" pitchFamily="34" charset="0"/>
              <a:ea typeface="华文新魏" pitchFamily="2" charset="-122"/>
            </a:endParaRPr>
          </a:p>
        </p:txBody>
      </p:sp>
      <p:sp>
        <p:nvSpPr>
          <p:cNvPr id="5135" name="文本框 5134"/>
          <p:cNvSpPr txBox="1"/>
          <p:nvPr/>
        </p:nvSpPr>
        <p:spPr>
          <a:xfrm>
            <a:off x="250825" y="3419158"/>
            <a:ext cx="2627313" cy="583565"/>
          </a:xfrm>
          <a:prstGeom prst="rect">
            <a:avLst/>
          </a:prstGeom>
          <a:noFill/>
          <a:ln w="9525">
            <a:noFill/>
          </a:ln>
        </p:spPr>
        <p:txBody>
          <a:bodyPr>
            <a:spAutoFit/>
          </a:bodyPr>
          <a:p>
            <a:pPr lvl="0">
              <a:spcBef>
                <a:spcPct val="50000"/>
              </a:spcBef>
            </a:pPr>
            <a:r>
              <a:rPr lang="zh-CN" altLang="en-US" sz="3200" b="1" dirty="0">
                <a:solidFill>
                  <a:srgbClr val="CC0066"/>
                </a:solidFill>
                <a:latin typeface="Arial" panose="020B0604020202020204" pitchFamily="34" charset="0"/>
                <a:ea typeface="华文琥珀" pitchFamily="2" charset="-122"/>
              </a:rPr>
              <a:t>小说三要素：</a:t>
            </a:r>
            <a:endParaRPr lang="zh-CN" altLang="en-US" sz="3200" b="1">
              <a:solidFill>
                <a:srgbClr val="CC0066"/>
              </a:solidFill>
              <a:latin typeface="Arial" panose="020B0604020202020204" pitchFamily="34" charset="0"/>
              <a:ea typeface="华文琥珀" pitchFamily="2" charset="-122"/>
            </a:endParaRPr>
          </a:p>
        </p:txBody>
      </p:sp>
      <p:sp>
        <p:nvSpPr>
          <p:cNvPr id="5136" name="文本框 5135"/>
          <p:cNvSpPr txBox="1"/>
          <p:nvPr/>
        </p:nvSpPr>
        <p:spPr>
          <a:xfrm>
            <a:off x="2916238" y="3490595"/>
            <a:ext cx="4608512" cy="521970"/>
          </a:xfrm>
          <a:prstGeom prst="rect">
            <a:avLst/>
          </a:prstGeom>
          <a:noFill/>
          <a:ln w="9525">
            <a:noFill/>
          </a:ln>
        </p:spPr>
        <p:txBody>
          <a:bodyPr>
            <a:spAutoFit/>
          </a:bodyPr>
          <a:p>
            <a:pPr lvl="0">
              <a:spcBef>
                <a:spcPct val="50000"/>
              </a:spcBef>
            </a:pPr>
            <a:r>
              <a:rPr lang="zh-CN" altLang="en-US" sz="2800" b="1" dirty="0">
                <a:solidFill>
                  <a:srgbClr val="FF3300"/>
                </a:solidFill>
                <a:latin typeface="Arial" panose="020B0604020202020204" pitchFamily="34" charset="0"/>
                <a:ea typeface="华文新魏" pitchFamily="2" charset="-122"/>
              </a:rPr>
              <a:t>人物、故事情节、环境</a:t>
            </a:r>
            <a:endParaRPr lang="zh-CN" altLang="en-US" sz="2800" b="1" dirty="0">
              <a:solidFill>
                <a:srgbClr val="FF3300"/>
              </a:solidFill>
              <a:latin typeface="Arial" panose="020B0604020202020204" pitchFamily="34" charset="0"/>
              <a:ea typeface="华文新魏" pitchFamily="2" charset="-122"/>
            </a:endParaRPr>
          </a:p>
        </p:txBody>
      </p:sp>
      <p:sp>
        <p:nvSpPr>
          <p:cNvPr id="5137" name="文本框 5136"/>
          <p:cNvSpPr txBox="1"/>
          <p:nvPr/>
        </p:nvSpPr>
        <p:spPr>
          <a:xfrm>
            <a:off x="250825" y="4066858"/>
            <a:ext cx="3492500" cy="583565"/>
          </a:xfrm>
          <a:prstGeom prst="rect">
            <a:avLst/>
          </a:prstGeom>
          <a:noFill/>
          <a:ln w="9525">
            <a:noFill/>
          </a:ln>
        </p:spPr>
        <p:txBody>
          <a:bodyPr>
            <a:spAutoFit/>
          </a:bodyPr>
          <a:p>
            <a:pPr lvl="0">
              <a:spcBef>
                <a:spcPct val="50000"/>
              </a:spcBef>
            </a:pPr>
            <a:r>
              <a:rPr lang="zh-CN" altLang="en-US" sz="3200" b="1" dirty="0">
                <a:solidFill>
                  <a:srgbClr val="002060"/>
                </a:solidFill>
                <a:latin typeface="Arial" panose="020B0604020202020204" pitchFamily="34" charset="0"/>
                <a:ea typeface="华文琥珀" pitchFamily="2" charset="-122"/>
              </a:rPr>
              <a:t>人物塑造方法：</a:t>
            </a:r>
            <a:endParaRPr lang="zh-CN" altLang="en-US" sz="3200" b="1" dirty="0">
              <a:solidFill>
                <a:srgbClr val="002060"/>
              </a:solidFill>
              <a:latin typeface="Arial" panose="020B0604020202020204" pitchFamily="34" charset="0"/>
              <a:ea typeface="华文琥珀" pitchFamily="2" charset="-122"/>
            </a:endParaRPr>
          </a:p>
        </p:txBody>
      </p:sp>
      <p:sp>
        <p:nvSpPr>
          <p:cNvPr id="5138" name="文本框 5137"/>
          <p:cNvSpPr txBox="1"/>
          <p:nvPr/>
        </p:nvSpPr>
        <p:spPr>
          <a:xfrm>
            <a:off x="3059113" y="4138295"/>
            <a:ext cx="6372225" cy="52197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外貌、语言、动作、心理。 （神态）</a:t>
            </a:r>
            <a:endParaRPr lang="zh-CN" altLang="en-US" sz="2800" b="1" dirty="0">
              <a:latin typeface="Arial" panose="020B0604020202020204" pitchFamily="34" charset="0"/>
              <a:ea typeface="华文新魏" pitchFamily="2" charset="-122"/>
            </a:endParaRPr>
          </a:p>
        </p:txBody>
      </p:sp>
      <p:sp>
        <p:nvSpPr>
          <p:cNvPr id="5139" name="文本框 5138"/>
          <p:cNvSpPr txBox="1"/>
          <p:nvPr/>
        </p:nvSpPr>
        <p:spPr>
          <a:xfrm>
            <a:off x="250825" y="5001895"/>
            <a:ext cx="2771775" cy="583565"/>
          </a:xfrm>
          <a:prstGeom prst="rect">
            <a:avLst/>
          </a:prstGeom>
          <a:noFill/>
          <a:ln w="9525">
            <a:noFill/>
          </a:ln>
        </p:spPr>
        <p:txBody>
          <a:bodyPr>
            <a:spAutoFit/>
          </a:bodyPr>
          <a:p>
            <a:pPr lvl="0">
              <a:spcBef>
                <a:spcPct val="50000"/>
              </a:spcBef>
            </a:pPr>
            <a:r>
              <a:rPr lang="en-US" altLang="zh-CN" sz="2400" dirty="0">
                <a:latin typeface="Arial" panose="020B0604020202020204" pitchFamily="34" charset="0"/>
                <a:ea typeface="华文彩云" pitchFamily="2" charset="-122"/>
              </a:rPr>
              <a:t> </a:t>
            </a:r>
            <a:r>
              <a:rPr lang="zh-CN" altLang="en-US" sz="3200" b="1" dirty="0">
                <a:solidFill>
                  <a:srgbClr val="FF3300"/>
                </a:solidFill>
                <a:latin typeface="Arial" panose="020B0604020202020204" pitchFamily="34" charset="0"/>
                <a:ea typeface="华文琥珀" pitchFamily="2" charset="-122"/>
              </a:rPr>
              <a:t>故事情节：</a:t>
            </a:r>
            <a:endParaRPr lang="zh-CN" altLang="en-US" sz="3200" b="1" dirty="0">
              <a:solidFill>
                <a:srgbClr val="FF3300"/>
              </a:solidFill>
              <a:latin typeface="Arial" panose="020B0604020202020204" pitchFamily="34" charset="0"/>
              <a:ea typeface="华文琥珀" pitchFamily="2" charset="-122"/>
            </a:endParaRPr>
          </a:p>
        </p:txBody>
      </p:sp>
      <p:sp>
        <p:nvSpPr>
          <p:cNvPr id="5140" name="文本框 5139"/>
          <p:cNvSpPr txBox="1"/>
          <p:nvPr/>
        </p:nvSpPr>
        <p:spPr>
          <a:xfrm>
            <a:off x="2411413" y="4930458"/>
            <a:ext cx="7380287" cy="52197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开端、发展、高潮、结局。</a:t>
            </a:r>
            <a:r>
              <a:rPr lang="en-US" altLang="zh-CN" sz="2800" b="1" dirty="0">
                <a:latin typeface="Arial" panose="020B0604020202020204" pitchFamily="34" charset="0"/>
                <a:ea typeface="华文新魏" pitchFamily="2" charset="-122"/>
              </a:rPr>
              <a:t>(</a:t>
            </a:r>
            <a:r>
              <a:rPr lang="zh-CN" altLang="en-US" sz="2800" b="1" dirty="0">
                <a:latin typeface="Arial" panose="020B0604020202020204" pitchFamily="34" charset="0"/>
                <a:ea typeface="华文新魏" pitchFamily="2" charset="-122"/>
              </a:rPr>
              <a:t>序幕、尾声</a:t>
            </a:r>
            <a:r>
              <a:rPr lang="en-US" altLang="zh-CN" sz="2800" b="1">
                <a:latin typeface="Arial" panose="020B0604020202020204" pitchFamily="34" charset="0"/>
                <a:ea typeface="华文新魏" pitchFamily="2" charset="-122"/>
              </a:rPr>
              <a:t>)</a:t>
            </a:r>
            <a:endParaRPr lang="en-US" altLang="zh-CN" sz="2800" b="1">
              <a:latin typeface="Arial" panose="020B0604020202020204" pitchFamily="34" charset="0"/>
              <a:ea typeface="华文新魏" pitchFamily="2" charset="-122"/>
            </a:endParaRPr>
          </a:p>
        </p:txBody>
      </p:sp>
      <p:sp>
        <p:nvSpPr>
          <p:cNvPr id="5141" name="文本框 5140"/>
          <p:cNvSpPr txBox="1"/>
          <p:nvPr/>
        </p:nvSpPr>
        <p:spPr>
          <a:xfrm>
            <a:off x="468313" y="5722620"/>
            <a:ext cx="1584325" cy="583565"/>
          </a:xfrm>
          <a:prstGeom prst="rect">
            <a:avLst/>
          </a:prstGeom>
          <a:noFill/>
          <a:ln w="9525">
            <a:noFill/>
          </a:ln>
        </p:spPr>
        <p:txBody>
          <a:bodyPr>
            <a:spAutoFit/>
          </a:bodyPr>
          <a:p>
            <a:pPr lvl="0">
              <a:spcBef>
                <a:spcPct val="50000"/>
              </a:spcBef>
            </a:pPr>
            <a:r>
              <a:rPr lang="zh-CN" altLang="en-US" sz="3200" b="1" dirty="0">
                <a:latin typeface="Arial" panose="020B0604020202020204" pitchFamily="34" charset="0"/>
                <a:ea typeface="华文琥珀" pitchFamily="2" charset="-122"/>
              </a:rPr>
              <a:t>环境：</a:t>
            </a:r>
            <a:endParaRPr lang="zh-CN" altLang="en-US" sz="3200" b="1" dirty="0">
              <a:latin typeface="Arial" panose="020B0604020202020204" pitchFamily="34" charset="0"/>
              <a:ea typeface="华文琥珀" pitchFamily="2" charset="-122"/>
            </a:endParaRPr>
          </a:p>
        </p:txBody>
      </p:sp>
      <p:sp>
        <p:nvSpPr>
          <p:cNvPr id="5142" name="左大括号 5141"/>
          <p:cNvSpPr/>
          <p:nvPr/>
        </p:nvSpPr>
        <p:spPr>
          <a:xfrm>
            <a:off x="2051050" y="5651183"/>
            <a:ext cx="142875" cy="720725"/>
          </a:xfrm>
          <a:prstGeom prst="leftBrace">
            <a:avLst>
              <a:gd name="adj1" fmla="val 42037"/>
              <a:gd name="adj2" fmla="val 50000"/>
            </a:avLst>
          </a:prstGeom>
          <a:noFill/>
          <a:ln w="28575" cap="flat" cmpd="sng">
            <a:solidFill>
              <a:schemeClr val="tx1"/>
            </a:solidFill>
            <a:prstDash val="solid"/>
            <a:headEnd type="none" w="med" len="med"/>
            <a:tailEnd type="none" w="med" len="med"/>
          </a:ln>
        </p:spPr>
        <p:txBody>
          <a:bodyPr wrap="none" anchor="ctr"/>
          <a:p>
            <a:pPr lvl="0" algn="ctr"/>
            <a:endParaRPr b="1" dirty="0">
              <a:latin typeface="Arial" panose="020B0604020202020204" pitchFamily="34" charset="0"/>
              <a:ea typeface="华文新魏" pitchFamily="2" charset="-122"/>
            </a:endParaRPr>
          </a:p>
        </p:txBody>
      </p:sp>
      <p:sp>
        <p:nvSpPr>
          <p:cNvPr id="5143" name="文本框 5142"/>
          <p:cNvSpPr txBox="1"/>
          <p:nvPr/>
        </p:nvSpPr>
        <p:spPr>
          <a:xfrm>
            <a:off x="2411413" y="5435283"/>
            <a:ext cx="2663825" cy="1168400"/>
          </a:xfrm>
          <a:prstGeom prst="rect">
            <a:avLst/>
          </a:prstGeom>
          <a:noFill/>
          <a:ln w="9525">
            <a:noFill/>
          </a:ln>
        </p:spPr>
        <p:txBody>
          <a:bodyPr>
            <a:spAutoFit/>
          </a:bodyPr>
          <a:p>
            <a:pPr lvl="0">
              <a:spcBef>
                <a:spcPct val="50000"/>
              </a:spcBef>
            </a:pPr>
            <a:r>
              <a:rPr lang="zh-CN" altLang="en-US" sz="2800" b="1" dirty="0">
                <a:latin typeface="Arial" panose="020B0604020202020204" pitchFamily="34" charset="0"/>
                <a:ea typeface="华文新魏" pitchFamily="2" charset="-122"/>
              </a:rPr>
              <a:t>自然环境</a:t>
            </a:r>
            <a:endParaRPr lang="zh-CN" altLang="en-US" sz="2800" b="1" dirty="0">
              <a:latin typeface="Arial" panose="020B0604020202020204" pitchFamily="34" charset="0"/>
              <a:ea typeface="华文新魏" pitchFamily="2" charset="-122"/>
            </a:endParaRPr>
          </a:p>
          <a:p>
            <a:pPr lvl="0">
              <a:spcBef>
                <a:spcPct val="50000"/>
              </a:spcBef>
            </a:pPr>
            <a:r>
              <a:rPr lang="zh-CN" altLang="en-US" sz="2800" b="1" dirty="0">
                <a:latin typeface="Arial" panose="020B0604020202020204" pitchFamily="34" charset="0"/>
                <a:ea typeface="华文新魏" pitchFamily="2" charset="-122"/>
              </a:rPr>
              <a:t>社会环境</a:t>
            </a:r>
            <a:endParaRPr lang="zh-CN" altLang="en-US" sz="2800" b="1" dirty="0">
              <a:latin typeface="Arial" panose="020B0604020202020204" pitchFamily="34" charset="0"/>
              <a:ea typeface="华文新魏"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体裁·介绍</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 calcmode="lin" valueType="num">
                                      <p:cBhvr>
                                        <p:cTn id="7" dur="500" fill="hold"/>
                                        <p:tgtEl>
                                          <p:spTgt spid="5126"/>
                                        </p:tgtEl>
                                        <p:attrNameLst>
                                          <p:attrName>ppt_w</p:attrName>
                                        </p:attrNameLst>
                                      </p:cBhvr>
                                      <p:tavLst>
                                        <p:tav tm="0">
                                          <p:val>
                                            <p:fltVal val="0.000000"/>
                                          </p:val>
                                        </p:tav>
                                        <p:tav tm="100000">
                                          <p:val>
                                            <p:strVal val="#ppt_w"/>
                                          </p:val>
                                        </p:tav>
                                      </p:tavLst>
                                    </p:anim>
                                    <p:anim calcmode="lin" valueType="num">
                                      <p:cBhvr>
                                        <p:cTn id="8" dur="500" fill="hold"/>
                                        <p:tgtEl>
                                          <p:spTgt spid="512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499"/>
                                          </p:stCondLst>
                                        </p:cTn>
                                        <p:tgtEl>
                                          <p:spTgt spid="51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5131"/>
                                        </p:tgtEl>
                                        <p:attrNameLst>
                                          <p:attrName>style.visibility</p:attrName>
                                        </p:attrNameLst>
                                      </p:cBhvr>
                                      <p:to>
                                        <p:strVal val="visible"/>
                                      </p:to>
                                    </p:set>
                                    <p:anim calcmode="lin" valueType="num">
                                      <p:cBhvr>
                                        <p:cTn id="17" dur="500" fill="hold"/>
                                        <p:tgtEl>
                                          <p:spTgt spid="5131"/>
                                        </p:tgtEl>
                                        <p:attrNameLst>
                                          <p:attrName>ppt_w</p:attrName>
                                        </p:attrNameLst>
                                      </p:cBhvr>
                                      <p:tavLst>
                                        <p:tav tm="0">
                                          <p:val>
                                            <p:fltVal val="0.000000"/>
                                          </p:val>
                                        </p:tav>
                                        <p:tav tm="100000">
                                          <p:val>
                                            <p:strVal val="#ppt_w"/>
                                          </p:val>
                                        </p:tav>
                                      </p:tavLst>
                                    </p:anim>
                                    <p:anim calcmode="lin" valueType="num">
                                      <p:cBhvr>
                                        <p:cTn id="18" dur="500" fill="hold"/>
                                        <p:tgtEl>
                                          <p:spTgt spid="5131"/>
                                        </p:tgtEl>
                                        <p:attrNameLst>
                                          <p:attrName>ppt_h</p:attrName>
                                        </p:attrNameLst>
                                      </p:cBhvr>
                                      <p:tavLst>
                                        <p:tav tm="0">
                                          <p:val>
                                            <p:strVal val="#ppt_h"/>
                                          </p:val>
                                        </p:tav>
                                        <p:tav tm="100000">
                                          <p:val>
                                            <p:strVal val="#ppt_h"/>
                                          </p:val>
                                        </p:tav>
                                      </p:tavLst>
                                    </p:anim>
                                  </p:childTnLst>
                                </p:cTn>
                              </p:par>
                            </p:childTnLst>
                          </p:cTn>
                        </p:par>
                        <p:par>
                          <p:cTn id="19" fill="hold">
                            <p:stCondLst>
                              <p:cond delay="500"/>
                            </p:stCondLst>
                            <p:childTnLst>
                              <p:par>
                                <p:cTn id="20" presetID="2" presetClass="entr" presetSubtype="4" fill="hold" grpId="0" nodeType="afterEffect">
                                  <p:stCondLst>
                                    <p:cond delay="0"/>
                                  </p:stCondLst>
                                  <p:childTnLst>
                                    <p:set>
                                      <p:cBhvr>
                                        <p:cTn id="21" dur="1" fill="hold">
                                          <p:stCondLst>
                                            <p:cond delay="0"/>
                                          </p:stCondLst>
                                        </p:cTn>
                                        <p:tgtEl>
                                          <p:spTgt spid="5128"/>
                                        </p:tgtEl>
                                        <p:attrNameLst>
                                          <p:attrName>style.visibility</p:attrName>
                                        </p:attrNameLst>
                                      </p:cBhvr>
                                      <p:to>
                                        <p:strVal val="visible"/>
                                      </p:to>
                                    </p:set>
                                    <p:anim calcmode="lin" valueType="num">
                                      <p:cBhvr additive="base">
                                        <p:cTn id="22" dur="500" fill="hold"/>
                                        <p:tgtEl>
                                          <p:spTgt spid="5128"/>
                                        </p:tgtEl>
                                        <p:attrNameLst>
                                          <p:attrName>ppt_x</p:attrName>
                                        </p:attrNameLst>
                                      </p:cBhvr>
                                      <p:tavLst>
                                        <p:tav tm="0">
                                          <p:val>
                                            <p:strVal val="#ppt_x"/>
                                          </p:val>
                                        </p:tav>
                                        <p:tav tm="100000">
                                          <p:val>
                                            <p:strVal val="#ppt_x"/>
                                          </p:val>
                                        </p:tav>
                                      </p:tavLst>
                                    </p:anim>
                                    <p:anim calcmode="lin" valueType="num">
                                      <p:cBhvr additive="base">
                                        <p:cTn id="23" dur="500" fill="hold"/>
                                        <p:tgtEl>
                                          <p:spTgt spid="5128"/>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5129"/>
                                        </p:tgtEl>
                                        <p:attrNameLst>
                                          <p:attrName>style.visibility</p:attrName>
                                        </p:attrNameLst>
                                      </p:cBhvr>
                                      <p:to>
                                        <p:strVal val="visible"/>
                                      </p:to>
                                    </p:set>
                                    <p:anim calcmode="lin" valueType="num">
                                      <p:cBhvr additive="base">
                                        <p:cTn id="27" dur="500" fill="hold"/>
                                        <p:tgtEl>
                                          <p:spTgt spid="5129"/>
                                        </p:tgtEl>
                                        <p:attrNameLst>
                                          <p:attrName>ppt_x</p:attrName>
                                        </p:attrNameLst>
                                      </p:cBhvr>
                                      <p:tavLst>
                                        <p:tav tm="0">
                                          <p:val>
                                            <p:strVal val="#ppt_x"/>
                                          </p:val>
                                        </p:tav>
                                        <p:tav tm="100000">
                                          <p:val>
                                            <p:strVal val="#ppt_x"/>
                                          </p:val>
                                        </p:tav>
                                      </p:tavLst>
                                    </p:anim>
                                    <p:anim calcmode="lin" valueType="num">
                                      <p:cBhvr additive="base">
                                        <p:cTn id="28" dur="500" fill="hold"/>
                                        <p:tgtEl>
                                          <p:spTgt spid="5129"/>
                                        </p:tgtEl>
                                        <p:attrNameLst>
                                          <p:attrName>ppt_y</p:attrName>
                                        </p:attrNameLst>
                                      </p:cBhvr>
                                      <p:tavLst>
                                        <p:tav tm="0">
                                          <p:val>
                                            <p:strVal val="1+#ppt_h/2"/>
                                          </p:val>
                                        </p:tav>
                                        <p:tav tm="100000">
                                          <p:val>
                                            <p:strVal val="#ppt_y"/>
                                          </p:val>
                                        </p:tav>
                                      </p:tavLst>
                                    </p:anim>
                                  </p:childTnLst>
                                </p:cTn>
                              </p:par>
                            </p:childTnLst>
                          </p:cTn>
                        </p:par>
                        <p:par>
                          <p:cTn id="29" fill="hold">
                            <p:stCondLst>
                              <p:cond delay="1500"/>
                            </p:stCondLst>
                            <p:childTnLst>
                              <p:par>
                                <p:cTn id="30" presetID="2" presetClass="entr" presetSubtype="4" fill="hold" grpId="0" nodeType="afterEffect">
                                  <p:stCondLst>
                                    <p:cond delay="0"/>
                                  </p:stCondLst>
                                  <p:childTnLst>
                                    <p:set>
                                      <p:cBhvr>
                                        <p:cTn id="31" dur="1" fill="hold">
                                          <p:stCondLst>
                                            <p:cond delay="0"/>
                                          </p:stCondLst>
                                        </p:cTn>
                                        <p:tgtEl>
                                          <p:spTgt spid="5130"/>
                                        </p:tgtEl>
                                        <p:attrNameLst>
                                          <p:attrName>style.visibility</p:attrName>
                                        </p:attrNameLst>
                                      </p:cBhvr>
                                      <p:to>
                                        <p:strVal val="visible"/>
                                      </p:to>
                                    </p:set>
                                    <p:anim calcmode="lin" valueType="num">
                                      <p:cBhvr additive="base">
                                        <p:cTn id="32" dur="500" fill="hold"/>
                                        <p:tgtEl>
                                          <p:spTgt spid="5130"/>
                                        </p:tgtEl>
                                        <p:attrNameLst>
                                          <p:attrName>ppt_x</p:attrName>
                                        </p:attrNameLst>
                                      </p:cBhvr>
                                      <p:tavLst>
                                        <p:tav tm="0">
                                          <p:val>
                                            <p:strVal val="#ppt_x"/>
                                          </p:val>
                                        </p:tav>
                                        <p:tav tm="100000">
                                          <p:val>
                                            <p:strVal val="#ppt_x"/>
                                          </p:val>
                                        </p:tav>
                                      </p:tavLst>
                                    </p:anim>
                                    <p:anim calcmode="lin" valueType="num">
                                      <p:cBhvr additive="base">
                                        <p:cTn id="33" dur="500" fill="hold"/>
                                        <p:tgtEl>
                                          <p:spTgt spid="5130"/>
                                        </p:tgtEl>
                                        <p:attrNameLst>
                                          <p:attrName>ppt_y</p:attrName>
                                        </p:attrNameLst>
                                      </p:cBhvr>
                                      <p:tavLst>
                                        <p:tav tm="0">
                                          <p:val>
                                            <p:strVal val="1+#ppt_h/2"/>
                                          </p:val>
                                        </p:tav>
                                        <p:tav tm="100000">
                                          <p:val>
                                            <p:strVal val="#ppt_y"/>
                                          </p:val>
                                        </p:tav>
                                      </p:tavLst>
                                    </p:anim>
                                  </p:childTnLst>
                                </p:cTn>
                              </p:par>
                            </p:childTnLst>
                          </p:cTn>
                        </p:par>
                        <p:par>
                          <p:cTn id="34" fill="hold">
                            <p:stCondLst>
                              <p:cond delay="2000"/>
                            </p:stCondLst>
                            <p:childTnLst>
                              <p:par>
                                <p:cTn id="35" presetID="17" presetClass="entr" presetSubtype="10" fill="hold" grpId="0" nodeType="afterEffect">
                                  <p:stCondLst>
                                    <p:cond delay="0"/>
                                  </p:stCondLst>
                                  <p:childTnLst>
                                    <p:set>
                                      <p:cBhvr>
                                        <p:cTn id="36" dur="1" fill="hold">
                                          <p:stCondLst>
                                            <p:cond delay="0"/>
                                          </p:stCondLst>
                                        </p:cTn>
                                        <p:tgtEl>
                                          <p:spTgt spid="5132"/>
                                        </p:tgtEl>
                                        <p:attrNameLst>
                                          <p:attrName>style.visibility</p:attrName>
                                        </p:attrNameLst>
                                      </p:cBhvr>
                                      <p:to>
                                        <p:strVal val="visible"/>
                                      </p:to>
                                    </p:set>
                                    <p:anim calcmode="lin" valueType="num">
                                      <p:cBhvr>
                                        <p:cTn id="37" dur="500" fill="hold"/>
                                        <p:tgtEl>
                                          <p:spTgt spid="5132"/>
                                        </p:tgtEl>
                                        <p:attrNameLst>
                                          <p:attrName>ppt_w</p:attrName>
                                        </p:attrNameLst>
                                      </p:cBhvr>
                                      <p:tavLst>
                                        <p:tav tm="0">
                                          <p:val>
                                            <p:fltVal val="0.000000"/>
                                          </p:val>
                                        </p:tav>
                                        <p:tav tm="100000">
                                          <p:val>
                                            <p:strVal val="#ppt_w"/>
                                          </p:val>
                                        </p:tav>
                                      </p:tavLst>
                                    </p:anim>
                                    <p:anim calcmode="lin" valueType="num">
                                      <p:cBhvr>
                                        <p:cTn id="38" dur="500" fill="hold"/>
                                        <p:tgtEl>
                                          <p:spTgt spid="5132"/>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1" presetClass="entr" presetSubtype="0" fill="hold" grpId="0" nodeType="afterEffect">
                                  <p:stCondLst>
                                    <p:cond delay="0"/>
                                  </p:stCondLst>
                                  <p:iterate type="lt">
                                    <p:tmAbs val="75"/>
                                  </p:iterate>
                                  <p:childTnLst>
                                    <p:set>
                                      <p:cBhvr>
                                        <p:cTn id="41" dur="1" fill="hold">
                                          <p:stCondLst>
                                            <p:cond delay="74"/>
                                          </p:stCondLst>
                                        </p:cTn>
                                        <p:tgtEl>
                                          <p:spTgt spid="5133"/>
                                        </p:tgtEl>
                                        <p:attrNameLst>
                                          <p:attrName>style.visibility</p:attrName>
                                        </p:attrNameLst>
                                      </p:cBhvr>
                                      <p:to>
                                        <p:strVal val="visible"/>
                                      </p:to>
                                    </p:set>
                                  </p:childTnLst>
                                </p:cTn>
                              </p:par>
                            </p:childTnLst>
                          </p:cTn>
                        </p:par>
                        <p:par>
                          <p:cTn id="42" fill="hold">
                            <p:stCondLst>
                              <p:cond delay="2875"/>
                            </p:stCondLst>
                            <p:childTnLst>
                              <p:par>
                                <p:cTn id="43" presetID="2" presetClass="entr" presetSubtype="4" fill="hold" grpId="0" nodeType="afterEffect">
                                  <p:stCondLst>
                                    <p:cond delay="0"/>
                                  </p:stCondLst>
                                  <p:childTnLst>
                                    <p:set>
                                      <p:cBhvr>
                                        <p:cTn id="44" dur="1" fill="hold">
                                          <p:stCondLst>
                                            <p:cond delay="0"/>
                                          </p:stCondLst>
                                        </p:cTn>
                                        <p:tgtEl>
                                          <p:spTgt spid="5134"/>
                                        </p:tgtEl>
                                        <p:attrNameLst>
                                          <p:attrName>style.visibility</p:attrName>
                                        </p:attrNameLst>
                                      </p:cBhvr>
                                      <p:to>
                                        <p:strVal val="visible"/>
                                      </p:to>
                                    </p:set>
                                    <p:anim calcmode="lin" valueType="num">
                                      <p:cBhvr additive="base">
                                        <p:cTn id="45" dur="500" fill="hold"/>
                                        <p:tgtEl>
                                          <p:spTgt spid="5134"/>
                                        </p:tgtEl>
                                        <p:attrNameLst>
                                          <p:attrName>ppt_x</p:attrName>
                                        </p:attrNameLst>
                                      </p:cBhvr>
                                      <p:tavLst>
                                        <p:tav tm="0">
                                          <p:val>
                                            <p:strVal val="#ppt_x"/>
                                          </p:val>
                                        </p:tav>
                                        <p:tav tm="100000">
                                          <p:val>
                                            <p:strVal val="#ppt_x"/>
                                          </p:val>
                                        </p:tav>
                                      </p:tavLst>
                                    </p:anim>
                                    <p:anim calcmode="lin" valueType="num">
                                      <p:cBhvr additive="base">
                                        <p:cTn id="46" dur="500" fill="hold"/>
                                        <p:tgtEl>
                                          <p:spTgt spid="5134"/>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499"/>
                                          </p:stCondLst>
                                        </p:cTn>
                                        <p:tgtEl>
                                          <p:spTgt spid="5135"/>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5136"/>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499"/>
                                          </p:stCondLst>
                                        </p:cTn>
                                        <p:tgtEl>
                                          <p:spTgt spid="513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499"/>
                                          </p:stCondLst>
                                        </p:cTn>
                                        <p:tgtEl>
                                          <p:spTgt spid="5138"/>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499"/>
                                          </p:stCondLst>
                                        </p:cTn>
                                        <p:tgtEl>
                                          <p:spTgt spid="513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7" presetClass="entr" presetSubtype="10" fill="hold" grpId="0" nodeType="clickEffect">
                                  <p:stCondLst>
                                    <p:cond delay="0"/>
                                  </p:stCondLst>
                                  <p:childTnLst>
                                    <p:set>
                                      <p:cBhvr>
                                        <p:cTn id="70" dur="1" fill="hold">
                                          <p:stCondLst>
                                            <p:cond delay="0"/>
                                          </p:stCondLst>
                                        </p:cTn>
                                        <p:tgtEl>
                                          <p:spTgt spid="5140"/>
                                        </p:tgtEl>
                                        <p:attrNameLst>
                                          <p:attrName>style.visibility</p:attrName>
                                        </p:attrNameLst>
                                      </p:cBhvr>
                                      <p:to>
                                        <p:strVal val="visible"/>
                                      </p:to>
                                    </p:set>
                                    <p:anim calcmode="lin" valueType="num">
                                      <p:cBhvr>
                                        <p:cTn id="71" dur="500" fill="hold"/>
                                        <p:tgtEl>
                                          <p:spTgt spid="5140"/>
                                        </p:tgtEl>
                                        <p:attrNameLst>
                                          <p:attrName>ppt_w</p:attrName>
                                        </p:attrNameLst>
                                      </p:cBhvr>
                                      <p:tavLst>
                                        <p:tav tm="0">
                                          <p:val>
                                            <p:fltVal val="0.000000"/>
                                          </p:val>
                                        </p:tav>
                                        <p:tav tm="100000">
                                          <p:val>
                                            <p:strVal val="#ppt_w"/>
                                          </p:val>
                                        </p:tav>
                                      </p:tavLst>
                                    </p:anim>
                                    <p:anim calcmode="lin" valueType="num">
                                      <p:cBhvr>
                                        <p:cTn id="72" dur="500" fill="hold"/>
                                        <p:tgtEl>
                                          <p:spTgt spid="5140"/>
                                        </p:tgtEl>
                                        <p:attrNameLst>
                                          <p:attrName>ppt_h</p:attrName>
                                        </p:attrNameLst>
                                      </p:cBhvr>
                                      <p:tavLst>
                                        <p:tav tm="0">
                                          <p:val>
                                            <p:strVal val="#ppt_h"/>
                                          </p:val>
                                        </p:tav>
                                        <p:tav tm="100000">
                                          <p:val>
                                            <p:strVal val="#ppt_h"/>
                                          </p:val>
                                        </p:tav>
                                      </p:tavLst>
                                    </p:anim>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499"/>
                                          </p:stCondLst>
                                        </p:cTn>
                                        <p:tgtEl>
                                          <p:spTgt spid="5141"/>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7" presetClass="entr" presetSubtype="10" fill="hold" grpId="0" nodeType="clickEffect">
                                  <p:stCondLst>
                                    <p:cond delay="0"/>
                                  </p:stCondLst>
                                  <p:childTnLst>
                                    <p:set>
                                      <p:cBhvr>
                                        <p:cTn id="80" dur="1" fill="hold">
                                          <p:stCondLst>
                                            <p:cond delay="0"/>
                                          </p:stCondLst>
                                        </p:cTn>
                                        <p:tgtEl>
                                          <p:spTgt spid="5142"/>
                                        </p:tgtEl>
                                        <p:attrNameLst>
                                          <p:attrName>style.visibility</p:attrName>
                                        </p:attrNameLst>
                                      </p:cBhvr>
                                      <p:to>
                                        <p:strVal val="visible"/>
                                      </p:to>
                                    </p:set>
                                    <p:anim calcmode="lin" valueType="num">
                                      <p:cBhvr>
                                        <p:cTn id="81" dur="500" fill="hold"/>
                                        <p:tgtEl>
                                          <p:spTgt spid="5142"/>
                                        </p:tgtEl>
                                        <p:attrNameLst>
                                          <p:attrName>ppt_w</p:attrName>
                                        </p:attrNameLst>
                                      </p:cBhvr>
                                      <p:tavLst>
                                        <p:tav tm="0">
                                          <p:val>
                                            <p:fltVal val="0.000000"/>
                                          </p:val>
                                        </p:tav>
                                        <p:tav tm="100000">
                                          <p:val>
                                            <p:strVal val="#ppt_w"/>
                                          </p:val>
                                        </p:tav>
                                      </p:tavLst>
                                    </p:anim>
                                    <p:anim calcmode="lin" valueType="num">
                                      <p:cBhvr>
                                        <p:cTn id="82" dur="500" fill="hold"/>
                                        <p:tgtEl>
                                          <p:spTgt spid="5142"/>
                                        </p:tgtEl>
                                        <p:attrNameLst>
                                          <p:attrName>ppt_h</p:attrName>
                                        </p:attrNameLst>
                                      </p:cBhvr>
                                      <p:tavLst>
                                        <p:tav tm="0">
                                          <p:val>
                                            <p:strVal val="#ppt_h"/>
                                          </p:val>
                                        </p:tav>
                                        <p:tav tm="100000">
                                          <p:val>
                                            <p:strVal val="#ppt_h"/>
                                          </p:val>
                                        </p:tav>
                                      </p:tavLst>
                                    </p:anim>
                                  </p:childTnLst>
                                </p:cTn>
                              </p:par>
                            </p:childTnLst>
                          </p:cTn>
                        </p:par>
                        <p:par>
                          <p:cTn id="83" fill="hold">
                            <p:stCondLst>
                              <p:cond delay="500"/>
                            </p:stCondLst>
                            <p:childTnLst>
                              <p:par>
                                <p:cTn id="84" presetID="1" presetClass="entr" presetSubtype="0" fill="hold" grpId="0" nodeType="afterEffect">
                                  <p:stCondLst>
                                    <p:cond delay="0"/>
                                  </p:stCondLst>
                                  <p:childTnLst>
                                    <p:set>
                                      <p:cBhvr>
                                        <p:cTn id="85" dur="1" fill="hold">
                                          <p:stCondLst>
                                            <p:cond delay="499"/>
                                          </p:stCondLst>
                                        </p:cTn>
                                        <p:tgtEl>
                                          <p:spTgt spid="514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5127" grpId="0"/>
      <p:bldP spid="5128" grpId="0"/>
      <p:bldP spid="5129" grpId="0"/>
      <p:bldP spid="5130" grpId="0"/>
      <p:bldP spid="5131" grpId="0" bldLvl="0" animBg="1"/>
      <p:bldP spid="5132" grpId="0" bldLvl="0" animBg="1"/>
      <p:bldP spid="5133" grpId="0"/>
      <p:bldP spid="5134" grpId="0"/>
      <p:bldP spid="5135" grpId="0"/>
      <p:bldP spid="5136" grpId="0"/>
      <p:bldP spid="5137" grpId="0"/>
      <p:bldP spid="5138" grpId="0"/>
      <p:bldP spid="5139" grpId="0"/>
      <p:bldP spid="5140" grpId="0"/>
      <p:bldP spid="5141" grpId="0"/>
      <p:bldP spid="5142" grpId="0" bldLvl="0" animBg="1"/>
      <p:bldP spid="514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9" name="Rectangle 3"/>
          <p:cNvSpPr>
            <a:spLocks noChangeArrowheads="1"/>
          </p:cNvSpPr>
          <p:nvPr/>
        </p:nvSpPr>
        <p:spPr bwMode="auto">
          <a:xfrm>
            <a:off x="504825" y="764540"/>
            <a:ext cx="8208963" cy="5821680"/>
          </a:xfrm>
          <a:prstGeom prst="rect">
            <a:avLst/>
          </a:prstGeom>
          <a:noFill/>
          <a:ln w="12700" cap="sq" algn="ctr">
            <a:noFill/>
            <a:miter lim="800000"/>
            <a:headEnd type="none" w="sm" len="sm"/>
            <a:tailEnd type="none" w="sm" len="sm"/>
          </a:ln>
        </p:spPr>
        <p:txBody>
          <a:bodyPr>
            <a:spAutoFit/>
          </a:bodyPr>
          <a:p>
            <a:pPr>
              <a:lnSpc>
                <a:spcPct val="115000"/>
              </a:lnSpc>
            </a:pPr>
            <a:r>
              <a:rPr kumimoji="0" lang="zh-CN" altLang="en-US" sz="3600" b="1" dirty="0">
                <a:latin typeface="楷体_GB2312" pitchFamily="49" charset="-122"/>
                <a:ea typeface="楷体_GB2312" pitchFamily="49" charset="-122"/>
              </a:rPr>
              <a:t>秕谷（     ）   鹁鸪（      ）</a:t>
            </a:r>
            <a:endParaRPr kumimoji="0" lang="zh-CN" altLang="en-US"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颧骨（     ）   折本（     ）</a:t>
            </a:r>
            <a:endParaRPr kumimoji="0" lang="zh-CN" altLang="en-US"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潺潺（     ）   伶仃（         ）</a:t>
            </a:r>
            <a:endParaRPr kumimoji="0" lang="zh-CN" altLang="en-US"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晦</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恣睢（         ）</a:t>
            </a:r>
            <a:endParaRPr kumimoji="0" lang="zh-CN" altLang="en-US"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猹</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獾</a:t>
            </a:r>
            <a:r>
              <a:rPr kumimoji="0" lang="en-US" altLang="zh-CN" sz="3600" b="1" dirty="0">
                <a:latin typeface="楷体_GB2312" pitchFamily="49" charset="-122"/>
                <a:ea typeface="楷体_GB2312" pitchFamily="49" charset="-122"/>
              </a:rPr>
              <a:t>(      )</a:t>
            </a:r>
            <a:endParaRPr kumimoji="0" lang="en-US" altLang="zh-CN"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弶</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踝</a:t>
            </a:r>
            <a:r>
              <a:rPr kumimoji="0" lang="en-US" altLang="zh-CN" sz="3600" b="1" dirty="0">
                <a:latin typeface="楷体_GB2312" pitchFamily="49" charset="-122"/>
                <a:ea typeface="楷体_GB2312" pitchFamily="49" charset="-122"/>
              </a:rPr>
              <a:t>(      )</a:t>
            </a:r>
            <a:endParaRPr kumimoji="0" lang="en-US" altLang="zh-CN"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髀</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愕</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嗤</a:t>
            </a:r>
            <a:r>
              <a:rPr kumimoji="0" lang="en-US" altLang="zh-CN" sz="3600" b="1" dirty="0">
                <a:latin typeface="楷体_GB2312" pitchFamily="49" charset="-122"/>
                <a:ea typeface="楷体_GB2312" pitchFamily="49" charset="-122"/>
              </a:rPr>
              <a:t>(      )</a:t>
            </a:r>
            <a:endParaRPr kumimoji="0" lang="en-US" altLang="zh-CN"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瑟</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黛</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惘</a:t>
            </a:r>
            <a:r>
              <a:rPr kumimoji="0" lang="en-US" altLang="zh-CN" sz="3600" b="1" dirty="0">
                <a:latin typeface="楷体_GB2312" pitchFamily="49" charset="-122"/>
                <a:ea typeface="楷体_GB2312" pitchFamily="49" charset="-122"/>
              </a:rPr>
              <a:t>(      )</a:t>
            </a:r>
            <a:endParaRPr kumimoji="0" lang="en-US" altLang="zh-CN" sz="3600" b="1" dirty="0">
              <a:latin typeface="楷体_GB2312" pitchFamily="49" charset="-122"/>
              <a:ea typeface="楷体_GB2312" pitchFamily="49" charset="-122"/>
            </a:endParaRPr>
          </a:p>
          <a:p>
            <a:pPr>
              <a:lnSpc>
                <a:spcPct val="115000"/>
              </a:lnSpc>
            </a:pPr>
            <a:r>
              <a:rPr kumimoji="0" lang="zh-CN" altLang="en-US" sz="3600" b="1" dirty="0">
                <a:latin typeface="楷体_GB2312" pitchFamily="49" charset="-122"/>
                <a:ea typeface="楷体_GB2312" pitchFamily="49" charset="-122"/>
              </a:rPr>
              <a:t>祀</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噤</a:t>
            </a:r>
            <a:r>
              <a:rPr kumimoji="0" lang="en-US" altLang="zh-CN" sz="3600" b="1" dirty="0">
                <a:latin typeface="楷体_GB2312" pitchFamily="49" charset="-122"/>
                <a:ea typeface="楷体_GB2312" pitchFamily="49" charset="-122"/>
              </a:rPr>
              <a:t>(     )   </a:t>
            </a:r>
            <a:r>
              <a:rPr kumimoji="0" lang="zh-CN" altLang="en-US" sz="3600" b="1" dirty="0">
                <a:latin typeface="楷体_GB2312" pitchFamily="49" charset="-122"/>
                <a:ea typeface="楷体_GB2312" pitchFamily="49" charset="-122"/>
              </a:rPr>
              <a:t>廿</a:t>
            </a:r>
            <a:r>
              <a:rPr kumimoji="0" lang="en-US" altLang="zh-CN" sz="3600" b="1" dirty="0">
                <a:latin typeface="楷体_GB2312" pitchFamily="49" charset="-122"/>
                <a:ea typeface="楷体_GB2312" pitchFamily="49" charset="-122"/>
              </a:rPr>
              <a:t>(      )</a:t>
            </a:r>
            <a:endParaRPr kumimoji="0" lang="en-US" altLang="zh-CN" sz="3600" b="1" dirty="0">
              <a:latin typeface="楷体_GB2312" pitchFamily="49" charset="-122"/>
              <a:ea typeface="楷体_GB2312" pitchFamily="49" charset="-122"/>
            </a:endParaRPr>
          </a:p>
        </p:txBody>
      </p:sp>
      <p:sp>
        <p:nvSpPr>
          <p:cNvPr id="189444" name="Rectangle 4"/>
          <p:cNvSpPr>
            <a:spLocks noChangeArrowheads="1"/>
          </p:cNvSpPr>
          <p:nvPr/>
        </p:nvSpPr>
        <p:spPr bwMode="auto">
          <a:xfrm>
            <a:off x="2017713" y="764540"/>
            <a:ext cx="930275" cy="645160"/>
          </a:xfrm>
          <a:prstGeom prst="rect">
            <a:avLst/>
          </a:prstGeom>
          <a:noFill/>
          <a:ln w="12700" cap="sq">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bǐ</a:t>
            </a:r>
            <a:endParaRPr kumimoji="0" lang="en-US" altLang="zh-CN" sz="3600" b="1">
              <a:solidFill>
                <a:srgbClr val="FF0000"/>
              </a:solidFill>
              <a:latin typeface="华文细黑" pitchFamily="2" charset="-122"/>
              <a:ea typeface="华文细黑" pitchFamily="2" charset="-122"/>
            </a:endParaRPr>
          </a:p>
        </p:txBody>
      </p:sp>
      <p:sp>
        <p:nvSpPr>
          <p:cNvPr id="189445" name="Rectangle 5"/>
          <p:cNvSpPr>
            <a:spLocks noChangeArrowheads="1"/>
          </p:cNvSpPr>
          <p:nvPr/>
        </p:nvSpPr>
        <p:spPr bwMode="auto">
          <a:xfrm>
            <a:off x="5607050" y="843915"/>
            <a:ext cx="2027238"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bó gū</a:t>
            </a:r>
            <a:endParaRPr kumimoji="0" lang="en-US" altLang="zh-CN" sz="3600" b="1">
              <a:solidFill>
                <a:srgbClr val="FF0000"/>
              </a:solidFill>
              <a:latin typeface="华文细黑" pitchFamily="2" charset="-122"/>
              <a:ea typeface="华文细黑" pitchFamily="2" charset="-122"/>
            </a:endParaRPr>
          </a:p>
        </p:txBody>
      </p:sp>
      <p:sp>
        <p:nvSpPr>
          <p:cNvPr id="189446" name="Rectangle 6"/>
          <p:cNvSpPr>
            <a:spLocks noChangeArrowheads="1"/>
          </p:cNvSpPr>
          <p:nvPr/>
        </p:nvSpPr>
        <p:spPr bwMode="auto">
          <a:xfrm>
            <a:off x="1801813" y="1413828"/>
            <a:ext cx="210502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quán</a:t>
            </a:r>
            <a:endParaRPr kumimoji="0" lang="en-US" altLang="zh-CN" sz="3600" b="1">
              <a:solidFill>
                <a:srgbClr val="FF0000"/>
              </a:solidFill>
              <a:latin typeface="华文细黑" pitchFamily="2" charset="-122"/>
              <a:ea typeface="华文细黑" pitchFamily="2" charset="-122"/>
            </a:endParaRPr>
          </a:p>
        </p:txBody>
      </p:sp>
      <p:sp>
        <p:nvSpPr>
          <p:cNvPr id="189447" name="Rectangle 7"/>
          <p:cNvSpPr>
            <a:spLocks noChangeArrowheads="1"/>
          </p:cNvSpPr>
          <p:nvPr/>
        </p:nvSpPr>
        <p:spPr bwMode="auto">
          <a:xfrm>
            <a:off x="5651500" y="1485265"/>
            <a:ext cx="1477963"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shé</a:t>
            </a:r>
            <a:endParaRPr kumimoji="0" lang="en-US" altLang="zh-CN" sz="3600" b="1">
              <a:solidFill>
                <a:srgbClr val="FF0000"/>
              </a:solidFill>
              <a:latin typeface="华文细黑" pitchFamily="2" charset="-122"/>
              <a:ea typeface="华文细黑" pitchFamily="2" charset="-122"/>
            </a:endParaRPr>
          </a:p>
        </p:txBody>
      </p:sp>
      <p:sp>
        <p:nvSpPr>
          <p:cNvPr id="189448" name="Rectangle 8"/>
          <p:cNvSpPr>
            <a:spLocks noChangeArrowheads="1"/>
          </p:cNvSpPr>
          <p:nvPr/>
        </p:nvSpPr>
        <p:spPr bwMode="auto">
          <a:xfrm>
            <a:off x="1728788" y="2132965"/>
            <a:ext cx="180022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chán</a:t>
            </a:r>
            <a:endParaRPr kumimoji="0" lang="en-US" altLang="zh-CN" sz="3600" b="1">
              <a:solidFill>
                <a:srgbClr val="FF0000"/>
              </a:solidFill>
              <a:latin typeface="华文细黑" pitchFamily="2" charset="-122"/>
              <a:ea typeface="华文细黑" pitchFamily="2" charset="-122"/>
            </a:endParaRPr>
          </a:p>
        </p:txBody>
      </p:sp>
      <p:sp>
        <p:nvSpPr>
          <p:cNvPr id="189449" name="Rectangle 9"/>
          <p:cNvSpPr>
            <a:spLocks noChangeArrowheads="1"/>
          </p:cNvSpPr>
          <p:nvPr/>
        </p:nvSpPr>
        <p:spPr bwMode="auto">
          <a:xfrm>
            <a:off x="5689600" y="2132965"/>
            <a:ext cx="2484438"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Líng dīng</a:t>
            </a:r>
            <a:endParaRPr kumimoji="0" lang="en-US" altLang="zh-CN" sz="3600" b="1">
              <a:solidFill>
                <a:srgbClr val="FF0000"/>
              </a:solidFill>
              <a:latin typeface="华文细黑" pitchFamily="2" charset="-122"/>
              <a:ea typeface="华文细黑" pitchFamily="2" charset="-122"/>
            </a:endParaRPr>
          </a:p>
        </p:txBody>
      </p:sp>
      <p:sp>
        <p:nvSpPr>
          <p:cNvPr id="189450" name="Rectangle 10"/>
          <p:cNvSpPr>
            <a:spLocks noChangeArrowheads="1"/>
          </p:cNvSpPr>
          <p:nvPr/>
        </p:nvSpPr>
        <p:spPr bwMode="auto">
          <a:xfrm>
            <a:off x="5834063" y="2709228"/>
            <a:ext cx="1871662"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zì suī</a:t>
            </a:r>
            <a:endParaRPr kumimoji="0" lang="en-US" altLang="zh-CN" sz="3600" b="1">
              <a:solidFill>
                <a:srgbClr val="FF0000"/>
              </a:solidFill>
              <a:latin typeface="华文细黑" pitchFamily="2" charset="-122"/>
              <a:ea typeface="华文细黑" pitchFamily="2" charset="-122"/>
            </a:endParaRPr>
          </a:p>
        </p:txBody>
      </p:sp>
      <p:sp>
        <p:nvSpPr>
          <p:cNvPr id="189451" name="Rectangle 11"/>
          <p:cNvSpPr>
            <a:spLocks noChangeArrowheads="1"/>
          </p:cNvSpPr>
          <p:nvPr/>
        </p:nvSpPr>
        <p:spPr bwMode="auto">
          <a:xfrm>
            <a:off x="1370013" y="2709228"/>
            <a:ext cx="1295400"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huì</a:t>
            </a:r>
            <a:endParaRPr kumimoji="0" lang="en-US" altLang="zh-CN" sz="3600" b="1">
              <a:solidFill>
                <a:srgbClr val="FF0000"/>
              </a:solidFill>
              <a:latin typeface="华文细黑" pitchFamily="2" charset="-122"/>
              <a:ea typeface="华文细黑" pitchFamily="2" charset="-122"/>
            </a:endParaRPr>
          </a:p>
        </p:txBody>
      </p:sp>
      <p:sp>
        <p:nvSpPr>
          <p:cNvPr id="189452" name="Rectangle 12"/>
          <p:cNvSpPr>
            <a:spLocks noChangeArrowheads="1"/>
          </p:cNvSpPr>
          <p:nvPr/>
        </p:nvSpPr>
        <p:spPr bwMode="auto">
          <a:xfrm>
            <a:off x="1296988" y="3356928"/>
            <a:ext cx="1928812"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chá</a:t>
            </a:r>
            <a:endParaRPr kumimoji="0" lang="en-US" altLang="zh-CN" sz="3600" b="1">
              <a:solidFill>
                <a:srgbClr val="FF0000"/>
              </a:solidFill>
              <a:latin typeface="华文细黑" pitchFamily="2" charset="-122"/>
              <a:ea typeface="华文细黑" pitchFamily="2" charset="-122"/>
            </a:endParaRPr>
          </a:p>
        </p:txBody>
      </p:sp>
      <p:sp>
        <p:nvSpPr>
          <p:cNvPr id="189453" name="Rectangle 13"/>
          <p:cNvSpPr>
            <a:spLocks noChangeArrowheads="1"/>
          </p:cNvSpPr>
          <p:nvPr/>
        </p:nvSpPr>
        <p:spPr bwMode="auto">
          <a:xfrm>
            <a:off x="4970463" y="3356928"/>
            <a:ext cx="1906587"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huān</a:t>
            </a:r>
            <a:endParaRPr kumimoji="0" lang="en-US" altLang="zh-CN" sz="3600" b="1">
              <a:solidFill>
                <a:srgbClr val="FF0000"/>
              </a:solidFill>
              <a:latin typeface="华文细黑" pitchFamily="2" charset="-122"/>
              <a:ea typeface="华文细黑" pitchFamily="2" charset="-122"/>
            </a:endParaRPr>
          </a:p>
        </p:txBody>
      </p:sp>
      <p:sp>
        <p:nvSpPr>
          <p:cNvPr id="189454" name="Rectangle 14"/>
          <p:cNvSpPr>
            <a:spLocks noChangeArrowheads="1"/>
          </p:cNvSpPr>
          <p:nvPr/>
        </p:nvSpPr>
        <p:spPr bwMode="auto">
          <a:xfrm>
            <a:off x="1358900" y="4012565"/>
            <a:ext cx="188277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jiàng</a:t>
            </a:r>
            <a:endParaRPr kumimoji="0" lang="en-US" altLang="zh-CN" sz="3600" b="1">
              <a:solidFill>
                <a:srgbClr val="FF0000"/>
              </a:solidFill>
              <a:latin typeface="华文细黑" pitchFamily="2" charset="-122"/>
              <a:ea typeface="华文细黑" pitchFamily="2" charset="-122"/>
            </a:endParaRPr>
          </a:p>
        </p:txBody>
      </p:sp>
      <p:sp>
        <p:nvSpPr>
          <p:cNvPr id="189455" name="Rectangle 15"/>
          <p:cNvSpPr>
            <a:spLocks noChangeArrowheads="1"/>
          </p:cNvSpPr>
          <p:nvPr/>
        </p:nvSpPr>
        <p:spPr bwMode="auto">
          <a:xfrm>
            <a:off x="5041900" y="4006215"/>
            <a:ext cx="147637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huái</a:t>
            </a:r>
            <a:endParaRPr kumimoji="0" lang="en-US" altLang="zh-CN" sz="3600" b="1">
              <a:solidFill>
                <a:srgbClr val="FF0000"/>
              </a:solidFill>
              <a:latin typeface="华文细黑" pitchFamily="2" charset="-122"/>
              <a:ea typeface="华文细黑" pitchFamily="2" charset="-122"/>
            </a:endParaRPr>
          </a:p>
        </p:txBody>
      </p:sp>
      <p:sp>
        <p:nvSpPr>
          <p:cNvPr id="189456" name="Rectangle 16"/>
          <p:cNvSpPr>
            <a:spLocks noChangeArrowheads="1"/>
          </p:cNvSpPr>
          <p:nvPr/>
        </p:nvSpPr>
        <p:spPr bwMode="auto">
          <a:xfrm>
            <a:off x="1519238" y="4588828"/>
            <a:ext cx="785812"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bì</a:t>
            </a:r>
            <a:endParaRPr kumimoji="0" lang="en-US" altLang="zh-CN" sz="3600" b="1">
              <a:solidFill>
                <a:srgbClr val="FF0000"/>
              </a:solidFill>
              <a:latin typeface="华文细黑" pitchFamily="2" charset="-122"/>
              <a:ea typeface="华文细黑" pitchFamily="2" charset="-122"/>
            </a:endParaRPr>
          </a:p>
        </p:txBody>
      </p:sp>
      <p:sp>
        <p:nvSpPr>
          <p:cNvPr id="189457" name="Rectangle 17"/>
          <p:cNvSpPr>
            <a:spLocks noChangeArrowheads="1"/>
          </p:cNvSpPr>
          <p:nvPr/>
        </p:nvSpPr>
        <p:spPr bwMode="auto">
          <a:xfrm>
            <a:off x="4465638" y="4653915"/>
            <a:ext cx="608012"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è</a:t>
            </a:r>
            <a:endParaRPr kumimoji="0" lang="en-US" altLang="zh-CN" sz="3600" b="1">
              <a:solidFill>
                <a:srgbClr val="FF0000"/>
              </a:solidFill>
              <a:latin typeface="华文细黑" pitchFamily="2" charset="-122"/>
              <a:ea typeface="华文细黑" pitchFamily="2" charset="-122"/>
            </a:endParaRPr>
          </a:p>
        </p:txBody>
      </p:sp>
      <p:sp>
        <p:nvSpPr>
          <p:cNvPr id="189458" name="Rectangle 18"/>
          <p:cNvSpPr>
            <a:spLocks noChangeArrowheads="1"/>
          </p:cNvSpPr>
          <p:nvPr/>
        </p:nvSpPr>
        <p:spPr bwMode="auto">
          <a:xfrm>
            <a:off x="7202488" y="4653915"/>
            <a:ext cx="1150937"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chī</a:t>
            </a:r>
            <a:endParaRPr kumimoji="0" lang="en-US" altLang="zh-CN" sz="3600" b="1">
              <a:solidFill>
                <a:srgbClr val="FF0000"/>
              </a:solidFill>
              <a:latin typeface="华文细黑" pitchFamily="2" charset="-122"/>
              <a:ea typeface="华文细黑" pitchFamily="2" charset="-122"/>
            </a:endParaRPr>
          </a:p>
        </p:txBody>
      </p:sp>
      <p:sp>
        <p:nvSpPr>
          <p:cNvPr id="189459" name="Rectangle 19"/>
          <p:cNvSpPr>
            <a:spLocks noChangeArrowheads="1"/>
          </p:cNvSpPr>
          <p:nvPr/>
        </p:nvSpPr>
        <p:spPr bwMode="auto">
          <a:xfrm>
            <a:off x="1441450" y="5301615"/>
            <a:ext cx="935038"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sè</a:t>
            </a:r>
            <a:endParaRPr kumimoji="0" lang="en-US" altLang="zh-CN" sz="3600" b="1">
              <a:solidFill>
                <a:srgbClr val="FF0000"/>
              </a:solidFill>
              <a:latin typeface="华文细黑" pitchFamily="2" charset="-122"/>
              <a:ea typeface="华文细黑" pitchFamily="2" charset="-122"/>
            </a:endParaRPr>
          </a:p>
        </p:txBody>
      </p:sp>
      <p:sp>
        <p:nvSpPr>
          <p:cNvPr id="189460" name="Rectangle 20"/>
          <p:cNvSpPr>
            <a:spLocks noChangeArrowheads="1"/>
          </p:cNvSpPr>
          <p:nvPr/>
        </p:nvSpPr>
        <p:spPr bwMode="auto">
          <a:xfrm>
            <a:off x="4249738" y="5301615"/>
            <a:ext cx="134302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dài</a:t>
            </a:r>
            <a:endParaRPr kumimoji="0" lang="en-US" altLang="zh-CN" sz="3600" b="1">
              <a:solidFill>
                <a:srgbClr val="FF0000"/>
              </a:solidFill>
              <a:latin typeface="华文细黑" pitchFamily="2" charset="-122"/>
              <a:ea typeface="华文细黑" pitchFamily="2" charset="-122"/>
            </a:endParaRPr>
          </a:p>
        </p:txBody>
      </p:sp>
      <p:sp>
        <p:nvSpPr>
          <p:cNvPr id="189461" name="Rectangle 21"/>
          <p:cNvSpPr>
            <a:spLocks noChangeArrowheads="1"/>
          </p:cNvSpPr>
          <p:nvPr/>
        </p:nvSpPr>
        <p:spPr bwMode="auto">
          <a:xfrm>
            <a:off x="6999288" y="5230178"/>
            <a:ext cx="178752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wǎng</a:t>
            </a:r>
            <a:endParaRPr kumimoji="0" lang="en-US" altLang="zh-CN" sz="3600" b="1">
              <a:solidFill>
                <a:srgbClr val="FF0000"/>
              </a:solidFill>
              <a:latin typeface="华文细黑" pitchFamily="2" charset="-122"/>
              <a:ea typeface="华文细黑" pitchFamily="2" charset="-122"/>
            </a:endParaRPr>
          </a:p>
        </p:txBody>
      </p:sp>
      <p:sp>
        <p:nvSpPr>
          <p:cNvPr id="189462" name="Rectangle 22"/>
          <p:cNvSpPr>
            <a:spLocks noChangeArrowheads="1"/>
          </p:cNvSpPr>
          <p:nvPr/>
        </p:nvSpPr>
        <p:spPr bwMode="auto">
          <a:xfrm>
            <a:off x="1584325" y="5884228"/>
            <a:ext cx="93662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sì</a:t>
            </a:r>
            <a:endParaRPr kumimoji="0" lang="en-US" altLang="zh-CN" sz="3600" b="1">
              <a:solidFill>
                <a:srgbClr val="FF0000"/>
              </a:solidFill>
              <a:latin typeface="华文细黑" pitchFamily="2" charset="-122"/>
              <a:ea typeface="华文细黑" pitchFamily="2" charset="-122"/>
            </a:endParaRPr>
          </a:p>
        </p:txBody>
      </p:sp>
      <p:sp>
        <p:nvSpPr>
          <p:cNvPr id="189463" name="Rectangle 23"/>
          <p:cNvSpPr>
            <a:spLocks noChangeArrowheads="1"/>
          </p:cNvSpPr>
          <p:nvPr/>
        </p:nvSpPr>
        <p:spPr bwMode="auto">
          <a:xfrm>
            <a:off x="4468813" y="5884228"/>
            <a:ext cx="1076325"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jìn</a:t>
            </a:r>
            <a:endParaRPr kumimoji="0" lang="en-US" altLang="zh-CN" sz="3600" b="1">
              <a:solidFill>
                <a:srgbClr val="FF0000"/>
              </a:solidFill>
              <a:latin typeface="华文细黑" pitchFamily="2" charset="-122"/>
              <a:ea typeface="华文细黑" pitchFamily="2" charset="-122"/>
            </a:endParaRPr>
          </a:p>
        </p:txBody>
      </p:sp>
      <p:sp>
        <p:nvSpPr>
          <p:cNvPr id="189464" name="Rectangle 24"/>
          <p:cNvSpPr>
            <a:spLocks noChangeArrowheads="1"/>
          </p:cNvSpPr>
          <p:nvPr/>
        </p:nvSpPr>
        <p:spPr bwMode="auto">
          <a:xfrm>
            <a:off x="7129463" y="5884228"/>
            <a:ext cx="1409700" cy="645160"/>
          </a:xfrm>
          <a:prstGeom prst="rect">
            <a:avLst/>
          </a:prstGeom>
          <a:noFill/>
          <a:ln w="12700" cap="sq" algn="ctr">
            <a:noFill/>
            <a:miter lim="800000"/>
            <a:headEnd type="none" w="sm" len="sm"/>
            <a:tailEnd type="none" w="sm" len="sm"/>
          </a:ln>
        </p:spPr>
        <p:txBody>
          <a:bodyPr>
            <a:spAutoFit/>
          </a:bodyPr>
          <a:p>
            <a:r>
              <a:rPr kumimoji="0" lang="en-US" altLang="zh-CN" sz="3600" b="1">
                <a:solidFill>
                  <a:srgbClr val="FF0000"/>
                </a:solidFill>
                <a:latin typeface="华文细黑" pitchFamily="2" charset="-122"/>
                <a:ea typeface="华文细黑" pitchFamily="2" charset="-122"/>
              </a:rPr>
              <a:t>niàn</a:t>
            </a:r>
            <a:endParaRPr kumimoji="0" lang="en-US" altLang="zh-CN" sz="3600" b="1">
              <a:solidFill>
                <a:srgbClr val="FF0000"/>
              </a:solidFill>
              <a:latin typeface="华文细黑" pitchFamily="2" charset="-122"/>
              <a:ea typeface="华文细黑" pitchFamily="2" charset="-122"/>
            </a:endParaRPr>
          </a:p>
        </p:txBody>
      </p:sp>
      <p:sp>
        <p:nvSpPr>
          <p:cNvPr id="2" name="矩形 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字·词</a:t>
            </a:r>
            <a:r>
              <a:rPr lang="zh-CN" altLang="en-US" sz="2800" b="1">
                <a:solidFill>
                  <a:srgbClr val="00B0F0"/>
                </a:solidFill>
                <a:latin typeface="微软雅黑" panose="020B0503020204020204" pitchFamily="34" charset="-122"/>
                <a:ea typeface="微软雅黑" panose="020B0503020204020204" pitchFamily="34" charset="-122"/>
                <a:sym typeface="+mn-ea"/>
              </a:rPr>
              <a:t>·音</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89444"/>
                                        </p:tgtEl>
                                        <p:attrNameLst>
                                          <p:attrName>style.visibility</p:attrName>
                                        </p:attrNameLst>
                                      </p:cBhvr>
                                      <p:to>
                                        <p:strVal val="visible"/>
                                      </p:to>
                                    </p:set>
                                    <p:anim calcmode="lin" valueType="num">
                                      <p:cBhvr>
                                        <p:cTn id="7" dur="500" fill="hold"/>
                                        <p:tgtEl>
                                          <p:spTgt spid="189444"/>
                                        </p:tgtEl>
                                        <p:attrNameLst>
                                          <p:attrName>ppt_w</p:attrName>
                                        </p:attrNameLst>
                                      </p:cBhvr>
                                      <p:tavLst>
                                        <p:tav tm="0">
                                          <p:val>
                                            <p:fltVal val="0"/>
                                          </p:val>
                                        </p:tav>
                                        <p:tav tm="100000">
                                          <p:val>
                                            <p:strVal val="#ppt_w"/>
                                          </p:val>
                                        </p:tav>
                                      </p:tavLst>
                                    </p:anim>
                                    <p:anim calcmode="lin" valueType="num">
                                      <p:cBhvr>
                                        <p:cTn id="8" dur="500" fill="hold"/>
                                        <p:tgtEl>
                                          <p:spTgt spid="189444"/>
                                        </p:tgtEl>
                                        <p:attrNameLst>
                                          <p:attrName>ppt_h</p:attrName>
                                        </p:attrNameLst>
                                      </p:cBhvr>
                                      <p:tavLst>
                                        <p:tav tm="0">
                                          <p:val>
                                            <p:fltVal val="0"/>
                                          </p:val>
                                        </p:tav>
                                        <p:tav tm="100000">
                                          <p:val>
                                            <p:strVal val="#ppt_h"/>
                                          </p:val>
                                        </p:tav>
                                      </p:tavLst>
                                    </p:anim>
                                    <p:animEffect transition="in" filter="fade">
                                      <p:cBhvr>
                                        <p:cTn id="9" dur="500"/>
                                        <p:tgtEl>
                                          <p:spTgt spid="189444"/>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89445"/>
                                        </p:tgtEl>
                                        <p:attrNameLst>
                                          <p:attrName>style.visibility</p:attrName>
                                        </p:attrNameLst>
                                      </p:cBhvr>
                                      <p:to>
                                        <p:strVal val="visible"/>
                                      </p:to>
                                    </p:set>
                                    <p:anim calcmode="lin" valueType="num">
                                      <p:cBhvr>
                                        <p:cTn id="14" dur="500" fill="hold"/>
                                        <p:tgtEl>
                                          <p:spTgt spid="189445"/>
                                        </p:tgtEl>
                                        <p:attrNameLst>
                                          <p:attrName>ppt_w</p:attrName>
                                        </p:attrNameLst>
                                      </p:cBhvr>
                                      <p:tavLst>
                                        <p:tav tm="0">
                                          <p:val>
                                            <p:fltVal val="0"/>
                                          </p:val>
                                        </p:tav>
                                        <p:tav tm="100000">
                                          <p:val>
                                            <p:strVal val="#ppt_w"/>
                                          </p:val>
                                        </p:tav>
                                      </p:tavLst>
                                    </p:anim>
                                    <p:anim calcmode="lin" valueType="num">
                                      <p:cBhvr>
                                        <p:cTn id="15" dur="500" fill="hold"/>
                                        <p:tgtEl>
                                          <p:spTgt spid="189445"/>
                                        </p:tgtEl>
                                        <p:attrNameLst>
                                          <p:attrName>ppt_h</p:attrName>
                                        </p:attrNameLst>
                                      </p:cBhvr>
                                      <p:tavLst>
                                        <p:tav tm="0">
                                          <p:val>
                                            <p:fltVal val="0"/>
                                          </p:val>
                                        </p:tav>
                                        <p:tav tm="100000">
                                          <p:val>
                                            <p:strVal val="#ppt_h"/>
                                          </p:val>
                                        </p:tav>
                                      </p:tavLst>
                                    </p:anim>
                                    <p:animEffect transition="in" filter="fade">
                                      <p:cBhvr>
                                        <p:cTn id="16" dur="500"/>
                                        <p:tgtEl>
                                          <p:spTgt spid="189445"/>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89446"/>
                                        </p:tgtEl>
                                        <p:attrNameLst>
                                          <p:attrName>style.visibility</p:attrName>
                                        </p:attrNameLst>
                                      </p:cBhvr>
                                      <p:to>
                                        <p:strVal val="visible"/>
                                      </p:to>
                                    </p:set>
                                    <p:anim calcmode="lin" valueType="num">
                                      <p:cBhvr>
                                        <p:cTn id="21" dur="500" fill="hold"/>
                                        <p:tgtEl>
                                          <p:spTgt spid="189446"/>
                                        </p:tgtEl>
                                        <p:attrNameLst>
                                          <p:attrName>ppt_w</p:attrName>
                                        </p:attrNameLst>
                                      </p:cBhvr>
                                      <p:tavLst>
                                        <p:tav tm="0">
                                          <p:val>
                                            <p:fltVal val="0"/>
                                          </p:val>
                                        </p:tav>
                                        <p:tav tm="100000">
                                          <p:val>
                                            <p:strVal val="#ppt_w"/>
                                          </p:val>
                                        </p:tav>
                                      </p:tavLst>
                                    </p:anim>
                                    <p:anim calcmode="lin" valueType="num">
                                      <p:cBhvr>
                                        <p:cTn id="22" dur="500" fill="hold"/>
                                        <p:tgtEl>
                                          <p:spTgt spid="189446"/>
                                        </p:tgtEl>
                                        <p:attrNameLst>
                                          <p:attrName>ppt_h</p:attrName>
                                        </p:attrNameLst>
                                      </p:cBhvr>
                                      <p:tavLst>
                                        <p:tav tm="0">
                                          <p:val>
                                            <p:fltVal val="0"/>
                                          </p:val>
                                        </p:tav>
                                        <p:tav tm="100000">
                                          <p:val>
                                            <p:strVal val="#ppt_h"/>
                                          </p:val>
                                        </p:tav>
                                      </p:tavLst>
                                    </p:anim>
                                    <p:animEffect transition="in" filter="fade">
                                      <p:cBhvr>
                                        <p:cTn id="23" dur="500"/>
                                        <p:tgtEl>
                                          <p:spTgt spid="189446"/>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89447"/>
                                        </p:tgtEl>
                                        <p:attrNameLst>
                                          <p:attrName>style.visibility</p:attrName>
                                        </p:attrNameLst>
                                      </p:cBhvr>
                                      <p:to>
                                        <p:strVal val="visible"/>
                                      </p:to>
                                    </p:set>
                                    <p:anim calcmode="lin" valueType="num">
                                      <p:cBhvr>
                                        <p:cTn id="28" dur="500" fill="hold"/>
                                        <p:tgtEl>
                                          <p:spTgt spid="189447"/>
                                        </p:tgtEl>
                                        <p:attrNameLst>
                                          <p:attrName>ppt_w</p:attrName>
                                        </p:attrNameLst>
                                      </p:cBhvr>
                                      <p:tavLst>
                                        <p:tav tm="0">
                                          <p:val>
                                            <p:fltVal val="0"/>
                                          </p:val>
                                        </p:tav>
                                        <p:tav tm="100000">
                                          <p:val>
                                            <p:strVal val="#ppt_w"/>
                                          </p:val>
                                        </p:tav>
                                      </p:tavLst>
                                    </p:anim>
                                    <p:anim calcmode="lin" valueType="num">
                                      <p:cBhvr>
                                        <p:cTn id="29" dur="500" fill="hold"/>
                                        <p:tgtEl>
                                          <p:spTgt spid="189447"/>
                                        </p:tgtEl>
                                        <p:attrNameLst>
                                          <p:attrName>ppt_h</p:attrName>
                                        </p:attrNameLst>
                                      </p:cBhvr>
                                      <p:tavLst>
                                        <p:tav tm="0">
                                          <p:val>
                                            <p:fltVal val="0"/>
                                          </p:val>
                                        </p:tav>
                                        <p:tav tm="100000">
                                          <p:val>
                                            <p:strVal val="#ppt_h"/>
                                          </p:val>
                                        </p:tav>
                                      </p:tavLst>
                                    </p:anim>
                                    <p:animEffect transition="in" filter="fade">
                                      <p:cBhvr>
                                        <p:cTn id="30" dur="500"/>
                                        <p:tgtEl>
                                          <p:spTgt spid="18944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189448"/>
                                        </p:tgtEl>
                                        <p:attrNameLst>
                                          <p:attrName>style.visibility</p:attrName>
                                        </p:attrNameLst>
                                      </p:cBhvr>
                                      <p:to>
                                        <p:strVal val="visible"/>
                                      </p:to>
                                    </p:set>
                                    <p:anim calcmode="lin" valueType="num">
                                      <p:cBhvr>
                                        <p:cTn id="35" dur="500" fill="hold"/>
                                        <p:tgtEl>
                                          <p:spTgt spid="189448"/>
                                        </p:tgtEl>
                                        <p:attrNameLst>
                                          <p:attrName>ppt_w</p:attrName>
                                        </p:attrNameLst>
                                      </p:cBhvr>
                                      <p:tavLst>
                                        <p:tav tm="0">
                                          <p:val>
                                            <p:fltVal val="0"/>
                                          </p:val>
                                        </p:tav>
                                        <p:tav tm="100000">
                                          <p:val>
                                            <p:strVal val="#ppt_w"/>
                                          </p:val>
                                        </p:tav>
                                      </p:tavLst>
                                    </p:anim>
                                    <p:anim calcmode="lin" valueType="num">
                                      <p:cBhvr>
                                        <p:cTn id="36" dur="500" fill="hold"/>
                                        <p:tgtEl>
                                          <p:spTgt spid="189448"/>
                                        </p:tgtEl>
                                        <p:attrNameLst>
                                          <p:attrName>ppt_h</p:attrName>
                                        </p:attrNameLst>
                                      </p:cBhvr>
                                      <p:tavLst>
                                        <p:tav tm="0">
                                          <p:val>
                                            <p:fltVal val="0"/>
                                          </p:val>
                                        </p:tav>
                                        <p:tav tm="100000">
                                          <p:val>
                                            <p:strVal val="#ppt_h"/>
                                          </p:val>
                                        </p:tav>
                                      </p:tavLst>
                                    </p:anim>
                                    <p:animEffect transition="in" filter="fade">
                                      <p:cBhvr>
                                        <p:cTn id="37" dur="500"/>
                                        <p:tgtEl>
                                          <p:spTgt spid="189448"/>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89449"/>
                                        </p:tgtEl>
                                        <p:attrNameLst>
                                          <p:attrName>style.visibility</p:attrName>
                                        </p:attrNameLst>
                                      </p:cBhvr>
                                      <p:to>
                                        <p:strVal val="visible"/>
                                      </p:to>
                                    </p:set>
                                    <p:anim calcmode="lin" valueType="num">
                                      <p:cBhvr>
                                        <p:cTn id="42" dur="500" fill="hold"/>
                                        <p:tgtEl>
                                          <p:spTgt spid="189449"/>
                                        </p:tgtEl>
                                        <p:attrNameLst>
                                          <p:attrName>ppt_w</p:attrName>
                                        </p:attrNameLst>
                                      </p:cBhvr>
                                      <p:tavLst>
                                        <p:tav tm="0">
                                          <p:val>
                                            <p:fltVal val="0"/>
                                          </p:val>
                                        </p:tav>
                                        <p:tav tm="100000">
                                          <p:val>
                                            <p:strVal val="#ppt_w"/>
                                          </p:val>
                                        </p:tav>
                                      </p:tavLst>
                                    </p:anim>
                                    <p:anim calcmode="lin" valueType="num">
                                      <p:cBhvr>
                                        <p:cTn id="43" dur="500" fill="hold"/>
                                        <p:tgtEl>
                                          <p:spTgt spid="189449"/>
                                        </p:tgtEl>
                                        <p:attrNameLst>
                                          <p:attrName>ppt_h</p:attrName>
                                        </p:attrNameLst>
                                      </p:cBhvr>
                                      <p:tavLst>
                                        <p:tav tm="0">
                                          <p:val>
                                            <p:fltVal val="0"/>
                                          </p:val>
                                        </p:tav>
                                        <p:tav tm="100000">
                                          <p:val>
                                            <p:strVal val="#ppt_h"/>
                                          </p:val>
                                        </p:tav>
                                      </p:tavLst>
                                    </p:anim>
                                    <p:animEffect transition="in" filter="fade">
                                      <p:cBhvr>
                                        <p:cTn id="44" dur="500"/>
                                        <p:tgtEl>
                                          <p:spTgt spid="189449"/>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189451"/>
                                        </p:tgtEl>
                                        <p:attrNameLst>
                                          <p:attrName>style.visibility</p:attrName>
                                        </p:attrNameLst>
                                      </p:cBhvr>
                                      <p:to>
                                        <p:strVal val="visible"/>
                                      </p:to>
                                    </p:set>
                                    <p:anim calcmode="lin" valueType="num">
                                      <p:cBhvr>
                                        <p:cTn id="49" dur="500" fill="hold"/>
                                        <p:tgtEl>
                                          <p:spTgt spid="189451"/>
                                        </p:tgtEl>
                                        <p:attrNameLst>
                                          <p:attrName>ppt_w</p:attrName>
                                        </p:attrNameLst>
                                      </p:cBhvr>
                                      <p:tavLst>
                                        <p:tav tm="0">
                                          <p:val>
                                            <p:fltVal val="0"/>
                                          </p:val>
                                        </p:tav>
                                        <p:tav tm="100000">
                                          <p:val>
                                            <p:strVal val="#ppt_w"/>
                                          </p:val>
                                        </p:tav>
                                      </p:tavLst>
                                    </p:anim>
                                    <p:anim calcmode="lin" valueType="num">
                                      <p:cBhvr>
                                        <p:cTn id="50" dur="500" fill="hold"/>
                                        <p:tgtEl>
                                          <p:spTgt spid="189451"/>
                                        </p:tgtEl>
                                        <p:attrNameLst>
                                          <p:attrName>ppt_h</p:attrName>
                                        </p:attrNameLst>
                                      </p:cBhvr>
                                      <p:tavLst>
                                        <p:tav tm="0">
                                          <p:val>
                                            <p:fltVal val="0"/>
                                          </p:val>
                                        </p:tav>
                                        <p:tav tm="100000">
                                          <p:val>
                                            <p:strVal val="#ppt_h"/>
                                          </p:val>
                                        </p:tav>
                                      </p:tavLst>
                                    </p:anim>
                                    <p:animEffect transition="in" filter="fade">
                                      <p:cBhvr>
                                        <p:cTn id="51" dur="500"/>
                                        <p:tgtEl>
                                          <p:spTgt spid="189451"/>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grpId="0" nodeType="clickEffect">
                                  <p:stCondLst>
                                    <p:cond delay="0"/>
                                  </p:stCondLst>
                                  <p:childTnLst>
                                    <p:set>
                                      <p:cBhvr>
                                        <p:cTn id="55" dur="1" fill="hold">
                                          <p:stCondLst>
                                            <p:cond delay="0"/>
                                          </p:stCondLst>
                                        </p:cTn>
                                        <p:tgtEl>
                                          <p:spTgt spid="189450"/>
                                        </p:tgtEl>
                                        <p:attrNameLst>
                                          <p:attrName>style.visibility</p:attrName>
                                        </p:attrNameLst>
                                      </p:cBhvr>
                                      <p:to>
                                        <p:strVal val="visible"/>
                                      </p:to>
                                    </p:set>
                                    <p:anim calcmode="lin" valueType="num">
                                      <p:cBhvr>
                                        <p:cTn id="56" dur="500" fill="hold"/>
                                        <p:tgtEl>
                                          <p:spTgt spid="189450"/>
                                        </p:tgtEl>
                                        <p:attrNameLst>
                                          <p:attrName>ppt_w</p:attrName>
                                        </p:attrNameLst>
                                      </p:cBhvr>
                                      <p:tavLst>
                                        <p:tav tm="0">
                                          <p:val>
                                            <p:fltVal val="0"/>
                                          </p:val>
                                        </p:tav>
                                        <p:tav tm="100000">
                                          <p:val>
                                            <p:strVal val="#ppt_w"/>
                                          </p:val>
                                        </p:tav>
                                      </p:tavLst>
                                    </p:anim>
                                    <p:anim calcmode="lin" valueType="num">
                                      <p:cBhvr>
                                        <p:cTn id="57" dur="500" fill="hold"/>
                                        <p:tgtEl>
                                          <p:spTgt spid="189450"/>
                                        </p:tgtEl>
                                        <p:attrNameLst>
                                          <p:attrName>ppt_h</p:attrName>
                                        </p:attrNameLst>
                                      </p:cBhvr>
                                      <p:tavLst>
                                        <p:tav tm="0">
                                          <p:val>
                                            <p:fltVal val="0"/>
                                          </p:val>
                                        </p:tav>
                                        <p:tav tm="100000">
                                          <p:val>
                                            <p:strVal val="#ppt_h"/>
                                          </p:val>
                                        </p:tav>
                                      </p:tavLst>
                                    </p:anim>
                                    <p:animEffect transition="in" filter="fade">
                                      <p:cBhvr>
                                        <p:cTn id="58" dur="500"/>
                                        <p:tgtEl>
                                          <p:spTgt spid="189450"/>
                                        </p:tgtEl>
                                      </p:cBhvr>
                                    </p:animEffect>
                                  </p:childTnLst>
                                </p:cTn>
                              </p:par>
                            </p:childTnLst>
                          </p:cTn>
                        </p:par>
                      </p:childTnLst>
                    </p:cTn>
                  </p:par>
                  <p:par>
                    <p:cTn id="59" fill="hold">
                      <p:stCondLst>
                        <p:cond delay="indefinite"/>
                      </p:stCondLst>
                      <p:childTnLst>
                        <p:par>
                          <p:cTn id="60" fill="hold">
                            <p:stCondLst>
                              <p:cond delay="0"/>
                            </p:stCondLst>
                            <p:childTnLst>
                              <p:par>
                                <p:cTn id="61" presetID="53" presetClass="entr" presetSubtype="16" fill="hold" grpId="0" nodeType="clickEffect">
                                  <p:stCondLst>
                                    <p:cond delay="0"/>
                                  </p:stCondLst>
                                  <p:childTnLst>
                                    <p:set>
                                      <p:cBhvr>
                                        <p:cTn id="62" dur="1" fill="hold">
                                          <p:stCondLst>
                                            <p:cond delay="0"/>
                                          </p:stCondLst>
                                        </p:cTn>
                                        <p:tgtEl>
                                          <p:spTgt spid="189452"/>
                                        </p:tgtEl>
                                        <p:attrNameLst>
                                          <p:attrName>style.visibility</p:attrName>
                                        </p:attrNameLst>
                                      </p:cBhvr>
                                      <p:to>
                                        <p:strVal val="visible"/>
                                      </p:to>
                                    </p:set>
                                    <p:anim calcmode="lin" valueType="num">
                                      <p:cBhvr>
                                        <p:cTn id="63" dur="500" fill="hold"/>
                                        <p:tgtEl>
                                          <p:spTgt spid="189452"/>
                                        </p:tgtEl>
                                        <p:attrNameLst>
                                          <p:attrName>ppt_w</p:attrName>
                                        </p:attrNameLst>
                                      </p:cBhvr>
                                      <p:tavLst>
                                        <p:tav tm="0">
                                          <p:val>
                                            <p:fltVal val="0"/>
                                          </p:val>
                                        </p:tav>
                                        <p:tav tm="100000">
                                          <p:val>
                                            <p:strVal val="#ppt_w"/>
                                          </p:val>
                                        </p:tav>
                                      </p:tavLst>
                                    </p:anim>
                                    <p:anim calcmode="lin" valueType="num">
                                      <p:cBhvr>
                                        <p:cTn id="64" dur="500" fill="hold"/>
                                        <p:tgtEl>
                                          <p:spTgt spid="189452"/>
                                        </p:tgtEl>
                                        <p:attrNameLst>
                                          <p:attrName>ppt_h</p:attrName>
                                        </p:attrNameLst>
                                      </p:cBhvr>
                                      <p:tavLst>
                                        <p:tav tm="0">
                                          <p:val>
                                            <p:fltVal val="0"/>
                                          </p:val>
                                        </p:tav>
                                        <p:tav tm="100000">
                                          <p:val>
                                            <p:strVal val="#ppt_h"/>
                                          </p:val>
                                        </p:tav>
                                      </p:tavLst>
                                    </p:anim>
                                    <p:animEffect transition="in" filter="fade">
                                      <p:cBhvr>
                                        <p:cTn id="65" dur="500"/>
                                        <p:tgtEl>
                                          <p:spTgt spid="189452"/>
                                        </p:tgtEl>
                                      </p:cBhvr>
                                    </p:animEffect>
                                  </p:childTnLst>
                                </p:cTn>
                              </p:par>
                            </p:childTnLst>
                          </p:cTn>
                        </p:par>
                      </p:childTnLst>
                    </p:cTn>
                  </p:par>
                  <p:par>
                    <p:cTn id="66" fill="hold">
                      <p:stCondLst>
                        <p:cond delay="indefinite"/>
                      </p:stCondLst>
                      <p:childTnLst>
                        <p:par>
                          <p:cTn id="67" fill="hold">
                            <p:stCondLst>
                              <p:cond delay="0"/>
                            </p:stCondLst>
                            <p:childTnLst>
                              <p:par>
                                <p:cTn id="68" presetID="53" presetClass="entr" presetSubtype="16" fill="hold" grpId="0" nodeType="clickEffect">
                                  <p:stCondLst>
                                    <p:cond delay="0"/>
                                  </p:stCondLst>
                                  <p:childTnLst>
                                    <p:set>
                                      <p:cBhvr>
                                        <p:cTn id="69" dur="1" fill="hold">
                                          <p:stCondLst>
                                            <p:cond delay="0"/>
                                          </p:stCondLst>
                                        </p:cTn>
                                        <p:tgtEl>
                                          <p:spTgt spid="189453"/>
                                        </p:tgtEl>
                                        <p:attrNameLst>
                                          <p:attrName>style.visibility</p:attrName>
                                        </p:attrNameLst>
                                      </p:cBhvr>
                                      <p:to>
                                        <p:strVal val="visible"/>
                                      </p:to>
                                    </p:set>
                                    <p:anim calcmode="lin" valueType="num">
                                      <p:cBhvr>
                                        <p:cTn id="70" dur="500" fill="hold"/>
                                        <p:tgtEl>
                                          <p:spTgt spid="189453"/>
                                        </p:tgtEl>
                                        <p:attrNameLst>
                                          <p:attrName>ppt_w</p:attrName>
                                        </p:attrNameLst>
                                      </p:cBhvr>
                                      <p:tavLst>
                                        <p:tav tm="0">
                                          <p:val>
                                            <p:fltVal val="0"/>
                                          </p:val>
                                        </p:tav>
                                        <p:tav tm="100000">
                                          <p:val>
                                            <p:strVal val="#ppt_w"/>
                                          </p:val>
                                        </p:tav>
                                      </p:tavLst>
                                    </p:anim>
                                    <p:anim calcmode="lin" valueType="num">
                                      <p:cBhvr>
                                        <p:cTn id="71" dur="500" fill="hold"/>
                                        <p:tgtEl>
                                          <p:spTgt spid="189453"/>
                                        </p:tgtEl>
                                        <p:attrNameLst>
                                          <p:attrName>ppt_h</p:attrName>
                                        </p:attrNameLst>
                                      </p:cBhvr>
                                      <p:tavLst>
                                        <p:tav tm="0">
                                          <p:val>
                                            <p:fltVal val="0"/>
                                          </p:val>
                                        </p:tav>
                                        <p:tav tm="100000">
                                          <p:val>
                                            <p:strVal val="#ppt_h"/>
                                          </p:val>
                                        </p:tav>
                                      </p:tavLst>
                                    </p:anim>
                                    <p:animEffect transition="in" filter="fade">
                                      <p:cBhvr>
                                        <p:cTn id="72" dur="500"/>
                                        <p:tgtEl>
                                          <p:spTgt spid="189453"/>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189454"/>
                                        </p:tgtEl>
                                        <p:attrNameLst>
                                          <p:attrName>style.visibility</p:attrName>
                                        </p:attrNameLst>
                                      </p:cBhvr>
                                      <p:to>
                                        <p:strVal val="visible"/>
                                      </p:to>
                                    </p:set>
                                    <p:anim calcmode="lin" valueType="num">
                                      <p:cBhvr>
                                        <p:cTn id="77" dur="500" fill="hold"/>
                                        <p:tgtEl>
                                          <p:spTgt spid="189454"/>
                                        </p:tgtEl>
                                        <p:attrNameLst>
                                          <p:attrName>ppt_w</p:attrName>
                                        </p:attrNameLst>
                                      </p:cBhvr>
                                      <p:tavLst>
                                        <p:tav tm="0">
                                          <p:val>
                                            <p:fltVal val="0"/>
                                          </p:val>
                                        </p:tav>
                                        <p:tav tm="100000">
                                          <p:val>
                                            <p:strVal val="#ppt_w"/>
                                          </p:val>
                                        </p:tav>
                                      </p:tavLst>
                                    </p:anim>
                                    <p:anim calcmode="lin" valueType="num">
                                      <p:cBhvr>
                                        <p:cTn id="78" dur="500" fill="hold"/>
                                        <p:tgtEl>
                                          <p:spTgt spid="189454"/>
                                        </p:tgtEl>
                                        <p:attrNameLst>
                                          <p:attrName>ppt_h</p:attrName>
                                        </p:attrNameLst>
                                      </p:cBhvr>
                                      <p:tavLst>
                                        <p:tav tm="0">
                                          <p:val>
                                            <p:fltVal val="0"/>
                                          </p:val>
                                        </p:tav>
                                        <p:tav tm="100000">
                                          <p:val>
                                            <p:strVal val="#ppt_h"/>
                                          </p:val>
                                        </p:tav>
                                      </p:tavLst>
                                    </p:anim>
                                    <p:animEffect transition="in" filter="fade">
                                      <p:cBhvr>
                                        <p:cTn id="79" dur="500"/>
                                        <p:tgtEl>
                                          <p:spTgt spid="189454"/>
                                        </p:tgtEl>
                                      </p:cBhvr>
                                    </p:animEffect>
                                  </p:childTnLst>
                                </p:cTn>
                              </p:par>
                            </p:childTnLst>
                          </p:cTn>
                        </p:par>
                      </p:childTnLst>
                    </p:cTn>
                  </p:par>
                  <p:par>
                    <p:cTn id="80" fill="hold">
                      <p:stCondLst>
                        <p:cond delay="indefinite"/>
                      </p:stCondLst>
                      <p:childTnLst>
                        <p:par>
                          <p:cTn id="81" fill="hold">
                            <p:stCondLst>
                              <p:cond delay="0"/>
                            </p:stCondLst>
                            <p:childTnLst>
                              <p:par>
                                <p:cTn id="82" presetID="53" presetClass="entr" presetSubtype="16" fill="hold" grpId="0" nodeType="clickEffect">
                                  <p:stCondLst>
                                    <p:cond delay="0"/>
                                  </p:stCondLst>
                                  <p:childTnLst>
                                    <p:set>
                                      <p:cBhvr>
                                        <p:cTn id="83" dur="1" fill="hold">
                                          <p:stCondLst>
                                            <p:cond delay="0"/>
                                          </p:stCondLst>
                                        </p:cTn>
                                        <p:tgtEl>
                                          <p:spTgt spid="189455"/>
                                        </p:tgtEl>
                                        <p:attrNameLst>
                                          <p:attrName>style.visibility</p:attrName>
                                        </p:attrNameLst>
                                      </p:cBhvr>
                                      <p:to>
                                        <p:strVal val="visible"/>
                                      </p:to>
                                    </p:set>
                                    <p:anim calcmode="lin" valueType="num">
                                      <p:cBhvr>
                                        <p:cTn id="84" dur="500" fill="hold"/>
                                        <p:tgtEl>
                                          <p:spTgt spid="189455"/>
                                        </p:tgtEl>
                                        <p:attrNameLst>
                                          <p:attrName>ppt_w</p:attrName>
                                        </p:attrNameLst>
                                      </p:cBhvr>
                                      <p:tavLst>
                                        <p:tav tm="0">
                                          <p:val>
                                            <p:fltVal val="0"/>
                                          </p:val>
                                        </p:tav>
                                        <p:tav tm="100000">
                                          <p:val>
                                            <p:strVal val="#ppt_w"/>
                                          </p:val>
                                        </p:tav>
                                      </p:tavLst>
                                    </p:anim>
                                    <p:anim calcmode="lin" valueType="num">
                                      <p:cBhvr>
                                        <p:cTn id="85" dur="500" fill="hold"/>
                                        <p:tgtEl>
                                          <p:spTgt spid="189455"/>
                                        </p:tgtEl>
                                        <p:attrNameLst>
                                          <p:attrName>ppt_h</p:attrName>
                                        </p:attrNameLst>
                                      </p:cBhvr>
                                      <p:tavLst>
                                        <p:tav tm="0">
                                          <p:val>
                                            <p:fltVal val="0"/>
                                          </p:val>
                                        </p:tav>
                                        <p:tav tm="100000">
                                          <p:val>
                                            <p:strVal val="#ppt_h"/>
                                          </p:val>
                                        </p:tav>
                                      </p:tavLst>
                                    </p:anim>
                                    <p:animEffect transition="in" filter="fade">
                                      <p:cBhvr>
                                        <p:cTn id="86" dur="500"/>
                                        <p:tgtEl>
                                          <p:spTgt spid="189455"/>
                                        </p:tgtEl>
                                      </p:cBhvr>
                                    </p:animEffect>
                                  </p:childTnLst>
                                </p:cTn>
                              </p:par>
                            </p:childTnLst>
                          </p:cTn>
                        </p:par>
                      </p:childTnLst>
                    </p:cTn>
                  </p:par>
                  <p:par>
                    <p:cTn id="87" fill="hold">
                      <p:stCondLst>
                        <p:cond delay="indefinite"/>
                      </p:stCondLst>
                      <p:childTnLst>
                        <p:par>
                          <p:cTn id="88" fill="hold">
                            <p:stCondLst>
                              <p:cond delay="0"/>
                            </p:stCondLst>
                            <p:childTnLst>
                              <p:par>
                                <p:cTn id="89" presetID="53" presetClass="entr" presetSubtype="16" fill="hold" grpId="0" nodeType="clickEffect">
                                  <p:stCondLst>
                                    <p:cond delay="0"/>
                                  </p:stCondLst>
                                  <p:childTnLst>
                                    <p:set>
                                      <p:cBhvr>
                                        <p:cTn id="90" dur="1" fill="hold">
                                          <p:stCondLst>
                                            <p:cond delay="0"/>
                                          </p:stCondLst>
                                        </p:cTn>
                                        <p:tgtEl>
                                          <p:spTgt spid="189456"/>
                                        </p:tgtEl>
                                        <p:attrNameLst>
                                          <p:attrName>style.visibility</p:attrName>
                                        </p:attrNameLst>
                                      </p:cBhvr>
                                      <p:to>
                                        <p:strVal val="visible"/>
                                      </p:to>
                                    </p:set>
                                    <p:anim calcmode="lin" valueType="num">
                                      <p:cBhvr>
                                        <p:cTn id="91" dur="500" fill="hold"/>
                                        <p:tgtEl>
                                          <p:spTgt spid="189456"/>
                                        </p:tgtEl>
                                        <p:attrNameLst>
                                          <p:attrName>ppt_w</p:attrName>
                                        </p:attrNameLst>
                                      </p:cBhvr>
                                      <p:tavLst>
                                        <p:tav tm="0">
                                          <p:val>
                                            <p:fltVal val="0"/>
                                          </p:val>
                                        </p:tav>
                                        <p:tav tm="100000">
                                          <p:val>
                                            <p:strVal val="#ppt_w"/>
                                          </p:val>
                                        </p:tav>
                                      </p:tavLst>
                                    </p:anim>
                                    <p:anim calcmode="lin" valueType="num">
                                      <p:cBhvr>
                                        <p:cTn id="92" dur="500" fill="hold"/>
                                        <p:tgtEl>
                                          <p:spTgt spid="189456"/>
                                        </p:tgtEl>
                                        <p:attrNameLst>
                                          <p:attrName>ppt_h</p:attrName>
                                        </p:attrNameLst>
                                      </p:cBhvr>
                                      <p:tavLst>
                                        <p:tav tm="0">
                                          <p:val>
                                            <p:fltVal val="0"/>
                                          </p:val>
                                        </p:tav>
                                        <p:tav tm="100000">
                                          <p:val>
                                            <p:strVal val="#ppt_h"/>
                                          </p:val>
                                        </p:tav>
                                      </p:tavLst>
                                    </p:anim>
                                    <p:animEffect transition="in" filter="fade">
                                      <p:cBhvr>
                                        <p:cTn id="93" dur="500"/>
                                        <p:tgtEl>
                                          <p:spTgt spid="189456"/>
                                        </p:tgtEl>
                                      </p:cBhvr>
                                    </p:animEffect>
                                  </p:childTnLst>
                                </p:cTn>
                              </p:par>
                            </p:childTnLst>
                          </p:cTn>
                        </p:par>
                      </p:childTnLst>
                    </p:cTn>
                  </p:par>
                  <p:par>
                    <p:cTn id="94" fill="hold">
                      <p:stCondLst>
                        <p:cond delay="indefinite"/>
                      </p:stCondLst>
                      <p:childTnLst>
                        <p:par>
                          <p:cTn id="95" fill="hold">
                            <p:stCondLst>
                              <p:cond delay="0"/>
                            </p:stCondLst>
                            <p:childTnLst>
                              <p:par>
                                <p:cTn id="96" presetID="53" presetClass="entr" presetSubtype="16" fill="hold" grpId="0" nodeType="clickEffect">
                                  <p:stCondLst>
                                    <p:cond delay="0"/>
                                  </p:stCondLst>
                                  <p:childTnLst>
                                    <p:set>
                                      <p:cBhvr>
                                        <p:cTn id="97" dur="1" fill="hold">
                                          <p:stCondLst>
                                            <p:cond delay="0"/>
                                          </p:stCondLst>
                                        </p:cTn>
                                        <p:tgtEl>
                                          <p:spTgt spid="189457"/>
                                        </p:tgtEl>
                                        <p:attrNameLst>
                                          <p:attrName>style.visibility</p:attrName>
                                        </p:attrNameLst>
                                      </p:cBhvr>
                                      <p:to>
                                        <p:strVal val="visible"/>
                                      </p:to>
                                    </p:set>
                                    <p:anim calcmode="lin" valueType="num">
                                      <p:cBhvr>
                                        <p:cTn id="98" dur="500" fill="hold"/>
                                        <p:tgtEl>
                                          <p:spTgt spid="189457"/>
                                        </p:tgtEl>
                                        <p:attrNameLst>
                                          <p:attrName>ppt_w</p:attrName>
                                        </p:attrNameLst>
                                      </p:cBhvr>
                                      <p:tavLst>
                                        <p:tav tm="0">
                                          <p:val>
                                            <p:fltVal val="0"/>
                                          </p:val>
                                        </p:tav>
                                        <p:tav tm="100000">
                                          <p:val>
                                            <p:strVal val="#ppt_w"/>
                                          </p:val>
                                        </p:tav>
                                      </p:tavLst>
                                    </p:anim>
                                    <p:anim calcmode="lin" valueType="num">
                                      <p:cBhvr>
                                        <p:cTn id="99" dur="500" fill="hold"/>
                                        <p:tgtEl>
                                          <p:spTgt spid="189457"/>
                                        </p:tgtEl>
                                        <p:attrNameLst>
                                          <p:attrName>ppt_h</p:attrName>
                                        </p:attrNameLst>
                                      </p:cBhvr>
                                      <p:tavLst>
                                        <p:tav tm="0">
                                          <p:val>
                                            <p:fltVal val="0"/>
                                          </p:val>
                                        </p:tav>
                                        <p:tav tm="100000">
                                          <p:val>
                                            <p:strVal val="#ppt_h"/>
                                          </p:val>
                                        </p:tav>
                                      </p:tavLst>
                                    </p:anim>
                                    <p:animEffect transition="in" filter="fade">
                                      <p:cBhvr>
                                        <p:cTn id="100" dur="500"/>
                                        <p:tgtEl>
                                          <p:spTgt spid="189457"/>
                                        </p:tgtEl>
                                      </p:cBhvr>
                                    </p:animEffect>
                                  </p:childTnLst>
                                </p:cTn>
                              </p:par>
                            </p:childTnLst>
                          </p:cTn>
                        </p:par>
                      </p:childTnLst>
                    </p:cTn>
                  </p:par>
                  <p:par>
                    <p:cTn id="101" fill="hold">
                      <p:stCondLst>
                        <p:cond delay="indefinite"/>
                      </p:stCondLst>
                      <p:childTnLst>
                        <p:par>
                          <p:cTn id="102" fill="hold">
                            <p:stCondLst>
                              <p:cond delay="0"/>
                            </p:stCondLst>
                            <p:childTnLst>
                              <p:par>
                                <p:cTn id="103" presetID="53" presetClass="entr" presetSubtype="16" fill="hold" grpId="0" nodeType="clickEffect">
                                  <p:stCondLst>
                                    <p:cond delay="0"/>
                                  </p:stCondLst>
                                  <p:childTnLst>
                                    <p:set>
                                      <p:cBhvr>
                                        <p:cTn id="104" dur="1" fill="hold">
                                          <p:stCondLst>
                                            <p:cond delay="0"/>
                                          </p:stCondLst>
                                        </p:cTn>
                                        <p:tgtEl>
                                          <p:spTgt spid="189458"/>
                                        </p:tgtEl>
                                        <p:attrNameLst>
                                          <p:attrName>style.visibility</p:attrName>
                                        </p:attrNameLst>
                                      </p:cBhvr>
                                      <p:to>
                                        <p:strVal val="visible"/>
                                      </p:to>
                                    </p:set>
                                    <p:anim calcmode="lin" valueType="num">
                                      <p:cBhvr>
                                        <p:cTn id="105" dur="500" fill="hold"/>
                                        <p:tgtEl>
                                          <p:spTgt spid="189458"/>
                                        </p:tgtEl>
                                        <p:attrNameLst>
                                          <p:attrName>ppt_w</p:attrName>
                                        </p:attrNameLst>
                                      </p:cBhvr>
                                      <p:tavLst>
                                        <p:tav tm="0">
                                          <p:val>
                                            <p:fltVal val="0"/>
                                          </p:val>
                                        </p:tav>
                                        <p:tav tm="100000">
                                          <p:val>
                                            <p:strVal val="#ppt_w"/>
                                          </p:val>
                                        </p:tav>
                                      </p:tavLst>
                                    </p:anim>
                                    <p:anim calcmode="lin" valueType="num">
                                      <p:cBhvr>
                                        <p:cTn id="106" dur="500" fill="hold"/>
                                        <p:tgtEl>
                                          <p:spTgt spid="189458"/>
                                        </p:tgtEl>
                                        <p:attrNameLst>
                                          <p:attrName>ppt_h</p:attrName>
                                        </p:attrNameLst>
                                      </p:cBhvr>
                                      <p:tavLst>
                                        <p:tav tm="0">
                                          <p:val>
                                            <p:fltVal val="0"/>
                                          </p:val>
                                        </p:tav>
                                        <p:tav tm="100000">
                                          <p:val>
                                            <p:strVal val="#ppt_h"/>
                                          </p:val>
                                        </p:tav>
                                      </p:tavLst>
                                    </p:anim>
                                    <p:animEffect transition="in" filter="fade">
                                      <p:cBhvr>
                                        <p:cTn id="107" dur="500"/>
                                        <p:tgtEl>
                                          <p:spTgt spid="189458"/>
                                        </p:tgtEl>
                                      </p:cBhvr>
                                    </p:animEffect>
                                  </p:childTnLst>
                                </p:cTn>
                              </p:par>
                            </p:childTnLst>
                          </p:cTn>
                        </p:par>
                      </p:childTnLst>
                    </p:cTn>
                  </p:par>
                  <p:par>
                    <p:cTn id="108" fill="hold">
                      <p:stCondLst>
                        <p:cond delay="indefinite"/>
                      </p:stCondLst>
                      <p:childTnLst>
                        <p:par>
                          <p:cTn id="109" fill="hold">
                            <p:stCondLst>
                              <p:cond delay="0"/>
                            </p:stCondLst>
                            <p:childTnLst>
                              <p:par>
                                <p:cTn id="110" presetID="53" presetClass="entr" presetSubtype="16" fill="hold" grpId="0" nodeType="clickEffect">
                                  <p:stCondLst>
                                    <p:cond delay="0"/>
                                  </p:stCondLst>
                                  <p:childTnLst>
                                    <p:set>
                                      <p:cBhvr>
                                        <p:cTn id="111" dur="1" fill="hold">
                                          <p:stCondLst>
                                            <p:cond delay="0"/>
                                          </p:stCondLst>
                                        </p:cTn>
                                        <p:tgtEl>
                                          <p:spTgt spid="189459"/>
                                        </p:tgtEl>
                                        <p:attrNameLst>
                                          <p:attrName>style.visibility</p:attrName>
                                        </p:attrNameLst>
                                      </p:cBhvr>
                                      <p:to>
                                        <p:strVal val="visible"/>
                                      </p:to>
                                    </p:set>
                                    <p:anim calcmode="lin" valueType="num">
                                      <p:cBhvr>
                                        <p:cTn id="112" dur="500" fill="hold"/>
                                        <p:tgtEl>
                                          <p:spTgt spid="189459"/>
                                        </p:tgtEl>
                                        <p:attrNameLst>
                                          <p:attrName>ppt_w</p:attrName>
                                        </p:attrNameLst>
                                      </p:cBhvr>
                                      <p:tavLst>
                                        <p:tav tm="0">
                                          <p:val>
                                            <p:fltVal val="0"/>
                                          </p:val>
                                        </p:tav>
                                        <p:tav tm="100000">
                                          <p:val>
                                            <p:strVal val="#ppt_w"/>
                                          </p:val>
                                        </p:tav>
                                      </p:tavLst>
                                    </p:anim>
                                    <p:anim calcmode="lin" valueType="num">
                                      <p:cBhvr>
                                        <p:cTn id="113" dur="500" fill="hold"/>
                                        <p:tgtEl>
                                          <p:spTgt spid="189459"/>
                                        </p:tgtEl>
                                        <p:attrNameLst>
                                          <p:attrName>ppt_h</p:attrName>
                                        </p:attrNameLst>
                                      </p:cBhvr>
                                      <p:tavLst>
                                        <p:tav tm="0">
                                          <p:val>
                                            <p:fltVal val="0"/>
                                          </p:val>
                                        </p:tav>
                                        <p:tav tm="100000">
                                          <p:val>
                                            <p:strVal val="#ppt_h"/>
                                          </p:val>
                                        </p:tav>
                                      </p:tavLst>
                                    </p:anim>
                                    <p:animEffect transition="in" filter="fade">
                                      <p:cBhvr>
                                        <p:cTn id="114" dur="500"/>
                                        <p:tgtEl>
                                          <p:spTgt spid="189459"/>
                                        </p:tgtEl>
                                      </p:cBhvr>
                                    </p:animEffect>
                                  </p:childTnLst>
                                </p:cTn>
                              </p:par>
                            </p:childTnLst>
                          </p:cTn>
                        </p:par>
                      </p:childTnLst>
                    </p:cTn>
                  </p:par>
                  <p:par>
                    <p:cTn id="115" fill="hold">
                      <p:stCondLst>
                        <p:cond delay="indefinite"/>
                      </p:stCondLst>
                      <p:childTnLst>
                        <p:par>
                          <p:cTn id="116" fill="hold">
                            <p:stCondLst>
                              <p:cond delay="0"/>
                            </p:stCondLst>
                            <p:childTnLst>
                              <p:par>
                                <p:cTn id="117" presetID="53" presetClass="entr" presetSubtype="16" fill="hold" grpId="0" nodeType="clickEffect">
                                  <p:stCondLst>
                                    <p:cond delay="0"/>
                                  </p:stCondLst>
                                  <p:childTnLst>
                                    <p:set>
                                      <p:cBhvr>
                                        <p:cTn id="118" dur="1" fill="hold">
                                          <p:stCondLst>
                                            <p:cond delay="0"/>
                                          </p:stCondLst>
                                        </p:cTn>
                                        <p:tgtEl>
                                          <p:spTgt spid="189460"/>
                                        </p:tgtEl>
                                        <p:attrNameLst>
                                          <p:attrName>style.visibility</p:attrName>
                                        </p:attrNameLst>
                                      </p:cBhvr>
                                      <p:to>
                                        <p:strVal val="visible"/>
                                      </p:to>
                                    </p:set>
                                    <p:anim calcmode="lin" valueType="num">
                                      <p:cBhvr>
                                        <p:cTn id="119" dur="500" fill="hold"/>
                                        <p:tgtEl>
                                          <p:spTgt spid="189460"/>
                                        </p:tgtEl>
                                        <p:attrNameLst>
                                          <p:attrName>ppt_w</p:attrName>
                                        </p:attrNameLst>
                                      </p:cBhvr>
                                      <p:tavLst>
                                        <p:tav tm="0">
                                          <p:val>
                                            <p:fltVal val="0"/>
                                          </p:val>
                                        </p:tav>
                                        <p:tav tm="100000">
                                          <p:val>
                                            <p:strVal val="#ppt_w"/>
                                          </p:val>
                                        </p:tav>
                                      </p:tavLst>
                                    </p:anim>
                                    <p:anim calcmode="lin" valueType="num">
                                      <p:cBhvr>
                                        <p:cTn id="120" dur="500" fill="hold"/>
                                        <p:tgtEl>
                                          <p:spTgt spid="189460"/>
                                        </p:tgtEl>
                                        <p:attrNameLst>
                                          <p:attrName>ppt_h</p:attrName>
                                        </p:attrNameLst>
                                      </p:cBhvr>
                                      <p:tavLst>
                                        <p:tav tm="0">
                                          <p:val>
                                            <p:fltVal val="0"/>
                                          </p:val>
                                        </p:tav>
                                        <p:tav tm="100000">
                                          <p:val>
                                            <p:strVal val="#ppt_h"/>
                                          </p:val>
                                        </p:tav>
                                      </p:tavLst>
                                    </p:anim>
                                    <p:animEffect transition="in" filter="fade">
                                      <p:cBhvr>
                                        <p:cTn id="121" dur="500"/>
                                        <p:tgtEl>
                                          <p:spTgt spid="189460"/>
                                        </p:tgtEl>
                                      </p:cBhvr>
                                    </p:animEffect>
                                  </p:childTnLst>
                                </p:cTn>
                              </p:par>
                            </p:childTnLst>
                          </p:cTn>
                        </p:par>
                      </p:childTnLst>
                    </p:cTn>
                  </p:par>
                  <p:par>
                    <p:cTn id="122" fill="hold">
                      <p:stCondLst>
                        <p:cond delay="indefinite"/>
                      </p:stCondLst>
                      <p:childTnLst>
                        <p:par>
                          <p:cTn id="123" fill="hold">
                            <p:stCondLst>
                              <p:cond delay="0"/>
                            </p:stCondLst>
                            <p:childTnLst>
                              <p:par>
                                <p:cTn id="124" presetID="53" presetClass="entr" presetSubtype="16" fill="hold" grpId="0" nodeType="clickEffect">
                                  <p:stCondLst>
                                    <p:cond delay="0"/>
                                  </p:stCondLst>
                                  <p:childTnLst>
                                    <p:set>
                                      <p:cBhvr>
                                        <p:cTn id="125" dur="1" fill="hold">
                                          <p:stCondLst>
                                            <p:cond delay="0"/>
                                          </p:stCondLst>
                                        </p:cTn>
                                        <p:tgtEl>
                                          <p:spTgt spid="189461"/>
                                        </p:tgtEl>
                                        <p:attrNameLst>
                                          <p:attrName>style.visibility</p:attrName>
                                        </p:attrNameLst>
                                      </p:cBhvr>
                                      <p:to>
                                        <p:strVal val="visible"/>
                                      </p:to>
                                    </p:set>
                                    <p:anim calcmode="lin" valueType="num">
                                      <p:cBhvr>
                                        <p:cTn id="126" dur="500" fill="hold"/>
                                        <p:tgtEl>
                                          <p:spTgt spid="189461"/>
                                        </p:tgtEl>
                                        <p:attrNameLst>
                                          <p:attrName>ppt_w</p:attrName>
                                        </p:attrNameLst>
                                      </p:cBhvr>
                                      <p:tavLst>
                                        <p:tav tm="0">
                                          <p:val>
                                            <p:fltVal val="0"/>
                                          </p:val>
                                        </p:tav>
                                        <p:tav tm="100000">
                                          <p:val>
                                            <p:strVal val="#ppt_w"/>
                                          </p:val>
                                        </p:tav>
                                      </p:tavLst>
                                    </p:anim>
                                    <p:anim calcmode="lin" valueType="num">
                                      <p:cBhvr>
                                        <p:cTn id="127" dur="500" fill="hold"/>
                                        <p:tgtEl>
                                          <p:spTgt spid="189461"/>
                                        </p:tgtEl>
                                        <p:attrNameLst>
                                          <p:attrName>ppt_h</p:attrName>
                                        </p:attrNameLst>
                                      </p:cBhvr>
                                      <p:tavLst>
                                        <p:tav tm="0">
                                          <p:val>
                                            <p:fltVal val="0"/>
                                          </p:val>
                                        </p:tav>
                                        <p:tav tm="100000">
                                          <p:val>
                                            <p:strVal val="#ppt_h"/>
                                          </p:val>
                                        </p:tav>
                                      </p:tavLst>
                                    </p:anim>
                                    <p:animEffect transition="in" filter="fade">
                                      <p:cBhvr>
                                        <p:cTn id="128" dur="500"/>
                                        <p:tgtEl>
                                          <p:spTgt spid="189461"/>
                                        </p:tgtEl>
                                      </p:cBhvr>
                                    </p:animEffect>
                                  </p:childTnLst>
                                </p:cTn>
                              </p:par>
                            </p:childTnLst>
                          </p:cTn>
                        </p:par>
                      </p:childTnLst>
                    </p:cTn>
                  </p:par>
                  <p:par>
                    <p:cTn id="129" fill="hold">
                      <p:stCondLst>
                        <p:cond delay="indefinite"/>
                      </p:stCondLst>
                      <p:childTnLst>
                        <p:par>
                          <p:cTn id="130" fill="hold">
                            <p:stCondLst>
                              <p:cond delay="0"/>
                            </p:stCondLst>
                            <p:childTnLst>
                              <p:par>
                                <p:cTn id="131" presetID="53" presetClass="entr" presetSubtype="16" fill="hold" grpId="0" nodeType="clickEffect">
                                  <p:stCondLst>
                                    <p:cond delay="0"/>
                                  </p:stCondLst>
                                  <p:childTnLst>
                                    <p:set>
                                      <p:cBhvr>
                                        <p:cTn id="132" dur="1" fill="hold">
                                          <p:stCondLst>
                                            <p:cond delay="0"/>
                                          </p:stCondLst>
                                        </p:cTn>
                                        <p:tgtEl>
                                          <p:spTgt spid="189462"/>
                                        </p:tgtEl>
                                        <p:attrNameLst>
                                          <p:attrName>style.visibility</p:attrName>
                                        </p:attrNameLst>
                                      </p:cBhvr>
                                      <p:to>
                                        <p:strVal val="visible"/>
                                      </p:to>
                                    </p:set>
                                    <p:anim calcmode="lin" valueType="num">
                                      <p:cBhvr>
                                        <p:cTn id="133" dur="500" fill="hold"/>
                                        <p:tgtEl>
                                          <p:spTgt spid="189462"/>
                                        </p:tgtEl>
                                        <p:attrNameLst>
                                          <p:attrName>ppt_w</p:attrName>
                                        </p:attrNameLst>
                                      </p:cBhvr>
                                      <p:tavLst>
                                        <p:tav tm="0">
                                          <p:val>
                                            <p:fltVal val="0"/>
                                          </p:val>
                                        </p:tav>
                                        <p:tav tm="100000">
                                          <p:val>
                                            <p:strVal val="#ppt_w"/>
                                          </p:val>
                                        </p:tav>
                                      </p:tavLst>
                                    </p:anim>
                                    <p:anim calcmode="lin" valueType="num">
                                      <p:cBhvr>
                                        <p:cTn id="134" dur="500" fill="hold"/>
                                        <p:tgtEl>
                                          <p:spTgt spid="189462"/>
                                        </p:tgtEl>
                                        <p:attrNameLst>
                                          <p:attrName>ppt_h</p:attrName>
                                        </p:attrNameLst>
                                      </p:cBhvr>
                                      <p:tavLst>
                                        <p:tav tm="0">
                                          <p:val>
                                            <p:fltVal val="0"/>
                                          </p:val>
                                        </p:tav>
                                        <p:tav tm="100000">
                                          <p:val>
                                            <p:strVal val="#ppt_h"/>
                                          </p:val>
                                        </p:tav>
                                      </p:tavLst>
                                    </p:anim>
                                    <p:animEffect transition="in" filter="fade">
                                      <p:cBhvr>
                                        <p:cTn id="135" dur="500"/>
                                        <p:tgtEl>
                                          <p:spTgt spid="189462"/>
                                        </p:tgtEl>
                                      </p:cBhvr>
                                    </p:animEffec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189463"/>
                                        </p:tgtEl>
                                        <p:attrNameLst>
                                          <p:attrName>style.visibility</p:attrName>
                                        </p:attrNameLst>
                                      </p:cBhvr>
                                      <p:to>
                                        <p:strVal val="visible"/>
                                      </p:to>
                                    </p:set>
                                    <p:anim calcmode="lin" valueType="num">
                                      <p:cBhvr>
                                        <p:cTn id="140" dur="500" fill="hold"/>
                                        <p:tgtEl>
                                          <p:spTgt spid="189463"/>
                                        </p:tgtEl>
                                        <p:attrNameLst>
                                          <p:attrName>ppt_w</p:attrName>
                                        </p:attrNameLst>
                                      </p:cBhvr>
                                      <p:tavLst>
                                        <p:tav tm="0">
                                          <p:val>
                                            <p:fltVal val="0"/>
                                          </p:val>
                                        </p:tav>
                                        <p:tav tm="100000">
                                          <p:val>
                                            <p:strVal val="#ppt_w"/>
                                          </p:val>
                                        </p:tav>
                                      </p:tavLst>
                                    </p:anim>
                                    <p:anim calcmode="lin" valueType="num">
                                      <p:cBhvr>
                                        <p:cTn id="141" dur="500" fill="hold"/>
                                        <p:tgtEl>
                                          <p:spTgt spid="189463"/>
                                        </p:tgtEl>
                                        <p:attrNameLst>
                                          <p:attrName>ppt_h</p:attrName>
                                        </p:attrNameLst>
                                      </p:cBhvr>
                                      <p:tavLst>
                                        <p:tav tm="0">
                                          <p:val>
                                            <p:fltVal val="0"/>
                                          </p:val>
                                        </p:tav>
                                        <p:tav tm="100000">
                                          <p:val>
                                            <p:strVal val="#ppt_h"/>
                                          </p:val>
                                        </p:tav>
                                      </p:tavLst>
                                    </p:anim>
                                    <p:animEffect transition="in" filter="fade">
                                      <p:cBhvr>
                                        <p:cTn id="142" dur="500"/>
                                        <p:tgtEl>
                                          <p:spTgt spid="189463"/>
                                        </p:tgtEl>
                                      </p:cBhvr>
                                    </p:animEffect>
                                  </p:childTnLst>
                                </p:cTn>
                              </p:par>
                            </p:childTnLst>
                          </p:cTn>
                        </p:par>
                      </p:childTnLst>
                    </p:cTn>
                  </p:par>
                  <p:par>
                    <p:cTn id="143" fill="hold">
                      <p:stCondLst>
                        <p:cond delay="indefinite"/>
                      </p:stCondLst>
                      <p:childTnLst>
                        <p:par>
                          <p:cTn id="144" fill="hold">
                            <p:stCondLst>
                              <p:cond delay="0"/>
                            </p:stCondLst>
                            <p:childTnLst>
                              <p:par>
                                <p:cTn id="145" presetID="53" presetClass="entr" presetSubtype="16" fill="hold" grpId="0" nodeType="clickEffect">
                                  <p:stCondLst>
                                    <p:cond delay="0"/>
                                  </p:stCondLst>
                                  <p:childTnLst>
                                    <p:set>
                                      <p:cBhvr>
                                        <p:cTn id="146" dur="1" fill="hold">
                                          <p:stCondLst>
                                            <p:cond delay="0"/>
                                          </p:stCondLst>
                                        </p:cTn>
                                        <p:tgtEl>
                                          <p:spTgt spid="189464"/>
                                        </p:tgtEl>
                                        <p:attrNameLst>
                                          <p:attrName>style.visibility</p:attrName>
                                        </p:attrNameLst>
                                      </p:cBhvr>
                                      <p:to>
                                        <p:strVal val="visible"/>
                                      </p:to>
                                    </p:set>
                                    <p:anim calcmode="lin" valueType="num">
                                      <p:cBhvr>
                                        <p:cTn id="147" dur="500" fill="hold"/>
                                        <p:tgtEl>
                                          <p:spTgt spid="189464"/>
                                        </p:tgtEl>
                                        <p:attrNameLst>
                                          <p:attrName>ppt_w</p:attrName>
                                        </p:attrNameLst>
                                      </p:cBhvr>
                                      <p:tavLst>
                                        <p:tav tm="0">
                                          <p:val>
                                            <p:fltVal val="0"/>
                                          </p:val>
                                        </p:tav>
                                        <p:tav tm="100000">
                                          <p:val>
                                            <p:strVal val="#ppt_w"/>
                                          </p:val>
                                        </p:tav>
                                      </p:tavLst>
                                    </p:anim>
                                    <p:anim calcmode="lin" valueType="num">
                                      <p:cBhvr>
                                        <p:cTn id="148" dur="500" fill="hold"/>
                                        <p:tgtEl>
                                          <p:spTgt spid="189464"/>
                                        </p:tgtEl>
                                        <p:attrNameLst>
                                          <p:attrName>ppt_h</p:attrName>
                                        </p:attrNameLst>
                                      </p:cBhvr>
                                      <p:tavLst>
                                        <p:tav tm="0">
                                          <p:val>
                                            <p:fltVal val="0"/>
                                          </p:val>
                                        </p:tav>
                                        <p:tav tm="100000">
                                          <p:val>
                                            <p:strVal val="#ppt_h"/>
                                          </p:val>
                                        </p:tav>
                                      </p:tavLst>
                                    </p:anim>
                                    <p:animEffect transition="in" filter="fade">
                                      <p:cBhvr>
                                        <p:cTn id="149" dur="500"/>
                                        <p:tgtEl>
                                          <p:spTgt spid="18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44" grpId="0"/>
      <p:bldP spid="189445" grpId="0"/>
      <p:bldP spid="189446" grpId="0"/>
      <p:bldP spid="189447" grpId="0"/>
      <p:bldP spid="189448" grpId="0"/>
      <p:bldP spid="189449" grpId="0"/>
      <p:bldP spid="189450" grpId="0"/>
      <p:bldP spid="189451" grpId="0"/>
      <p:bldP spid="189452" grpId="0"/>
      <p:bldP spid="189453" grpId="0"/>
      <p:bldP spid="189454" grpId="0"/>
      <p:bldP spid="189455" grpId="0"/>
      <p:bldP spid="189456" grpId="0"/>
      <p:bldP spid="189457" grpId="0"/>
      <p:bldP spid="189458" grpId="0"/>
      <p:bldP spid="189459" grpId="0"/>
      <p:bldP spid="189460" grpId="0"/>
      <p:bldP spid="189461" grpId="0"/>
      <p:bldP spid="189462" grpId="0"/>
      <p:bldP spid="189463" grpId="0"/>
      <p:bldP spid="1894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Rectangle 2"/>
          <p:cNvSpPr>
            <a:spLocks noChangeArrowheads="1"/>
          </p:cNvSpPr>
          <p:nvPr/>
        </p:nvSpPr>
        <p:spPr bwMode="auto">
          <a:xfrm>
            <a:off x="745808" y="640080"/>
            <a:ext cx="4032250" cy="3091815"/>
          </a:xfrm>
          <a:prstGeom prst="rect">
            <a:avLst/>
          </a:prstGeom>
          <a:noFill/>
          <a:ln w="12700" cap="sq" algn="ctr">
            <a:noFill/>
            <a:miter lim="800000"/>
            <a:headEnd type="none" w="sm" len="sm"/>
            <a:tailEnd type="none" w="sm" len="sm"/>
          </a:ln>
        </p:spPr>
        <p:txBody>
          <a:bodyPr>
            <a:spAutoFit/>
          </a:bodyPr>
          <a:p>
            <a:pPr>
              <a:lnSpc>
                <a:spcPct val="125000"/>
              </a:lnSpc>
            </a:pPr>
            <a:r>
              <a:rPr kumimoji="0" lang="zh-CN" altLang="en-US" sz="3600" b="1">
                <a:latin typeface="楷体_GB2312" pitchFamily="49" charset="-122"/>
                <a:ea typeface="楷体_GB2312" pitchFamily="49" charset="-122"/>
              </a:rPr>
              <a:t>解释下列词语。</a:t>
            </a:r>
            <a:endParaRPr kumimoji="0" lang="zh-CN" altLang="en-US" sz="3600" b="1">
              <a:latin typeface="楷体_GB2312" pitchFamily="49" charset="-122"/>
              <a:ea typeface="楷体_GB2312" pitchFamily="49" charset="-122"/>
            </a:endParaRPr>
          </a:p>
          <a:p>
            <a:pPr>
              <a:lnSpc>
                <a:spcPct val="125000"/>
              </a:lnSpc>
            </a:pPr>
            <a:r>
              <a:rPr kumimoji="0" lang="zh-CN" altLang="en-US" sz="2000" b="1">
                <a:latin typeface="楷体_GB2312" pitchFamily="49" charset="-122"/>
                <a:ea typeface="楷体_GB2312" pitchFamily="49" charset="-122"/>
              </a:rPr>
              <a:t>萧索：</a:t>
            </a:r>
            <a:endParaRPr kumimoji="0" lang="zh-CN" altLang="en-US" sz="2000" b="1">
              <a:latin typeface="楷体_GB2312" pitchFamily="49" charset="-122"/>
              <a:ea typeface="楷体_GB2312" pitchFamily="49" charset="-122"/>
            </a:endParaRPr>
          </a:p>
          <a:p>
            <a:pPr>
              <a:lnSpc>
                <a:spcPct val="125000"/>
              </a:lnSpc>
            </a:pPr>
            <a:r>
              <a:rPr kumimoji="0" lang="zh-CN" altLang="en-US" sz="2000" b="1">
                <a:latin typeface="楷体_GB2312" pitchFamily="49" charset="-122"/>
                <a:ea typeface="楷体_GB2312" pitchFamily="49" charset="-122"/>
              </a:rPr>
              <a:t>家景：</a:t>
            </a:r>
            <a:endParaRPr kumimoji="0" lang="zh-CN" altLang="en-US" sz="2000" b="1">
              <a:latin typeface="楷体_GB2312" pitchFamily="49" charset="-122"/>
              <a:ea typeface="楷体_GB2312" pitchFamily="49" charset="-122"/>
            </a:endParaRPr>
          </a:p>
          <a:p>
            <a:pPr>
              <a:lnSpc>
                <a:spcPct val="125000"/>
              </a:lnSpc>
            </a:pPr>
            <a:r>
              <a:rPr kumimoji="0" lang="zh-CN" altLang="en-US" sz="2000" b="1">
                <a:latin typeface="楷体_GB2312" pitchFamily="49" charset="-122"/>
                <a:ea typeface="楷体_GB2312" pitchFamily="49" charset="-122"/>
              </a:rPr>
              <a:t>无端：</a:t>
            </a:r>
            <a:endParaRPr kumimoji="0" lang="zh-CN" altLang="en-US" sz="2000" b="1">
              <a:latin typeface="楷体_GB2312" pitchFamily="49" charset="-122"/>
              <a:ea typeface="楷体_GB2312" pitchFamily="49" charset="-122"/>
            </a:endParaRPr>
          </a:p>
          <a:p>
            <a:pPr>
              <a:lnSpc>
                <a:spcPct val="125000"/>
              </a:lnSpc>
            </a:pPr>
            <a:r>
              <a:rPr kumimoji="0" lang="zh-CN" altLang="en-US" sz="2000" b="1">
                <a:latin typeface="楷体_GB2312" pitchFamily="49" charset="-122"/>
                <a:ea typeface="楷体_GB2312" pitchFamily="49" charset="-122"/>
              </a:rPr>
              <a:t>如许：</a:t>
            </a:r>
            <a:endParaRPr kumimoji="0" lang="zh-CN" altLang="en-US" sz="2000" b="1">
              <a:latin typeface="楷体_GB2312" pitchFamily="49" charset="-122"/>
              <a:ea typeface="楷体_GB2312" pitchFamily="49" charset="-122"/>
            </a:endParaRPr>
          </a:p>
          <a:p>
            <a:pPr>
              <a:lnSpc>
                <a:spcPct val="125000"/>
              </a:lnSpc>
            </a:pPr>
            <a:r>
              <a:rPr kumimoji="0" lang="zh-CN" altLang="en-US" sz="2000" b="1">
                <a:latin typeface="楷体_GB2312" pitchFamily="49" charset="-122"/>
                <a:ea typeface="楷体_GB2312" pitchFamily="49" charset="-122"/>
              </a:rPr>
              <a:t>鄙夷：</a:t>
            </a:r>
            <a:endParaRPr kumimoji="0" lang="zh-CN" altLang="en-US" sz="2000" b="1">
              <a:latin typeface="楷体_GB2312" pitchFamily="49" charset="-122"/>
              <a:ea typeface="楷体_GB2312" pitchFamily="49" charset="-122"/>
            </a:endParaRPr>
          </a:p>
          <a:p>
            <a:pPr>
              <a:lnSpc>
                <a:spcPct val="125000"/>
              </a:lnSpc>
            </a:pPr>
            <a:r>
              <a:rPr kumimoji="0" lang="zh-CN" altLang="en-US" sz="2000" b="1">
                <a:latin typeface="楷体_GB2312" pitchFamily="49" charset="-122"/>
                <a:ea typeface="楷体_GB2312" pitchFamily="49" charset="-122"/>
              </a:rPr>
              <a:t>展转：</a:t>
            </a:r>
            <a:endParaRPr kumimoji="0" lang="zh-CN" altLang="en-US" sz="2000" b="1">
              <a:latin typeface="楷体_GB2312" pitchFamily="49" charset="-122"/>
              <a:ea typeface="楷体_GB2312" pitchFamily="49" charset="-122"/>
            </a:endParaRPr>
          </a:p>
        </p:txBody>
      </p:sp>
      <p:sp>
        <p:nvSpPr>
          <p:cNvPr id="190467" name="Rectangle 3"/>
          <p:cNvSpPr>
            <a:spLocks noChangeArrowheads="1"/>
          </p:cNvSpPr>
          <p:nvPr/>
        </p:nvSpPr>
        <p:spPr bwMode="auto">
          <a:xfrm>
            <a:off x="1564958" y="1306830"/>
            <a:ext cx="4751387"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荒凉、冷落的意思。</a:t>
            </a:r>
            <a:endParaRPr kumimoji="0" lang="zh-CN" altLang="en-US" sz="2000" b="1" dirty="0">
              <a:solidFill>
                <a:srgbClr val="FF0000"/>
              </a:solidFill>
              <a:latin typeface="Arial" panose="020B0604020202020204" pitchFamily="34" charset="0"/>
              <a:ea typeface="楷体_GB2312" pitchFamily="49" charset="-122"/>
            </a:endParaRPr>
          </a:p>
        </p:txBody>
      </p:sp>
      <p:sp>
        <p:nvSpPr>
          <p:cNvPr id="190468" name="Rectangle 4"/>
          <p:cNvSpPr>
            <a:spLocks noChangeArrowheads="1"/>
          </p:cNvSpPr>
          <p:nvPr/>
        </p:nvSpPr>
        <p:spPr bwMode="auto">
          <a:xfrm>
            <a:off x="1564958" y="1735455"/>
            <a:ext cx="6624637"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家庭的经济状况。也叫家境。</a:t>
            </a:r>
            <a:endParaRPr kumimoji="0" lang="zh-CN" altLang="en-US" sz="2000" b="1" dirty="0">
              <a:solidFill>
                <a:srgbClr val="FF0000"/>
              </a:solidFill>
              <a:latin typeface="Arial" panose="020B0604020202020204" pitchFamily="34" charset="0"/>
              <a:ea typeface="楷体_GB2312" pitchFamily="49" charset="-122"/>
            </a:endParaRPr>
          </a:p>
        </p:txBody>
      </p:sp>
      <p:sp>
        <p:nvSpPr>
          <p:cNvPr id="190469" name="Rectangle 5"/>
          <p:cNvSpPr>
            <a:spLocks noChangeArrowheads="1"/>
          </p:cNvSpPr>
          <p:nvPr/>
        </p:nvSpPr>
        <p:spPr bwMode="auto">
          <a:xfrm>
            <a:off x="1637983" y="2092643"/>
            <a:ext cx="5616575"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没有来由；无缘无故。</a:t>
            </a:r>
            <a:endParaRPr kumimoji="0" lang="zh-CN" altLang="en-US" sz="2000" b="1" dirty="0">
              <a:solidFill>
                <a:srgbClr val="FF0000"/>
              </a:solidFill>
              <a:latin typeface="Arial" panose="020B0604020202020204" pitchFamily="34" charset="0"/>
              <a:ea typeface="楷体_GB2312" pitchFamily="49" charset="-122"/>
            </a:endParaRPr>
          </a:p>
        </p:txBody>
      </p:sp>
      <p:sp>
        <p:nvSpPr>
          <p:cNvPr id="190470" name="Rectangle 6"/>
          <p:cNvSpPr>
            <a:spLocks noChangeArrowheads="1"/>
          </p:cNvSpPr>
          <p:nvPr/>
        </p:nvSpPr>
        <p:spPr bwMode="auto">
          <a:xfrm>
            <a:off x="1566545" y="2449830"/>
            <a:ext cx="3887788"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如此；这样。</a:t>
            </a:r>
            <a:endParaRPr kumimoji="0" lang="zh-CN" altLang="en-US" sz="2000" b="1" dirty="0">
              <a:solidFill>
                <a:srgbClr val="FF0000"/>
              </a:solidFill>
              <a:latin typeface="Arial" panose="020B0604020202020204" pitchFamily="34" charset="0"/>
              <a:ea typeface="楷体_GB2312" pitchFamily="49" charset="-122"/>
            </a:endParaRPr>
          </a:p>
        </p:txBody>
      </p:sp>
      <p:sp>
        <p:nvSpPr>
          <p:cNvPr id="190471" name="Rectangle 7"/>
          <p:cNvSpPr>
            <a:spLocks noChangeArrowheads="1"/>
          </p:cNvSpPr>
          <p:nvPr/>
        </p:nvSpPr>
        <p:spPr bwMode="auto">
          <a:xfrm>
            <a:off x="1588770" y="2835593"/>
            <a:ext cx="4535488"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轻视；看不起。</a:t>
            </a:r>
            <a:endParaRPr kumimoji="0" lang="zh-CN" altLang="en-US" sz="2000" b="1" dirty="0">
              <a:solidFill>
                <a:srgbClr val="FF0000"/>
              </a:solidFill>
              <a:latin typeface="Arial" panose="020B0604020202020204" pitchFamily="34" charset="0"/>
              <a:ea typeface="楷体_GB2312" pitchFamily="49" charset="-122"/>
            </a:endParaRPr>
          </a:p>
        </p:txBody>
      </p:sp>
      <p:sp>
        <p:nvSpPr>
          <p:cNvPr id="190472" name="Rectangle 8"/>
          <p:cNvSpPr>
            <a:spLocks noChangeArrowheads="1"/>
          </p:cNvSpPr>
          <p:nvPr/>
        </p:nvSpPr>
        <p:spPr bwMode="auto">
          <a:xfrm>
            <a:off x="1493520" y="3235643"/>
            <a:ext cx="7643813" cy="445135"/>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lnSpc>
                <a:spcPct val="115000"/>
              </a:lnSpc>
              <a:defRPr/>
            </a:pPr>
            <a:r>
              <a:rPr kumimoji="0" lang="zh-CN" altLang="en-US" sz="2000" b="1" dirty="0">
                <a:solidFill>
                  <a:srgbClr val="FF0000"/>
                </a:solidFill>
                <a:latin typeface="Arial" panose="020B0604020202020204" pitchFamily="34" charset="0"/>
                <a:ea typeface="楷体_GB2312" pitchFamily="49" charset="-122"/>
              </a:rPr>
              <a:t>同“辗转”，原指身体翻来覆去，文中形容生活不安定，到处奔波。</a:t>
            </a:r>
            <a:endParaRPr kumimoji="0" lang="zh-CN" altLang="en-US" sz="2000" b="1" dirty="0">
              <a:solidFill>
                <a:srgbClr val="FF0000"/>
              </a:solidFill>
              <a:latin typeface="Arial" panose="020B0604020202020204" pitchFamily="34" charset="0"/>
              <a:ea typeface="楷体_GB2312" pitchFamily="49" charset="-122"/>
            </a:endParaRPr>
          </a:p>
        </p:txBody>
      </p:sp>
      <p:sp>
        <p:nvSpPr>
          <p:cNvPr id="15369" name="Rectangle 2"/>
          <p:cNvSpPr>
            <a:spLocks noChangeArrowheads="1"/>
          </p:cNvSpPr>
          <p:nvPr/>
        </p:nvSpPr>
        <p:spPr bwMode="auto">
          <a:xfrm>
            <a:off x="779145" y="3664268"/>
            <a:ext cx="2736850" cy="2953385"/>
          </a:xfrm>
          <a:prstGeom prst="rect">
            <a:avLst/>
          </a:prstGeom>
          <a:noFill/>
          <a:ln w="12700" cap="sq" algn="ctr">
            <a:noFill/>
            <a:miter lim="800000"/>
            <a:headEnd type="none" w="sm" len="sm"/>
            <a:tailEnd type="none" w="sm" len="sm"/>
          </a:ln>
        </p:spPr>
        <p:txBody>
          <a:bodyPr>
            <a:spAutoFit/>
          </a:bodyPr>
          <a:p>
            <a:pPr>
              <a:lnSpc>
                <a:spcPct val="155000"/>
              </a:lnSpc>
            </a:pPr>
            <a:r>
              <a:rPr kumimoji="0" lang="zh-CN" altLang="en-US" sz="2000" b="1">
                <a:latin typeface="楷体_GB2312" pitchFamily="49" charset="-122"/>
                <a:ea typeface="楷体_GB2312" pitchFamily="49" charset="-122"/>
              </a:rPr>
              <a:t>恣睢：</a:t>
            </a:r>
            <a:endParaRPr kumimoji="0" lang="zh-CN" altLang="en-US" sz="2000" b="1">
              <a:latin typeface="楷体_GB2312" pitchFamily="49" charset="-122"/>
              <a:ea typeface="楷体_GB2312" pitchFamily="49" charset="-122"/>
            </a:endParaRPr>
          </a:p>
          <a:p>
            <a:pPr>
              <a:lnSpc>
                <a:spcPct val="155000"/>
              </a:lnSpc>
            </a:pPr>
            <a:r>
              <a:rPr kumimoji="0" lang="zh-CN" altLang="en-US" sz="2000" b="1">
                <a:latin typeface="楷体_GB2312" pitchFamily="49" charset="-122"/>
                <a:ea typeface="楷体_GB2312" pitchFamily="49" charset="-122"/>
              </a:rPr>
              <a:t>景况：</a:t>
            </a:r>
            <a:endParaRPr kumimoji="0" lang="zh-CN" altLang="en-US" sz="2000" b="1">
              <a:latin typeface="楷体_GB2312" pitchFamily="49" charset="-122"/>
              <a:ea typeface="楷体_GB2312" pitchFamily="49" charset="-122"/>
            </a:endParaRPr>
          </a:p>
          <a:p>
            <a:pPr>
              <a:lnSpc>
                <a:spcPct val="155000"/>
              </a:lnSpc>
            </a:pPr>
            <a:r>
              <a:rPr kumimoji="0" lang="zh-CN" altLang="en-US" sz="2000" b="1">
                <a:latin typeface="楷体_GB2312" pitchFamily="49" charset="-122"/>
                <a:ea typeface="楷体_GB2312" pitchFamily="49" charset="-122"/>
              </a:rPr>
              <a:t>伶仃：</a:t>
            </a:r>
            <a:endParaRPr kumimoji="0" lang="zh-CN" altLang="en-US" sz="2000" b="1">
              <a:latin typeface="楷体_GB2312" pitchFamily="49" charset="-122"/>
              <a:ea typeface="楷体_GB2312" pitchFamily="49" charset="-122"/>
            </a:endParaRPr>
          </a:p>
          <a:p>
            <a:pPr>
              <a:lnSpc>
                <a:spcPct val="155000"/>
              </a:lnSpc>
            </a:pPr>
            <a:r>
              <a:rPr kumimoji="0" lang="zh-CN" altLang="en-US" sz="2000" b="1">
                <a:latin typeface="楷体_GB2312" pitchFamily="49" charset="-122"/>
                <a:ea typeface="楷体_GB2312" pitchFamily="49" charset="-122"/>
              </a:rPr>
              <a:t>愕然：</a:t>
            </a:r>
            <a:endParaRPr kumimoji="0" lang="zh-CN" altLang="en-US" sz="2000" b="1">
              <a:latin typeface="楷体_GB2312" pitchFamily="49" charset="-122"/>
              <a:ea typeface="楷体_GB2312" pitchFamily="49" charset="-122"/>
            </a:endParaRPr>
          </a:p>
          <a:p>
            <a:pPr>
              <a:lnSpc>
                <a:spcPct val="155000"/>
              </a:lnSpc>
            </a:pPr>
            <a:r>
              <a:rPr kumimoji="0" lang="zh-CN" altLang="en-US" sz="2000" b="1">
                <a:latin typeface="楷体_GB2312" pitchFamily="49" charset="-122"/>
                <a:ea typeface="楷体_GB2312" pitchFamily="49" charset="-122"/>
              </a:rPr>
              <a:t>寒噤：</a:t>
            </a:r>
            <a:endParaRPr kumimoji="0" lang="zh-CN" altLang="en-US" sz="2000" b="1">
              <a:latin typeface="楷体_GB2312" pitchFamily="49" charset="-122"/>
              <a:ea typeface="楷体_GB2312" pitchFamily="49" charset="-122"/>
            </a:endParaRPr>
          </a:p>
          <a:p>
            <a:pPr>
              <a:lnSpc>
                <a:spcPct val="155000"/>
              </a:lnSpc>
            </a:pPr>
            <a:r>
              <a:rPr kumimoji="0" lang="zh-CN" altLang="en-US" sz="2000" b="1">
                <a:latin typeface="楷体_GB2312" pitchFamily="49" charset="-122"/>
                <a:ea typeface="楷体_GB2312" pitchFamily="49" charset="-122"/>
              </a:rPr>
              <a:t>松松爽爽：</a:t>
            </a:r>
            <a:endParaRPr kumimoji="0" lang="zh-CN" altLang="en-US" sz="2000" b="1">
              <a:latin typeface="楷体_GB2312" pitchFamily="49" charset="-122"/>
              <a:ea typeface="楷体_GB2312" pitchFamily="49" charset="-122"/>
            </a:endParaRPr>
          </a:p>
        </p:txBody>
      </p:sp>
      <p:sp>
        <p:nvSpPr>
          <p:cNvPr id="12" name="Rectangle 3"/>
          <p:cNvSpPr>
            <a:spLocks noChangeArrowheads="1"/>
          </p:cNvSpPr>
          <p:nvPr/>
        </p:nvSpPr>
        <p:spPr bwMode="auto">
          <a:xfrm>
            <a:off x="1493520" y="4235768"/>
            <a:ext cx="6911975"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光景、情况。本课指生活状况。</a:t>
            </a:r>
            <a:endParaRPr kumimoji="0" lang="zh-CN" altLang="en-US" sz="2000" b="1" dirty="0">
              <a:solidFill>
                <a:srgbClr val="FF0000"/>
              </a:solidFill>
              <a:latin typeface="Arial" panose="020B0604020202020204" pitchFamily="34" charset="0"/>
              <a:ea typeface="楷体_GB2312" pitchFamily="49" charset="-122"/>
            </a:endParaRPr>
          </a:p>
        </p:txBody>
      </p:sp>
      <p:sp>
        <p:nvSpPr>
          <p:cNvPr id="13" name="Rectangle 4"/>
          <p:cNvSpPr>
            <a:spLocks noChangeArrowheads="1"/>
          </p:cNvSpPr>
          <p:nvPr/>
        </p:nvSpPr>
        <p:spPr bwMode="auto">
          <a:xfrm>
            <a:off x="1564958" y="4664393"/>
            <a:ext cx="4105275"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孤独、没有依靠。</a:t>
            </a:r>
            <a:endParaRPr kumimoji="0" lang="zh-CN" altLang="en-US" sz="2000" b="1" dirty="0">
              <a:solidFill>
                <a:srgbClr val="FF0000"/>
              </a:solidFill>
              <a:latin typeface="Arial" panose="020B0604020202020204" pitchFamily="34" charset="0"/>
              <a:ea typeface="楷体_GB2312" pitchFamily="49" charset="-122"/>
            </a:endParaRPr>
          </a:p>
        </p:txBody>
      </p:sp>
      <p:sp>
        <p:nvSpPr>
          <p:cNvPr id="14" name="Rectangle 5"/>
          <p:cNvSpPr>
            <a:spLocks noChangeArrowheads="1"/>
          </p:cNvSpPr>
          <p:nvPr/>
        </p:nvSpPr>
        <p:spPr bwMode="auto">
          <a:xfrm>
            <a:off x="1636395" y="5164455"/>
            <a:ext cx="6769100"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吃惊的样子。愕：惊讶，发愣。</a:t>
            </a:r>
            <a:endParaRPr kumimoji="0" lang="zh-CN" altLang="en-US" sz="2000" b="1" dirty="0">
              <a:solidFill>
                <a:srgbClr val="FF0000"/>
              </a:solidFill>
              <a:latin typeface="Arial" panose="020B0604020202020204" pitchFamily="34" charset="0"/>
              <a:ea typeface="楷体_GB2312" pitchFamily="49" charset="-122"/>
            </a:endParaRPr>
          </a:p>
        </p:txBody>
      </p:sp>
      <p:sp>
        <p:nvSpPr>
          <p:cNvPr id="15" name="Rectangle 6"/>
          <p:cNvSpPr>
            <a:spLocks noChangeArrowheads="1"/>
          </p:cNvSpPr>
          <p:nvPr/>
        </p:nvSpPr>
        <p:spPr bwMode="auto">
          <a:xfrm>
            <a:off x="1564958" y="5593080"/>
            <a:ext cx="6624637"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因受凉或受惊而身体颤动。</a:t>
            </a:r>
            <a:endParaRPr kumimoji="0" lang="zh-CN" altLang="en-US" sz="2000" b="1" dirty="0">
              <a:solidFill>
                <a:srgbClr val="FF0000"/>
              </a:solidFill>
              <a:latin typeface="Arial" panose="020B0604020202020204" pitchFamily="34" charset="0"/>
              <a:ea typeface="楷体_GB2312" pitchFamily="49" charset="-122"/>
            </a:endParaRPr>
          </a:p>
        </p:txBody>
      </p:sp>
      <p:sp>
        <p:nvSpPr>
          <p:cNvPr id="16" name="Rectangle 7"/>
          <p:cNvSpPr>
            <a:spLocks noChangeArrowheads="1"/>
          </p:cNvSpPr>
          <p:nvPr/>
        </p:nvSpPr>
        <p:spPr bwMode="auto">
          <a:xfrm>
            <a:off x="1993583" y="6093143"/>
            <a:ext cx="4679950" cy="398780"/>
          </a:xfrm>
          <a:prstGeom prst="rect">
            <a:avLst/>
          </a:prstGeom>
          <a:noFill/>
          <a:ln w="12700" cap="sq" algn="ctr">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形容轻松爽快。</a:t>
            </a:r>
            <a:endParaRPr kumimoji="0" lang="zh-CN" altLang="en-US" sz="2000" b="1" dirty="0">
              <a:solidFill>
                <a:srgbClr val="FF0000"/>
              </a:solidFill>
              <a:latin typeface="Arial" panose="020B0604020202020204" pitchFamily="34" charset="0"/>
              <a:ea typeface="楷体_GB2312" pitchFamily="49" charset="-122"/>
            </a:endParaRPr>
          </a:p>
        </p:txBody>
      </p:sp>
      <p:sp>
        <p:nvSpPr>
          <p:cNvPr id="17" name="Rectangle 8"/>
          <p:cNvSpPr>
            <a:spLocks noChangeArrowheads="1"/>
          </p:cNvSpPr>
          <p:nvPr/>
        </p:nvSpPr>
        <p:spPr bwMode="auto">
          <a:xfrm>
            <a:off x="1564958" y="3735705"/>
            <a:ext cx="3671887" cy="398780"/>
          </a:xfrm>
          <a:prstGeom prst="rect">
            <a:avLst/>
          </a:prstGeom>
          <a:noFill/>
          <a:ln w="12700" cap="sq">
            <a:noFill/>
            <a:miter lim="800000"/>
            <a:headEnd type="none" w="sm" len="sm"/>
            <a:tailEnd type="none" w="sm" len="sm"/>
          </a:ln>
          <a:effectLst>
            <a:outerShdw dist="35921" dir="2700000" algn="ctr" rotWithShape="0">
              <a:schemeClr val="bg1"/>
            </a:outerShdw>
          </a:effectLst>
        </p:spPr>
        <p:txBody>
          <a:bodyPr>
            <a:spAutoFit/>
          </a:bodyPr>
          <a:p>
            <a:pPr>
              <a:defRPr/>
            </a:pPr>
            <a:r>
              <a:rPr kumimoji="0" lang="zh-CN" altLang="en-US" sz="2000" b="1" dirty="0">
                <a:solidFill>
                  <a:srgbClr val="FF0000"/>
                </a:solidFill>
                <a:latin typeface="Arial" panose="020B0604020202020204" pitchFamily="34" charset="0"/>
                <a:ea typeface="楷体_GB2312" pitchFamily="49" charset="-122"/>
              </a:rPr>
              <a:t>放纵、凶暴。</a:t>
            </a:r>
            <a:endParaRPr kumimoji="0" lang="zh-CN" altLang="en-US" sz="2000" b="1" dirty="0">
              <a:solidFill>
                <a:srgbClr val="FF0000"/>
              </a:solidFill>
              <a:latin typeface="Arial" panose="020B0604020202020204" pitchFamily="34" charset="0"/>
              <a:ea typeface="楷体_GB2312" pitchFamily="49" charset="-122"/>
            </a:endParaRPr>
          </a:p>
        </p:txBody>
      </p:sp>
      <p:sp>
        <p:nvSpPr>
          <p:cNvPr id="2" name="矩形 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字·词</a:t>
            </a:r>
            <a:r>
              <a:rPr lang="zh-CN" altLang="en-US" sz="2800" b="1">
                <a:solidFill>
                  <a:srgbClr val="00B0F0"/>
                </a:solidFill>
                <a:latin typeface="微软雅黑" panose="020B0503020204020204" pitchFamily="34" charset="-122"/>
                <a:ea typeface="微软雅黑" panose="020B0503020204020204" pitchFamily="34" charset="-122"/>
                <a:sym typeface="+mn-ea"/>
              </a:rPr>
              <a:t>·音</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90467"/>
                                        </p:tgtEl>
                                        <p:attrNameLst>
                                          <p:attrName>style.visibility</p:attrName>
                                        </p:attrNameLst>
                                      </p:cBhvr>
                                      <p:to>
                                        <p:strVal val="visible"/>
                                      </p:to>
                                    </p:set>
                                    <p:animEffect transition="in" filter="fade">
                                      <p:cBhvr>
                                        <p:cTn id="7" dur="2000"/>
                                        <p:tgtEl>
                                          <p:spTgt spid="19046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0468"/>
                                        </p:tgtEl>
                                        <p:attrNameLst>
                                          <p:attrName>style.visibility</p:attrName>
                                        </p:attrNameLst>
                                      </p:cBhvr>
                                      <p:to>
                                        <p:strVal val="visible"/>
                                      </p:to>
                                    </p:set>
                                    <p:animEffect transition="in" filter="fade">
                                      <p:cBhvr>
                                        <p:cTn id="12" dur="2000"/>
                                        <p:tgtEl>
                                          <p:spTgt spid="19046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0469"/>
                                        </p:tgtEl>
                                        <p:attrNameLst>
                                          <p:attrName>style.visibility</p:attrName>
                                        </p:attrNameLst>
                                      </p:cBhvr>
                                      <p:to>
                                        <p:strVal val="visible"/>
                                      </p:to>
                                    </p:set>
                                    <p:animEffect transition="in" filter="fade">
                                      <p:cBhvr>
                                        <p:cTn id="17" dur="2000"/>
                                        <p:tgtEl>
                                          <p:spTgt spid="19046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90470"/>
                                        </p:tgtEl>
                                        <p:attrNameLst>
                                          <p:attrName>style.visibility</p:attrName>
                                        </p:attrNameLst>
                                      </p:cBhvr>
                                      <p:to>
                                        <p:strVal val="visible"/>
                                      </p:to>
                                    </p:set>
                                    <p:animEffect transition="in" filter="fade">
                                      <p:cBhvr>
                                        <p:cTn id="22" dur="2000"/>
                                        <p:tgtEl>
                                          <p:spTgt spid="19047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0471"/>
                                        </p:tgtEl>
                                        <p:attrNameLst>
                                          <p:attrName>style.visibility</p:attrName>
                                        </p:attrNameLst>
                                      </p:cBhvr>
                                      <p:to>
                                        <p:strVal val="visible"/>
                                      </p:to>
                                    </p:set>
                                    <p:animEffect transition="in" filter="fade">
                                      <p:cBhvr>
                                        <p:cTn id="27" dur="2000"/>
                                        <p:tgtEl>
                                          <p:spTgt spid="19047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90472"/>
                                        </p:tgtEl>
                                        <p:attrNameLst>
                                          <p:attrName>style.visibility</p:attrName>
                                        </p:attrNameLst>
                                      </p:cBhvr>
                                      <p:to>
                                        <p:strVal val="visible"/>
                                      </p:to>
                                    </p:set>
                                    <p:animEffect transition="in" filter="fade">
                                      <p:cBhvr>
                                        <p:cTn id="32" dur="2000"/>
                                        <p:tgtEl>
                                          <p:spTgt spid="19047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0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2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0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2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2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fade">
                                      <p:cBhvr>
                                        <p:cTn id="62"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7" grpId="0" bldLvl="0" animBg="1"/>
      <p:bldP spid="190468" grpId="0" bldLvl="0" animBg="1"/>
      <p:bldP spid="190469" grpId="0" bldLvl="0" animBg="1"/>
      <p:bldP spid="190470" grpId="0" bldLvl="0" animBg="1"/>
      <p:bldP spid="190471" grpId="0" bldLvl="0" animBg="1"/>
      <p:bldP spid="190472" grpId="0" bldLvl="0" animBg="1"/>
      <p:bldP spid="12" grpId="0" bldLvl="0" animBg="1"/>
      <p:bldP spid="13" grpId="0" bldLvl="0" animBg="1"/>
      <p:bldP spid="14" grpId="0" bldLvl="0" animBg="1"/>
      <p:bldP spid="15" grpId="0" bldLvl="0" animBg="1"/>
      <p:bldP spid="16" grpId="0" bldLvl="0" animBg="1"/>
      <p:bldP spid="1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300" name="Text Box 1028"/>
          <p:cNvSpPr txBox="1">
            <a:spLocks noChangeArrowheads="1"/>
          </p:cNvSpPr>
          <p:nvPr/>
        </p:nvSpPr>
        <p:spPr bwMode="auto">
          <a:xfrm>
            <a:off x="285750" y="1214438"/>
            <a:ext cx="8642350" cy="4431030"/>
          </a:xfrm>
          <a:prstGeom prst="rect">
            <a:avLst/>
          </a:prstGeom>
          <a:noFill/>
          <a:ln w="9525">
            <a:noFill/>
            <a:miter lim="800000"/>
          </a:ln>
          <a:effectLst/>
        </p:spPr>
        <p:txBody>
          <a:bodyPr>
            <a:spAutoFit/>
          </a:bodyPr>
          <a:p>
            <a:pPr>
              <a:defRPr/>
            </a:pPr>
            <a:r>
              <a:rPr kumimoji="0" lang="zh-CN" altLang="en-US" b="1" dirty="0">
                <a:latin typeface="宋体" panose="02010600030101010101" pitchFamily="2" charset="-122"/>
                <a:ea typeface="宋体" panose="02010600030101010101" pitchFamily="2" charset="-122"/>
              </a:rPr>
              <a:t>全文共分三部分。</a:t>
            </a:r>
            <a:endParaRPr kumimoji="0" lang="zh-CN" altLang="en-US" b="1" dirty="0">
              <a:latin typeface="宋体" panose="02010600030101010101" pitchFamily="2" charset="-122"/>
              <a:ea typeface="宋体" panose="02010600030101010101" pitchFamily="2" charset="-122"/>
            </a:endParaRPr>
          </a:p>
          <a:p>
            <a:pPr>
              <a:defRPr/>
            </a:pPr>
            <a:endParaRPr kumimoji="0" lang="zh-CN" altLang="en-US" b="1" dirty="0">
              <a:latin typeface="宋体" panose="02010600030101010101" pitchFamily="2" charset="-122"/>
              <a:ea typeface="宋体" panose="02010600030101010101" pitchFamily="2" charset="-122"/>
            </a:endParaRPr>
          </a:p>
          <a:p>
            <a:pPr>
              <a:defRPr/>
            </a:pPr>
            <a:r>
              <a:rPr kumimoji="0" lang="zh-CN" altLang="en-US" b="1" dirty="0">
                <a:latin typeface="宋体" panose="02010600030101010101" pitchFamily="2" charset="-122"/>
                <a:ea typeface="宋体" panose="02010600030101010101" pitchFamily="2" charset="-122"/>
              </a:rPr>
              <a:t>　</a:t>
            </a:r>
            <a:r>
              <a:rPr kumimoji="0" lang="zh-CN" altLang="en-US" sz="2800" b="1" dirty="0">
                <a:latin typeface="宋体" panose="02010600030101010101" pitchFamily="2" charset="-122"/>
                <a:ea typeface="宋体" panose="02010600030101010101" pitchFamily="2" charset="-122"/>
              </a:rPr>
              <a:t>第一部分（</a:t>
            </a:r>
            <a:r>
              <a:rPr kumimoji="0" lang="en-US" altLang="zh-CN" sz="2800" b="1" dirty="0">
                <a:latin typeface="宋体" panose="02010600030101010101" pitchFamily="2" charset="-122"/>
                <a:ea typeface="宋体" panose="02010600030101010101" pitchFamily="2" charset="-122"/>
              </a:rPr>
              <a:t>1</a:t>
            </a:r>
            <a:r>
              <a:rPr kumimoji="0" lang="zh-CN" altLang="en-US" sz="2800" b="1" dirty="0">
                <a:latin typeface="宋体" panose="02010600030101010101" pitchFamily="2" charset="-122"/>
                <a:ea typeface="宋体" panose="02010600030101010101" pitchFamily="2" charset="-122"/>
              </a:rPr>
              <a:t>－</a:t>
            </a:r>
            <a:r>
              <a:rPr kumimoji="0" lang="en-US" altLang="zh-CN" sz="2800" b="1" dirty="0">
                <a:latin typeface="宋体" panose="02010600030101010101" pitchFamily="2" charset="-122"/>
                <a:ea typeface="宋体" panose="02010600030101010101" pitchFamily="2" charset="-122"/>
              </a:rPr>
              <a:t>5</a:t>
            </a:r>
            <a:r>
              <a:rPr kumimoji="0" lang="zh-CN" altLang="en-US" sz="2800" b="1" dirty="0">
                <a:latin typeface="宋体" panose="02010600030101010101" pitchFamily="2" charset="-122"/>
                <a:ea typeface="宋体" panose="02010600030101010101" pitchFamily="2" charset="-122"/>
              </a:rPr>
              <a:t>）</a:t>
            </a:r>
            <a:r>
              <a:rPr kumimoji="0" lang="zh-CN" altLang="en-US" sz="2800" b="1" dirty="0">
                <a:solidFill>
                  <a:srgbClr val="C00000"/>
                </a:solidFill>
                <a:latin typeface="宋体" panose="02010600030101010101" pitchFamily="2" charset="-122"/>
                <a:ea typeface="宋体" panose="02010600030101010101" pitchFamily="2" charset="-122"/>
              </a:rPr>
              <a:t>回故乡</a:t>
            </a:r>
            <a:r>
              <a:rPr kumimoji="0" lang="zh-CN" altLang="en-US" b="1" dirty="0">
                <a:latin typeface="宋体" panose="02010600030101010101" pitchFamily="2" charset="-122"/>
                <a:ea typeface="宋体" panose="02010600030101010101" pitchFamily="2" charset="-122"/>
              </a:rPr>
              <a:t>：</a:t>
            </a:r>
            <a:r>
              <a:rPr kumimoji="0" lang="zh-CN" altLang="en-US" b="1" dirty="0">
                <a:solidFill>
                  <a:schemeClr val="tx2">
                    <a:lumMod val="75000"/>
                  </a:schemeClr>
                </a:solidFill>
                <a:latin typeface="宋体" panose="02010600030101010101" pitchFamily="2" charset="-122"/>
                <a:ea typeface="宋体" panose="02010600030101010101" pitchFamily="2" charset="-122"/>
              </a:rPr>
              <a:t>描写了故乡的萧条景象和“我”见到故乡的复杂心情，并交代了“我”回故乡的目的。</a:t>
            </a: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r>
              <a:rPr kumimoji="0" lang="zh-CN" altLang="en-US" b="1" dirty="0">
                <a:latin typeface="宋体" panose="02010600030101010101" pitchFamily="2" charset="-122"/>
                <a:ea typeface="宋体" panose="02010600030101010101" pitchFamily="2" charset="-122"/>
              </a:rPr>
              <a:t>　</a:t>
            </a:r>
            <a:r>
              <a:rPr kumimoji="0" lang="zh-CN" altLang="en-US" sz="2800" b="1" dirty="0">
                <a:latin typeface="宋体" panose="02010600030101010101" pitchFamily="2" charset="-122"/>
                <a:ea typeface="宋体" panose="02010600030101010101" pitchFamily="2" charset="-122"/>
              </a:rPr>
              <a:t>第二部分（</a:t>
            </a:r>
            <a:r>
              <a:rPr kumimoji="0" lang="en-US" altLang="zh-CN" sz="2800" b="1" dirty="0">
                <a:latin typeface="宋体" panose="02010600030101010101" pitchFamily="2" charset="-122"/>
                <a:ea typeface="宋体" panose="02010600030101010101" pitchFamily="2" charset="-122"/>
              </a:rPr>
              <a:t>6</a:t>
            </a:r>
            <a:r>
              <a:rPr kumimoji="0" lang="zh-CN" altLang="en-US" sz="2800" b="1" dirty="0">
                <a:latin typeface="宋体" panose="02010600030101010101" pitchFamily="2" charset="-122"/>
                <a:ea typeface="宋体" panose="02010600030101010101" pitchFamily="2" charset="-122"/>
              </a:rPr>
              <a:t>－</a:t>
            </a:r>
            <a:r>
              <a:rPr kumimoji="0" lang="en-US" altLang="zh-CN" sz="2800" b="1" dirty="0">
                <a:latin typeface="宋体" panose="02010600030101010101" pitchFamily="2" charset="-122"/>
                <a:ea typeface="宋体" panose="02010600030101010101" pitchFamily="2" charset="-122"/>
              </a:rPr>
              <a:t>77</a:t>
            </a:r>
            <a:r>
              <a:rPr kumimoji="0" lang="zh-CN" altLang="en-US" sz="2800" b="1" dirty="0">
                <a:latin typeface="宋体" panose="02010600030101010101" pitchFamily="2" charset="-122"/>
                <a:ea typeface="宋体" panose="02010600030101010101" pitchFamily="2" charset="-122"/>
              </a:rPr>
              <a:t>）</a:t>
            </a:r>
            <a:r>
              <a:rPr kumimoji="0" lang="zh-CN" altLang="en-US" sz="2800" b="1" dirty="0">
                <a:solidFill>
                  <a:srgbClr val="C00000"/>
                </a:solidFill>
                <a:latin typeface="宋体" panose="02010600030101010101" pitchFamily="2" charset="-122"/>
                <a:ea typeface="宋体" panose="02010600030101010101" pitchFamily="2" charset="-122"/>
              </a:rPr>
              <a:t>在故乡</a:t>
            </a:r>
            <a:r>
              <a:rPr kumimoji="0" lang="zh-CN" altLang="en-US" b="1" dirty="0">
                <a:solidFill>
                  <a:schemeClr val="tx2">
                    <a:lumMod val="75000"/>
                  </a:schemeClr>
                </a:solidFill>
                <a:latin typeface="宋体" panose="02010600030101010101" pitchFamily="2" charset="-122"/>
                <a:ea typeface="宋体" panose="02010600030101010101" pitchFamily="2" charset="-122"/>
              </a:rPr>
              <a:t>：写“我”回故乡的见闻与感受。</a:t>
            </a: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r>
              <a:rPr kumimoji="0" lang="zh-CN" altLang="en-US" b="1" dirty="0">
                <a:solidFill>
                  <a:schemeClr val="tx2">
                    <a:lumMod val="75000"/>
                  </a:schemeClr>
                </a:solidFill>
                <a:latin typeface="宋体" panose="02010600030101010101" pitchFamily="2" charset="-122"/>
                <a:ea typeface="宋体" panose="02010600030101010101" pitchFamily="2" charset="-122"/>
              </a:rPr>
              <a:t>　　第一层（</a:t>
            </a:r>
            <a:r>
              <a:rPr kumimoji="0" lang="en-US" altLang="zh-CN" b="1" dirty="0">
                <a:solidFill>
                  <a:schemeClr val="tx2">
                    <a:lumMod val="75000"/>
                  </a:schemeClr>
                </a:solidFill>
                <a:latin typeface="宋体" panose="02010600030101010101" pitchFamily="2" charset="-122"/>
                <a:ea typeface="宋体" panose="02010600030101010101" pitchFamily="2" charset="-122"/>
              </a:rPr>
              <a:t>6</a:t>
            </a:r>
            <a:r>
              <a:rPr kumimoji="0" lang="zh-CN" altLang="en-US" b="1" dirty="0">
                <a:solidFill>
                  <a:schemeClr val="tx2">
                    <a:lumMod val="75000"/>
                  </a:schemeClr>
                </a:solidFill>
                <a:latin typeface="宋体" panose="02010600030101010101" pitchFamily="2" charset="-122"/>
                <a:ea typeface="宋体" panose="02010600030101010101" pitchFamily="2" charset="-122"/>
              </a:rPr>
              <a:t>－</a:t>
            </a:r>
            <a:r>
              <a:rPr kumimoji="0" lang="en-US" altLang="zh-CN" b="1" dirty="0">
                <a:solidFill>
                  <a:schemeClr val="tx2">
                    <a:lumMod val="75000"/>
                  </a:schemeClr>
                </a:solidFill>
                <a:latin typeface="宋体" panose="02010600030101010101" pitchFamily="2" charset="-122"/>
                <a:ea typeface="宋体" panose="02010600030101010101" pitchFamily="2" charset="-122"/>
              </a:rPr>
              <a:t>8</a:t>
            </a:r>
            <a:r>
              <a:rPr kumimoji="0" lang="zh-CN" altLang="en-US" b="1" dirty="0">
                <a:solidFill>
                  <a:schemeClr val="tx2">
                    <a:lumMod val="75000"/>
                  </a:schemeClr>
                </a:solidFill>
                <a:latin typeface="宋体" panose="02010600030101010101" pitchFamily="2" charset="-122"/>
                <a:ea typeface="宋体" panose="02010600030101010101" pitchFamily="2" charset="-122"/>
              </a:rPr>
              <a:t>）写老屋的寂寥，更使“我”沉浸在深深的悲凉之中；还写与母亲商定搬家的事情。</a:t>
            </a: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r>
              <a:rPr kumimoji="0" lang="zh-CN" altLang="en-US" b="1" dirty="0">
                <a:solidFill>
                  <a:schemeClr val="tx2">
                    <a:lumMod val="75000"/>
                  </a:schemeClr>
                </a:solidFill>
                <a:latin typeface="宋体" panose="02010600030101010101" pitchFamily="2" charset="-122"/>
                <a:ea typeface="宋体" panose="02010600030101010101" pitchFamily="2" charset="-122"/>
              </a:rPr>
              <a:t>　　第二层（</a:t>
            </a:r>
            <a:r>
              <a:rPr kumimoji="0" lang="en-US" altLang="zh-CN" b="1" dirty="0">
                <a:solidFill>
                  <a:schemeClr val="tx2">
                    <a:lumMod val="75000"/>
                  </a:schemeClr>
                </a:solidFill>
                <a:latin typeface="宋体" panose="02010600030101010101" pitchFamily="2" charset="-122"/>
                <a:ea typeface="宋体" panose="02010600030101010101" pitchFamily="2" charset="-122"/>
              </a:rPr>
              <a:t>9</a:t>
            </a:r>
            <a:r>
              <a:rPr kumimoji="0" lang="zh-CN" altLang="en-US" b="1" dirty="0">
                <a:solidFill>
                  <a:schemeClr val="tx2">
                    <a:lumMod val="75000"/>
                  </a:schemeClr>
                </a:solidFill>
                <a:latin typeface="宋体" panose="02010600030101010101" pitchFamily="2" charset="-122"/>
                <a:ea typeface="宋体" panose="02010600030101010101" pitchFamily="2" charset="-122"/>
              </a:rPr>
              <a:t>－</a:t>
            </a:r>
            <a:r>
              <a:rPr kumimoji="0" lang="en-US" altLang="zh-CN" b="1" dirty="0">
                <a:solidFill>
                  <a:schemeClr val="tx2">
                    <a:lumMod val="75000"/>
                  </a:schemeClr>
                </a:solidFill>
                <a:latin typeface="宋体" panose="02010600030101010101" pitchFamily="2" charset="-122"/>
                <a:ea typeface="宋体" panose="02010600030101010101" pitchFamily="2" charset="-122"/>
              </a:rPr>
              <a:t>33</a:t>
            </a:r>
            <a:r>
              <a:rPr kumimoji="0" lang="zh-CN" altLang="en-US" b="1" dirty="0">
                <a:solidFill>
                  <a:schemeClr val="tx2">
                    <a:lumMod val="75000"/>
                  </a:schemeClr>
                </a:solidFill>
                <a:latin typeface="宋体" panose="02010600030101010101" pitchFamily="2" charset="-122"/>
                <a:ea typeface="宋体" panose="02010600030101010101" pitchFamily="2" charset="-122"/>
              </a:rPr>
              <a:t>）“我”回忆与少年闰土的友情。</a:t>
            </a: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r>
              <a:rPr kumimoji="0" lang="zh-CN" altLang="en-US" b="1" dirty="0">
                <a:solidFill>
                  <a:schemeClr val="tx2">
                    <a:lumMod val="75000"/>
                  </a:schemeClr>
                </a:solidFill>
                <a:latin typeface="宋体" panose="02010600030101010101" pitchFamily="2" charset="-122"/>
                <a:ea typeface="宋体" panose="02010600030101010101" pitchFamily="2" charset="-122"/>
              </a:rPr>
              <a:t>　　第三层（</a:t>
            </a:r>
            <a:r>
              <a:rPr kumimoji="0" lang="en-US" altLang="zh-CN" b="1" dirty="0">
                <a:solidFill>
                  <a:schemeClr val="tx2">
                    <a:lumMod val="75000"/>
                  </a:schemeClr>
                </a:solidFill>
                <a:latin typeface="宋体" panose="02010600030101010101" pitchFamily="2" charset="-122"/>
                <a:ea typeface="宋体" panose="02010600030101010101" pitchFamily="2" charset="-122"/>
              </a:rPr>
              <a:t>34</a:t>
            </a:r>
            <a:r>
              <a:rPr kumimoji="0" lang="zh-CN" altLang="en-US" b="1" dirty="0">
                <a:solidFill>
                  <a:schemeClr val="tx2">
                    <a:lumMod val="75000"/>
                  </a:schemeClr>
                </a:solidFill>
                <a:latin typeface="宋体" panose="02010600030101010101" pitchFamily="2" charset="-122"/>
                <a:ea typeface="宋体" panose="02010600030101010101" pitchFamily="2" charset="-122"/>
              </a:rPr>
              <a:t>－</a:t>
            </a:r>
            <a:r>
              <a:rPr kumimoji="0" lang="en-US" altLang="zh-CN" b="1" dirty="0">
                <a:solidFill>
                  <a:schemeClr val="tx2">
                    <a:lumMod val="75000"/>
                  </a:schemeClr>
                </a:solidFill>
                <a:latin typeface="宋体" panose="02010600030101010101" pitchFamily="2" charset="-122"/>
                <a:ea typeface="宋体" panose="02010600030101010101" pitchFamily="2" charset="-122"/>
              </a:rPr>
              <a:t>52</a:t>
            </a:r>
            <a:r>
              <a:rPr kumimoji="0" lang="zh-CN" altLang="en-US" b="1" dirty="0">
                <a:solidFill>
                  <a:schemeClr val="tx2">
                    <a:lumMod val="75000"/>
                  </a:schemeClr>
                </a:solidFill>
                <a:latin typeface="宋体" panose="02010600030101010101" pitchFamily="2" charset="-122"/>
                <a:ea typeface="宋体" panose="02010600030101010101" pitchFamily="2" charset="-122"/>
              </a:rPr>
              <a:t>）“我”见到了圆规杨二嫂。</a:t>
            </a: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r>
              <a:rPr kumimoji="0" lang="zh-CN" altLang="en-US" b="1" dirty="0">
                <a:solidFill>
                  <a:schemeClr val="tx2">
                    <a:lumMod val="75000"/>
                  </a:schemeClr>
                </a:solidFill>
                <a:latin typeface="宋体" panose="02010600030101010101" pitchFamily="2" charset="-122"/>
                <a:ea typeface="宋体" panose="02010600030101010101" pitchFamily="2" charset="-122"/>
              </a:rPr>
              <a:t>　　第四层（</a:t>
            </a:r>
            <a:r>
              <a:rPr kumimoji="0" lang="en-US" altLang="zh-CN" b="1" dirty="0">
                <a:solidFill>
                  <a:schemeClr val="tx2">
                    <a:lumMod val="75000"/>
                  </a:schemeClr>
                </a:solidFill>
                <a:latin typeface="宋体" panose="02010600030101010101" pitchFamily="2" charset="-122"/>
                <a:ea typeface="宋体" panose="02010600030101010101" pitchFamily="2" charset="-122"/>
              </a:rPr>
              <a:t>53</a:t>
            </a:r>
            <a:r>
              <a:rPr kumimoji="0" lang="zh-CN" altLang="en-US" b="1" dirty="0">
                <a:solidFill>
                  <a:schemeClr val="tx2">
                    <a:lumMod val="75000"/>
                  </a:schemeClr>
                </a:solidFill>
                <a:latin typeface="宋体" panose="02010600030101010101" pitchFamily="2" charset="-122"/>
                <a:ea typeface="宋体" panose="02010600030101010101" pitchFamily="2" charset="-122"/>
              </a:rPr>
              <a:t>－</a:t>
            </a:r>
            <a:r>
              <a:rPr kumimoji="0" lang="en-US" altLang="zh-CN" b="1" dirty="0">
                <a:solidFill>
                  <a:schemeClr val="tx2">
                    <a:lumMod val="75000"/>
                  </a:schemeClr>
                </a:solidFill>
                <a:latin typeface="宋体" panose="02010600030101010101" pitchFamily="2" charset="-122"/>
                <a:ea typeface="宋体" panose="02010600030101010101" pitchFamily="2" charset="-122"/>
              </a:rPr>
              <a:t>77</a:t>
            </a:r>
            <a:r>
              <a:rPr kumimoji="0" lang="zh-CN" altLang="en-US" b="1" dirty="0">
                <a:solidFill>
                  <a:schemeClr val="tx2">
                    <a:lumMod val="75000"/>
                  </a:schemeClr>
                </a:solidFill>
                <a:latin typeface="宋体" panose="02010600030101010101" pitchFamily="2" charset="-122"/>
                <a:ea typeface="宋体" panose="02010600030101010101" pitchFamily="2" charset="-122"/>
              </a:rPr>
              <a:t>）写“我”见到了中年闰土。</a:t>
            </a: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endParaRPr kumimoji="0" lang="zh-CN" altLang="en-US" b="1" dirty="0">
              <a:solidFill>
                <a:schemeClr val="tx2">
                  <a:lumMod val="75000"/>
                </a:schemeClr>
              </a:solidFill>
              <a:latin typeface="宋体" panose="02010600030101010101" pitchFamily="2" charset="-122"/>
              <a:ea typeface="宋体" panose="02010600030101010101" pitchFamily="2" charset="-122"/>
            </a:endParaRPr>
          </a:p>
          <a:p>
            <a:pPr>
              <a:defRPr/>
            </a:pPr>
            <a:r>
              <a:rPr kumimoji="0" lang="zh-CN" altLang="en-US" b="1" dirty="0">
                <a:latin typeface="宋体" panose="02010600030101010101" pitchFamily="2" charset="-122"/>
                <a:ea typeface="宋体" panose="02010600030101010101" pitchFamily="2" charset="-122"/>
              </a:rPr>
              <a:t>　</a:t>
            </a:r>
            <a:r>
              <a:rPr kumimoji="0" lang="zh-CN" altLang="en-US" sz="2800" b="1" dirty="0">
                <a:latin typeface="宋体" panose="02010600030101010101" pitchFamily="2" charset="-122"/>
                <a:ea typeface="宋体" panose="02010600030101010101" pitchFamily="2" charset="-122"/>
              </a:rPr>
              <a:t>第三部分（</a:t>
            </a:r>
            <a:r>
              <a:rPr kumimoji="0" lang="en-US" altLang="zh-CN" sz="2800" b="1" dirty="0">
                <a:latin typeface="宋体" panose="02010600030101010101" pitchFamily="2" charset="-122"/>
                <a:ea typeface="宋体" panose="02010600030101010101" pitchFamily="2" charset="-122"/>
              </a:rPr>
              <a:t>78——88</a:t>
            </a:r>
            <a:r>
              <a:rPr kumimoji="0" lang="zh-CN" altLang="en-US" sz="2800" b="1" dirty="0">
                <a:latin typeface="宋体" panose="02010600030101010101" pitchFamily="2" charset="-122"/>
                <a:ea typeface="宋体" panose="02010600030101010101" pitchFamily="2" charset="-122"/>
              </a:rPr>
              <a:t>）</a:t>
            </a:r>
            <a:r>
              <a:rPr kumimoji="0" lang="zh-CN" altLang="en-US" sz="2800" b="1" dirty="0">
                <a:solidFill>
                  <a:srgbClr val="C00000"/>
                </a:solidFill>
                <a:latin typeface="宋体" panose="02010600030101010101" pitchFamily="2" charset="-122"/>
                <a:ea typeface="宋体" panose="02010600030101010101" pitchFamily="2" charset="-122"/>
              </a:rPr>
              <a:t>离故乡</a:t>
            </a:r>
            <a:r>
              <a:rPr kumimoji="0" lang="zh-CN" altLang="en-US" b="1" dirty="0">
                <a:latin typeface="宋体" panose="02010600030101010101" pitchFamily="2" charset="-122"/>
                <a:ea typeface="宋体" panose="02010600030101010101" pitchFamily="2" charset="-122"/>
              </a:rPr>
              <a:t>：</a:t>
            </a:r>
            <a:r>
              <a:rPr kumimoji="0" lang="zh-CN" altLang="en-US" b="1" dirty="0">
                <a:solidFill>
                  <a:schemeClr val="tx2">
                    <a:lumMod val="75000"/>
                  </a:schemeClr>
                </a:solidFill>
                <a:latin typeface="宋体" panose="02010600030101010101" pitchFamily="2" charset="-122"/>
                <a:ea typeface="宋体" panose="02010600030101010101" pitchFamily="2" charset="-122"/>
              </a:rPr>
              <a:t>写“我”怀着深深的失望与痛苦的心情离开故乡，但“我”并不因此消沉、悲观，而是寄希望于未来和下一代。</a:t>
            </a:r>
            <a:endParaRPr kumimoji="0" lang="en-US" altLang="zh-CN" b="1" dirty="0">
              <a:solidFill>
                <a:srgbClr val="CCFF33"/>
              </a:solidFill>
              <a:latin typeface="宋体" panose="02010600030101010101" pitchFamily="2" charset="-122"/>
              <a:ea typeface="宋体" panose="02010600030101010101" pitchFamily="2" charset="-122"/>
            </a:endParaRPr>
          </a:p>
        </p:txBody>
      </p:sp>
      <p:sp>
        <p:nvSpPr>
          <p:cNvPr id="3" name="矩形 2"/>
          <p:cNvSpPr/>
          <p:nvPr/>
        </p:nvSpPr>
        <p:spPr>
          <a:xfrm>
            <a:off x="2613343" y="752793"/>
            <a:ext cx="2021840" cy="368300"/>
          </a:xfrm>
          <a:prstGeom prst="rect">
            <a:avLst/>
          </a:prstGeom>
        </p:spPr>
        <p:txBody>
          <a:bodyPr wrap="none">
            <a:spAutoFit/>
          </a:bodyPr>
          <a:p>
            <a:pPr>
              <a:defRPr/>
            </a:pPr>
            <a:r>
              <a:rPr lang="zh-CN" altLang="en-US" b="1" dirty="0">
                <a:solidFill>
                  <a:schemeClr val="tx2">
                    <a:lumMod val="75000"/>
                  </a:schemeClr>
                </a:solidFill>
                <a:latin typeface="Times New Roman" panose="02020603050405020304" charset="0"/>
              </a:rPr>
              <a:t>概括全文结构层次</a:t>
            </a:r>
            <a:endParaRPr lang="zh-CN" altLang="en-US" dirty="0"/>
          </a:p>
        </p:txBody>
      </p:sp>
      <p:sp>
        <p:nvSpPr>
          <p:cNvPr id="2" name="矩形 1"/>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整体·感知</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5300">
                                            <p:txEl>
                                              <p:pRg st="2" end="2"/>
                                            </p:txEl>
                                          </p:spTgt>
                                        </p:tgtEl>
                                        <p:attrNameLst>
                                          <p:attrName>style.visibility</p:attrName>
                                        </p:attrNameLst>
                                      </p:cBhvr>
                                      <p:to>
                                        <p:strVal val="visible"/>
                                      </p:to>
                                    </p:set>
                                    <p:animEffect transition="in" filter="blinds(horizontal)">
                                      <p:cBhvr>
                                        <p:cTn id="7" dur="500"/>
                                        <p:tgtEl>
                                          <p:spTgt spid="5530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5300">
                                            <p:txEl>
                                              <p:pRg st="4" end="4"/>
                                            </p:txEl>
                                          </p:spTgt>
                                        </p:tgtEl>
                                        <p:attrNameLst>
                                          <p:attrName>style.visibility</p:attrName>
                                        </p:attrNameLst>
                                      </p:cBhvr>
                                      <p:to>
                                        <p:strVal val="visible"/>
                                      </p:to>
                                    </p:set>
                                    <p:animEffect transition="in" filter="blinds(horizontal)">
                                      <p:cBhvr>
                                        <p:cTn id="12" dur="500"/>
                                        <p:tgtEl>
                                          <p:spTgt spid="55300">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5300">
                                            <p:txEl>
                                              <p:pRg st="10" end="10"/>
                                            </p:txEl>
                                          </p:spTgt>
                                        </p:tgtEl>
                                        <p:attrNameLst>
                                          <p:attrName>style.visibility</p:attrName>
                                        </p:attrNameLst>
                                      </p:cBhvr>
                                      <p:to>
                                        <p:strVal val="visible"/>
                                      </p:to>
                                    </p:set>
                                    <p:animEffect transition="in" filter="blinds(horizontal)">
                                      <p:cBhvr>
                                        <p:cTn id="17" dur="500"/>
                                        <p:tgtEl>
                                          <p:spTgt spid="55300">
                                            <p:txEl>
                                              <p:pRg st="10" end="1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5300">
                                            <p:txEl>
                                              <p:pRg st="5" end="5"/>
                                            </p:txEl>
                                          </p:spTgt>
                                        </p:tgtEl>
                                        <p:attrNameLst>
                                          <p:attrName>style.visibility</p:attrName>
                                        </p:attrNameLst>
                                      </p:cBhvr>
                                      <p:to>
                                        <p:strVal val="visible"/>
                                      </p:to>
                                    </p:set>
                                    <p:animEffect transition="in" filter="blinds(horizontal)">
                                      <p:cBhvr>
                                        <p:cTn id="22" dur="500"/>
                                        <p:tgtEl>
                                          <p:spTgt spid="55300">
                                            <p:txEl>
                                              <p:pRg st="5" end="5"/>
                                            </p:txEl>
                                          </p:spTgt>
                                        </p:tgtEl>
                                      </p:cBhvr>
                                    </p:animEffect>
                                  </p:childTnLst>
                                </p:cTn>
                              </p:par>
                            </p:childTnLst>
                          </p:cTn>
                        </p:par>
                        <p:par>
                          <p:cTn id="23" fill="hold">
                            <p:stCondLst>
                              <p:cond delay="500"/>
                            </p:stCondLst>
                            <p:childTnLst>
                              <p:par>
                                <p:cTn id="24" presetID="3" presetClass="entr" presetSubtype="10" fill="hold" nodeType="afterEffect">
                                  <p:stCondLst>
                                    <p:cond delay="0"/>
                                  </p:stCondLst>
                                  <p:childTnLst>
                                    <p:set>
                                      <p:cBhvr>
                                        <p:cTn id="25" dur="1" fill="hold">
                                          <p:stCondLst>
                                            <p:cond delay="0"/>
                                          </p:stCondLst>
                                        </p:cTn>
                                        <p:tgtEl>
                                          <p:spTgt spid="55300">
                                            <p:txEl>
                                              <p:pRg st="6" end="6"/>
                                            </p:txEl>
                                          </p:spTgt>
                                        </p:tgtEl>
                                        <p:attrNameLst>
                                          <p:attrName>style.visibility</p:attrName>
                                        </p:attrNameLst>
                                      </p:cBhvr>
                                      <p:to>
                                        <p:strVal val="visible"/>
                                      </p:to>
                                    </p:set>
                                    <p:animEffect transition="in" filter="blinds(horizontal)">
                                      <p:cBhvr>
                                        <p:cTn id="26" dur="500"/>
                                        <p:tgtEl>
                                          <p:spTgt spid="55300">
                                            <p:txEl>
                                              <p:pRg st="6" end="6"/>
                                            </p:txEl>
                                          </p:spTgt>
                                        </p:tgtEl>
                                      </p:cBhvr>
                                    </p:animEffect>
                                  </p:childTnLst>
                                </p:cTn>
                              </p:par>
                            </p:childTnLst>
                          </p:cTn>
                        </p:par>
                        <p:par>
                          <p:cTn id="27" fill="hold">
                            <p:stCondLst>
                              <p:cond delay="1000"/>
                            </p:stCondLst>
                            <p:childTnLst>
                              <p:par>
                                <p:cTn id="28" presetID="3" presetClass="entr" presetSubtype="10" fill="hold" nodeType="afterEffect">
                                  <p:stCondLst>
                                    <p:cond delay="0"/>
                                  </p:stCondLst>
                                  <p:childTnLst>
                                    <p:set>
                                      <p:cBhvr>
                                        <p:cTn id="29" dur="1" fill="hold">
                                          <p:stCondLst>
                                            <p:cond delay="0"/>
                                          </p:stCondLst>
                                        </p:cTn>
                                        <p:tgtEl>
                                          <p:spTgt spid="55300">
                                            <p:txEl>
                                              <p:pRg st="7" end="7"/>
                                            </p:txEl>
                                          </p:spTgt>
                                        </p:tgtEl>
                                        <p:attrNameLst>
                                          <p:attrName>style.visibility</p:attrName>
                                        </p:attrNameLst>
                                      </p:cBhvr>
                                      <p:to>
                                        <p:strVal val="visible"/>
                                      </p:to>
                                    </p:set>
                                    <p:animEffect transition="in" filter="blinds(horizontal)">
                                      <p:cBhvr>
                                        <p:cTn id="30" dur="500"/>
                                        <p:tgtEl>
                                          <p:spTgt spid="55300">
                                            <p:txEl>
                                              <p:pRg st="7" end="7"/>
                                            </p:txEl>
                                          </p:spTgt>
                                        </p:tgtEl>
                                      </p:cBhvr>
                                    </p:animEffect>
                                  </p:childTnLst>
                                </p:cTn>
                              </p:par>
                            </p:childTnLst>
                          </p:cTn>
                        </p:par>
                        <p:par>
                          <p:cTn id="31" fill="hold">
                            <p:stCondLst>
                              <p:cond delay="1500"/>
                            </p:stCondLst>
                            <p:childTnLst>
                              <p:par>
                                <p:cTn id="32" presetID="3" presetClass="entr" presetSubtype="10" fill="hold" nodeType="afterEffect">
                                  <p:stCondLst>
                                    <p:cond delay="0"/>
                                  </p:stCondLst>
                                  <p:childTnLst>
                                    <p:set>
                                      <p:cBhvr>
                                        <p:cTn id="33" dur="1" fill="hold">
                                          <p:stCondLst>
                                            <p:cond delay="0"/>
                                          </p:stCondLst>
                                        </p:cTn>
                                        <p:tgtEl>
                                          <p:spTgt spid="55300">
                                            <p:txEl>
                                              <p:pRg st="8" end="8"/>
                                            </p:txEl>
                                          </p:spTgt>
                                        </p:tgtEl>
                                        <p:attrNameLst>
                                          <p:attrName>style.visibility</p:attrName>
                                        </p:attrNameLst>
                                      </p:cBhvr>
                                      <p:to>
                                        <p:strVal val="visible"/>
                                      </p:to>
                                    </p:set>
                                    <p:animEffect transition="in" filter="blinds(horizontal)">
                                      <p:cBhvr>
                                        <p:cTn id="34" dur="500"/>
                                        <p:tgtEl>
                                          <p:spTgt spid="553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Rectangle 6"/>
          <p:cNvSpPr>
            <a:spLocks noChangeArrowheads="1"/>
          </p:cNvSpPr>
          <p:nvPr/>
        </p:nvSpPr>
        <p:spPr bwMode="auto">
          <a:xfrm>
            <a:off x="14605" y="1206500"/>
            <a:ext cx="8893175" cy="953135"/>
          </a:xfrm>
          <a:prstGeom prst="rect">
            <a:avLst/>
          </a:prstGeom>
          <a:noFill/>
          <a:ln w="9525">
            <a:noFill/>
            <a:miter lim="800000"/>
          </a:ln>
        </p:spPr>
        <p:txBody>
          <a:bodyPr>
            <a:spAutoFit/>
          </a:bodyPr>
          <a:p>
            <a:r>
              <a:rPr lang="en-US" altLang="zh-CN" sz="2800" b="1">
                <a:solidFill>
                  <a:srgbClr val="0000FF"/>
                </a:solidFill>
                <a:ea typeface="华文新魏" pitchFamily="2" charset="-122"/>
              </a:rPr>
              <a:t>       </a:t>
            </a:r>
            <a:r>
              <a:rPr lang="zh-CN" altLang="en-US" sz="2800" b="1">
                <a:solidFill>
                  <a:srgbClr val="0000FF"/>
                </a:solidFill>
                <a:ea typeface="华文新魏" pitchFamily="2" charset="-122"/>
              </a:rPr>
              <a:t>小说以时间（回故乡、在故乡、离故乡）为序</a:t>
            </a:r>
            <a:r>
              <a:rPr lang="en-US" altLang="zh-CN" sz="2800" b="1">
                <a:solidFill>
                  <a:srgbClr val="0000FF"/>
                </a:solidFill>
                <a:ea typeface="华文新魏" pitchFamily="2" charset="-122"/>
              </a:rPr>
              <a:t>,</a:t>
            </a:r>
            <a:r>
              <a:rPr lang="zh-CN" altLang="en-US" sz="2800" b="1">
                <a:solidFill>
                  <a:srgbClr val="0000FF"/>
                </a:solidFill>
                <a:ea typeface="华文新魏" pitchFamily="2" charset="-122"/>
              </a:rPr>
              <a:t>以“我”回故乡的所见所闻为线索逐步展开情节。</a:t>
            </a:r>
            <a:endParaRPr lang="en-US" altLang="zh-CN" sz="2800" b="1">
              <a:solidFill>
                <a:srgbClr val="0000FF"/>
              </a:solidFill>
              <a:ea typeface="华文新魏" pitchFamily="2" charset="-122"/>
            </a:endParaRPr>
          </a:p>
        </p:txBody>
      </p:sp>
      <p:sp>
        <p:nvSpPr>
          <p:cNvPr id="3" name="Text Box 7"/>
          <p:cNvSpPr txBox="1">
            <a:spLocks noChangeArrowheads="1"/>
          </p:cNvSpPr>
          <p:nvPr/>
        </p:nvSpPr>
        <p:spPr bwMode="auto">
          <a:xfrm>
            <a:off x="2894330" y="292100"/>
            <a:ext cx="3348038" cy="922020"/>
          </a:xfrm>
          <a:prstGeom prst="rect">
            <a:avLst/>
          </a:prstGeom>
          <a:noFill/>
          <a:ln w="9525">
            <a:noFill/>
            <a:miter lim="800000"/>
          </a:ln>
        </p:spPr>
        <p:txBody>
          <a:bodyPr>
            <a:spAutoFit/>
          </a:bodyPr>
          <a:p>
            <a:pPr>
              <a:spcBef>
                <a:spcPct val="50000"/>
              </a:spcBef>
            </a:pPr>
            <a:r>
              <a:rPr lang="zh-CN" altLang="en-US" sz="5400" b="1">
                <a:solidFill>
                  <a:srgbClr val="FF3300"/>
                </a:solidFill>
                <a:ea typeface="华文行楷" charset="-122"/>
              </a:rPr>
              <a:t>故事情节</a:t>
            </a:r>
            <a:endParaRPr lang="zh-CN" altLang="en-US" sz="5400" b="1">
              <a:solidFill>
                <a:srgbClr val="FF3300"/>
              </a:solidFill>
              <a:ea typeface="华文行楷" charset="-122"/>
            </a:endParaRPr>
          </a:p>
        </p:txBody>
      </p:sp>
      <p:sp>
        <p:nvSpPr>
          <p:cNvPr id="4" name="Text Box 8"/>
          <p:cNvSpPr txBox="1">
            <a:spLocks noChangeArrowheads="1"/>
          </p:cNvSpPr>
          <p:nvPr/>
        </p:nvSpPr>
        <p:spPr bwMode="auto">
          <a:xfrm>
            <a:off x="943293" y="2497138"/>
            <a:ext cx="1411287" cy="783590"/>
          </a:xfrm>
          <a:prstGeom prst="rect">
            <a:avLst/>
          </a:prstGeom>
          <a:noFill/>
          <a:ln w="9525">
            <a:noFill/>
            <a:miter lim="800000"/>
          </a:ln>
        </p:spPr>
        <p:txBody>
          <a:bodyPr>
            <a:spAutoFit/>
          </a:bodyPr>
          <a:p>
            <a:pPr>
              <a:spcBef>
                <a:spcPct val="50000"/>
              </a:spcBef>
            </a:pPr>
            <a:r>
              <a:rPr lang="zh-CN" altLang="en-US" b="1">
                <a:solidFill>
                  <a:srgbClr val="FF3300"/>
                </a:solidFill>
                <a:ea typeface="方正姚体" pitchFamily="2" charset="-122"/>
              </a:rPr>
              <a:t>回故乡</a:t>
            </a:r>
            <a:endParaRPr lang="zh-CN" altLang="en-US" b="1">
              <a:solidFill>
                <a:srgbClr val="FF3300"/>
              </a:solidFill>
              <a:ea typeface="方正姚体" pitchFamily="2" charset="-122"/>
            </a:endParaRPr>
          </a:p>
          <a:p>
            <a:pPr>
              <a:spcBef>
                <a:spcPct val="50000"/>
              </a:spcBef>
            </a:pPr>
            <a:r>
              <a:rPr lang="en-US" altLang="zh-CN" sz="1800" b="1">
                <a:solidFill>
                  <a:srgbClr val="0000FF"/>
                </a:solidFill>
                <a:ea typeface="方正姚体" pitchFamily="2" charset="-122"/>
              </a:rPr>
              <a:t>1-5</a:t>
            </a:r>
            <a:r>
              <a:rPr lang="zh-CN" altLang="en-US" sz="1800" b="1">
                <a:solidFill>
                  <a:srgbClr val="0000FF"/>
                </a:solidFill>
                <a:ea typeface="方正姚体" pitchFamily="2" charset="-122"/>
              </a:rPr>
              <a:t>自然段</a:t>
            </a:r>
            <a:endParaRPr lang="zh-CN" altLang="en-US" sz="1800" b="1">
              <a:solidFill>
                <a:srgbClr val="0000FF"/>
              </a:solidFill>
              <a:ea typeface="方正姚体" pitchFamily="2" charset="-122"/>
            </a:endParaRPr>
          </a:p>
        </p:txBody>
      </p:sp>
      <p:sp>
        <p:nvSpPr>
          <p:cNvPr id="5" name="AutoShape 9"/>
          <p:cNvSpPr/>
          <p:nvPr/>
        </p:nvSpPr>
        <p:spPr bwMode="auto">
          <a:xfrm>
            <a:off x="2499043" y="2425700"/>
            <a:ext cx="71437" cy="935038"/>
          </a:xfrm>
          <a:prstGeom prst="leftBrace">
            <a:avLst>
              <a:gd name="adj1" fmla="val 109075"/>
              <a:gd name="adj2" fmla="val 50000"/>
            </a:avLst>
          </a:prstGeom>
          <a:noFill/>
          <a:ln w="9525">
            <a:solidFill>
              <a:schemeClr val="tx1"/>
            </a:solidFill>
            <a:round/>
          </a:ln>
        </p:spPr>
        <p:txBody>
          <a:bodyPr wrap="none" anchor="ctr"/>
          <a:p>
            <a:endParaRPr lang="zh-CN" altLang="en-US"/>
          </a:p>
        </p:txBody>
      </p:sp>
      <p:sp>
        <p:nvSpPr>
          <p:cNvPr id="6" name="Text Box 10"/>
          <p:cNvSpPr txBox="1">
            <a:spLocks noChangeArrowheads="1"/>
          </p:cNvSpPr>
          <p:nvPr/>
        </p:nvSpPr>
        <p:spPr bwMode="auto">
          <a:xfrm>
            <a:off x="2641918" y="2208213"/>
            <a:ext cx="2376487" cy="368300"/>
          </a:xfrm>
          <a:prstGeom prst="rect">
            <a:avLst/>
          </a:prstGeom>
          <a:noFill/>
          <a:ln w="9525">
            <a:noFill/>
            <a:miter lim="800000"/>
          </a:ln>
        </p:spPr>
        <p:txBody>
          <a:bodyPr>
            <a:spAutoFit/>
          </a:bodyPr>
          <a:p>
            <a:pPr>
              <a:spcBef>
                <a:spcPct val="50000"/>
              </a:spcBef>
            </a:pPr>
            <a:r>
              <a:rPr lang="zh-CN" altLang="en-US" b="1">
                <a:ea typeface="华文新魏" pitchFamily="2" charset="-122"/>
              </a:rPr>
              <a:t>回乡时间：</a:t>
            </a:r>
            <a:endParaRPr lang="zh-CN" altLang="en-US" b="1">
              <a:ea typeface="华文新魏" pitchFamily="2" charset="-122"/>
            </a:endParaRPr>
          </a:p>
        </p:txBody>
      </p:sp>
      <p:sp>
        <p:nvSpPr>
          <p:cNvPr id="7" name="Text Box 11"/>
          <p:cNvSpPr txBox="1">
            <a:spLocks noChangeArrowheads="1"/>
          </p:cNvSpPr>
          <p:nvPr/>
        </p:nvSpPr>
        <p:spPr bwMode="auto">
          <a:xfrm>
            <a:off x="2714943" y="2713038"/>
            <a:ext cx="2159000" cy="368300"/>
          </a:xfrm>
          <a:prstGeom prst="rect">
            <a:avLst/>
          </a:prstGeom>
          <a:noFill/>
          <a:ln w="9525">
            <a:noFill/>
            <a:miter lim="800000"/>
          </a:ln>
        </p:spPr>
        <p:txBody>
          <a:bodyPr>
            <a:spAutoFit/>
          </a:bodyPr>
          <a:p>
            <a:pPr>
              <a:spcBef>
                <a:spcPct val="50000"/>
              </a:spcBef>
            </a:pPr>
            <a:r>
              <a:rPr lang="zh-CN" altLang="en-US" b="1">
                <a:ea typeface="华文新魏" pitchFamily="2" charset="-122"/>
              </a:rPr>
              <a:t>回乡原因：</a:t>
            </a:r>
            <a:endParaRPr lang="zh-CN" altLang="en-US" b="1">
              <a:ea typeface="华文新魏" pitchFamily="2" charset="-122"/>
            </a:endParaRPr>
          </a:p>
        </p:txBody>
      </p:sp>
      <p:sp>
        <p:nvSpPr>
          <p:cNvPr id="8" name="Text Box 12"/>
          <p:cNvSpPr txBox="1">
            <a:spLocks noChangeArrowheads="1"/>
          </p:cNvSpPr>
          <p:nvPr/>
        </p:nvSpPr>
        <p:spPr bwMode="auto">
          <a:xfrm>
            <a:off x="2714943" y="3216275"/>
            <a:ext cx="2663825" cy="368300"/>
          </a:xfrm>
          <a:prstGeom prst="rect">
            <a:avLst/>
          </a:prstGeom>
          <a:noFill/>
          <a:ln w="9525">
            <a:noFill/>
            <a:miter lim="800000"/>
          </a:ln>
        </p:spPr>
        <p:txBody>
          <a:bodyPr>
            <a:spAutoFit/>
          </a:bodyPr>
          <a:p>
            <a:pPr>
              <a:spcBef>
                <a:spcPct val="50000"/>
              </a:spcBef>
            </a:pPr>
            <a:r>
              <a:rPr lang="zh-CN" altLang="en-US" b="1">
                <a:ea typeface="华文新魏" pitchFamily="2" charset="-122"/>
              </a:rPr>
              <a:t>所见景象及心情：</a:t>
            </a:r>
            <a:endParaRPr lang="zh-CN" altLang="en-US" b="1">
              <a:ea typeface="华文新魏" pitchFamily="2" charset="-122"/>
            </a:endParaRPr>
          </a:p>
        </p:txBody>
      </p:sp>
      <p:sp>
        <p:nvSpPr>
          <p:cNvPr id="9" name="Text Box 13"/>
          <p:cNvSpPr txBox="1">
            <a:spLocks noChangeArrowheads="1"/>
          </p:cNvSpPr>
          <p:nvPr/>
        </p:nvSpPr>
        <p:spPr bwMode="auto">
          <a:xfrm>
            <a:off x="943293" y="4297363"/>
            <a:ext cx="1482725" cy="783590"/>
          </a:xfrm>
          <a:prstGeom prst="rect">
            <a:avLst/>
          </a:prstGeom>
          <a:noFill/>
          <a:ln w="9525">
            <a:noFill/>
            <a:miter lim="800000"/>
          </a:ln>
        </p:spPr>
        <p:txBody>
          <a:bodyPr>
            <a:spAutoFit/>
          </a:bodyPr>
          <a:p>
            <a:pPr>
              <a:spcBef>
                <a:spcPct val="50000"/>
              </a:spcBef>
            </a:pPr>
            <a:r>
              <a:rPr lang="zh-CN" altLang="en-US" b="1">
                <a:solidFill>
                  <a:srgbClr val="FF3300"/>
                </a:solidFill>
                <a:ea typeface="方正姚体" pitchFamily="2" charset="-122"/>
              </a:rPr>
              <a:t>在故乡</a:t>
            </a:r>
            <a:endParaRPr lang="zh-CN" altLang="en-US" b="1">
              <a:solidFill>
                <a:srgbClr val="FF3300"/>
              </a:solidFill>
              <a:ea typeface="方正姚体" pitchFamily="2" charset="-122"/>
            </a:endParaRPr>
          </a:p>
          <a:p>
            <a:pPr>
              <a:spcBef>
                <a:spcPct val="50000"/>
              </a:spcBef>
            </a:pPr>
            <a:r>
              <a:rPr lang="en-US" altLang="zh-CN" sz="1800" b="1">
                <a:solidFill>
                  <a:srgbClr val="0000FF"/>
                </a:solidFill>
                <a:ea typeface="方正姚体" pitchFamily="2" charset="-122"/>
              </a:rPr>
              <a:t>6-77</a:t>
            </a:r>
            <a:r>
              <a:rPr lang="zh-CN" altLang="en-US" sz="1800" b="1">
                <a:solidFill>
                  <a:srgbClr val="0000FF"/>
                </a:solidFill>
                <a:ea typeface="方正姚体" pitchFamily="2" charset="-122"/>
              </a:rPr>
              <a:t>自然段</a:t>
            </a:r>
            <a:endParaRPr lang="zh-CN" altLang="en-US" sz="1800" b="1">
              <a:solidFill>
                <a:srgbClr val="0000FF"/>
              </a:solidFill>
              <a:ea typeface="方正姚体" pitchFamily="2" charset="-122"/>
            </a:endParaRPr>
          </a:p>
        </p:txBody>
      </p:sp>
      <p:sp>
        <p:nvSpPr>
          <p:cNvPr id="10" name="AutoShape 14"/>
          <p:cNvSpPr/>
          <p:nvPr/>
        </p:nvSpPr>
        <p:spPr bwMode="auto">
          <a:xfrm>
            <a:off x="2499043" y="4368800"/>
            <a:ext cx="73025" cy="1152525"/>
          </a:xfrm>
          <a:prstGeom prst="leftBrace">
            <a:avLst>
              <a:gd name="adj1" fmla="val 131522"/>
              <a:gd name="adj2" fmla="val 50000"/>
            </a:avLst>
          </a:prstGeom>
          <a:noFill/>
          <a:ln w="9525">
            <a:solidFill>
              <a:schemeClr val="tx1"/>
            </a:solidFill>
            <a:round/>
          </a:ln>
        </p:spPr>
        <p:txBody>
          <a:bodyPr wrap="none" anchor="ctr"/>
          <a:p>
            <a:endParaRPr lang="zh-CN" altLang="en-US"/>
          </a:p>
        </p:txBody>
      </p:sp>
      <p:sp>
        <p:nvSpPr>
          <p:cNvPr id="11" name="Text Box 15"/>
          <p:cNvSpPr txBox="1">
            <a:spLocks noChangeArrowheads="1"/>
          </p:cNvSpPr>
          <p:nvPr/>
        </p:nvSpPr>
        <p:spPr bwMode="auto">
          <a:xfrm>
            <a:off x="2570480" y="4081463"/>
            <a:ext cx="1728788" cy="368300"/>
          </a:xfrm>
          <a:prstGeom prst="rect">
            <a:avLst/>
          </a:prstGeom>
          <a:noFill/>
          <a:ln w="9525">
            <a:noFill/>
            <a:miter lim="800000"/>
          </a:ln>
        </p:spPr>
        <p:txBody>
          <a:bodyPr>
            <a:spAutoFit/>
          </a:bodyPr>
          <a:p>
            <a:pPr>
              <a:spcBef>
                <a:spcPct val="50000"/>
              </a:spcBef>
            </a:pPr>
            <a:r>
              <a:rPr lang="zh-CN" altLang="en-US" b="1">
                <a:ea typeface="华文新魏" pitchFamily="2" charset="-122"/>
              </a:rPr>
              <a:t>到家那天：</a:t>
            </a:r>
            <a:endParaRPr lang="zh-CN" altLang="en-US" b="1">
              <a:ea typeface="华文新魏" pitchFamily="2" charset="-122"/>
            </a:endParaRPr>
          </a:p>
        </p:txBody>
      </p:sp>
      <p:sp>
        <p:nvSpPr>
          <p:cNvPr id="12" name="AutoShape 16"/>
          <p:cNvSpPr/>
          <p:nvPr/>
        </p:nvSpPr>
        <p:spPr bwMode="auto">
          <a:xfrm>
            <a:off x="4226243" y="3865563"/>
            <a:ext cx="73025" cy="865187"/>
          </a:xfrm>
          <a:prstGeom prst="leftBrace">
            <a:avLst>
              <a:gd name="adj1" fmla="val 98732"/>
              <a:gd name="adj2" fmla="val 50000"/>
            </a:avLst>
          </a:prstGeom>
          <a:noFill/>
          <a:ln w="9525">
            <a:solidFill>
              <a:schemeClr val="tx1"/>
            </a:solidFill>
            <a:round/>
          </a:ln>
        </p:spPr>
        <p:txBody>
          <a:bodyPr wrap="none" anchor="ctr"/>
          <a:p>
            <a:endParaRPr lang="zh-CN" altLang="en-US"/>
          </a:p>
        </p:txBody>
      </p:sp>
      <p:sp>
        <p:nvSpPr>
          <p:cNvPr id="13" name="Text Box 17"/>
          <p:cNvSpPr txBox="1">
            <a:spLocks noChangeArrowheads="1"/>
          </p:cNvSpPr>
          <p:nvPr/>
        </p:nvSpPr>
        <p:spPr bwMode="auto">
          <a:xfrm>
            <a:off x="2499043" y="4873625"/>
            <a:ext cx="2016125" cy="368300"/>
          </a:xfrm>
          <a:prstGeom prst="rect">
            <a:avLst/>
          </a:prstGeom>
          <a:noFill/>
          <a:ln w="9525">
            <a:noFill/>
            <a:miter lim="800000"/>
          </a:ln>
        </p:spPr>
        <p:txBody>
          <a:bodyPr>
            <a:spAutoFit/>
          </a:bodyPr>
          <a:p>
            <a:pPr>
              <a:spcBef>
                <a:spcPct val="50000"/>
              </a:spcBef>
            </a:pPr>
            <a:r>
              <a:rPr lang="zh-CN" altLang="en-US" b="1">
                <a:ea typeface="华文新魏" pitchFamily="2" charset="-122"/>
              </a:rPr>
              <a:t>过了三四天：</a:t>
            </a:r>
            <a:endParaRPr lang="zh-CN" altLang="en-US" b="1">
              <a:ea typeface="华文新魏" pitchFamily="2" charset="-122"/>
            </a:endParaRPr>
          </a:p>
        </p:txBody>
      </p:sp>
      <p:sp>
        <p:nvSpPr>
          <p:cNvPr id="14" name="Text Box 18"/>
          <p:cNvSpPr txBox="1">
            <a:spLocks noChangeArrowheads="1"/>
          </p:cNvSpPr>
          <p:nvPr/>
        </p:nvSpPr>
        <p:spPr bwMode="auto">
          <a:xfrm>
            <a:off x="2570480" y="5305425"/>
            <a:ext cx="2232025" cy="368300"/>
          </a:xfrm>
          <a:prstGeom prst="rect">
            <a:avLst/>
          </a:prstGeom>
          <a:noFill/>
          <a:ln w="9525">
            <a:noFill/>
            <a:miter lim="800000"/>
          </a:ln>
        </p:spPr>
        <p:txBody>
          <a:bodyPr>
            <a:spAutoFit/>
          </a:bodyPr>
          <a:p>
            <a:pPr>
              <a:spcBef>
                <a:spcPct val="50000"/>
              </a:spcBef>
            </a:pPr>
            <a:r>
              <a:rPr lang="zh-CN" altLang="en-US" b="1">
                <a:ea typeface="华文新魏" pitchFamily="2" charset="-122"/>
              </a:rPr>
              <a:t>又过了九天：</a:t>
            </a:r>
            <a:endParaRPr lang="zh-CN" altLang="en-US" b="1">
              <a:ea typeface="华文新魏" pitchFamily="2" charset="-122"/>
            </a:endParaRPr>
          </a:p>
        </p:txBody>
      </p:sp>
      <p:sp>
        <p:nvSpPr>
          <p:cNvPr id="15" name="Text Box 19"/>
          <p:cNvSpPr txBox="1">
            <a:spLocks noChangeArrowheads="1"/>
          </p:cNvSpPr>
          <p:nvPr/>
        </p:nvSpPr>
        <p:spPr bwMode="auto">
          <a:xfrm>
            <a:off x="943293" y="5881688"/>
            <a:ext cx="1484312" cy="783590"/>
          </a:xfrm>
          <a:prstGeom prst="rect">
            <a:avLst/>
          </a:prstGeom>
          <a:noFill/>
          <a:ln w="9525">
            <a:noFill/>
            <a:miter lim="800000"/>
          </a:ln>
        </p:spPr>
        <p:txBody>
          <a:bodyPr>
            <a:spAutoFit/>
          </a:bodyPr>
          <a:p>
            <a:pPr>
              <a:spcBef>
                <a:spcPct val="50000"/>
              </a:spcBef>
            </a:pPr>
            <a:r>
              <a:rPr lang="zh-CN" altLang="en-US" b="1">
                <a:solidFill>
                  <a:srgbClr val="FF3300"/>
                </a:solidFill>
                <a:ea typeface="方正姚体" pitchFamily="2" charset="-122"/>
              </a:rPr>
              <a:t>离故乡</a:t>
            </a:r>
            <a:endParaRPr lang="zh-CN" altLang="en-US" b="1">
              <a:solidFill>
                <a:srgbClr val="FF3300"/>
              </a:solidFill>
              <a:ea typeface="方正姚体" pitchFamily="2" charset="-122"/>
            </a:endParaRPr>
          </a:p>
          <a:p>
            <a:pPr>
              <a:spcBef>
                <a:spcPct val="50000"/>
              </a:spcBef>
            </a:pPr>
            <a:r>
              <a:rPr lang="en-US" altLang="zh-CN" sz="1800" b="1">
                <a:solidFill>
                  <a:srgbClr val="0000FF"/>
                </a:solidFill>
                <a:ea typeface="方正姚体" pitchFamily="2" charset="-122"/>
              </a:rPr>
              <a:t>78</a:t>
            </a:r>
            <a:r>
              <a:rPr lang="zh-CN" altLang="en-US" sz="1800" b="1">
                <a:solidFill>
                  <a:srgbClr val="0000FF"/>
                </a:solidFill>
                <a:ea typeface="方正姚体" pitchFamily="2" charset="-122"/>
              </a:rPr>
              <a:t>段</a:t>
            </a:r>
            <a:r>
              <a:rPr lang="en-US" altLang="zh-CN" sz="1800" b="1">
                <a:solidFill>
                  <a:srgbClr val="0000FF"/>
                </a:solidFill>
                <a:ea typeface="方正姚体" pitchFamily="2" charset="-122"/>
              </a:rPr>
              <a:t>-</a:t>
            </a:r>
            <a:r>
              <a:rPr lang="zh-CN" altLang="en-US" sz="1800" b="1">
                <a:solidFill>
                  <a:srgbClr val="0000FF"/>
                </a:solidFill>
                <a:ea typeface="方正姚体" pitchFamily="2" charset="-122"/>
              </a:rPr>
              <a:t>结尾</a:t>
            </a:r>
            <a:endParaRPr lang="zh-CN" altLang="en-US" sz="1800" b="1">
              <a:solidFill>
                <a:srgbClr val="0000FF"/>
              </a:solidFill>
              <a:ea typeface="方正姚体" pitchFamily="2" charset="-122"/>
            </a:endParaRPr>
          </a:p>
        </p:txBody>
      </p:sp>
      <p:sp>
        <p:nvSpPr>
          <p:cNvPr id="16" name="AutoShape 20"/>
          <p:cNvSpPr/>
          <p:nvPr/>
        </p:nvSpPr>
        <p:spPr bwMode="auto">
          <a:xfrm>
            <a:off x="2570480" y="6026150"/>
            <a:ext cx="71438" cy="792163"/>
          </a:xfrm>
          <a:prstGeom prst="leftBrace">
            <a:avLst>
              <a:gd name="adj1" fmla="val 92407"/>
              <a:gd name="adj2" fmla="val 50000"/>
            </a:avLst>
          </a:prstGeom>
          <a:noFill/>
          <a:ln w="9525">
            <a:solidFill>
              <a:schemeClr val="tx1"/>
            </a:solidFill>
            <a:round/>
          </a:ln>
        </p:spPr>
        <p:txBody>
          <a:bodyPr wrap="none" anchor="ctr"/>
          <a:p>
            <a:endParaRPr lang="zh-CN" altLang="en-US"/>
          </a:p>
        </p:txBody>
      </p:sp>
      <p:sp>
        <p:nvSpPr>
          <p:cNvPr id="17" name="Text Box 21"/>
          <p:cNvSpPr txBox="1">
            <a:spLocks noChangeArrowheads="1"/>
          </p:cNvSpPr>
          <p:nvPr/>
        </p:nvSpPr>
        <p:spPr bwMode="auto">
          <a:xfrm>
            <a:off x="2714943" y="5953125"/>
            <a:ext cx="1727200" cy="368300"/>
          </a:xfrm>
          <a:prstGeom prst="rect">
            <a:avLst/>
          </a:prstGeom>
          <a:noFill/>
          <a:ln w="9525">
            <a:noFill/>
            <a:miter lim="800000"/>
          </a:ln>
        </p:spPr>
        <p:txBody>
          <a:bodyPr>
            <a:spAutoFit/>
          </a:bodyPr>
          <a:p>
            <a:pPr>
              <a:spcBef>
                <a:spcPct val="50000"/>
              </a:spcBef>
            </a:pPr>
            <a:r>
              <a:rPr lang="zh-CN" altLang="en-US" b="1">
                <a:ea typeface="华文新魏" pitchFamily="2" charset="-122"/>
              </a:rPr>
              <a:t>船上谈话</a:t>
            </a:r>
            <a:endParaRPr lang="zh-CN" altLang="en-US" b="1">
              <a:ea typeface="华文新魏" pitchFamily="2" charset="-122"/>
            </a:endParaRPr>
          </a:p>
        </p:txBody>
      </p:sp>
      <p:sp>
        <p:nvSpPr>
          <p:cNvPr id="18" name="Text Box 22"/>
          <p:cNvSpPr txBox="1">
            <a:spLocks noChangeArrowheads="1"/>
          </p:cNvSpPr>
          <p:nvPr/>
        </p:nvSpPr>
        <p:spPr bwMode="auto">
          <a:xfrm>
            <a:off x="2786380" y="6384925"/>
            <a:ext cx="2087563" cy="368300"/>
          </a:xfrm>
          <a:prstGeom prst="rect">
            <a:avLst/>
          </a:prstGeom>
          <a:noFill/>
          <a:ln w="9525">
            <a:noFill/>
            <a:miter lim="800000"/>
          </a:ln>
        </p:spPr>
        <p:txBody>
          <a:bodyPr>
            <a:spAutoFit/>
          </a:bodyPr>
          <a:p>
            <a:pPr>
              <a:spcBef>
                <a:spcPct val="50000"/>
              </a:spcBef>
            </a:pPr>
            <a:r>
              <a:rPr lang="en-US" altLang="zh-CN" b="1">
                <a:ea typeface="华文新魏" pitchFamily="2" charset="-122"/>
              </a:rPr>
              <a:t>“</a:t>
            </a:r>
            <a:r>
              <a:rPr lang="zh-CN" altLang="en-US" b="1">
                <a:ea typeface="华文新魏" pitchFamily="2" charset="-122"/>
              </a:rPr>
              <a:t>我”的感受</a:t>
            </a:r>
            <a:endParaRPr lang="zh-CN" altLang="en-US" b="1">
              <a:ea typeface="华文新魏" pitchFamily="2" charset="-122"/>
            </a:endParaRPr>
          </a:p>
        </p:txBody>
      </p:sp>
      <p:sp>
        <p:nvSpPr>
          <p:cNvPr id="19" name="Text Box 23"/>
          <p:cNvSpPr txBox="1">
            <a:spLocks noChangeArrowheads="1"/>
          </p:cNvSpPr>
          <p:nvPr/>
        </p:nvSpPr>
        <p:spPr bwMode="auto">
          <a:xfrm>
            <a:off x="4370705" y="3649663"/>
            <a:ext cx="1512888"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母子见面</a:t>
            </a:r>
            <a:endParaRPr lang="zh-CN" altLang="en-US" b="1">
              <a:solidFill>
                <a:srgbClr val="0000FF"/>
              </a:solidFill>
              <a:ea typeface="华文新魏" pitchFamily="2" charset="-122"/>
            </a:endParaRPr>
          </a:p>
        </p:txBody>
      </p:sp>
      <p:sp>
        <p:nvSpPr>
          <p:cNvPr id="20" name="Text Box 24"/>
          <p:cNvSpPr txBox="1">
            <a:spLocks noChangeArrowheads="1"/>
          </p:cNvSpPr>
          <p:nvPr/>
        </p:nvSpPr>
        <p:spPr bwMode="auto">
          <a:xfrm>
            <a:off x="4442143" y="4008438"/>
            <a:ext cx="2519362"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回忆少年闰土</a:t>
            </a:r>
            <a:endParaRPr lang="zh-CN" altLang="en-US" b="1">
              <a:solidFill>
                <a:srgbClr val="0000FF"/>
              </a:solidFill>
              <a:ea typeface="华文新魏" pitchFamily="2" charset="-122"/>
            </a:endParaRPr>
          </a:p>
        </p:txBody>
      </p:sp>
      <p:sp>
        <p:nvSpPr>
          <p:cNvPr id="21" name="Text Box 25"/>
          <p:cNvSpPr txBox="1">
            <a:spLocks noChangeArrowheads="1"/>
          </p:cNvSpPr>
          <p:nvPr/>
        </p:nvSpPr>
        <p:spPr bwMode="auto">
          <a:xfrm>
            <a:off x="4370705" y="4441825"/>
            <a:ext cx="2087563"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见到杨二嫂</a:t>
            </a:r>
            <a:endParaRPr lang="zh-CN" altLang="en-US" b="1">
              <a:solidFill>
                <a:srgbClr val="0000FF"/>
              </a:solidFill>
              <a:ea typeface="华文新魏" pitchFamily="2" charset="-122"/>
            </a:endParaRPr>
          </a:p>
        </p:txBody>
      </p:sp>
      <p:sp>
        <p:nvSpPr>
          <p:cNvPr id="22" name="Text Box 26"/>
          <p:cNvSpPr txBox="1">
            <a:spLocks noChangeArrowheads="1"/>
          </p:cNvSpPr>
          <p:nvPr/>
        </p:nvSpPr>
        <p:spPr bwMode="auto">
          <a:xfrm>
            <a:off x="4442143" y="4873625"/>
            <a:ext cx="2520950"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见到了闰土</a:t>
            </a:r>
            <a:endParaRPr lang="zh-CN" altLang="en-US" b="1">
              <a:solidFill>
                <a:srgbClr val="0000FF"/>
              </a:solidFill>
              <a:ea typeface="华文新魏" pitchFamily="2" charset="-122"/>
            </a:endParaRPr>
          </a:p>
        </p:txBody>
      </p:sp>
      <p:sp>
        <p:nvSpPr>
          <p:cNvPr id="23" name="Text Box 27"/>
          <p:cNvSpPr txBox="1">
            <a:spLocks noChangeArrowheads="1"/>
          </p:cNvSpPr>
          <p:nvPr/>
        </p:nvSpPr>
        <p:spPr bwMode="auto">
          <a:xfrm>
            <a:off x="4442143" y="5305425"/>
            <a:ext cx="1800225"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动身启程</a:t>
            </a:r>
            <a:endParaRPr lang="zh-CN" altLang="en-US" b="1">
              <a:solidFill>
                <a:srgbClr val="0000FF"/>
              </a:solidFill>
              <a:ea typeface="华文新魏" pitchFamily="2" charset="-122"/>
            </a:endParaRPr>
          </a:p>
        </p:txBody>
      </p:sp>
      <p:sp>
        <p:nvSpPr>
          <p:cNvPr id="24" name="Text Box 28"/>
          <p:cNvSpPr txBox="1">
            <a:spLocks noChangeArrowheads="1"/>
          </p:cNvSpPr>
          <p:nvPr/>
        </p:nvSpPr>
        <p:spPr bwMode="auto">
          <a:xfrm>
            <a:off x="4081780" y="2208213"/>
            <a:ext cx="2232025"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严寒的冬天</a:t>
            </a:r>
            <a:endParaRPr lang="zh-CN" altLang="en-US" b="1">
              <a:solidFill>
                <a:srgbClr val="0000FF"/>
              </a:solidFill>
              <a:ea typeface="华文新魏" pitchFamily="2" charset="-122"/>
            </a:endParaRPr>
          </a:p>
        </p:txBody>
      </p:sp>
      <p:sp>
        <p:nvSpPr>
          <p:cNvPr id="25" name="Text Box 29"/>
          <p:cNvSpPr txBox="1">
            <a:spLocks noChangeArrowheads="1"/>
          </p:cNvSpPr>
          <p:nvPr/>
        </p:nvSpPr>
        <p:spPr bwMode="auto">
          <a:xfrm>
            <a:off x="4081780" y="2713038"/>
            <a:ext cx="1943100"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卖屋、搬家</a:t>
            </a:r>
            <a:endParaRPr lang="zh-CN" altLang="en-US" b="1">
              <a:solidFill>
                <a:srgbClr val="0000FF"/>
              </a:solidFill>
              <a:ea typeface="华文新魏" pitchFamily="2" charset="-122"/>
            </a:endParaRPr>
          </a:p>
        </p:txBody>
      </p:sp>
      <p:sp>
        <p:nvSpPr>
          <p:cNvPr id="26" name="Text Box 30"/>
          <p:cNvSpPr txBox="1">
            <a:spLocks noChangeArrowheads="1"/>
          </p:cNvSpPr>
          <p:nvPr/>
        </p:nvSpPr>
        <p:spPr bwMode="auto">
          <a:xfrm>
            <a:off x="5307330" y="3216275"/>
            <a:ext cx="2232025" cy="368300"/>
          </a:xfrm>
          <a:prstGeom prst="rect">
            <a:avLst/>
          </a:prstGeom>
          <a:noFill/>
          <a:ln w="9525">
            <a:noFill/>
            <a:miter lim="800000"/>
          </a:ln>
        </p:spPr>
        <p:txBody>
          <a:bodyPr>
            <a:spAutoFit/>
          </a:bodyPr>
          <a:p>
            <a:pPr>
              <a:spcBef>
                <a:spcPct val="50000"/>
              </a:spcBef>
            </a:pPr>
            <a:r>
              <a:rPr lang="zh-CN" altLang="en-US" b="1">
                <a:solidFill>
                  <a:srgbClr val="0000FF"/>
                </a:solidFill>
                <a:ea typeface="华文新魏" pitchFamily="2" charset="-122"/>
              </a:rPr>
              <a:t>萧索、悲凉</a:t>
            </a:r>
            <a:endParaRPr lang="zh-CN" altLang="en-US" b="1">
              <a:solidFill>
                <a:srgbClr val="0000FF"/>
              </a:solidFill>
              <a:ea typeface="华文新魏" pitchFamily="2" charset="-122"/>
            </a:endParaRPr>
          </a:p>
        </p:txBody>
      </p:sp>
      <p:sp>
        <p:nvSpPr>
          <p:cNvPr id="27" name="Text Box 32"/>
          <p:cNvSpPr txBox="1">
            <a:spLocks noChangeArrowheads="1"/>
          </p:cNvSpPr>
          <p:nvPr/>
        </p:nvSpPr>
        <p:spPr bwMode="auto">
          <a:xfrm>
            <a:off x="427990" y="2568575"/>
            <a:ext cx="459740" cy="863600"/>
          </a:xfrm>
          <a:prstGeom prst="rect">
            <a:avLst/>
          </a:prstGeom>
          <a:noFill/>
          <a:ln w="9525">
            <a:noFill/>
            <a:miter lim="800000"/>
          </a:ln>
        </p:spPr>
        <p:txBody>
          <a:bodyPr vert="eaVert">
            <a:spAutoFit/>
          </a:bodyPr>
          <a:p>
            <a:pPr>
              <a:spcBef>
                <a:spcPct val="50000"/>
              </a:spcBef>
            </a:pPr>
            <a:r>
              <a:rPr lang="zh-CN" altLang="en-US" b="1">
                <a:ea typeface="方正姚体" pitchFamily="2" charset="-122"/>
              </a:rPr>
              <a:t>开端</a:t>
            </a:r>
            <a:endParaRPr lang="zh-CN" altLang="en-US" b="1">
              <a:ea typeface="方正姚体" pitchFamily="2" charset="-122"/>
            </a:endParaRPr>
          </a:p>
        </p:txBody>
      </p:sp>
      <p:sp>
        <p:nvSpPr>
          <p:cNvPr id="28" name="Text Box 33"/>
          <p:cNvSpPr txBox="1">
            <a:spLocks noChangeArrowheads="1"/>
          </p:cNvSpPr>
          <p:nvPr/>
        </p:nvSpPr>
        <p:spPr bwMode="auto">
          <a:xfrm>
            <a:off x="381953" y="3937000"/>
            <a:ext cx="459740" cy="1655763"/>
          </a:xfrm>
          <a:prstGeom prst="rect">
            <a:avLst/>
          </a:prstGeom>
          <a:noFill/>
          <a:ln w="9525">
            <a:noFill/>
            <a:miter lim="800000"/>
          </a:ln>
        </p:spPr>
        <p:txBody>
          <a:bodyPr vert="eaVert">
            <a:spAutoFit/>
          </a:bodyPr>
          <a:p>
            <a:pPr>
              <a:spcBef>
                <a:spcPct val="50000"/>
              </a:spcBef>
            </a:pPr>
            <a:r>
              <a:rPr lang="zh-CN" altLang="en-US" b="1">
                <a:ea typeface="方正姚体" pitchFamily="2" charset="-122"/>
              </a:rPr>
              <a:t>发展与高潮</a:t>
            </a:r>
            <a:endParaRPr lang="zh-CN" altLang="en-US" b="1">
              <a:ea typeface="方正姚体" pitchFamily="2" charset="-122"/>
            </a:endParaRPr>
          </a:p>
        </p:txBody>
      </p:sp>
      <p:sp>
        <p:nvSpPr>
          <p:cNvPr id="29" name="Text Box 34"/>
          <p:cNvSpPr txBox="1">
            <a:spLocks noChangeArrowheads="1"/>
          </p:cNvSpPr>
          <p:nvPr/>
        </p:nvSpPr>
        <p:spPr bwMode="auto">
          <a:xfrm>
            <a:off x="427990" y="6026150"/>
            <a:ext cx="459740" cy="719138"/>
          </a:xfrm>
          <a:prstGeom prst="rect">
            <a:avLst/>
          </a:prstGeom>
          <a:noFill/>
          <a:ln w="9525">
            <a:noFill/>
            <a:miter lim="800000"/>
          </a:ln>
        </p:spPr>
        <p:txBody>
          <a:bodyPr vert="eaVert">
            <a:spAutoFit/>
          </a:bodyPr>
          <a:p>
            <a:pPr>
              <a:spcBef>
                <a:spcPct val="50000"/>
              </a:spcBef>
            </a:pPr>
            <a:r>
              <a:rPr lang="zh-CN" altLang="en-US" b="1">
                <a:ea typeface="方正姚体" pitchFamily="2" charset="-122"/>
              </a:rPr>
              <a:t>结局</a:t>
            </a:r>
            <a:endParaRPr lang="zh-CN" altLang="en-US" b="1">
              <a:ea typeface="方正姚体" pitchFamily="2" charset="-122"/>
            </a:endParaRPr>
          </a:p>
        </p:txBody>
      </p:sp>
      <p:sp>
        <p:nvSpPr>
          <p:cNvPr id="30" name="矩形 29"/>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整体·感知</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2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23" presetClass="entr" presetSubtype="16"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5" fill="hold">
                      <p:stCondLst>
                        <p:cond delay="indefinite"/>
                      </p:stCondLst>
                      <p:childTnLst>
                        <p:par>
                          <p:cTn id="36" fill="hold">
                            <p:stCondLst>
                              <p:cond delay="0"/>
                            </p:stCondLst>
                            <p:childTnLst>
                              <p:par>
                                <p:cTn id="37" presetID="23" presetClass="entr" presetSubtype="16"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p:cTn id="39" dur="500" fill="hold"/>
                                        <p:tgtEl>
                                          <p:spTgt spid="15"/>
                                        </p:tgtEl>
                                        <p:attrNameLst>
                                          <p:attrName>ppt_w</p:attrName>
                                        </p:attrNameLst>
                                      </p:cBhvr>
                                      <p:tavLst>
                                        <p:tav tm="0">
                                          <p:val>
                                            <p:fltVal val="0"/>
                                          </p:val>
                                        </p:tav>
                                        <p:tav tm="100000">
                                          <p:val>
                                            <p:strVal val="#ppt_w"/>
                                          </p:val>
                                        </p:tav>
                                      </p:tavLst>
                                    </p:anim>
                                    <p:anim calcmode="lin" valueType="num">
                                      <p:cBhvr>
                                        <p:cTn id="40"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iterate type="lt">
                                    <p:tmAbs val="75"/>
                                  </p:iterate>
                                  <p:childTnLst>
                                    <p:set>
                                      <p:cBhvr>
                                        <p:cTn id="44" dur="1" fill="hold">
                                          <p:stCondLst>
                                            <p:cond delay="74"/>
                                          </p:stCondLst>
                                        </p:cTn>
                                        <p:tgtEl>
                                          <p:spTgt spid="5"/>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additive="base">
                                        <p:cTn id="49" dur="500" fill="hold"/>
                                        <p:tgtEl>
                                          <p:spTgt spid="6"/>
                                        </p:tgtEl>
                                        <p:attrNameLst>
                                          <p:attrName>ppt_x</p:attrName>
                                        </p:attrNameLst>
                                      </p:cBhvr>
                                      <p:tavLst>
                                        <p:tav tm="0">
                                          <p:val>
                                            <p:strVal val="#ppt_x"/>
                                          </p:val>
                                        </p:tav>
                                        <p:tav tm="100000">
                                          <p:val>
                                            <p:strVal val="#ppt_x"/>
                                          </p:val>
                                        </p:tav>
                                      </p:tavLst>
                                    </p:anim>
                                    <p:anim calcmode="lin" valueType="num">
                                      <p:cBhvr additive="base">
                                        <p:cTn id="5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4"/>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ppt_x"/>
                                          </p:val>
                                        </p:tav>
                                        <p:tav tm="100000">
                                          <p:val>
                                            <p:strVal val="#ppt_x"/>
                                          </p:val>
                                        </p:tav>
                                      </p:tavLst>
                                    </p:anim>
                                    <p:anim calcmode="lin" valueType="num">
                                      <p:cBhvr additive="base">
                                        <p:cTn id="6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499"/>
                                          </p:stCondLst>
                                        </p:cTn>
                                        <p:tgtEl>
                                          <p:spTgt spid="25"/>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8"/>
                                        </p:tgtEl>
                                        <p:attrNameLst>
                                          <p:attrName>style.visibility</p:attrName>
                                        </p:attrNameLst>
                                      </p:cBhvr>
                                      <p:to>
                                        <p:strVal val="visible"/>
                                      </p:to>
                                    </p:set>
                                    <p:anim calcmode="lin" valueType="num">
                                      <p:cBhvr additive="base">
                                        <p:cTn id="69" dur="500" fill="hold"/>
                                        <p:tgtEl>
                                          <p:spTgt spid="8"/>
                                        </p:tgtEl>
                                        <p:attrNameLst>
                                          <p:attrName>ppt_x</p:attrName>
                                        </p:attrNameLst>
                                      </p:cBhvr>
                                      <p:tavLst>
                                        <p:tav tm="0">
                                          <p:val>
                                            <p:strVal val="#ppt_x"/>
                                          </p:val>
                                        </p:tav>
                                        <p:tav tm="100000">
                                          <p:val>
                                            <p:strVal val="#ppt_x"/>
                                          </p:val>
                                        </p:tav>
                                      </p:tavLst>
                                    </p:anim>
                                    <p:anim calcmode="lin" valueType="num">
                                      <p:cBhvr additive="base">
                                        <p:cTn id="7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499"/>
                                          </p:stCondLst>
                                        </p:cTn>
                                        <p:tgtEl>
                                          <p:spTgt spid="26"/>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499"/>
                                          </p:stCondLst>
                                        </p:cTn>
                                        <p:tgtEl>
                                          <p:spTgt spid="10"/>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11"/>
                                        </p:tgtEl>
                                        <p:attrNameLst>
                                          <p:attrName>style.visibility</p:attrName>
                                        </p:attrNameLst>
                                      </p:cBhvr>
                                      <p:to>
                                        <p:strVal val="visible"/>
                                      </p:to>
                                    </p:set>
                                    <p:anim calcmode="lin" valueType="num">
                                      <p:cBhvr additive="base">
                                        <p:cTn id="83" dur="500" fill="hold"/>
                                        <p:tgtEl>
                                          <p:spTgt spid="11"/>
                                        </p:tgtEl>
                                        <p:attrNameLst>
                                          <p:attrName>ppt_x</p:attrName>
                                        </p:attrNameLst>
                                      </p:cBhvr>
                                      <p:tavLst>
                                        <p:tav tm="0">
                                          <p:val>
                                            <p:strVal val="0-#ppt_w/2"/>
                                          </p:val>
                                        </p:tav>
                                        <p:tav tm="100000">
                                          <p:val>
                                            <p:strVal val="#ppt_x"/>
                                          </p:val>
                                        </p:tav>
                                      </p:tavLst>
                                    </p:anim>
                                    <p:anim calcmode="lin" valueType="num">
                                      <p:cBhvr additive="base">
                                        <p:cTn id="8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499"/>
                                          </p:stCondLst>
                                        </p:cTn>
                                        <p:tgtEl>
                                          <p:spTgt spid="12"/>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499"/>
                                          </p:stCondLst>
                                        </p:cTn>
                                        <p:tgtEl>
                                          <p:spTgt spid="19"/>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499"/>
                                          </p:stCondLst>
                                        </p:cTn>
                                        <p:tgtEl>
                                          <p:spTgt spid="20"/>
                                        </p:tgtEl>
                                        <p:attrNameLst>
                                          <p:attrName>style.visibility</p:attrName>
                                        </p:attrNameLst>
                                      </p:cBhvr>
                                      <p:to>
                                        <p:strVal val="visible"/>
                                      </p:to>
                                    </p:set>
                                  </p:childTnLst>
                                </p:cTn>
                              </p:par>
                            </p:childTnLst>
                          </p:cTn>
                        </p:par>
                      </p:childTnLst>
                    </p:cTn>
                  </p:par>
                  <p:par>
                    <p:cTn id="97" fill="hold">
                      <p:stCondLst>
                        <p:cond delay="indefinite"/>
                      </p:stCondLst>
                      <p:childTnLst>
                        <p:par>
                          <p:cTn id="98" fill="hold">
                            <p:stCondLst>
                              <p:cond delay="0"/>
                            </p:stCondLst>
                            <p:childTnLst>
                              <p:par>
                                <p:cTn id="99" presetID="1" presetClass="entr" presetSubtype="0" fill="hold" grpId="0" nodeType="clickEffect">
                                  <p:stCondLst>
                                    <p:cond delay="0"/>
                                  </p:stCondLst>
                                  <p:childTnLst>
                                    <p:set>
                                      <p:cBhvr>
                                        <p:cTn id="100" dur="1" fill="hold">
                                          <p:stCondLst>
                                            <p:cond delay="499"/>
                                          </p:stCondLst>
                                        </p:cTn>
                                        <p:tgtEl>
                                          <p:spTgt spid="21"/>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2" presetClass="entr" presetSubtype="8" fill="hold" grpId="0" nodeType="click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additive="base">
                                        <p:cTn id="105" dur="500" fill="hold"/>
                                        <p:tgtEl>
                                          <p:spTgt spid="13"/>
                                        </p:tgtEl>
                                        <p:attrNameLst>
                                          <p:attrName>ppt_x</p:attrName>
                                        </p:attrNameLst>
                                      </p:cBhvr>
                                      <p:tavLst>
                                        <p:tav tm="0">
                                          <p:val>
                                            <p:strVal val="0-#ppt_w/2"/>
                                          </p:val>
                                        </p:tav>
                                        <p:tav tm="100000">
                                          <p:val>
                                            <p:strVal val="#ppt_x"/>
                                          </p:val>
                                        </p:tav>
                                      </p:tavLst>
                                    </p:anim>
                                    <p:anim calcmode="lin" valueType="num">
                                      <p:cBhvr additive="base">
                                        <p:cTn id="106" dur="5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499"/>
                                          </p:stCondLst>
                                        </p:cTn>
                                        <p:tgtEl>
                                          <p:spTgt spid="22"/>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grpId="0" nodeType="clickEffect">
                                  <p:stCondLst>
                                    <p:cond delay="0"/>
                                  </p:stCondLst>
                                  <p:childTnLst>
                                    <p:set>
                                      <p:cBhvr>
                                        <p:cTn id="114" dur="1" fill="hold">
                                          <p:stCondLst>
                                            <p:cond delay="0"/>
                                          </p:stCondLst>
                                        </p:cTn>
                                        <p:tgtEl>
                                          <p:spTgt spid="14"/>
                                        </p:tgtEl>
                                        <p:attrNameLst>
                                          <p:attrName>style.visibility</p:attrName>
                                        </p:attrNameLst>
                                      </p:cBhvr>
                                      <p:to>
                                        <p:strVal val="visible"/>
                                      </p:to>
                                    </p:set>
                                    <p:anim calcmode="lin" valueType="num">
                                      <p:cBhvr additive="base">
                                        <p:cTn id="115" dur="500" fill="hold"/>
                                        <p:tgtEl>
                                          <p:spTgt spid="14"/>
                                        </p:tgtEl>
                                        <p:attrNameLst>
                                          <p:attrName>ppt_x</p:attrName>
                                        </p:attrNameLst>
                                      </p:cBhvr>
                                      <p:tavLst>
                                        <p:tav tm="0">
                                          <p:val>
                                            <p:strVal val="0-#ppt_w/2"/>
                                          </p:val>
                                        </p:tav>
                                        <p:tav tm="100000">
                                          <p:val>
                                            <p:strVal val="#ppt_x"/>
                                          </p:val>
                                        </p:tav>
                                      </p:tavLst>
                                    </p:anim>
                                    <p:anim calcmode="lin" valueType="num">
                                      <p:cBhvr additive="base">
                                        <p:cTn id="116"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499"/>
                                          </p:stCondLst>
                                        </p:cTn>
                                        <p:tgtEl>
                                          <p:spTgt spid="23"/>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grpId="0" nodeType="clickEffect">
                                  <p:stCondLst>
                                    <p:cond delay="0"/>
                                  </p:stCondLst>
                                  <p:childTnLst>
                                    <p:set>
                                      <p:cBhvr>
                                        <p:cTn id="124" dur="1" fill="hold">
                                          <p:stCondLst>
                                            <p:cond delay="499"/>
                                          </p:stCondLst>
                                        </p:cTn>
                                        <p:tgtEl>
                                          <p:spTgt spid="16"/>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2" presetClass="entr" presetSubtype="4" fill="hold" grpId="0" nodeType="clickEffect">
                                  <p:stCondLst>
                                    <p:cond delay="0"/>
                                  </p:stCondLst>
                                  <p:childTnLst>
                                    <p:set>
                                      <p:cBhvr>
                                        <p:cTn id="128" dur="1" fill="hold">
                                          <p:stCondLst>
                                            <p:cond delay="0"/>
                                          </p:stCondLst>
                                        </p:cTn>
                                        <p:tgtEl>
                                          <p:spTgt spid="17"/>
                                        </p:tgtEl>
                                        <p:attrNameLst>
                                          <p:attrName>style.visibility</p:attrName>
                                        </p:attrNameLst>
                                      </p:cBhvr>
                                      <p:to>
                                        <p:strVal val="visible"/>
                                      </p:to>
                                    </p:set>
                                    <p:anim calcmode="lin" valueType="num">
                                      <p:cBhvr additive="base">
                                        <p:cTn id="129" dur="500" fill="hold"/>
                                        <p:tgtEl>
                                          <p:spTgt spid="17"/>
                                        </p:tgtEl>
                                        <p:attrNameLst>
                                          <p:attrName>ppt_x</p:attrName>
                                        </p:attrNameLst>
                                      </p:cBhvr>
                                      <p:tavLst>
                                        <p:tav tm="0">
                                          <p:val>
                                            <p:strVal val="#ppt_x"/>
                                          </p:val>
                                        </p:tav>
                                        <p:tav tm="100000">
                                          <p:val>
                                            <p:strVal val="#ppt_x"/>
                                          </p:val>
                                        </p:tav>
                                      </p:tavLst>
                                    </p:anim>
                                    <p:anim calcmode="lin" valueType="num">
                                      <p:cBhvr additive="base">
                                        <p:cTn id="1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31" fill="hold">
                      <p:stCondLst>
                        <p:cond delay="indefinite"/>
                      </p:stCondLst>
                      <p:childTnLst>
                        <p:par>
                          <p:cTn id="132" fill="hold">
                            <p:stCondLst>
                              <p:cond delay="0"/>
                            </p:stCondLst>
                            <p:childTnLst>
                              <p:par>
                                <p:cTn id="133" presetID="2" presetClass="entr" presetSubtype="4" fill="hold" grpId="0" nodeType="clickEffect">
                                  <p:stCondLst>
                                    <p:cond delay="0"/>
                                  </p:stCondLst>
                                  <p:childTnLst>
                                    <p:set>
                                      <p:cBhvr>
                                        <p:cTn id="134" dur="1" fill="hold">
                                          <p:stCondLst>
                                            <p:cond delay="0"/>
                                          </p:stCondLst>
                                        </p:cTn>
                                        <p:tgtEl>
                                          <p:spTgt spid="18"/>
                                        </p:tgtEl>
                                        <p:attrNameLst>
                                          <p:attrName>style.visibility</p:attrName>
                                        </p:attrNameLst>
                                      </p:cBhvr>
                                      <p:to>
                                        <p:strVal val="visible"/>
                                      </p:to>
                                    </p:set>
                                    <p:anim calcmode="lin" valueType="num">
                                      <p:cBhvr additive="base">
                                        <p:cTn id="135" dur="500" fill="hold"/>
                                        <p:tgtEl>
                                          <p:spTgt spid="18"/>
                                        </p:tgtEl>
                                        <p:attrNameLst>
                                          <p:attrName>ppt_x</p:attrName>
                                        </p:attrNameLst>
                                      </p:cBhvr>
                                      <p:tavLst>
                                        <p:tav tm="0">
                                          <p:val>
                                            <p:strVal val="#ppt_x"/>
                                          </p:val>
                                        </p:tav>
                                        <p:tav tm="100000">
                                          <p:val>
                                            <p:strVal val="#ppt_x"/>
                                          </p:val>
                                        </p:tav>
                                      </p:tavLst>
                                    </p:anim>
                                    <p:anim calcmode="lin" valueType="num">
                                      <p:cBhvr additive="base">
                                        <p:cTn id="1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3" grpId="0" autoUpdateAnimBg="0"/>
      <p:bldP spid="4" grpId="0" autoUpdateAnimBg="0"/>
      <p:bldP spid="5" grpId="0" bldLvl="0" animBg="1"/>
      <p:bldP spid="6" grpId="0" autoUpdateAnimBg="0"/>
      <p:bldP spid="7" grpId="0" autoUpdateAnimBg="0"/>
      <p:bldP spid="8" grpId="0" autoUpdateAnimBg="0"/>
      <p:bldP spid="9" grpId="0" autoUpdateAnimBg="0"/>
      <p:bldP spid="10" grpId="0" bldLvl="0" animBg="1"/>
      <p:bldP spid="11" grpId="0" autoUpdateAnimBg="0"/>
      <p:bldP spid="12" grpId="0" bldLvl="0" animBg="1"/>
      <p:bldP spid="13" grpId="0" autoUpdateAnimBg="0"/>
      <p:bldP spid="14" grpId="0" autoUpdateAnimBg="0"/>
      <p:bldP spid="15" grpId="0" autoUpdateAnimBg="0"/>
      <p:bldP spid="16" grpId="0" bldLvl="0" animBg="1"/>
      <p:bldP spid="17" grpId="0" autoUpdateAnimBg="0"/>
      <p:bldP spid="18" grpId="0" autoUpdateAnimBg="0"/>
      <p:bldP spid="19" grpId="0" autoUpdateAnimBg="0"/>
      <p:bldP spid="20" grpId="0" autoUpdateAnimBg="0"/>
      <p:bldP spid="21" grpId="0" autoUpdateAnimBg="0"/>
      <p:bldP spid="22" grpId="0" autoUpdateAnimBg="0"/>
      <p:bldP spid="23" grpId="0" autoUpdateAnimBg="0"/>
      <p:bldP spid="24" grpId="0" autoUpdateAnimBg="0"/>
      <p:bldP spid="25" grpId="0" autoUpdateAnimBg="0"/>
      <p:bldP spid="26" grpId="0" autoUpdateAnimBg="0"/>
      <p:bldP spid="27" grpId="0" autoUpdateAnimBg="0"/>
      <p:bldP spid="28" grpId="0" autoUpdateAnimBg="0"/>
      <p:bldP spid="29"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8306" name="Text Box 2"/>
          <p:cNvSpPr txBox="1">
            <a:spLocks noChangeArrowheads="1"/>
          </p:cNvSpPr>
          <p:nvPr/>
        </p:nvSpPr>
        <p:spPr bwMode="auto">
          <a:xfrm>
            <a:off x="14605" y="1362708"/>
            <a:ext cx="8713788" cy="1970405"/>
          </a:xfrm>
          <a:prstGeom prst="rect">
            <a:avLst/>
          </a:prstGeom>
          <a:noFill/>
          <a:ln w="9525">
            <a:noFill/>
            <a:miter lim="800000"/>
          </a:ln>
        </p:spPr>
        <p:txBody>
          <a:bodyPr>
            <a:spAutoFit/>
          </a:bodyPr>
          <a:p>
            <a:pPr>
              <a:lnSpc>
                <a:spcPct val="110000"/>
              </a:lnSpc>
              <a:spcBef>
                <a:spcPct val="10000"/>
              </a:spcBef>
              <a:spcAft>
                <a:spcPct val="10000"/>
              </a:spcAft>
            </a:pPr>
            <a:r>
              <a:rPr kumimoji="0" lang="en-US" altLang="zh-CN" sz="2000" b="1" dirty="0">
                <a:latin typeface="黑体" panose="02010609060101010101" pitchFamily="2" charset="-122"/>
                <a:ea typeface="黑体" panose="02010609060101010101" pitchFamily="2" charset="-122"/>
              </a:rPr>
              <a:t>  1</a:t>
            </a:r>
            <a:r>
              <a:rPr kumimoji="0" lang="zh-CN" altLang="en-US" sz="2000" b="1" dirty="0">
                <a:latin typeface="黑体" panose="02010609060101010101" pitchFamily="2" charset="-122"/>
                <a:ea typeface="黑体" panose="02010609060101010101" pitchFamily="2" charset="-122"/>
              </a:rPr>
              <a:t>、第一段中的</a:t>
            </a:r>
            <a:r>
              <a:rPr kumimoji="0" lang="zh-CN" altLang="en-US" sz="2000" b="1" dirty="0">
                <a:latin typeface="Times New Roman" panose="02020603050405020304" charset="0"/>
                <a:ea typeface="黑体" panose="02010609060101010101" pitchFamily="2" charset="-122"/>
              </a:rPr>
              <a:t>“</a:t>
            </a:r>
            <a:r>
              <a:rPr kumimoji="0" lang="zh-CN" altLang="en-US" sz="2000" b="1" dirty="0">
                <a:latin typeface="黑体" panose="02010609060101010101" pitchFamily="2" charset="-122"/>
                <a:ea typeface="黑体" panose="02010609060101010101" pitchFamily="2" charset="-122"/>
              </a:rPr>
              <a:t>冒着严寒</a:t>
            </a:r>
            <a:r>
              <a:rPr kumimoji="0" lang="zh-CN" altLang="en-US" sz="2000" b="1" dirty="0">
                <a:latin typeface="Times New Roman" panose="02020603050405020304" charset="0"/>
                <a:ea typeface="黑体" panose="02010609060101010101" pitchFamily="2" charset="-122"/>
              </a:rPr>
              <a:t>”</a:t>
            </a:r>
            <a:r>
              <a:rPr kumimoji="0" lang="zh-CN" altLang="en-US" sz="2000" b="1" dirty="0">
                <a:latin typeface="黑体" panose="02010609060101010101" pitchFamily="2" charset="-122"/>
                <a:ea typeface="黑体" panose="02010609060101010101" pitchFamily="2" charset="-122"/>
              </a:rPr>
              <a:t>说明什么？</a:t>
            </a:r>
            <a:endParaRPr kumimoji="0" lang="zh-CN" altLang="en-US" sz="2000" b="1" dirty="0">
              <a:latin typeface="黑体" panose="02010609060101010101" pitchFamily="2" charset="-122"/>
              <a:ea typeface="黑体" panose="02010609060101010101" pitchFamily="2" charset="-122"/>
            </a:endParaRPr>
          </a:p>
          <a:p>
            <a:pPr>
              <a:lnSpc>
                <a:spcPct val="110000"/>
              </a:lnSpc>
              <a:spcBef>
                <a:spcPct val="10000"/>
              </a:spcBef>
              <a:spcAft>
                <a:spcPct val="10000"/>
              </a:spcAft>
            </a:pPr>
            <a:r>
              <a:rPr kumimoji="0" lang="zh-CN" altLang="en-US" sz="2000" b="1" dirty="0">
                <a:latin typeface="黑体" panose="02010609060101010101" pitchFamily="2" charset="-122"/>
                <a:ea typeface="黑体" panose="02010609060101010101" pitchFamily="2" charset="-122"/>
              </a:rPr>
              <a:t>　</a:t>
            </a:r>
            <a:r>
              <a:rPr kumimoji="0" lang="zh-CN" altLang="en-US" sz="2000" b="1" dirty="0">
                <a:solidFill>
                  <a:srgbClr val="FF3300"/>
                </a:solidFill>
                <a:latin typeface="Times New Roman" panose="02020603050405020304" charset="0"/>
                <a:ea typeface="黑体" panose="02010609060101010101" pitchFamily="2" charset="-122"/>
              </a:rPr>
              <a:t>“</a:t>
            </a:r>
            <a:r>
              <a:rPr kumimoji="0" lang="zh-CN" altLang="en-US" sz="2000" b="1" dirty="0">
                <a:solidFill>
                  <a:srgbClr val="FF3300"/>
                </a:solidFill>
                <a:latin typeface="黑体" panose="02010609060101010101" pitchFamily="2" charset="-122"/>
                <a:ea typeface="黑体" panose="02010609060101010101" pitchFamily="2" charset="-122"/>
              </a:rPr>
              <a:t>冒着严寒</a:t>
            </a:r>
            <a:r>
              <a:rPr kumimoji="0" lang="zh-CN" altLang="en-US" sz="2000" b="1" dirty="0">
                <a:solidFill>
                  <a:srgbClr val="FF3300"/>
                </a:solidFill>
                <a:latin typeface="Times New Roman" panose="02020603050405020304" charset="0"/>
                <a:ea typeface="黑体" panose="02010609060101010101" pitchFamily="2" charset="-122"/>
              </a:rPr>
              <a:t>”</a:t>
            </a:r>
            <a:r>
              <a:rPr kumimoji="0" lang="zh-CN" altLang="en-US" sz="2000" b="1" dirty="0">
                <a:solidFill>
                  <a:srgbClr val="FF3300"/>
                </a:solidFill>
                <a:latin typeface="黑体" panose="02010609060101010101" pitchFamily="2" charset="-122"/>
                <a:ea typeface="黑体" panose="02010609060101010101" pitchFamily="2" charset="-122"/>
              </a:rPr>
              <a:t>写回故乡的季节，写出我回故乡急切心情 。 </a:t>
            </a:r>
            <a:endParaRPr kumimoji="0" lang="zh-CN" altLang="en-US" sz="2000" b="1" dirty="0">
              <a:solidFill>
                <a:srgbClr val="FF3300"/>
              </a:solidFill>
              <a:latin typeface="黑体" panose="02010609060101010101" pitchFamily="2" charset="-122"/>
              <a:ea typeface="黑体" panose="02010609060101010101" pitchFamily="2" charset="-122"/>
            </a:endParaRPr>
          </a:p>
          <a:p>
            <a:pPr>
              <a:lnSpc>
                <a:spcPct val="110000"/>
              </a:lnSpc>
              <a:spcBef>
                <a:spcPct val="10000"/>
              </a:spcBef>
              <a:spcAft>
                <a:spcPct val="10000"/>
              </a:spcAft>
            </a:pPr>
            <a:r>
              <a:rPr kumimoji="0" lang="zh-CN" altLang="en-US" sz="2000" b="1" dirty="0">
                <a:latin typeface="黑体" panose="02010609060101010101" pitchFamily="2" charset="-122"/>
                <a:ea typeface="黑体" panose="02010609060101010101" pitchFamily="2" charset="-122"/>
              </a:rPr>
              <a:t>  </a:t>
            </a:r>
            <a:r>
              <a:rPr kumimoji="0" lang="en-US" altLang="zh-CN" sz="2000" b="1" dirty="0">
                <a:latin typeface="黑体" panose="02010609060101010101" pitchFamily="2" charset="-122"/>
                <a:ea typeface="黑体" panose="02010609060101010101" pitchFamily="2" charset="-122"/>
              </a:rPr>
              <a:t>2</a:t>
            </a:r>
            <a:r>
              <a:rPr kumimoji="0" lang="zh-CN" altLang="en-US" sz="2000" b="1" dirty="0">
                <a:latin typeface="黑体" panose="02010609060101010101" pitchFamily="2" charset="-122"/>
                <a:ea typeface="黑体" panose="02010609060101010101" pitchFamily="2" charset="-122"/>
              </a:rPr>
              <a:t>、第</a:t>
            </a:r>
            <a:r>
              <a:rPr kumimoji="0" lang="en-US" altLang="zh-CN" sz="2000" b="1" dirty="0">
                <a:latin typeface="黑体" panose="02010609060101010101" pitchFamily="2" charset="-122"/>
                <a:ea typeface="黑体" panose="02010609060101010101" pitchFamily="2" charset="-122"/>
              </a:rPr>
              <a:t>2</a:t>
            </a:r>
            <a:r>
              <a:rPr kumimoji="0" lang="zh-CN" altLang="en-US" sz="2000" b="1" dirty="0">
                <a:latin typeface="黑体" panose="02010609060101010101" pitchFamily="2" charset="-122"/>
                <a:ea typeface="黑体" panose="02010609060101010101" pitchFamily="2" charset="-122"/>
              </a:rPr>
              <a:t>段描写了哪些景物，起什么作用？ </a:t>
            </a:r>
            <a:endParaRPr kumimoji="0" lang="zh-CN" altLang="en-US" sz="2000" b="1" dirty="0">
              <a:latin typeface="黑体" panose="02010609060101010101" pitchFamily="2" charset="-122"/>
              <a:ea typeface="黑体" panose="02010609060101010101" pitchFamily="2" charset="-122"/>
            </a:endParaRPr>
          </a:p>
          <a:p>
            <a:pPr>
              <a:lnSpc>
                <a:spcPct val="110000"/>
              </a:lnSpc>
              <a:spcBef>
                <a:spcPct val="10000"/>
              </a:spcBef>
              <a:spcAft>
                <a:spcPct val="10000"/>
              </a:spcAft>
            </a:pPr>
            <a:r>
              <a:rPr kumimoji="0" lang="zh-CN" altLang="en-US" sz="2000" b="1" dirty="0">
                <a:solidFill>
                  <a:srgbClr val="FF3300"/>
                </a:solidFill>
                <a:latin typeface="黑体" panose="02010609060101010101" pitchFamily="2" charset="-122"/>
                <a:ea typeface="黑体" panose="02010609060101010101" pitchFamily="2" charset="-122"/>
              </a:rPr>
              <a:t>　天气阴晦、冷风呜呜的响、苍黄的天、萧索的荒村。写出衰败荒凉的农村景象，衬托</a:t>
            </a:r>
            <a:r>
              <a:rPr kumimoji="0" lang="zh-CN" altLang="en-US" sz="2000" b="1" dirty="0">
                <a:solidFill>
                  <a:srgbClr val="FF3300"/>
                </a:solidFill>
                <a:latin typeface="Times New Roman" panose="02020603050405020304" charset="0"/>
                <a:ea typeface="黑体" panose="02010609060101010101" pitchFamily="2" charset="-122"/>
              </a:rPr>
              <a:t>“</a:t>
            </a:r>
            <a:r>
              <a:rPr kumimoji="0" lang="zh-CN" altLang="en-US" sz="2000" b="1" dirty="0">
                <a:solidFill>
                  <a:srgbClr val="FF3300"/>
                </a:solidFill>
                <a:latin typeface="黑体" panose="02010609060101010101" pitchFamily="2" charset="-122"/>
                <a:ea typeface="黑体" panose="02010609060101010101" pitchFamily="2" charset="-122"/>
              </a:rPr>
              <a:t>我</a:t>
            </a:r>
            <a:r>
              <a:rPr kumimoji="0" lang="zh-CN" altLang="en-US" sz="2000" b="1" dirty="0">
                <a:solidFill>
                  <a:srgbClr val="FF3300"/>
                </a:solidFill>
                <a:latin typeface="Times New Roman" panose="02020603050405020304" charset="0"/>
                <a:ea typeface="黑体" panose="02010609060101010101" pitchFamily="2" charset="-122"/>
              </a:rPr>
              <a:t>”</a:t>
            </a:r>
            <a:r>
              <a:rPr kumimoji="0" lang="zh-CN" altLang="en-US" sz="2000" b="1" dirty="0">
                <a:solidFill>
                  <a:srgbClr val="FF3300"/>
                </a:solidFill>
                <a:latin typeface="黑体" panose="02010609060101010101" pitchFamily="2" charset="-122"/>
                <a:ea typeface="黑体" panose="02010609060101010101" pitchFamily="2" charset="-122"/>
              </a:rPr>
              <a:t>悲凉的心情。</a:t>
            </a:r>
            <a:endParaRPr lang="zh-CN" altLang="en-US" sz="2000" b="1" dirty="0">
              <a:latin typeface="黑体" panose="02010609060101010101" pitchFamily="2" charset="-122"/>
              <a:ea typeface="黑体" panose="02010609060101010101" pitchFamily="2" charset="-122"/>
            </a:endParaRPr>
          </a:p>
        </p:txBody>
      </p:sp>
      <p:sp>
        <p:nvSpPr>
          <p:cNvPr id="3" name="Text Box 8"/>
          <p:cNvSpPr txBox="1">
            <a:spLocks noChangeArrowheads="1"/>
          </p:cNvSpPr>
          <p:nvPr/>
        </p:nvSpPr>
        <p:spPr bwMode="auto">
          <a:xfrm>
            <a:off x="228918" y="3291521"/>
            <a:ext cx="8713787" cy="1845945"/>
          </a:xfrm>
          <a:prstGeom prst="rect">
            <a:avLst/>
          </a:prstGeom>
          <a:noFill/>
          <a:ln w="9525">
            <a:noFill/>
            <a:miter lim="800000"/>
          </a:ln>
        </p:spPr>
        <p:txBody>
          <a:bodyPr>
            <a:spAutoFit/>
          </a:bodyPr>
          <a:p>
            <a:pPr>
              <a:lnSpc>
                <a:spcPct val="110000"/>
              </a:lnSpc>
              <a:spcBef>
                <a:spcPct val="10000"/>
              </a:spcBef>
              <a:spcAft>
                <a:spcPct val="10000"/>
              </a:spcAft>
            </a:pPr>
            <a:r>
              <a:rPr kumimoji="0" lang="en-US" altLang="zh-CN" sz="2000" b="1">
                <a:latin typeface="黑体" panose="02010609060101010101" pitchFamily="2" charset="-122"/>
                <a:ea typeface="黑体" panose="02010609060101010101" pitchFamily="2" charset="-122"/>
              </a:rPr>
              <a:t>3</a:t>
            </a:r>
            <a:r>
              <a:rPr kumimoji="0" lang="zh-CN" altLang="en-US" sz="2000" b="1">
                <a:latin typeface="黑体" panose="02010609060101010101" pitchFamily="2" charset="-122"/>
                <a:ea typeface="黑体" panose="02010609060101010101" pitchFamily="2" charset="-122"/>
              </a:rPr>
              <a:t>、如何理解第</a:t>
            </a:r>
            <a:r>
              <a:rPr kumimoji="0" lang="en-US" altLang="zh-CN" sz="2000" b="1">
                <a:latin typeface="黑体" panose="02010609060101010101" pitchFamily="2" charset="-122"/>
                <a:ea typeface="黑体" panose="02010609060101010101" pitchFamily="2" charset="-122"/>
              </a:rPr>
              <a:t>3</a:t>
            </a:r>
            <a:r>
              <a:rPr kumimoji="0" lang="zh-CN" altLang="en-US" sz="2000" b="1">
                <a:latin typeface="黑体" panose="02010609060101010101" pitchFamily="2" charset="-122"/>
                <a:ea typeface="黑体" panose="02010609060101010101" pitchFamily="2" charset="-122"/>
              </a:rPr>
              <a:t>段的含义？本段在文中起什么作用？</a:t>
            </a:r>
            <a:endParaRPr kumimoji="0" lang="zh-CN" altLang="en-US" sz="2000" b="1">
              <a:solidFill>
                <a:srgbClr val="FF3300"/>
              </a:solidFill>
              <a:latin typeface="黑体" panose="02010609060101010101" pitchFamily="2" charset="-122"/>
              <a:ea typeface="黑体" panose="02010609060101010101" pitchFamily="2" charset="-122"/>
            </a:endParaRPr>
          </a:p>
          <a:p>
            <a:pPr>
              <a:lnSpc>
                <a:spcPct val="110000"/>
              </a:lnSpc>
              <a:spcBef>
                <a:spcPct val="10000"/>
              </a:spcBef>
              <a:spcAft>
                <a:spcPct val="10000"/>
              </a:spcAft>
            </a:pPr>
            <a:r>
              <a:rPr kumimoji="0" lang="zh-CN" altLang="en-US" sz="2000" b="1">
                <a:solidFill>
                  <a:srgbClr val="FF3300"/>
                </a:solidFill>
                <a:latin typeface="黑体" panose="02010609060101010101" pitchFamily="2" charset="-122"/>
                <a:ea typeface="黑体" panose="02010609060101010101" pitchFamily="2" charset="-122"/>
              </a:rPr>
              <a:t>先用一个感叹句</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阿！</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再用一个否定的疑问句。这样写是因为故乡的景象出乎</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我</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的意料，因而产生怀疑，但又的确是</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我</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的故乡。对怀疑加以否定，反映</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我</a:t>
            </a:r>
            <a:r>
              <a:rPr kumimoji="0" lang="zh-CN" altLang="en-US" sz="2000" b="1">
                <a:solidFill>
                  <a:srgbClr val="FF3300"/>
                </a:solidFill>
                <a:latin typeface="Times New Roman" panose="02020603050405020304" charset="0"/>
                <a:ea typeface="黑体" panose="02010609060101010101" pitchFamily="2" charset="-122"/>
              </a:rPr>
              <a:t>”</a:t>
            </a:r>
            <a:r>
              <a:rPr kumimoji="0" lang="zh-CN" altLang="en-US" sz="2000" b="1">
                <a:solidFill>
                  <a:srgbClr val="FF3300"/>
                </a:solidFill>
                <a:latin typeface="黑体" panose="02010609060101010101" pitchFamily="2" charset="-122"/>
                <a:ea typeface="黑体" panose="02010609060101010101" pitchFamily="2" charset="-122"/>
              </a:rPr>
              <a:t>的复杂思绪，沉重的心情，为下文作铺垫。在文章结构上起承上启下的作用</a:t>
            </a:r>
            <a:r>
              <a:rPr kumimoji="0" lang="zh-CN" altLang="en-US" sz="2000" b="1">
                <a:latin typeface="黑体" panose="02010609060101010101" pitchFamily="2" charset="-122"/>
                <a:ea typeface="黑体" panose="02010609060101010101" pitchFamily="2" charset="-122"/>
              </a:rPr>
              <a:t>。</a:t>
            </a:r>
            <a:endParaRPr kumimoji="0" lang="zh-CN" altLang="en-US" sz="2000" b="1">
              <a:latin typeface="黑体" panose="02010609060101010101" pitchFamily="2" charset="-122"/>
              <a:ea typeface="黑体" panose="02010609060101010101" pitchFamily="2" charset="-122"/>
            </a:endParaRPr>
          </a:p>
        </p:txBody>
      </p:sp>
      <p:sp>
        <p:nvSpPr>
          <p:cNvPr id="4" name="Text Box 4"/>
          <p:cNvSpPr txBox="1">
            <a:spLocks noChangeArrowheads="1"/>
          </p:cNvSpPr>
          <p:nvPr/>
        </p:nvSpPr>
        <p:spPr bwMode="auto">
          <a:xfrm>
            <a:off x="228918" y="5220333"/>
            <a:ext cx="8642350" cy="1600835"/>
          </a:xfrm>
          <a:prstGeom prst="rect">
            <a:avLst/>
          </a:prstGeom>
          <a:noFill/>
          <a:ln w="9525">
            <a:noFill/>
            <a:miter lim="800000"/>
          </a:ln>
        </p:spPr>
        <p:txBody>
          <a:bodyPr>
            <a:spAutoFit/>
          </a:bodyPr>
          <a:p>
            <a:pPr>
              <a:lnSpc>
                <a:spcPct val="115000"/>
              </a:lnSpc>
              <a:spcBef>
                <a:spcPct val="15000"/>
              </a:spcBef>
              <a:spcAft>
                <a:spcPct val="15000"/>
              </a:spcAft>
            </a:pPr>
            <a:r>
              <a:rPr kumimoji="0" lang="en-US" altLang="zh-CN" sz="2000" b="1" dirty="0">
                <a:latin typeface="黑体" panose="02010609060101010101" pitchFamily="2" charset="-122"/>
                <a:ea typeface="黑体" panose="02010609060101010101" pitchFamily="2" charset="-122"/>
              </a:rPr>
              <a:t>4</a:t>
            </a:r>
            <a:r>
              <a:rPr kumimoji="0" lang="zh-CN" altLang="en-US" sz="2000" b="1" dirty="0">
                <a:latin typeface="黑体" panose="02010609060101010101" pitchFamily="2" charset="-122"/>
                <a:ea typeface="黑体" panose="02010609060101010101" pitchFamily="2" charset="-122"/>
              </a:rPr>
              <a:t>、怎样理解</a:t>
            </a:r>
            <a:r>
              <a:rPr kumimoji="0" lang="zh-CN" altLang="en-US" sz="2000" b="1" dirty="0">
                <a:latin typeface="Arial" panose="020B0604020202020204" pitchFamily="34" charset="0"/>
                <a:ea typeface="黑体" panose="02010609060101010101" pitchFamily="2" charset="-122"/>
              </a:rPr>
              <a:t>“</a:t>
            </a:r>
            <a:r>
              <a:rPr kumimoji="0" lang="zh-CN" altLang="en-US" sz="2000" b="1" dirty="0">
                <a:latin typeface="黑体" panose="02010609060101010101" pitchFamily="2" charset="-122"/>
                <a:ea typeface="黑体" panose="02010609060101010101" pitchFamily="2" charset="-122"/>
              </a:rPr>
              <a:t>故乡本也如此，</a:t>
            </a:r>
            <a:r>
              <a:rPr kumimoji="0" lang="en-US" altLang="zh-CN" sz="2000" b="1" dirty="0">
                <a:latin typeface="Arial" panose="020B0604020202020204" pitchFamily="34" charset="0"/>
                <a:ea typeface="黑体" panose="02010609060101010101" pitchFamily="2" charset="-122"/>
              </a:rPr>
              <a:t>——</a:t>
            </a:r>
            <a:r>
              <a:rPr kumimoji="0" lang="zh-CN" altLang="en-US" sz="2000" b="1" dirty="0">
                <a:latin typeface="黑体" panose="02010609060101010101" pitchFamily="2" charset="-122"/>
                <a:ea typeface="黑体" panose="02010609060101010101" pitchFamily="2" charset="-122"/>
              </a:rPr>
              <a:t>虽然没有进步，也未必有我所感的悲凉</a:t>
            </a:r>
            <a:r>
              <a:rPr kumimoji="0" lang="zh-CN" altLang="en-US" sz="2000" b="1" dirty="0">
                <a:latin typeface="Arial" panose="020B0604020202020204" pitchFamily="34" charset="0"/>
                <a:ea typeface="黑体" panose="02010609060101010101" pitchFamily="2" charset="-122"/>
              </a:rPr>
              <a:t>”</a:t>
            </a:r>
            <a:r>
              <a:rPr kumimoji="0" lang="zh-CN" altLang="en-US" sz="2000" b="1" dirty="0">
                <a:latin typeface="黑体" panose="02010609060101010101" pitchFamily="2" charset="-122"/>
                <a:ea typeface="黑体" panose="02010609060101010101" pitchFamily="2" charset="-122"/>
              </a:rPr>
              <a:t>？</a:t>
            </a:r>
            <a:endParaRPr kumimoji="0" lang="zh-CN" altLang="en-US" sz="2000" b="1" dirty="0">
              <a:latin typeface="黑体" panose="02010609060101010101" pitchFamily="2" charset="-122"/>
              <a:ea typeface="黑体" panose="02010609060101010101" pitchFamily="2" charset="-122"/>
            </a:endParaRPr>
          </a:p>
          <a:p>
            <a:pPr>
              <a:lnSpc>
                <a:spcPct val="115000"/>
              </a:lnSpc>
              <a:spcBef>
                <a:spcPct val="15000"/>
              </a:spcBef>
              <a:spcAft>
                <a:spcPct val="15000"/>
              </a:spcAft>
            </a:pPr>
            <a:r>
              <a:rPr lang="zh-CN" altLang="en-US" sz="2000" b="1" dirty="0">
                <a:solidFill>
                  <a:srgbClr val="FF3300"/>
                </a:solidFill>
                <a:latin typeface="黑体" panose="02010609060101010101" pitchFamily="2" charset="-122"/>
                <a:ea typeface="黑体" panose="02010609060101010101" pitchFamily="2" charset="-122"/>
              </a:rPr>
              <a:t>眼前萧索的景象与</a:t>
            </a:r>
            <a:r>
              <a:rPr lang="zh-CN" altLang="en-US" sz="2000" b="1" dirty="0">
                <a:solidFill>
                  <a:srgbClr val="FF3300"/>
                </a:solidFill>
                <a:latin typeface="Times New Roman" panose="02020603050405020304" charset="0"/>
                <a:ea typeface="黑体" panose="02010609060101010101" pitchFamily="2" charset="-122"/>
              </a:rPr>
              <a:t>“</a:t>
            </a:r>
            <a:r>
              <a:rPr lang="zh-CN" altLang="en-US" sz="2000" b="1" dirty="0">
                <a:solidFill>
                  <a:srgbClr val="FF3300"/>
                </a:solidFill>
                <a:latin typeface="黑体" panose="02010609060101010101" pitchFamily="2" charset="-122"/>
                <a:ea typeface="黑体" panose="02010609060101010101" pitchFamily="2" charset="-122"/>
              </a:rPr>
              <a:t>我</a:t>
            </a:r>
            <a:r>
              <a:rPr lang="zh-CN" altLang="en-US" sz="2000" b="1" dirty="0">
                <a:solidFill>
                  <a:srgbClr val="FF3300"/>
                </a:solidFill>
                <a:latin typeface="Times New Roman" panose="02020603050405020304" charset="0"/>
                <a:ea typeface="黑体" panose="02010609060101010101" pitchFamily="2" charset="-122"/>
              </a:rPr>
              <a:t>”</a:t>
            </a:r>
            <a:r>
              <a:rPr lang="zh-CN" altLang="en-US" sz="2000" b="1" dirty="0">
                <a:solidFill>
                  <a:srgbClr val="FF3300"/>
                </a:solidFill>
                <a:latin typeface="黑体" panose="02010609060101010101" pitchFamily="2" charset="-122"/>
                <a:ea typeface="黑体" panose="02010609060101010101" pitchFamily="2" charset="-122"/>
              </a:rPr>
              <a:t>记忆中的故乡造成很大的反差，心中疑惑既而感到悲凉，只得自我安慰，实则流露出一种忧愤之情。</a:t>
            </a:r>
            <a:endParaRPr lang="zh-CN" altLang="en-US" sz="2000" b="1" dirty="0">
              <a:solidFill>
                <a:srgbClr val="FF3300"/>
              </a:solidFill>
              <a:latin typeface="黑体" panose="02010609060101010101" pitchFamily="2" charset="-122"/>
              <a:ea typeface="黑体" panose="02010609060101010101" pitchFamily="2" charset="-122"/>
            </a:endParaRPr>
          </a:p>
        </p:txBody>
      </p:sp>
      <p:sp>
        <p:nvSpPr>
          <p:cNvPr id="6" name="矩形 5"/>
          <p:cNvSpPr/>
          <p:nvPr/>
        </p:nvSpPr>
        <p:spPr>
          <a:xfrm>
            <a:off x="14605" y="814685"/>
            <a:ext cx="3746500" cy="395605"/>
          </a:xfrm>
          <a:prstGeom prst="rect">
            <a:avLst/>
          </a:prstGeom>
        </p:spPr>
        <p:txBody>
          <a:bodyPr wrap="none">
            <a:spAutoFit/>
          </a:bodyPr>
          <a:p>
            <a:pPr>
              <a:lnSpc>
                <a:spcPct val="110000"/>
              </a:lnSpc>
              <a:spcBef>
                <a:spcPct val="10000"/>
              </a:spcBef>
              <a:spcAft>
                <a:spcPct val="10000"/>
              </a:spcAft>
            </a:pPr>
            <a:r>
              <a:rPr kumimoji="0" lang="zh-CN" altLang="en-US" b="1" dirty="0" smtClean="0">
                <a:solidFill>
                  <a:srgbClr val="0000FF"/>
                </a:solidFill>
                <a:latin typeface="黑体" panose="02010609060101010101" pitchFamily="2" charset="-122"/>
                <a:ea typeface="黑体" panose="02010609060101010101" pitchFamily="2" charset="-122"/>
              </a:rPr>
              <a:t>阅读</a:t>
            </a:r>
            <a:r>
              <a:rPr kumimoji="0" lang="en-US" altLang="zh-CN" b="1" dirty="0" smtClean="0">
                <a:solidFill>
                  <a:srgbClr val="0000FF"/>
                </a:solidFill>
                <a:latin typeface="黑体" panose="02010609060101010101" pitchFamily="2" charset="-122"/>
                <a:ea typeface="黑体" panose="02010609060101010101" pitchFamily="2" charset="-122"/>
              </a:rPr>
              <a:t>1</a:t>
            </a:r>
            <a:r>
              <a:rPr kumimoji="0" lang="en-US" altLang="zh-CN" b="1" dirty="0" smtClean="0">
                <a:solidFill>
                  <a:srgbClr val="0000FF"/>
                </a:solidFill>
                <a:latin typeface="Times New Roman" panose="02020603050405020304" charset="0"/>
                <a:ea typeface="黑体" panose="02010609060101010101" pitchFamily="2" charset="-122"/>
              </a:rPr>
              <a:t>—</a:t>
            </a:r>
            <a:r>
              <a:rPr kumimoji="0" lang="en-US" altLang="zh-CN" b="1" dirty="0" smtClean="0">
                <a:solidFill>
                  <a:srgbClr val="0000FF"/>
                </a:solidFill>
                <a:latin typeface="黑体" panose="02010609060101010101" pitchFamily="2" charset="-122"/>
                <a:ea typeface="黑体" panose="02010609060101010101" pitchFamily="2" charset="-122"/>
              </a:rPr>
              <a:t>5</a:t>
            </a:r>
            <a:r>
              <a:rPr kumimoji="0" lang="zh-CN" altLang="en-US" b="1" dirty="0" smtClean="0">
                <a:solidFill>
                  <a:srgbClr val="0000FF"/>
                </a:solidFill>
                <a:latin typeface="黑体" panose="02010609060101010101" pitchFamily="2" charset="-122"/>
                <a:ea typeface="黑体" panose="02010609060101010101" pitchFamily="2" charset="-122"/>
              </a:rPr>
              <a:t>段，思考回答以下问题。 </a:t>
            </a:r>
            <a:endParaRPr kumimoji="0" lang="zh-CN" altLang="en-US" b="1" dirty="0">
              <a:solidFill>
                <a:srgbClr val="0000FF"/>
              </a:solidFill>
              <a:latin typeface="黑体" panose="02010609060101010101" pitchFamily="2" charset="-122"/>
              <a:ea typeface="黑体" panose="02010609060101010101" pitchFamily="2" charset="-122"/>
            </a:endParaRPr>
          </a:p>
        </p:txBody>
      </p:sp>
      <p:sp>
        <p:nvSpPr>
          <p:cNvPr id="7" name="矩形 6"/>
          <p:cNvSpPr/>
          <p:nvPr/>
        </p:nvSpPr>
        <p:spPr>
          <a:xfrm>
            <a:off x="445770" y="146050"/>
            <a:ext cx="2749550" cy="503238"/>
          </a:xfrm>
          <a:prstGeom prst="rect">
            <a:avLst/>
          </a:prstGeom>
          <a:noFill/>
          <a:ln>
            <a:no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800" b="1" strike="noStrike" noProof="1">
                <a:solidFill>
                  <a:srgbClr val="00B0F0"/>
                </a:solidFill>
                <a:latin typeface="微软雅黑" panose="020B0503020204020204" pitchFamily="34" charset="-122"/>
                <a:ea typeface="微软雅黑" panose="020B0503020204020204" pitchFamily="34" charset="-122"/>
              </a:rPr>
              <a:t>新课·讲解</a:t>
            </a:r>
            <a:endParaRPr lang="zh-CN" altLang="en-US" sz="2800" b="1" strike="noStrike" noProof="1">
              <a:solidFill>
                <a:srgbClr val="00B0F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8306">
                                            <p:txEl>
                                              <p:pRg st="1" end="1"/>
                                            </p:txEl>
                                          </p:spTgt>
                                        </p:tgtEl>
                                        <p:attrNameLst>
                                          <p:attrName>style.visibility</p:attrName>
                                        </p:attrNameLst>
                                      </p:cBhvr>
                                      <p:to>
                                        <p:strVal val="visible"/>
                                      </p:to>
                                    </p:set>
                                    <p:animEffect transition="in" filter="blinds(horizontal)">
                                      <p:cBhvr>
                                        <p:cTn id="7" dur="500"/>
                                        <p:tgtEl>
                                          <p:spTgt spid="98306">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8306">
                                            <p:txEl>
                                              <p:pRg st="2" end="2"/>
                                            </p:txEl>
                                          </p:spTgt>
                                        </p:tgtEl>
                                        <p:attrNameLst>
                                          <p:attrName>style.visibility</p:attrName>
                                        </p:attrNameLst>
                                      </p:cBhvr>
                                      <p:to>
                                        <p:strVal val="visible"/>
                                      </p:to>
                                    </p:set>
                                    <p:animEffect transition="in" filter="blinds(horizontal)">
                                      <p:cBhvr>
                                        <p:cTn id="12" dur="500"/>
                                        <p:tgtEl>
                                          <p:spTgt spid="9830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8306">
                                            <p:txEl>
                                              <p:pRg st="3" end="3"/>
                                            </p:txEl>
                                          </p:spTgt>
                                        </p:tgtEl>
                                        <p:attrNameLst>
                                          <p:attrName>style.visibility</p:attrName>
                                        </p:attrNameLst>
                                      </p:cBhvr>
                                      <p:to>
                                        <p:strVal val="visible"/>
                                      </p:to>
                                    </p:set>
                                    <p:animEffect transition="in" filter="blinds(horizontal)">
                                      <p:cBhvr>
                                        <p:cTn id="17" dur="500"/>
                                        <p:tgtEl>
                                          <p:spTgt spid="98306">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7" presetClass="entr" presetSubtype="0" fill="hold" nodeType="clickEffect">
                                  <p:stCondLst>
                                    <p:cond delay="0"/>
                                  </p:stCondLst>
                                  <p:iterate type="lt">
                                    <p:tmPct val="50000"/>
                                  </p:iterate>
                                  <p:childTnLst>
                                    <p:set>
                                      <p:cBhvr>
                                        <p:cTn id="21" dur="1" fill="hold">
                                          <p:stCondLst>
                                            <p:cond delay="0"/>
                                          </p:stCondLst>
                                        </p:cTn>
                                        <p:tgtEl>
                                          <p:spTgt spid="3">
                                            <p:txEl>
                                              <p:pRg st="1" end="1"/>
                                            </p:txEl>
                                          </p:spTgt>
                                        </p:tgtEl>
                                        <p:attrNameLst>
                                          <p:attrName>style.visibility</p:attrName>
                                        </p:attrNameLst>
                                      </p:cBhvr>
                                      <p:to>
                                        <p:strVal val="visible"/>
                                      </p:to>
                                    </p:set>
                                    <p:anim calcmode="discrete" valueType="clr">
                                      <p:cBhvr override="childStyle">
                                        <p:cTn id="22" dur="80"/>
                                        <p:tgtEl>
                                          <p:spTgt spid="3">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3" dur="80"/>
                                        <p:tgtEl>
                                          <p:spTgt spid="3">
                                            <p:txEl>
                                              <p:pRg st="1" end="1"/>
                                            </p:txEl>
                                          </p:spTgt>
                                        </p:tgtEl>
                                        <p:attrNameLst>
                                          <p:attrName>fillcolor</p:attrName>
                                        </p:attrNameLst>
                                      </p:cBhvr>
                                      <p:tavLst>
                                        <p:tav tm="0">
                                          <p:val>
                                            <p:clrVal>
                                              <a:schemeClr val="accent2"/>
                                            </p:clrVal>
                                          </p:val>
                                        </p:tav>
                                        <p:tav tm="50000">
                                          <p:val>
                                            <p:clrVal>
                                              <a:schemeClr val="hlink"/>
                                            </p:clrVal>
                                          </p:val>
                                        </p:tav>
                                      </p:tavLst>
                                    </p:anim>
                                    <p:set>
                                      <p:cBhvr>
                                        <p:cTn id="24" dur="80"/>
                                        <p:tgtEl>
                                          <p:spTgt spid="3">
                                            <p:txEl>
                                              <p:pRg st="1" end="1"/>
                                            </p:txEl>
                                          </p:spTgt>
                                        </p:tgtEl>
                                        <p:attrNameLst>
                                          <p:attrName>fill.type</p:attrName>
                                        </p:attrNameLst>
                                      </p:cBhvr>
                                      <p:to>
                                        <p:strVal val="solid"/>
                                      </p:to>
                                    </p:set>
                                  </p:childTnLst>
                                </p:cTn>
                              </p:par>
                            </p:childTnLst>
                          </p:cTn>
                        </p:par>
                      </p:childTnLst>
                    </p:cTn>
                  </p:par>
                  <p:par>
                    <p:cTn id="25" fill="hold">
                      <p:stCondLst>
                        <p:cond delay="indefinite"/>
                      </p:stCondLst>
                      <p:childTnLst>
                        <p:par>
                          <p:cTn id="26" fill="hold">
                            <p:stCondLst>
                              <p:cond delay="0"/>
                            </p:stCondLst>
                            <p:childTnLst>
                              <p:par>
                                <p:cTn id="27" presetID="27" presetClass="entr" presetSubtype="0" fill="hold" nodeType="clickEffect">
                                  <p:stCondLst>
                                    <p:cond delay="0"/>
                                  </p:stCondLst>
                                  <p:iterate type="lt">
                                    <p:tmPct val="50000"/>
                                  </p:iterate>
                                  <p:childTnLst>
                                    <p:set>
                                      <p:cBhvr>
                                        <p:cTn id="28" dur="1" fill="hold">
                                          <p:stCondLst>
                                            <p:cond delay="0"/>
                                          </p:stCondLst>
                                        </p:cTn>
                                        <p:tgtEl>
                                          <p:spTgt spid="4">
                                            <p:txEl>
                                              <p:pRg st="1" end="1"/>
                                            </p:txEl>
                                          </p:spTgt>
                                        </p:tgtEl>
                                        <p:attrNameLst>
                                          <p:attrName>style.visibility</p:attrName>
                                        </p:attrNameLst>
                                      </p:cBhvr>
                                      <p:to>
                                        <p:strVal val="visible"/>
                                      </p:to>
                                    </p:set>
                                    <p:anim calcmode="discrete" valueType="clr">
                                      <p:cBhvr override="childStyle">
                                        <p:cTn id="29" dur="80"/>
                                        <p:tgtEl>
                                          <p:spTgt spid="4">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0" dur="80"/>
                                        <p:tgtEl>
                                          <p:spTgt spid="4">
                                            <p:txEl>
                                              <p:pRg st="1" end="1"/>
                                            </p:txEl>
                                          </p:spTgt>
                                        </p:tgtEl>
                                        <p:attrNameLst>
                                          <p:attrName>fillcolor</p:attrName>
                                        </p:attrNameLst>
                                      </p:cBhvr>
                                      <p:tavLst>
                                        <p:tav tm="0">
                                          <p:val>
                                            <p:clrVal>
                                              <a:schemeClr val="accent2"/>
                                            </p:clrVal>
                                          </p:val>
                                        </p:tav>
                                        <p:tav tm="50000">
                                          <p:val>
                                            <p:clrVal>
                                              <a:schemeClr val="hlink"/>
                                            </p:clrVal>
                                          </p:val>
                                        </p:tav>
                                      </p:tavLst>
                                    </p:anim>
                                    <p:set>
                                      <p:cBhvr>
                                        <p:cTn id="31" dur="80"/>
                                        <p:tgtEl>
                                          <p:spTgt spid="4">
                                            <p:txEl>
                                              <p:pRg st="1" end="1"/>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6728</Words>
  <Paragraphs>673</Paragraphs>
  <Slides>36</Slides>
  <Notes>0</Notes>
  <HiddenSlides>0</HiddenSlides>
  <MMClips>0</MMClips>
  <ScaleCrop>false</ScaleCrop>
  <HeadingPairs>
    <vt:vector size="6" baseType="variant">
      <vt:variant>
        <vt:lpstr>已用的字体</vt:lpstr>
      </vt:variant>
      <vt:variant>
        <vt:i4>35</vt:i4>
      </vt:variant>
      <vt:variant>
        <vt:lpstr>主题</vt:lpstr>
      </vt:variant>
      <vt:variant>
        <vt:i4>1</vt:i4>
      </vt:variant>
      <vt:variant>
        <vt:lpstr>幻灯片标题</vt:lpstr>
      </vt:variant>
      <vt:variant>
        <vt:i4>36</vt:i4>
      </vt:variant>
    </vt:vector>
  </HeadingPairs>
  <TitlesOfParts>
    <vt:vector size="72" baseType="lpstr">
      <vt:lpstr>Arial</vt:lpstr>
      <vt:lpstr>宋体</vt:lpstr>
      <vt:lpstr>Wingdings</vt:lpstr>
      <vt:lpstr>Times New Roman</vt:lpstr>
      <vt:lpstr>幼圆</vt:lpstr>
      <vt:lpstr>微软雅黑</vt:lpstr>
      <vt:lpstr>华文中宋</vt:lpstr>
      <vt:lpstr>华文行楷</vt:lpstr>
      <vt:lpstr>华文新魏</vt:lpstr>
      <vt:lpstr>华文琥珀</vt:lpstr>
      <vt:lpstr>华文彩云</vt:lpstr>
      <vt:lpstr>楷体_GB2312</vt:lpstr>
      <vt:lpstr>华文细黑</vt:lpstr>
      <vt:lpstr>方正姚体</vt:lpstr>
      <vt:lpstr>黑体</vt:lpstr>
      <vt:lpstr>Wingdings 2</vt:lpstr>
      <vt:lpstr>隶书</vt:lpstr>
      <vt:lpstr>Calibri</vt:lpstr>
      <vt:lpstr>Arial Unicode MS</vt:lpstr>
      <vt:lpstr>华文隶书</vt:lpstr>
      <vt:lpstr>华文行楷</vt:lpstr>
      <vt:lpstr>Times New Roman</vt:lpstr>
      <vt:lpstr>Arial</vt:lpstr>
      <vt:lpstr>仿宋_GB2312</vt:lpstr>
      <vt:lpstr>Garamond</vt:lpstr>
      <vt:lpstr>Franklin Gothic Medium</vt:lpstr>
      <vt:lpstr>AvantGarde Bk BT</vt:lpstr>
      <vt:lpstr>华文新魏</vt:lpstr>
      <vt:lpstr>Verdana</vt:lpstr>
      <vt:lpstr>华文隶书</vt:lpstr>
      <vt:lpstr>新宋体</vt:lpstr>
      <vt:lpstr>Calibri Light</vt:lpstr>
      <vt:lpstr>Malgun Gothic</vt:lpstr>
      <vt:lpstr>IPAPANNEW</vt:lpstr>
      <vt:lpstr>Tahoma</vt:lpstr>
      <vt:lpstr>自定义设计方案</vt:lpstr>
      <vt:lpstr>故乡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2015-11-16T01:00:00Z</dcterms:created>
  <dcterms:modified xsi:type="dcterms:W3CDTF">2018-11-10T20:56:59Z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