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9" d="100"/>
          <a:sy n="49" d="100"/>
        </p:scale>
        <p:origin x="-107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63B8A43-86B6-4047-BA34-8CF942387DDF}" type="datetimeFigureOut">
              <a:rPr lang="zh-CN" altLang="en-US" smtClean="0"/>
              <a:t>2014/11/27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588FE8-4233-4FC9-B5E5-6D9D5BBC77BF}" type="slidenum">
              <a:rPr lang="zh-CN" altLang="en-US" smtClean="0"/>
              <a:t>‹#›</a:t>
            </a:fld>
            <a:endParaRPr lang="zh-CN" altLang="en-US"/>
          </a:p>
        </p:txBody>
      </p:sp>
    </p:spTree>
    <p:extLst>
      <p:ext uri="{BB962C8B-B14F-4D97-AF65-F5344CB8AC3E}">
        <p14:creationId xmlns:p14="http://schemas.microsoft.com/office/powerpoint/2010/main" val="41345840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63B8A43-86B6-4047-BA34-8CF942387DDF}" type="datetimeFigureOut">
              <a:rPr lang="zh-CN" altLang="en-US" smtClean="0"/>
              <a:t>2014/11/27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588FE8-4233-4FC9-B5E5-6D9D5BBC77BF}" type="slidenum">
              <a:rPr lang="zh-CN" altLang="en-US" smtClean="0"/>
              <a:t>‹#›</a:t>
            </a:fld>
            <a:endParaRPr lang="zh-CN" altLang="en-US"/>
          </a:p>
        </p:txBody>
      </p:sp>
    </p:spTree>
    <p:extLst>
      <p:ext uri="{BB962C8B-B14F-4D97-AF65-F5344CB8AC3E}">
        <p14:creationId xmlns:p14="http://schemas.microsoft.com/office/powerpoint/2010/main" val="42717957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63B8A43-86B6-4047-BA34-8CF942387DDF}" type="datetimeFigureOut">
              <a:rPr lang="zh-CN" altLang="en-US" smtClean="0"/>
              <a:t>2014/11/27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588FE8-4233-4FC9-B5E5-6D9D5BBC77BF}" type="slidenum">
              <a:rPr lang="zh-CN" altLang="en-US" smtClean="0"/>
              <a:t>‹#›</a:t>
            </a:fld>
            <a:endParaRPr lang="zh-CN" altLang="en-US"/>
          </a:p>
        </p:txBody>
      </p:sp>
    </p:spTree>
    <p:extLst>
      <p:ext uri="{BB962C8B-B14F-4D97-AF65-F5344CB8AC3E}">
        <p14:creationId xmlns:p14="http://schemas.microsoft.com/office/powerpoint/2010/main" val="25265620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63B8A43-86B6-4047-BA34-8CF942387DDF}" type="datetimeFigureOut">
              <a:rPr lang="zh-CN" altLang="en-US" smtClean="0"/>
              <a:t>2014/11/27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588FE8-4233-4FC9-B5E5-6D9D5BBC77BF}" type="slidenum">
              <a:rPr lang="zh-CN" altLang="en-US" smtClean="0"/>
              <a:t>‹#›</a:t>
            </a:fld>
            <a:endParaRPr lang="zh-CN" altLang="en-US"/>
          </a:p>
        </p:txBody>
      </p:sp>
    </p:spTree>
    <p:extLst>
      <p:ext uri="{BB962C8B-B14F-4D97-AF65-F5344CB8AC3E}">
        <p14:creationId xmlns:p14="http://schemas.microsoft.com/office/powerpoint/2010/main" val="163980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63B8A43-86B6-4047-BA34-8CF942387DDF}" type="datetimeFigureOut">
              <a:rPr lang="zh-CN" altLang="en-US" smtClean="0"/>
              <a:t>2014/11/27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588FE8-4233-4FC9-B5E5-6D9D5BBC77BF}" type="slidenum">
              <a:rPr lang="zh-CN" altLang="en-US" smtClean="0"/>
              <a:t>‹#›</a:t>
            </a:fld>
            <a:endParaRPr lang="zh-CN" altLang="en-US"/>
          </a:p>
        </p:txBody>
      </p:sp>
    </p:spTree>
    <p:extLst>
      <p:ext uri="{BB962C8B-B14F-4D97-AF65-F5344CB8AC3E}">
        <p14:creationId xmlns:p14="http://schemas.microsoft.com/office/powerpoint/2010/main" val="2409230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63B8A43-86B6-4047-BA34-8CF942387DDF}" type="datetimeFigureOut">
              <a:rPr lang="zh-CN" altLang="en-US" smtClean="0"/>
              <a:t>2014/11/27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588FE8-4233-4FC9-B5E5-6D9D5BBC77BF}" type="slidenum">
              <a:rPr lang="zh-CN" altLang="en-US" smtClean="0"/>
              <a:t>‹#›</a:t>
            </a:fld>
            <a:endParaRPr lang="zh-CN" altLang="en-US"/>
          </a:p>
        </p:txBody>
      </p:sp>
    </p:spTree>
    <p:extLst>
      <p:ext uri="{BB962C8B-B14F-4D97-AF65-F5344CB8AC3E}">
        <p14:creationId xmlns:p14="http://schemas.microsoft.com/office/powerpoint/2010/main" val="20238526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63B8A43-86B6-4047-BA34-8CF942387DDF}" type="datetimeFigureOut">
              <a:rPr lang="zh-CN" altLang="en-US" smtClean="0"/>
              <a:t>2014/11/27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4588FE8-4233-4FC9-B5E5-6D9D5BBC77BF}" type="slidenum">
              <a:rPr lang="zh-CN" altLang="en-US" smtClean="0"/>
              <a:t>‹#›</a:t>
            </a:fld>
            <a:endParaRPr lang="zh-CN" altLang="en-US"/>
          </a:p>
        </p:txBody>
      </p:sp>
    </p:spTree>
    <p:extLst>
      <p:ext uri="{BB962C8B-B14F-4D97-AF65-F5344CB8AC3E}">
        <p14:creationId xmlns:p14="http://schemas.microsoft.com/office/powerpoint/2010/main" val="39574698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63B8A43-86B6-4047-BA34-8CF942387DDF}" type="datetimeFigureOut">
              <a:rPr lang="zh-CN" altLang="en-US" smtClean="0"/>
              <a:t>2014/11/27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4588FE8-4233-4FC9-B5E5-6D9D5BBC77BF}" type="slidenum">
              <a:rPr lang="zh-CN" altLang="en-US" smtClean="0"/>
              <a:t>‹#›</a:t>
            </a:fld>
            <a:endParaRPr lang="zh-CN" altLang="en-US"/>
          </a:p>
        </p:txBody>
      </p:sp>
    </p:spTree>
    <p:extLst>
      <p:ext uri="{BB962C8B-B14F-4D97-AF65-F5344CB8AC3E}">
        <p14:creationId xmlns:p14="http://schemas.microsoft.com/office/powerpoint/2010/main" val="3829207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3B8A43-86B6-4047-BA34-8CF942387DDF}" type="datetimeFigureOut">
              <a:rPr lang="zh-CN" altLang="en-US" smtClean="0"/>
              <a:t>2014/11/27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4588FE8-4233-4FC9-B5E5-6D9D5BBC77BF}" type="slidenum">
              <a:rPr lang="zh-CN" altLang="en-US" smtClean="0"/>
              <a:t>‹#›</a:t>
            </a:fld>
            <a:endParaRPr lang="zh-CN" altLang="en-US"/>
          </a:p>
        </p:txBody>
      </p:sp>
    </p:spTree>
    <p:extLst>
      <p:ext uri="{BB962C8B-B14F-4D97-AF65-F5344CB8AC3E}">
        <p14:creationId xmlns:p14="http://schemas.microsoft.com/office/powerpoint/2010/main" val="101786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63B8A43-86B6-4047-BA34-8CF942387DDF}" type="datetimeFigureOut">
              <a:rPr lang="zh-CN" altLang="en-US" smtClean="0"/>
              <a:t>2014/11/27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588FE8-4233-4FC9-B5E5-6D9D5BBC77BF}" type="slidenum">
              <a:rPr lang="zh-CN" altLang="en-US" smtClean="0"/>
              <a:t>‹#›</a:t>
            </a:fld>
            <a:endParaRPr lang="zh-CN" altLang="en-US"/>
          </a:p>
        </p:txBody>
      </p:sp>
    </p:spTree>
    <p:extLst>
      <p:ext uri="{BB962C8B-B14F-4D97-AF65-F5344CB8AC3E}">
        <p14:creationId xmlns:p14="http://schemas.microsoft.com/office/powerpoint/2010/main" val="1785356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63B8A43-86B6-4047-BA34-8CF942387DDF}" type="datetimeFigureOut">
              <a:rPr lang="zh-CN" altLang="en-US" smtClean="0"/>
              <a:t>2014/11/27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588FE8-4233-4FC9-B5E5-6D9D5BBC77BF}" type="slidenum">
              <a:rPr lang="zh-CN" altLang="en-US" smtClean="0"/>
              <a:t>‹#›</a:t>
            </a:fld>
            <a:endParaRPr lang="zh-CN" altLang="en-US"/>
          </a:p>
        </p:txBody>
      </p:sp>
    </p:spTree>
    <p:extLst>
      <p:ext uri="{BB962C8B-B14F-4D97-AF65-F5344CB8AC3E}">
        <p14:creationId xmlns:p14="http://schemas.microsoft.com/office/powerpoint/2010/main" val="58073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3B8A43-86B6-4047-BA34-8CF942387DDF}" type="datetimeFigureOut">
              <a:rPr lang="zh-CN" altLang="en-US" smtClean="0"/>
              <a:t>2014/11/27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588FE8-4233-4FC9-B5E5-6D9D5BBC77BF}" type="slidenum">
              <a:rPr lang="zh-CN" altLang="en-US" smtClean="0"/>
              <a:t>‹#›</a:t>
            </a:fld>
            <a:endParaRPr lang="zh-CN" altLang="en-US"/>
          </a:p>
        </p:txBody>
      </p:sp>
    </p:spTree>
    <p:extLst>
      <p:ext uri="{BB962C8B-B14F-4D97-AF65-F5344CB8AC3E}">
        <p14:creationId xmlns:p14="http://schemas.microsoft.com/office/powerpoint/2010/main" val="40222893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会议纪要</a:t>
            </a:r>
            <a:endParaRPr lang="zh-CN" altLang="en-US" dirty="0"/>
          </a:p>
        </p:txBody>
      </p:sp>
      <p:sp>
        <p:nvSpPr>
          <p:cNvPr id="3" name="内容占位符 2"/>
          <p:cNvSpPr>
            <a:spLocks noGrp="1"/>
          </p:cNvSpPr>
          <p:nvPr>
            <p:ph idx="1"/>
          </p:nvPr>
        </p:nvSpPr>
        <p:spPr/>
        <p:txBody>
          <a:bodyPr/>
          <a:lstStyle/>
          <a:p>
            <a:endParaRPr lang="zh-CN" altLang="en-US" dirty="0"/>
          </a:p>
        </p:txBody>
      </p:sp>
    </p:spTree>
    <p:extLst>
      <p:ext uri="{BB962C8B-B14F-4D97-AF65-F5344CB8AC3E}">
        <p14:creationId xmlns:p14="http://schemas.microsoft.com/office/powerpoint/2010/main" val="18306843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3"/>
          <p:cNvSpPr>
            <a:spLocks noGrp="1"/>
          </p:cNvSpPr>
          <p:nvPr>
            <p:ph type="dt" sz="half" idx="10"/>
          </p:nvPr>
        </p:nvSpPr>
        <p:spPr/>
        <p:txBody>
          <a:bodyPr/>
          <a:lstStyle/>
          <a:p>
            <a:fld id="{F4018263-DAA8-40EA-8D39-EA4275233C02}" type="datetime1">
              <a:rPr lang="zh-CN" altLang="en-US"/>
              <a:pPr/>
              <a:t>2014/11/27</a:t>
            </a:fld>
            <a:endParaRPr lang="zh-CN" altLang="zh-CN"/>
          </a:p>
        </p:txBody>
      </p:sp>
      <p:sp>
        <p:nvSpPr>
          <p:cNvPr id="4" name="灯片编号占位符 5"/>
          <p:cNvSpPr>
            <a:spLocks noGrp="1"/>
          </p:cNvSpPr>
          <p:nvPr>
            <p:ph type="sldNum" sz="quarter" idx="12"/>
          </p:nvPr>
        </p:nvSpPr>
        <p:spPr/>
        <p:txBody>
          <a:bodyPr/>
          <a:lstStyle/>
          <a:p>
            <a:fld id="{C5B8B952-7692-4637-9C7D-D8910B287B7E}" type="slidenum">
              <a:rPr lang="zh-CN" altLang="zh-CN"/>
              <a:pPr/>
              <a:t>10</a:t>
            </a:fld>
            <a:endParaRPr lang="zh-CN" altLang="zh-CN"/>
          </a:p>
        </p:txBody>
      </p:sp>
      <p:sp>
        <p:nvSpPr>
          <p:cNvPr id="25602" name="Rectangle 2"/>
          <p:cNvSpPr>
            <a:spLocks noGrp="1" noRot="1" noChangeArrowheads="1"/>
          </p:cNvSpPr>
          <p:nvPr>
            <p:ph type="body" idx="1"/>
          </p:nvPr>
        </p:nvSpPr>
        <p:spPr/>
        <p:txBody>
          <a:bodyPr/>
          <a:lstStyle/>
          <a:p>
            <a:pPr marL="1168400" lvl="1" indent="-711200">
              <a:buFont typeface="Wingdings" pitchFamily="2" charset="2"/>
              <a:buNone/>
            </a:pPr>
            <a:r>
              <a:rPr lang="zh-CN" altLang="en-US" sz="3600" b="1"/>
              <a:t>三、正文</a:t>
            </a:r>
            <a:endParaRPr lang="zh-CN" altLang="en-US" sz="3600"/>
          </a:p>
          <a:p>
            <a:pPr marL="812800" indent="-812800">
              <a:buFont typeface="Wingdings" pitchFamily="2" charset="2"/>
              <a:buNone/>
            </a:pPr>
            <a:r>
              <a:rPr lang="zh-CN" altLang="en-US"/>
              <a:t>　　</a:t>
            </a:r>
          </a:p>
          <a:p>
            <a:pPr marL="812800" indent="-812800">
              <a:buFont typeface="Wingdings" pitchFamily="2" charset="2"/>
              <a:buNone/>
            </a:pPr>
            <a:r>
              <a:rPr lang="zh-CN" altLang="en-US"/>
              <a:t>　　</a:t>
            </a:r>
            <a:r>
              <a:rPr lang="zh-CN" altLang="en-US" b="1"/>
              <a:t>（１）、会议基本情况</a:t>
            </a:r>
          </a:p>
          <a:p>
            <a:pPr marL="812800" indent="-812800">
              <a:buFont typeface="Wingdings" pitchFamily="2" charset="2"/>
              <a:buNone/>
            </a:pPr>
            <a:r>
              <a:rPr lang="zh-CN" altLang="en-US" b="1"/>
              <a:t>　　（２）、会议主要精神</a:t>
            </a:r>
          </a:p>
          <a:p>
            <a:pPr marL="812800" indent="-812800">
              <a:buFont typeface="Wingdings" pitchFamily="2" charset="2"/>
              <a:buNone/>
            </a:pPr>
            <a:r>
              <a:rPr lang="zh-CN" altLang="en-US" b="1"/>
              <a:t>　　（３）、结尾</a:t>
            </a:r>
          </a:p>
        </p:txBody>
      </p:sp>
    </p:spTree>
    <p:extLst>
      <p:ext uri="{BB962C8B-B14F-4D97-AF65-F5344CB8AC3E}">
        <p14:creationId xmlns:p14="http://schemas.microsoft.com/office/powerpoint/2010/main" val="21543969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0BF7CF0-75C0-46FC-BF42-659527526035}" type="datetime1">
              <a:rPr lang="zh-CN" altLang="en-US"/>
              <a:pPr/>
              <a:t>2014/11/27</a:t>
            </a:fld>
            <a:endParaRPr lang="zh-CN" altLang="zh-CN"/>
          </a:p>
        </p:txBody>
      </p:sp>
      <p:sp>
        <p:nvSpPr>
          <p:cNvPr id="5" name="灯片编号占位符 5"/>
          <p:cNvSpPr>
            <a:spLocks noGrp="1"/>
          </p:cNvSpPr>
          <p:nvPr>
            <p:ph type="sldNum" sz="quarter" idx="12"/>
          </p:nvPr>
        </p:nvSpPr>
        <p:spPr/>
        <p:txBody>
          <a:bodyPr/>
          <a:lstStyle/>
          <a:p>
            <a:fld id="{37EDC971-310D-4CDA-87B8-081C1448BA32}" type="slidenum">
              <a:rPr lang="zh-CN" altLang="zh-CN"/>
              <a:pPr/>
              <a:t>11</a:t>
            </a:fld>
            <a:endParaRPr lang="zh-CN" altLang="zh-CN"/>
          </a:p>
        </p:txBody>
      </p:sp>
      <p:sp>
        <p:nvSpPr>
          <p:cNvPr id="26626" name="Rectangle 2"/>
          <p:cNvSpPr>
            <a:spLocks noGrp="1" noRot="1" noChangeArrowheads="1"/>
          </p:cNvSpPr>
          <p:nvPr>
            <p:ph type="title"/>
          </p:nvPr>
        </p:nvSpPr>
        <p:spPr/>
        <p:txBody>
          <a:bodyPr/>
          <a:lstStyle/>
          <a:p>
            <a:r>
              <a:rPr lang="zh-CN"/>
              <a:t>（１）基本情况</a:t>
            </a:r>
          </a:p>
        </p:txBody>
      </p:sp>
      <p:sp>
        <p:nvSpPr>
          <p:cNvPr id="26627" name="Rectangle 3"/>
          <p:cNvSpPr>
            <a:spLocks noGrp="1" noRot="1" noChangeArrowheads="1"/>
          </p:cNvSpPr>
          <p:nvPr>
            <p:ph type="body" idx="1"/>
          </p:nvPr>
        </p:nvSpPr>
        <p:spPr>
          <a:xfrm>
            <a:off x="609600" y="1843088"/>
            <a:ext cx="8153400" cy="4256087"/>
          </a:xfrm>
        </p:spPr>
        <p:txBody>
          <a:bodyPr/>
          <a:lstStyle/>
          <a:p>
            <a:pPr marL="812800" indent="-812800">
              <a:buFont typeface="Wingdings" pitchFamily="2" charset="2"/>
              <a:buNone/>
            </a:pPr>
            <a:r>
              <a:rPr lang="zh-CN"/>
              <a:t>　　</a:t>
            </a:r>
            <a:r>
              <a:rPr lang="zh-CN" b="1"/>
              <a:t>包括会议召开的目的、指导思想或依</a:t>
            </a:r>
          </a:p>
          <a:p>
            <a:pPr marL="812800" indent="-812800">
              <a:buFont typeface="Wingdings" pitchFamily="2" charset="2"/>
              <a:buNone/>
            </a:pPr>
            <a:r>
              <a:rPr lang="zh-CN" b="1"/>
              <a:t>据、会议时间、地点、会议名称、支持单</a:t>
            </a:r>
          </a:p>
          <a:p>
            <a:pPr marL="812800" indent="-812800">
              <a:buFont typeface="Wingdings" pitchFamily="2" charset="2"/>
              <a:buNone/>
            </a:pPr>
            <a:r>
              <a:rPr lang="zh-CN" b="1"/>
              <a:t>位、与会代表、主要议程、主要收获及对会</a:t>
            </a:r>
          </a:p>
          <a:p>
            <a:pPr marL="812800" indent="-812800">
              <a:buFont typeface="Wingdings" pitchFamily="2" charset="2"/>
              <a:buNone/>
            </a:pPr>
            <a:r>
              <a:rPr lang="zh-CN" b="1"/>
              <a:t>议的总评价。</a:t>
            </a:r>
          </a:p>
        </p:txBody>
      </p:sp>
    </p:spTree>
    <p:extLst>
      <p:ext uri="{BB962C8B-B14F-4D97-AF65-F5344CB8AC3E}">
        <p14:creationId xmlns:p14="http://schemas.microsoft.com/office/powerpoint/2010/main" val="22736687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3"/>
          <p:cNvSpPr>
            <a:spLocks noGrp="1"/>
          </p:cNvSpPr>
          <p:nvPr>
            <p:ph type="dt" sz="half" idx="10"/>
          </p:nvPr>
        </p:nvSpPr>
        <p:spPr/>
        <p:txBody>
          <a:bodyPr/>
          <a:lstStyle/>
          <a:p>
            <a:fld id="{3511BEB4-50F6-4A49-BF3A-427CCCCC7ADF}" type="datetime1">
              <a:rPr lang="zh-CN" altLang="en-US"/>
              <a:pPr/>
              <a:t>2014/11/27</a:t>
            </a:fld>
            <a:endParaRPr lang="zh-CN" altLang="zh-CN"/>
          </a:p>
        </p:txBody>
      </p:sp>
      <p:sp>
        <p:nvSpPr>
          <p:cNvPr id="4" name="灯片编号占位符 5"/>
          <p:cNvSpPr>
            <a:spLocks noGrp="1"/>
          </p:cNvSpPr>
          <p:nvPr>
            <p:ph type="sldNum" sz="quarter" idx="12"/>
          </p:nvPr>
        </p:nvSpPr>
        <p:spPr/>
        <p:txBody>
          <a:bodyPr/>
          <a:lstStyle/>
          <a:p>
            <a:fld id="{F5AC1E89-2710-408B-AA91-B2C53595AB0B}" type="slidenum">
              <a:rPr lang="zh-CN" altLang="zh-CN"/>
              <a:pPr/>
              <a:t>12</a:t>
            </a:fld>
            <a:endParaRPr lang="zh-CN" altLang="zh-CN"/>
          </a:p>
        </p:txBody>
      </p:sp>
      <p:sp>
        <p:nvSpPr>
          <p:cNvPr id="27650" name="Rectangle 2"/>
          <p:cNvSpPr>
            <a:spLocks noGrp="1" noRot="1" noChangeArrowheads="1"/>
          </p:cNvSpPr>
          <p:nvPr>
            <p:ph type="body" idx="1"/>
          </p:nvPr>
        </p:nvSpPr>
        <p:spPr>
          <a:xfrm>
            <a:off x="0" y="0"/>
            <a:ext cx="9144000" cy="6858000"/>
          </a:xfrm>
        </p:spPr>
        <p:txBody>
          <a:bodyPr/>
          <a:lstStyle/>
          <a:p>
            <a:pPr>
              <a:buFont typeface="Wingdings" pitchFamily="2" charset="2"/>
              <a:buNone/>
            </a:pPr>
            <a:r>
              <a:rPr lang="zh-CN" b="1"/>
              <a:t>例１</a:t>
            </a:r>
            <a:r>
              <a:rPr lang="zh-CN" sz="2800"/>
              <a:t>：</a:t>
            </a:r>
          </a:p>
          <a:p>
            <a:pPr>
              <a:buFont typeface="Wingdings" pitchFamily="2" charset="2"/>
              <a:buNone/>
            </a:pPr>
            <a:r>
              <a:rPr lang="zh-CN" sz="2800"/>
              <a:t>　　</a:t>
            </a:r>
            <a:r>
              <a:rPr lang="zh-CN" sz="2800" b="1"/>
              <a:t>根据中央书记处和国务院的指示，康世恩同志于７月</a:t>
            </a:r>
          </a:p>
          <a:p>
            <a:pPr>
              <a:buFont typeface="Wingdings" pitchFamily="2" charset="2"/>
              <a:buNone/>
            </a:pPr>
            <a:r>
              <a:rPr lang="zh-CN" sz="2800" b="1"/>
              <a:t>７日至７月９日，召集山西省、铁道部、国家经委和北</a:t>
            </a:r>
          </a:p>
          <a:p>
            <a:pPr>
              <a:buFont typeface="Wingdings" pitchFamily="2" charset="2"/>
              <a:buNone/>
            </a:pPr>
            <a:r>
              <a:rPr lang="zh-CN" sz="2800" b="1"/>
              <a:t>京、太原铁路局的负责同志开会，对改革北京、太原铁路</a:t>
            </a:r>
          </a:p>
          <a:p>
            <a:pPr>
              <a:buFont typeface="Wingdings" pitchFamily="2" charset="2"/>
              <a:buNone/>
            </a:pPr>
            <a:r>
              <a:rPr lang="zh-CN" sz="2800" b="1"/>
              <a:t>局管理体制，保证山西煤炭运输问题，认真作了研究。</a:t>
            </a:r>
          </a:p>
          <a:p>
            <a:pPr>
              <a:buFont typeface="Wingdings" pitchFamily="2" charset="2"/>
              <a:buNone/>
            </a:pPr>
            <a:r>
              <a:rPr lang="zh-CN" altLang="zh-CN" sz="2800" b="1"/>
              <a:t>《</a:t>
            </a:r>
            <a:r>
              <a:rPr lang="zh-CN" sz="2800" b="1"/>
              <a:t>关于改革北京、太原铁路局管理体制的会议纪要</a:t>
            </a:r>
            <a:r>
              <a:rPr lang="zh-CN" altLang="zh-CN" sz="2800" b="1"/>
              <a:t>》</a:t>
            </a:r>
          </a:p>
          <a:p>
            <a:pPr>
              <a:buFont typeface="Wingdings" pitchFamily="2" charset="2"/>
              <a:buNone/>
            </a:pPr>
            <a:r>
              <a:rPr lang="zh-CN" b="1"/>
              <a:t>例２</a:t>
            </a:r>
            <a:r>
              <a:rPr lang="zh-CN" sz="2800" b="1"/>
              <a:t>：</a:t>
            </a:r>
          </a:p>
          <a:p>
            <a:pPr>
              <a:buFont typeface="Wingdings" pitchFamily="2" charset="2"/>
              <a:buNone/>
            </a:pPr>
            <a:r>
              <a:rPr lang="zh-CN" sz="2800" b="1"/>
              <a:t>　　</a:t>
            </a:r>
            <a:r>
              <a:rPr lang="zh-CN" altLang="zh-CN" sz="2800" b="1"/>
              <a:t>×</a:t>
            </a:r>
            <a:r>
              <a:rPr lang="zh-CN" sz="2800" b="1"/>
              <a:t>年</a:t>
            </a:r>
            <a:r>
              <a:rPr lang="zh-CN" altLang="zh-CN" sz="2800" b="1"/>
              <a:t>×</a:t>
            </a:r>
            <a:r>
              <a:rPr lang="zh-CN" sz="2800" b="1"/>
              <a:t>月</a:t>
            </a:r>
            <a:r>
              <a:rPr lang="zh-CN" altLang="zh-CN" sz="2800" b="1"/>
              <a:t>×</a:t>
            </a:r>
            <a:r>
              <a:rPr lang="zh-CN" sz="2800" b="1"/>
              <a:t>日，</a:t>
            </a:r>
            <a:r>
              <a:rPr lang="zh-CN" altLang="zh-CN" sz="2800" b="1"/>
              <a:t>×</a:t>
            </a:r>
            <a:r>
              <a:rPr lang="zh-CN" sz="2800" b="1"/>
              <a:t>省第</a:t>
            </a:r>
            <a:r>
              <a:rPr lang="zh-CN" altLang="zh-CN" sz="2800" b="1"/>
              <a:t>×</a:t>
            </a:r>
            <a:r>
              <a:rPr lang="zh-CN" sz="2800" b="1"/>
              <a:t>届人大常委会在</a:t>
            </a:r>
            <a:r>
              <a:rPr lang="zh-CN" altLang="zh-CN" sz="2800" b="1"/>
              <a:t>×</a:t>
            </a:r>
            <a:r>
              <a:rPr lang="zh-CN" sz="2800" b="1"/>
              <a:t>地举行了</a:t>
            </a:r>
          </a:p>
          <a:p>
            <a:pPr>
              <a:buFont typeface="Wingdings" pitchFamily="2" charset="2"/>
              <a:buNone/>
            </a:pPr>
            <a:r>
              <a:rPr lang="zh-CN" sz="2800" b="1"/>
              <a:t>第</a:t>
            </a:r>
            <a:r>
              <a:rPr lang="zh-CN" altLang="zh-CN" sz="2800" b="1"/>
              <a:t>×</a:t>
            </a:r>
            <a:r>
              <a:rPr lang="zh-CN" sz="2800" b="1"/>
              <a:t>次会议，圆满地完成了将要召开的</a:t>
            </a:r>
            <a:r>
              <a:rPr lang="zh-CN" altLang="zh-CN" sz="2800" b="1"/>
              <a:t>××</a:t>
            </a:r>
            <a:r>
              <a:rPr lang="zh-CN" sz="2800" b="1"/>
              <a:t>会议的准备工</a:t>
            </a:r>
          </a:p>
          <a:p>
            <a:pPr>
              <a:buFont typeface="Wingdings" pitchFamily="2" charset="2"/>
              <a:buNone/>
            </a:pPr>
            <a:r>
              <a:rPr lang="zh-CN" sz="2800" b="1"/>
              <a:t>作。</a:t>
            </a:r>
          </a:p>
          <a:p>
            <a:pPr>
              <a:buFont typeface="Wingdings" pitchFamily="2" charset="2"/>
              <a:buNone/>
            </a:pPr>
            <a:r>
              <a:rPr lang="zh-CN" b="1"/>
              <a:t>例３</a:t>
            </a:r>
            <a:r>
              <a:rPr lang="zh-CN" sz="2800" b="1"/>
              <a:t>：</a:t>
            </a:r>
          </a:p>
          <a:p>
            <a:pPr>
              <a:buFont typeface="Wingdings" pitchFamily="2" charset="2"/>
              <a:buNone/>
            </a:pPr>
            <a:r>
              <a:rPr lang="zh-CN" sz="2800" b="1"/>
              <a:t>　　现将</a:t>
            </a:r>
            <a:r>
              <a:rPr lang="zh-CN" altLang="zh-CN" sz="2800" b="1"/>
              <a:t>×</a:t>
            </a:r>
            <a:r>
              <a:rPr lang="zh-CN" sz="2800" b="1"/>
              <a:t>年</a:t>
            </a:r>
            <a:r>
              <a:rPr lang="zh-CN" altLang="zh-CN" sz="2800" b="1"/>
              <a:t>×</a:t>
            </a:r>
            <a:r>
              <a:rPr lang="zh-CN" sz="2800" b="1"/>
              <a:t>月</a:t>
            </a:r>
            <a:r>
              <a:rPr lang="zh-CN" altLang="zh-CN" sz="2800" b="1"/>
              <a:t>×</a:t>
            </a:r>
            <a:r>
              <a:rPr lang="zh-CN" sz="2800" b="1"/>
              <a:t>日在</a:t>
            </a:r>
            <a:r>
              <a:rPr lang="zh-CN" altLang="zh-CN" sz="2800" b="1"/>
              <a:t>×</a:t>
            </a:r>
            <a:r>
              <a:rPr lang="zh-CN" sz="2800" b="1"/>
              <a:t>地举行的</a:t>
            </a:r>
            <a:r>
              <a:rPr lang="zh-CN" altLang="zh-CN" sz="2800" b="1"/>
              <a:t>××</a:t>
            </a:r>
            <a:r>
              <a:rPr lang="zh-CN" sz="2800" b="1"/>
              <a:t>会议纪要如下：</a:t>
            </a:r>
          </a:p>
        </p:txBody>
      </p:sp>
    </p:spTree>
    <p:extLst>
      <p:ext uri="{BB962C8B-B14F-4D97-AF65-F5344CB8AC3E}">
        <p14:creationId xmlns:p14="http://schemas.microsoft.com/office/powerpoint/2010/main" val="15324286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B0206B61-F6D8-49CB-B3DD-5B45505FDBF8}" type="datetime1">
              <a:rPr lang="zh-CN" altLang="en-US"/>
              <a:pPr/>
              <a:t>2014/11/27</a:t>
            </a:fld>
            <a:endParaRPr lang="zh-CN" altLang="zh-CN"/>
          </a:p>
        </p:txBody>
      </p:sp>
      <p:sp>
        <p:nvSpPr>
          <p:cNvPr id="5" name="灯片编号占位符 5"/>
          <p:cNvSpPr>
            <a:spLocks noGrp="1"/>
          </p:cNvSpPr>
          <p:nvPr>
            <p:ph type="sldNum" sz="quarter" idx="12"/>
          </p:nvPr>
        </p:nvSpPr>
        <p:spPr/>
        <p:txBody>
          <a:bodyPr/>
          <a:lstStyle/>
          <a:p>
            <a:fld id="{79FD6D7F-DD95-4ACE-ACD5-5F36C47AFEBE}" type="slidenum">
              <a:rPr lang="zh-CN" altLang="zh-CN"/>
              <a:pPr/>
              <a:t>13</a:t>
            </a:fld>
            <a:endParaRPr lang="zh-CN" altLang="zh-CN"/>
          </a:p>
        </p:txBody>
      </p:sp>
      <p:sp>
        <p:nvSpPr>
          <p:cNvPr id="28674" name="Rectangle 2"/>
          <p:cNvSpPr>
            <a:spLocks noGrp="1" noRot="1" noChangeArrowheads="1"/>
          </p:cNvSpPr>
          <p:nvPr>
            <p:ph type="title"/>
          </p:nvPr>
        </p:nvSpPr>
        <p:spPr>
          <a:xfrm>
            <a:off x="298450" y="228600"/>
            <a:ext cx="8540750" cy="850900"/>
          </a:xfrm>
        </p:spPr>
        <p:txBody>
          <a:bodyPr/>
          <a:lstStyle/>
          <a:p>
            <a:r>
              <a:rPr lang="zh-CN"/>
              <a:t>（２）、会议主要精神</a:t>
            </a:r>
          </a:p>
        </p:txBody>
      </p:sp>
      <p:sp>
        <p:nvSpPr>
          <p:cNvPr id="28675" name="Rectangle 3"/>
          <p:cNvSpPr>
            <a:spLocks noGrp="1" noRot="1" noChangeArrowheads="1"/>
          </p:cNvSpPr>
          <p:nvPr>
            <p:ph type="body" idx="1"/>
          </p:nvPr>
        </p:nvSpPr>
        <p:spPr>
          <a:xfrm>
            <a:off x="457200" y="1341438"/>
            <a:ext cx="8229600" cy="4784725"/>
          </a:xfrm>
        </p:spPr>
        <p:txBody>
          <a:bodyPr/>
          <a:lstStyle/>
          <a:p>
            <a:pPr>
              <a:buFont typeface="Wingdings" pitchFamily="2" charset="2"/>
              <a:buNone/>
            </a:pPr>
            <a:r>
              <a:rPr lang="zh-CN" dirty="0"/>
              <a:t>　　</a:t>
            </a:r>
            <a:r>
              <a:rPr lang="zh-CN" b="1" dirty="0"/>
              <a:t>一般写会议研究的问题、讨论的意见、</a:t>
            </a:r>
          </a:p>
          <a:p>
            <a:pPr>
              <a:buFont typeface="Wingdings" pitchFamily="2" charset="2"/>
              <a:buNone/>
            </a:pPr>
            <a:r>
              <a:rPr lang="zh-CN" b="1" dirty="0"/>
              <a:t>作出的决定等。</a:t>
            </a:r>
          </a:p>
          <a:p>
            <a:pPr>
              <a:buFont typeface="Wingdings" pitchFamily="2" charset="2"/>
              <a:buNone/>
            </a:pPr>
            <a:r>
              <a:rPr lang="zh-CN" b="1" dirty="0"/>
              <a:t>　　常见的写法有３种：</a:t>
            </a:r>
          </a:p>
          <a:p>
            <a:r>
              <a:rPr lang="zh-CN" b="1" dirty="0"/>
              <a:t>　　</a:t>
            </a:r>
            <a:r>
              <a:rPr lang="zh-CN" altLang="en-US" dirty="0" smtClean="0"/>
              <a:t>下面分别介绍各类会议纪要主体的写法。</a:t>
            </a:r>
          </a:p>
          <a:p>
            <a:r>
              <a:rPr lang="zh-CN" altLang="en-US" dirty="0" smtClean="0">
                <a:sym typeface="Wingdings" pitchFamily="2" charset="2"/>
              </a:rPr>
              <a:t></a:t>
            </a:r>
            <a:r>
              <a:rPr lang="zh-CN" altLang="en-US" b="1" dirty="0" smtClean="0">
                <a:solidFill>
                  <a:srgbClr val="0070C0"/>
                </a:solidFill>
              </a:rPr>
              <a:t>综述式会议纪要</a:t>
            </a:r>
            <a:r>
              <a:rPr lang="en-US" altLang="zh-CN" dirty="0" smtClean="0"/>
              <a:t>:</a:t>
            </a:r>
            <a:r>
              <a:rPr lang="zh-CN" altLang="en-US" dirty="0" smtClean="0"/>
              <a:t>对会议的内容或议定事项，进行综合概括，按性质分成若干部分，依据一定的逻辑顺序排列写出。</a:t>
            </a:r>
          </a:p>
          <a:p>
            <a:r>
              <a:rPr lang="zh-CN" altLang="en-US" dirty="0" smtClean="0"/>
              <a:t>　　议题比较重大</a:t>
            </a:r>
            <a:r>
              <a:rPr lang="en-US" altLang="zh-CN" dirty="0" smtClean="0"/>
              <a:t>,</a:t>
            </a:r>
            <a:r>
              <a:rPr lang="zh-CN" altLang="en-US" dirty="0" smtClean="0"/>
              <a:t>涉及面较广的会议纪要</a:t>
            </a:r>
            <a:r>
              <a:rPr lang="en-US" altLang="zh-CN" dirty="0" smtClean="0"/>
              <a:t>,</a:t>
            </a:r>
            <a:r>
              <a:rPr lang="zh-CN" altLang="en-US" dirty="0" smtClean="0"/>
              <a:t>多属此类。</a:t>
            </a:r>
            <a:endParaRPr lang="zh-CN" altLang="en-US" dirty="0"/>
          </a:p>
        </p:txBody>
      </p:sp>
    </p:spTree>
    <p:extLst>
      <p:ext uri="{BB962C8B-B14F-4D97-AF65-F5344CB8AC3E}">
        <p14:creationId xmlns:p14="http://schemas.microsoft.com/office/powerpoint/2010/main" val="6700341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3"/>
          <p:cNvSpPr>
            <a:spLocks noGrp="1"/>
          </p:cNvSpPr>
          <p:nvPr>
            <p:ph type="dt" sz="half" idx="10"/>
          </p:nvPr>
        </p:nvSpPr>
        <p:spPr/>
        <p:txBody>
          <a:bodyPr/>
          <a:lstStyle/>
          <a:p>
            <a:fld id="{2D039F7F-179C-412E-A408-981CF42D4C34}" type="datetime1">
              <a:rPr lang="zh-CN" altLang="en-US"/>
              <a:pPr/>
              <a:t>2014/11/27</a:t>
            </a:fld>
            <a:endParaRPr lang="zh-CN" altLang="zh-CN"/>
          </a:p>
        </p:txBody>
      </p:sp>
      <p:sp>
        <p:nvSpPr>
          <p:cNvPr id="4" name="灯片编号占位符 5"/>
          <p:cNvSpPr>
            <a:spLocks noGrp="1"/>
          </p:cNvSpPr>
          <p:nvPr>
            <p:ph type="sldNum" sz="quarter" idx="12"/>
          </p:nvPr>
        </p:nvSpPr>
        <p:spPr/>
        <p:txBody>
          <a:bodyPr/>
          <a:lstStyle/>
          <a:p>
            <a:fld id="{46521A68-6E65-4C95-8D09-7585F0AF8037}" type="slidenum">
              <a:rPr lang="zh-CN" altLang="zh-CN"/>
              <a:pPr/>
              <a:t>14</a:t>
            </a:fld>
            <a:endParaRPr lang="zh-CN" altLang="zh-CN"/>
          </a:p>
        </p:txBody>
      </p:sp>
      <p:sp>
        <p:nvSpPr>
          <p:cNvPr id="29698" name="Rectangle 2"/>
          <p:cNvSpPr>
            <a:spLocks noGrp="1" noRot="1" noChangeArrowheads="1"/>
          </p:cNvSpPr>
          <p:nvPr>
            <p:ph type="body" idx="1"/>
          </p:nvPr>
        </p:nvSpPr>
        <p:spPr>
          <a:xfrm>
            <a:off x="179388" y="692150"/>
            <a:ext cx="8785225" cy="6010275"/>
          </a:xfrm>
        </p:spPr>
        <p:txBody>
          <a:bodyPr/>
          <a:lstStyle/>
          <a:p>
            <a:r>
              <a:rPr lang="zh-CN" altLang="en-US" dirty="0" smtClean="0">
                <a:sym typeface="Wingdings" pitchFamily="2" charset="2"/>
              </a:rPr>
              <a:t></a:t>
            </a:r>
            <a:r>
              <a:rPr lang="zh-CN" altLang="en-US" b="1" dirty="0" smtClean="0">
                <a:solidFill>
                  <a:srgbClr val="0070C0"/>
                </a:solidFill>
              </a:rPr>
              <a:t>分项式会议纪要</a:t>
            </a:r>
            <a:r>
              <a:rPr lang="en-US" altLang="zh-CN" b="1" dirty="0" smtClean="0">
                <a:solidFill>
                  <a:srgbClr val="0070C0"/>
                </a:solidFill>
              </a:rPr>
              <a:t>:</a:t>
            </a:r>
            <a:r>
              <a:rPr lang="zh-CN" altLang="en-US" dirty="0" smtClean="0"/>
              <a:t>把会议的内容或议定事项，分条列项地写出。</a:t>
            </a:r>
          </a:p>
          <a:p>
            <a:r>
              <a:rPr lang="zh-CN" altLang="en-US" dirty="0" smtClean="0"/>
              <a:t>    许多办公会议纪要或讨论解决较具体、较专门问题的会议纪要属于这一类。</a:t>
            </a:r>
          </a:p>
        </p:txBody>
      </p:sp>
    </p:spTree>
    <p:extLst>
      <p:ext uri="{BB962C8B-B14F-4D97-AF65-F5344CB8AC3E}">
        <p14:creationId xmlns:p14="http://schemas.microsoft.com/office/powerpoint/2010/main" val="25603341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9" name="Text Box 5"/>
          <p:cNvSpPr txBox="1">
            <a:spLocks noChangeArrowheads="1"/>
          </p:cNvSpPr>
          <p:nvPr/>
        </p:nvSpPr>
        <p:spPr bwMode="auto">
          <a:xfrm>
            <a:off x="251520" y="0"/>
            <a:ext cx="8568952" cy="4247317"/>
          </a:xfrm>
          <a:prstGeom prst="rect">
            <a:avLst/>
          </a:prstGeom>
          <a:solidFill>
            <a:srgbClr val="C0C0C0">
              <a:alpha val="50195"/>
            </a:srgbClr>
          </a:solidFill>
          <a:ln w="9525">
            <a:solidFill>
              <a:srgbClr val="800000"/>
            </a:solidFill>
            <a:miter lim="800000"/>
            <a:headEnd/>
            <a:tailEnd/>
          </a:ln>
        </p:spPr>
        <p:txBody>
          <a:bodyPr wrap="square">
            <a:spAutoFit/>
          </a:bodyPr>
          <a:lstStyle/>
          <a:p>
            <a:r>
              <a:rPr lang="zh-CN" altLang="en-US" dirty="0">
                <a:solidFill>
                  <a:srgbClr val="FF0000"/>
                </a:solidFill>
              </a:rPr>
              <a:t>例文</a:t>
            </a:r>
            <a:r>
              <a:rPr lang="en-US" altLang="zh-CN" dirty="0" smtClean="0">
                <a:solidFill>
                  <a:srgbClr val="FF0000"/>
                </a:solidFill>
              </a:rPr>
              <a:t>1</a:t>
            </a:r>
          </a:p>
          <a:p>
            <a:pPr algn="ctr"/>
            <a:r>
              <a:rPr lang="en-US" altLang="zh-CN" dirty="0" smtClean="0"/>
              <a:t>×××</a:t>
            </a:r>
            <a:r>
              <a:rPr lang="zh-CN" altLang="en-US" dirty="0"/>
              <a:t>企业集团办公会议纪要</a:t>
            </a:r>
          </a:p>
          <a:p>
            <a:pPr algn="ctr"/>
            <a:r>
              <a:rPr lang="zh-CN" altLang="en-US" dirty="0"/>
              <a:t>（</a:t>
            </a:r>
            <a:r>
              <a:rPr lang="en-US" altLang="zh-CN" dirty="0"/>
              <a:t>××××</a:t>
            </a:r>
            <a:r>
              <a:rPr lang="zh-CN" altLang="en-US" dirty="0"/>
              <a:t>年一月十一日）</a:t>
            </a:r>
          </a:p>
          <a:p>
            <a:r>
              <a:rPr lang="zh-CN" altLang="en-US" dirty="0"/>
              <a:t>　　</a:t>
            </a:r>
            <a:r>
              <a:rPr lang="en-US" altLang="zh-CN" dirty="0"/>
              <a:t>××××</a:t>
            </a:r>
            <a:r>
              <a:rPr lang="zh-CN" altLang="en-US" dirty="0"/>
              <a:t>年</a:t>
            </a:r>
            <a:r>
              <a:rPr lang="en-US" altLang="zh-CN" dirty="0"/>
              <a:t>1</a:t>
            </a:r>
            <a:r>
              <a:rPr lang="zh-CN" altLang="en-US" dirty="0"/>
              <a:t>月</a:t>
            </a:r>
            <a:r>
              <a:rPr lang="en-US" altLang="zh-CN" dirty="0"/>
              <a:t>21</a:t>
            </a:r>
            <a:r>
              <a:rPr lang="zh-CN" altLang="en-US" dirty="0"/>
              <a:t>日下午，陈</a:t>
            </a:r>
            <a:r>
              <a:rPr lang="en-US" altLang="zh-CN" dirty="0"/>
              <a:t>×</a:t>
            </a:r>
            <a:r>
              <a:rPr lang="zh-CN" altLang="en-US" dirty="0"/>
              <a:t>总裁在总部主持召开了新年第一次总裁办公会议，确立今年企业集团的工作思路，布置了工作任务。参加会议的有各部门负责人。会议议定事项如下：</a:t>
            </a:r>
          </a:p>
          <a:p>
            <a:r>
              <a:rPr lang="zh-CN" altLang="en-US" dirty="0"/>
              <a:t>　　一、企业集团今年的工作思路是：</a:t>
            </a:r>
            <a:r>
              <a:rPr lang="zh-CN" altLang="en-US" dirty="0">
                <a:latin typeface="Arial" pitchFamily="34" charset="0"/>
              </a:rPr>
              <a:t>“</a:t>
            </a:r>
            <a:r>
              <a:rPr lang="zh-CN" altLang="en-US" dirty="0"/>
              <a:t>扶持和培育</a:t>
            </a:r>
            <a:r>
              <a:rPr lang="en-US" altLang="zh-CN" dirty="0"/>
              <a:t>10~15</a:t>
            </a:r>
            <a:r>
              <a:rPr lang="zh-CN" altLang="en-US" dirty="0"/>
              <a:t>家骨干企业；稳定</a:t>
            </a:r>
            <a:r>
              <a:rPr lang="en-US" altLang="zh-CN" dirty="0"/>
              <a:t>30</a:t>
            </a:r>
            <a:r>
              <a:rPr lang="zh-CN" altLang="en-US" dirty="0"/>
              <a:t>家左右中等企业；撤、并、停、转、重组一批小企业和困难企业</a:t>
            </a:r>
            <a:r>
              <a:rPr lang="zh-CN" altLang="en-US" dirty="0">
                <a:latin typeface="Arial" pitchFamily="34" charset="0"/>
              </a:rPr>
              <a:t>”</a:t>
            </a:r>
            <a:r>
              <a:rPr lang="zh-CN" altLang="en-US" dirty="0"/>
              <a:t>， 减少企业集团下属子企业数量，促进有潜力的企业快速发展。会议要求集团总部各部门依据工作思路制订出今年的工作计划。</a:t>
            </a:r>
          </a:p>
          <a:p>
            <a:r>
              <a:rPr lang="zh-CN" altLang="en-US" dirty="0"/>
              <a:t>　　二、今年的工作重点是建立</a:t>
            </a:r>
            <a:r>
              <a:rPr lang="zh-CN" altLang="en-US" dirty="0">
                <a:latin typeface="Arial" pitchFamily="34" charset="0"/>
              </a:rPr>
              <a:t>“</a:t>
            </a:r>
            <a:r>
              <a:rPr lang="zh-CN" altLang="en-US" dirty="0"/>
              <a:t>三库</a:t>
            </a:r>
            <a:r>
              <a:rPr lang="zh-CN" altLang="en-US" dirty="0">
                <a:latin typeface="Arial" pitchFamily="34" charset="0"/>
              </a:rPr>
              <a:t>”</a:t>
            </a:r>
            <a:r>
              <a:rPr lang="zh-CN" altLang="en-US" dirty="0"/>
              <a:t>，即建立企业资产财务信息库、人力资源库和企业基本情况数据库。</a:t>
            </a:r>
          </a:p>
          <a:p>
            <a:r>
              <a:rPr lang="zh-CN" altLang="en-US" dirty="0"/>
              <a:t>　　三、今年要加强集团内部管理，强化服务意识，理顺工作程序，严格考勤考核工作，增强执行制度和各项规定的自觉性，树立企业集团的良好形象。</a:t>
            </a:r>
          </a:p>
          <a:p>
            <a:r>
              <a:rPr lang="zh-CN" altLang="en-US" dirty="0"/>
              <a:t>　　四、年初出台新的企业考核体系。对不同性质的企业出台不同的考核办法。</a:t>
            </a:r>
          </a:p>
        </p:txBody>
      </p:sp>
      <p:sp>
        <p:nvSpPr>
          <p:cNvPr id="349190" name="Text Box 6"/>
          <p:cNvSpPr txBox="1">
            <a:spLocks noChangeArrowheads="1"/>
          </p:cNvSpPr>
          <p:nvPr/>
        </p:nvSpPr>
        <p:spPr bwMode="auto">
          <a:xfrm>
            <a:off x="1043608" y="4653136"/>
            <a:ext cx="7056438" cy="1616075"/>
          </a:xfrm>
          <a:prstGeom prst="rect">
            <a:avLst/>
          </a:prstGeom>
          <a:noFill/>
          <a:ln w="9525">
            <a:noFill/>
            <a:miter lim="800000"/>
            <a:headEnd/>
            <a:tailEnd/>
          </a:ln>
        </p:spPr>
        <p:txBody>
          <a:bodyPr>
            <a:spAutoFit/>
          </a:bodyPr>
          <a:lstStyle/>
          <a:p>
            <a:r>
              <a:rPr lang="zh-CN" altLang="en-US" sz="2000" dirty="0">
                <a:solidFill>
                  <a:srgbClr val="FF0000"/>
                </a:solidFill>
              </a:rPr>
              <a:t>提示</a:t>
            </a:r>
          </a:p>
          <a:p>
            <a:r>
              <a:rPr lang="zh-CN" altLang="en-US" sz="2000" dirty="0"/>
              <a:t>　　</a:t>
            </a:r>
            <a:r>
              <a:rPr lang="zh-CN" altLang="en-US" sz="2000" dirty="0" smtClean="0"/>
              <a:t>这是一篇</a:t>
            </a:r>
            <a:r>
              <a:rPr lang="zh-CN" altLang="en-US" sz="2000" b="1" dirty="0" smtClean="0">
                <a:solidFill>
                  <a:srgbClr val="FF0000"/>
                </a:solidFill>
              </a:rPr>
              <a:t>分项式会议纪要</a:t>
            </a:r>
            <a:r>
              <a:rPr lang="zh-CN" altLang="en-US" sz="2000" dirty="0" smtClean="0"/>
              <a:t>。</a:t>
            </a:r>
            <a:r>
              <a:rPr lang="zh-CN" altLang="en-US" sz="2000" dirty="0"/>
              <a:t>导言部分介绍了会议主题，会议时间、地点、主持人和</a:t>
            </a:r>
            <a:r>
              <a:rPr lang="zh-CN" altLang="en-US" sz="2000" dirty="0" smtClean="0"/>
              <a:t>出席</a:t>
            </a:r>
            <a:r>
              <a:rPr lang="zh-CN" altLang="en-US" sz="2000" dirty="0"/>
              <a:t>人员。文种承启语后，分条列项地写了会议议定的四方面的事项。文章指导思想明确，层次分明，语言明晰。</a:t>
            </a:r>
          </a:p>
        </p:txBody>
      </p:sp>
    </p:spTree>
    <p:extLst>
      <p:ext uri="{BB962C8B-B14F-4D97-AF65-F5344CB8AC3E}">
        <p14:creationId xmlns:p14="http://schemas.microsoft.com/office/powerpoint/2010/main" val="11922335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60" name="Text Box 4"/>
          <p:cNvSpPr txBox="1">
            <a:spLocks noChangeArrowheads="1"/>
          </p:cNvSpPr>
          <p:nvPr/>
        </p:nvSpPr>
        <p:spPr bwMode="auto">
          <a:xfrm>
            <a:off x="251520" y="0"/>
            <a:ext cx="8496176" cy="4801314"/>
          </a:xfrm>
          <a:prstGeom prst="rect">
            <a:avLst/>
          </a:prstGeom>
          <a:solidFill>
            <a:schemeClr val="bg1">
              <a:alpha val="50195"/>
            </a:schemeClr>
          </a:solidFill>
          <a:ln w="9525">
            <a:solidFill>
              <a:srgbClr val="800000"/>
            </a:solidFill>
            <a:miter lim="800000"/>
            <a:headEnd/>
            <a:tailEnd/>
          </a:ln>
        </p:spPr>
        <p:txBody>
          <a:bodyPr wrap="square">
            <a:spAutoFit/>
          </a:bodyPr>
          <a:lstStyle/>
          <a:p>
            <a:r>
              <a:rPr lang="zh-CN" altLang="en-US" dirty="0">
                <a:solidFill>
                  <a:srgbClr val="FF0000"/>
                </a:solidFill>
              </a:rPr>
              <a:t>例文（增）</a:t>
            </a:r>
          </a:p>
          <a:p>
            <a:pPr algn="ctr"/>
            <a:r>
              <a:rPr lang="zh-CN" altLang="en-US" dirty="0"/>
              <a:t>严厉打击制贩注水猪肉会议纪要 </a:t>
            </a:r>
          </a:p>
          <a:p>
            <a:r>
              <a:rPr lang="zh-CN" altLang="en-US" dirty="0"/>
              <a:t>　　</a:t>
            </a:r>
            <a:r>
              <a:rPr lang="en-US" altLang="zh-CN" dirty="0"/>
              <a:t>××××</a:t>
            </a:r>
            <a:r>
              <a:rPr lang="zh-CN" altLang="en-US" dirty="0"/>
              <a:t>年</a:t>
            </a:r>
            <a:r>
              <a:rPr lang="en-US" altLang="zh-CN" dirty="0"/>
              <a:t>4</a:t>
            </a:r>
            <a:r>
              <a:rPr lang="zh-CN" altLang="en-US" dirty="0"/>
              <a:t>月</a:t>
            </a:r>
            <a:r>
              <a:rPr lang="en-US" altLang="zh-CN" dirty="0"/>
              <a:t>3</a:t>
            </a:r>
            <a:r>
              <a:rPr lang="zh-CN" altLang="en-US" dirty="0"/>
              <a:t>日下午，在市政府二会议室，向正副市长主持召开了严厉打击制贩注水猪肉的专题会议。参加会议的有：市政府副秘书长李有全、姜涛，市府财办副主任张德怀，市技术监督局局长张克勤、副局长李方侠，市公安局副局长张梁，市工商局副局长杨纯忠，市卫生局副局长辛林平，市物价局副局长段启华，市畜牧食品局纪检组长邓方培和市中级法院办公室副主任赵永华等。现将会议议定事项纪要如下： </a:t>
            </a:r>
          </a:p>
          <a:p>
            <a:r>
              <a:rPr lang="zh-CN" altLang="en-US" dirty="0"/>
              <a:t>　　一、进一步提高认识，加强组织领导（注：复合型段旨句）。目前一些不法厂商在猪肉中注水，以牟取暴利，危害人民群众身心健康，损害农民和消费者利益，扰乱正常的市场秩序，破坏绵阳形象，我们要站在促进经济建设和对人民负责的高度来认识这个问题。</a:t>
            </a:r>
            <a:r>
              <a:rPr lang="zh-CN" altLang="en-US" b="1" dirty="0">
                <a:solidFill>
                  <a:srgbClr val="FF0000"/>
                </a:solidFill>
              </a:rPr>
              <a:t>（注：前面文字为对</a:t>
            </a:r>
            <a:r>
              <a:rPr lang="zh-CN" altLang="en-US" b="1" dirty="0">
                <a:solidFill>
                  <a:srgbClr val="FF0000"/>
                </a:solidFill>
                <a:latin typeface="Arial" pitchFamily="34" charset="0"/>
              </a:rPr>
              <a:t>“</a:t>
            </a:r>
            <a:r>
              <a:rPr lang="zh-CN" altLang="en-US" b="1" dirty="0">
                <a:solidFill>
                  <a:srgbClr val="FF0000"/>
                </a:solidFill>
              </a:rPr>
              <a:t>提高认识</a:t>
            </a:r>
            <a:r>
              <a:rPr lang="zh-CN" altLang="en-US" b="1" dirty="0">
                <a:solidFill>
                  <a:srgbClr val="FF0000"/>
                </a:solidFill>
                <a:latin typeface="Arial" pitchFamily="34" charset="0"/>
              </a:rPr>
              <a:t>”</a:t>
            </a:r>
            <a:r>
              <a:rPr lang="zh-CN" altLang="en-US" b="1" dirty="0">
                <a:solidFill>
                  <a:srgbClr val="FF0000"/>
                </a:solidFill>
              </a:rPr>
              <a:t>的展开；后面文字为对</a:t>
            </a:r>
            <a:r>
              <a:rPr lang="zh-CN" altLang="en-US" b="1" dirty="0">
                <a:solidFill>
                  <a:srgbClr val="FF0000"/>
                </a:solidFill>
                <a:latin typeface="Arial" pitchFamily="34" charset="0"/>
              </a:rPr>
              <a:t>“</a:t>
            </a:r>
            <a:r>
              <a:rPr lang="zh-CN" altLang="en-US" b="1" dirty="0">
                <a:solidFill>
                  <a:srgbClr val="FF0000"/>
                </a:solidFill>
              </a:rPr>
              <a:t>加强组织领导</a:t>
            </a:r>
            <a:r>
              <a:rPr lang="zh-CN" altLang="en-US" b="1" dirty="0">
                <a:solidFill>
                  <a:srgbClr val="FF0000"/>
                </a:solidFill>
                <a:latin typeface="Arial" pitchFamily="34" charset="0"/>
              </a:rPr>
              <a:t>”</a:t>
            </a:r>
            <a:r>
              <a:rPr lang="zh-CN" altLang="en-US" b="1" dirty="0">
                <a:solidFill>
                  <a:srgbClr val="FF0000"/>
                </a:solidFill>
              </a:rPr>
              <a:t>的展开。这种复合型段旨句，可概括为：</a:t>
            </a:r>
            <a:r>
              <a:rPr lang="zh-CN" altLang="en-US" b="1" dirty="0">
                <a:solidFill>
                  <a:srgbClr val="FF0000"/>
                </a:solidFill>
                <a:latin typeface="Arial" pitchFamily="34" charset="0"/>
              </a:rPr>
              <a:t>“</a:t>
            </a:r>
            <a:r>
              <a:rPr lang="zh-CN" altLang="en-US" b="1" dirty="0">
                <a:solidFill>
                  <a:srgbClr val="FF0000"/>
                </a:solidFill>
              </a:rPr>
              <a:t> </a:t>
            </a:r>
            <a:r>
              <a:rPr lang="en-US" altLang="zh-CN" b="1" dirty="0">
                <a:solidFill>
                  <a:srgbClr val="FF0000"/>
                </a:solidFill>
              </a:rPr>
              <a:t>A</a:t>
            </a:r>
            <a:r>
              <a:rPr lang="zh-CN" altLang="en-US" b="1" dirty="0">
                <a:solidFill>
                  <a:srgbClr val="FF0000"/>
                </a:solidFill>
              </a:rPr>
              <a:t>＋</a:t>
            </a:r>
            <a:r>
              <a:rPr lang="en-US" altLang="zh-CN" b="1" dirty="0">
                <a:solidFill>
                  <a:srgbClr val="FF0000"/>
                </a:solidFill>
              </a:rPr>
              <a:t>B </a:t>
            </a:r>
            <a:r>
              <a:rPr lang="zh-CN" altLang="en-US" b="1" dirty="0">
                <a:solidFill>
                  <a:srgbClr val="FF0000"/>
                </a:solidFill>
              </a:rPr>
              <a:t>＝ </a:t>
            </a:r>
            <a:r>
              <a:rPr lang="en-US" altLang="zh-CN" b="1" dirty="0">
                <a:solidFill>
                  <a:srgbClr val="FF0000"/>
                </a:solidFill>
              </a:rPr>
              <a:t>A</a:t>
            </a:r>
            <a:r>
              <a:rPr lang="zh-CN" altLang="en-US" b="1" dirty="0">
                <a:solidFill>
                  <a:srgbClr val="FF0000"/>
                </a:solidFill>
              </a:rPr>
              <a:t>的展开＋</a:t>
            </a:r>
            <a:r>
              <a:rPr lang="en-US" altLang="zh-CN" b="1" dirty="0">
                <a:solidFill>
                  <a:srgbClr val="FF0000"/>
                </a:solidFill>
              </a:rPr>
              <a:t>B</a:t>
            </a:r>
            <a:r>
              <a:rPr lang="zh-CN" altLang="en-US" b="1" dirty="0">
                <a:solidFill>
                  <a:srgbClr val="FF0000"/>
                </a:solidFill>
              </a:rPr>
              <a:t>的展开 </a:t>
            </a:r>
            <a:r>
              <a:rPr lang="zh-CN" altLang="en-US" b="1" dirty="0">
                <a:solidFill>
                  <a:srgbClr val="FF0000"/>
                </a:solidFill>
                <a:latin typeface="Arial" pitchFamily="34" charset="0"/>
              </a:rPr>
              <a:t>”</a:t>
            </a:r>
            <a:r>
              <a:rPr lang="zh-CN" altLang="en-US" b="1" dirty="0">
                <a:solidFill>
                  <a:srgbClr val="FF0000"/>
                </a:solidFill>
              </a:rPr>
              <a:t>）</a:t>
            </a:r>
            <a:r>
              <a:rPr lang="zh-CN" altLang="en-US" dirty="0"/>
              <a:t>市政府要尽快调整以市府财办、市技术监督局、市工商局、市畜牧食品局、市卫生局、市公安局等职能部门组成的市</a:t>
            </a:r>
            <a:r>
              <a:rPr lang="zh-CN" altLang="en-US" dirty="0">
                <a:latin typeface="Arial" pitchFamily="34" charset="0"/>
              </a:rPr>
              <a:t>“</a:t>
            </a:r>
            <a:r>
              <a:rPr lang="zh-CN" altLang="en-US" dirty="0"/>
              <a:t>整顿猪肉市场</a:t>
            </a:r>
            <a:r>
              <a:rPr lang="zh-CN" altLang="en-US" dirty="0">
                <a:latin typeface="Arial" pitchFamily="34" charset="0"/>
              </a:rPr>
              <a:t>”</a:t>
            </a:r>
            <a:r>
              <a:rPr lang="zh-CN" altLang="en-US" dirty="0"/>
              <a:t>领导小组；市府财办负责领导小组的日常工作。领导小组人员名单由市府财办拟制后，报市政府审定行文。</a:t>
            </a:r>
          </a:p>
          <a:p>
            <a:r>
              <a:rPr lang="zh-CN" altLang="en-US" dirty="0"/>
              <a:t>　　</a:t>
            </a:r>
          </a:p>
        </p:txBody>
      </p:sp>
      <p:sp>
        <p:nvSpPr>
          <p:cNvPr id="3" name="Text Box 4"/>
          <p:cNvSpPr txBox="1">
            <a:spLocks noChangeArrowheads="1"/>
          </p:cNvSpPr>
          <p:nvPr/>
        </p:nvSpPr>
        <p:spPr bwMode="auto">
          <a:xfrm>
            <a:off x="1475656" y="4869160"/>
            <a:ext cx="6337300" cy="2031325"/>
          </a:xfrm>
          <a:prstGeom prst="rect">
            <a:avLst/>
          </a:prstGeom>
          <a:noFill/>
          <a:ln w="9525">
            <a:noFill/>
            <a:miter lim="800000"/>
            <a:headEnd/>
            <a:tailEnd/>
          </a:ln>
        </p:spPr>
        <p:txBody>
          <a:bodyPr>
            <a:spAutoFit/>
          </a:bodyPr>
          <a:lstStyle/>
          <a:p>
            <a:r>
              <a:rPr lang="zh-CN" altLang="en-US" dirty="0">
                <a:solidFill>
                  <a:srgbClr val="FF0000"/>
                </a:solidFill>
              </a:rPr>
              <a:t>提示</a:t>
            </a:r>
          </a:p>
          <a:p>
            <a:r>
              <a:rPr lang="zh-CN" altLang="en-US" dirty="0"/>
              <a:t>　　这是一篇分项式会议纪要。正文导言部分介绍了会议主题、会议时间、地点、主持人以及出席人。文种承启语之后，分条列项写会议议定的五个主要精神。全文层次清楚，内容充实。</a:t>
            </a:r>
          </a:p>
          <a:p>
            <a:r>
              <a:rPr lang="zh-CN" altLang="en-US" dirty="0"/>
              <a:t>　　</a:t>
            </a:r>
            <a:r>
              <a:rPr lang="zh-CN" altLang="en-US" b="1" dirty="0">
                <a:solidFill>
                  <a:srgbClr val="FF0000"/>
                </a:solidFill>
              </a:rPr>
              <a:t>本例使用的</a:t>
            </a:r>
            <a:r>
              <a:rPr lang="zh-CN" altLang="en-US" b="1" dirty="0">
                <a:solidFill>
                  <a:srgbClr val="FF0000"/>
                </a:solidFill>
                <a:latin typeface="Arial" pitchFamily="34" charset="0"/>
              </a:rPr>
              <a:t>“</a:t>
            </a:r>
            <a:r>
              <a:rPr lang="en-US" altLang="zh-CN" b="1" dirty="0">
                <a:solidFill>
                  <a:srgbClr val="FF0000"/>
                </a:solidFill>
              </a:rPr>
              <a:t>A</a:t>
            </a:r>
            <a:r>
              <a:rPr lang="zh-CN" altLang="en-US" b="1" dirty="0">
                <a:solidFill>
                  <a:srgbClr val="FF0000"/>
                </a:solidFill>
              </a:rPr>
              <a:t>＋</a:t>
            </a:r>
            <a:r>
              <a:rPr lang="en-US" altLang="zh-CN" b="1" dirty="0">
                <a:solidFill>
                  <a:srgbClr val="FF0000"/>
                </a:solidFill>
              </a:rPr>
              <a:t>B </a:t>
            </a:r>
            <a:r>
              <a:rPr lang="zh-CN" altLang="en-US" b="1" dirty="0">
                <a:solidFill>
                  <a:srgbClr val="FF0000"/>
                </a:solidFill>
              </a:rPr>
              <a:t>＝ </a:t>
            </a:r>
            <a:r>
              <a:rPr lang="en-US" altLang="zh-CN" b="1" dirty="0">
                <a:solidFill>
                  <a:srgbClr val="FF0000"/>
                </a:solidFill>
              </a:rPr>
              <a:t>A</a:t>
            </a:r>
            <a:r>
              <a:rPr lang="zh-CN" altLang="en-US" b="1" dirty="0">
                <a:solidFill>
                  <a:srgbClr val="FF0000"/>
                </a:solidFill>
              </a:rPr>
              <a:t>的展开＋</a:t>
            </a:r>
            <a:r>
              <a:rPr lang="en-US" altLang="zh-CN" b="1" dirty="0">
                <a:solidFill>
                  <a:srgbClr val="FF0000"/>
                </a:solidFill>
              </a:rPr>
              <a:t>B</a:t>
            </a:r>
            <a:r>
              <a:rPr lang="zh-CN" altLang="en-US" b="1" dirty="0">
                <a:solidFill>
                  <a:srgbClr val="FF0000"/>
                </a:solidFill>
              </a:rPr>
              <a:t>的展开</a:t>
            </a:r>
            <a:r>
              <a:rPr lang="zh-CN" altLang="en-US" b="1" dirty="0">
                <a:solidFill>
                  <a:srgbClr val="FF0000"/>
                </a:solidFill>
                <a:latin typeface="Arial" pitchFamily="34" charset="0"/>
              </a:rPr>
              <a:t>”</a:t>
            </a:r>
            <a:r>
              <a:rPr lang="zh-CN" altLang="en-US" b="1" dirty="0">
                <a:solidFill>
                  <a:srgbClr val="FF0000"/>
                </a:solidFill>
              </a:rPr>
              <a:t>复合型段旨句，极具借鉴价值。</a:t>
            </a:r>
          </a:p>
        </p:txBody>
      </p:sp>
    </p:spTree>
    <p:extLst>
      <p:ext uri="{BB962C8B-B14F-4D97-AF65-F5344CB8AC3E}">
        <p14:creationId xmlns:p14="http://schemas.microsoft.com/office/powerpoint/2010/main" val="26242409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60" name="Text Box 4"/>
          <p:cNvSpPr txBox="1">
            <a:spLocks noChangeArrowheads="1"/>
          </p:cNvSpPr>
          <p:nvPr/>
        </p:nvSpPr>
        <p:spPr bwMode="auto">
          <a:xfrm>
            <a:off x="251520" y="548680"/>
            <a:ext cx="8496176" cy="3970318"/>
          </a:xfrm>
          <a:prstGeom prst="rect">
            <a:avLst/>
          </a:prstGeom>
          <a:solidFill>
            <a:schemeClr val="bg1">
              <a:alpha val="50195"/>
            </a:schemeClr>
          </a:solidFill>
          <a:ln w="9525">
            <a:solidFill>
              <a:srgbClr val="800000"/>
            </a:solidFill>
            <a:miter lim="800000"/>
            <a:headEnd/>
            <a:tailEnd/>
          </a:ln>
        </p:spPr>
        <p:txBody>
          <a:bodyPr wrap="square">
            <a:spAutoFit/>
          </a:bodyPr>
          <a:lstStyle/>
          <a:p>
            <a:r>
              <a:rPr lang="zh-CN" altLang="en-US" dirty="0"/>
              <a:t>　　二、完善制度，规范行为（注：复合型段旨句）。责成市府财办牵头会同有关职能部门尽快制定可操作的具体管理办法。</a:t>
            </a:r>
            <a:r>
              <a:rPr lang="en-US" altLang="zh-CN" b="1" dirty="0">
                <a:solidFill>
                  <a:srgbClr val="FF0000"/>
                </a:solidFill>
              </a:rPr>
              <a:t>(</a:t>
            </a:r>
            <a:r>
              <a:rPr lang="zh-CN" altLang="en-US" b="1" dirty="0">
                <a:solidFill>
                  <a:srgbClr val="FF0000"/>
                </a:solidFill>
              </a:rPr>
              <a:t>仍然按</a:t>
            </a:r>
            <a:r>
              <a:rPr lang="zh-CN" altLang="en-US" b="1" dirty="0">
                <a:solidFill>
                  <a:srgbClr val="FF0000"/>
                </a:solidFill>
                <a:latin typeface="Arial" pitchFamily="34" charset="0"/>
              </a:rPr>
              <a:t>“</a:t>
            </a:r>
            <a:r>
              <a:rPr lang="en-US" altLang="zh-CN" b="1" dirty="0">
                <a:solidFill>
                  <a:srgbClr val="FF0000"/>
                </a:solidFill>
              </a:rPr>
              <a:t>A</a:t>
            </a:r>
            <a:r>
              <a:rPr lang="zh-CN" altLang="en-US" b="1" dirty="0">
                <a:solidFill>
                  <a:srgbClr val="FF0000"/>
                </a:solidFill>
              </a:rPr>
              <a:t>＋</a:t>
            </a:r>
            <a:r>
              <a:rPr lang="en-US" altLang="zh-CN" b="1" dirty="0">
                <a:solidFill>
                  <a:srgbClr val="FF0000"/>
                </a:solidFill>
              </a:rPr>
              <a:t>B </a:t>
            </a:r>
            <a:r>
              <a:rPr lang="zh-CN" altLang="en-US" b="1" dirty="0">
                <a:solidFill>
                  <a:srgbClr val="FF0000"/>
                </a:solidFill>
              </a:rPr>
              <a:t>＝ </a:t>
            </a:r>
            <a:r>
              <a:rPr lang="en-US" altLang="zh-CN" b="1" dirty="0">
                <a:solidFill>
                  <a:srgbClr val="FF0000"/>
                </a:solidFill>
              </a:rPr>
              <a:t>A</a:t>
            </a:r>
            <a:r>
              <a:rPr lang="zh-CN" altLang="en-US" b="1" dirty="0">
                <a:solidFill>
                  <a:srgbClr val="FF0000"/>
                </a:solidFill>
              </a:rPr>
              <a:t>的展开＋</a:t>
            </a:r>
            <a:r>
              <a:rPr lang="en-US" altLang="zh-CN" b="1" dirty="0">
                <a:solidFill>
                  <a:srgbClr val="FF0000"/>
                </a:solidFill>
              </a:rPr>
              <a:t>B</a:t>
            </a:r>
            <a:r>
              <a:rPr lang="zh-CN" altLang="en-US" b="1" dirty="0">
                <a:solidFill>
                  <a:srgbClr val="FF0000"/>
                </a:solidFill>
              </a:rPr>
              <a:t>的展开</a:t>
            </a:r>
            <a:r>
              <a:rPr lang="zh-CN" altLang="en-US" b="1" dirty="0">
                <a:solidFill>
                  <a:srgbClr val="FF0000"/>
                </a:solidFill>
                <a:latin typeface="Arial" pitchFamily="34" charset="0"/>
              </a:rPr>
              <a:t>”</a:t>
            </a:r>
            <a:r>
              <a:rPr lang="zh-CN" altLang="en-US" b="1" dirty="0">
                <a:solidFill>
                  <a:srgbClr val="FF0000"/>
                </a:solidFill>
              </a:rPr>
              <a:t>）</a:t>
            </a:r>
            <a:r>
              <a:rPr lang="zh-CN" altLang="en-US" dirty="0"/>
              <a:t>同意以市财办、市技术监督局、市工商局、市畜牧食品局、市卫生局和市公安局的名义联合发出打击制贩注水猪肉的通告。通告经市政府审定后冠以</a:t>
            </a:r>
            <a:r>
              <a:rPr lang="zh-CN" altLang="en-US" dirty="0">
                <a:latin typeface="Arial" pitchFamily="34" charset="0"/>
              </a:rPr>
              <a:t>“</a:t>
            </a:r>
            <a:r>
              <a:rPr lang="zh-CN" altLang="en-US" dirty="0"/>
              <a:t>经市人民政府同意</a:t>
            </a:r>
            <a:r>
              <a:rPr lang="zh-CN" altLang="en-US" dirty="0">
                <a:latin typeface="Arial" pitchFamily="34" charset="0"/>
              </a:rPr>
              <a:t>”</a:t>
            </a:r>
            <a:r>
              <a:rPr lang="zh-CN" altLang="en-US" dirty="0"/>
              <a:t>字样。 </a:t>
            </a:r>
          </a:p>
          <a:p>
            <a:r>
              <a:rPr lang="zh-CN" altLang="en-US" dirty="0"/>
              <a:t>　　三、加大打击力度。由市府财办牵头组织有关部门，制定方案，抽调得力人员，组成联合行动组，于</a:t>
            </a:r>
            <a:r>
              <a:rPr lang="en-US" altLang="zh-CN" dirty="0"/>
              <a:t>4</a:t>
            </a:r>
            <a:r>
              <a:rPr lang="zh-CN" altLang="en-US" dirty="0"/>
              <a:t>月、</a:t>
            </a:r>
            <a:r>
              <a:rPr lang="en-US" altLang="zh-CN" dirty="0"/>
              <a:t>5</a:t>
            </a:r>
            <a:r>
              <a:rPr lang="zh-CN" altLang="en-US" dirty="0"/>
              <a:t>月、</a:t>
            </a:r>
            <a:r>
              <a:rPr lang="en-US" altLang="zh-CN" dirty="0"/>
              <a:t>6</a:t>
            </a:r>
            <a:r>
              <a:rPr lang="zh-CN" altLang="en-US" dirty="0"/>
              <a:t>月分别进行三次集中整治行动；查获一起，惩处一起。 </a:t>
            </a:r>
          </a:p>
          <a:p>
            <a:r>
              <a:rPr lang="zh-CN" altLang="en-US" dirty="0"/>
              <a:t>　　四、加强宣传。市级各新闻单位应在近段时期内对通告广泛宣传，使群众知晓，形成社会氛围；与各有关职能部门做好衔接配合工作，对典型案件要顶住压力，坚决予以曝光，并进行跟踪报道；同时注意做好面上的宣教工作，努力提高全社会的质量意识和法律意识。 </a:t>
            </a:r>
          </a:p>
          <a:p>
            <a:r>
              <a:rPr lang="zh-CN" altLang="en-US" dirty="0"/>
              <a:t>　　五、各级政府、各有关部门要将打击制贩注水猪肉工作纳入议事日程，加强信息交流，各尽其职，密切配合，务求将此项工作抓紧、抓实、抓出成效。 </a:t>
            </a:r>
          </a:p>
        </p:txBody>
      </p:sp>
    </p:spTree>
    <p:extLst>
      <p:ext uri="{BB962C8B-B14F-4D97-AF65-F5344CB8AC3E}">
        <p14:creationId xmlns:p14="http://schemas.microsoft.com/office/powerpoint/2010/main" val="21479475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301" name="Text Box 5"/>
          <p:cNvSpPr txBox="1">
            <a:spLocks noChangeArrowheads="1"/>
          </p:cNvSpPr>
          <p:nvPr/>
        </p:nvSpPr>
        <p:spPr bwMode="auto">
          <a:xfrm>
            <a:off x="0" y="908720"/>
            <a:ext cx="9144000" cy="5283200"/>
          </a:xfrm>
          <a:prstGeom prst="rect">
            <a:avLst/>
          </a:prstGeom>
          <a:noFill/>
          <a:ln w="9525">
            <a:solidFill>
              <a:srgbClr val="800000"/>
            </a:solidFill>
            <a:miter lim="800000"/>
            <a:headEnd/>
            <a:tailEnd/>
          </a:ln>
        </p:spPr>
        <p:txBody>
          <a:bodyPr>
            <a:spAutoFit/>
          </a:bodyPr>
          <a:lstStyle/>
          <a:p>
            <a:r>
              <a:rPr lang="zh-CN" altLang="en-US" sz="2000" b="1">
                <a:latin typeface="宋体" pitchFamily="2" charset="-122"/>
              </a:rPr>
              <a:t>例文（增）</a:t>
            </a:r>
          </a:p>
          <a:p>
            <a:pPr algn="ctr"/>
            <a:r>
              <a:rPr lang="en-US" altLang="zh-CN" sz="2000" b="1">
                <a:latin typeface="宋体" pitchFamily="2" charset="-122"/>
              </a:rPr>
              <a:t>××</a:t>
            </a:r>
            <a:r>
              <a:rPr lang="zh-CN" altLang="en-US" sz="2000" b="1">
                <a:latin typeface="宋体" pitchFamily="2" charset="-122"/>
              </a:rPr>
              <a:t>省人民政府办公厅关于食糖储备工作会议纪要	</a:t>
            </a:r>
          </a:p>
          <a:p>
            <a:r>
              <a:rPr lang="zh-CN" altLang="en-US" sz="2000" b="1">
                <a:latin typeface="宋体" pitchFamily="2" charset="-122"/>
              </a:rPr>
              <a:t>    </a:t>
            </a:r>
            <a:r>
              <a:rPr lang="en-US" altLang="zh-CN" sz="2000" b="1">
                <a:latin typeface="宋体" pitchFamily="2" charset="-122"/>
              </a:rPr>
              <a:t>××××</a:t>
            </a:r>
            <a:r>
              <a:rPr lang="zh-CN" altLang="en-US" sz="2000" b="1">
                <a:latin typeface="宋体" pitchFamily="2" charset="-122"/>
              </a:rPr>
              <a:t>年</a:t>
            </a:r>
            <a:r>
              <a:rPr lang="en-US" altLang="zh-CN" sz="2000" b="1">
                <a:latin typeface="宋体" pitchFamily="2" charset="-122"/>
              </a:rPr>
              <a:t>×</a:t>
            </a:r>
            <a:r>
              <a:rPr lang="zh-CN" altLang="en-US" sz="2000" b="1">
                <a:latin typeface="宋体" pitchFamily="2" charset="-122"/>
              </a:rPr>
              <a:t>月</a:t>
            </a:r>
            <a:r>
              <a:rPr lang="en-US" altLang="zh-CN" sz="2000" b="1">
                <a:latin typeface="宋体" pitchFamily="2" charset="-122"/>
              </a:rPr>
              <a:t>×</a:t>
            </a:r>
            <a:r>
              <a:rPr lang="zh-CN" altLang="en-US" sz="2000" b="1">
                <a:latin typeface="宋体" pitchFamily="2" charset="-122"/>
              </a:rPr>
              <a:t>日，省政府办公厅召集省经委、贸易厅、财政厅、工商银行研究了省级食糖储备问题。秘书长</a:t>
            </a:r>
            <a:r>
              <a:rPr lang="en-US" altLang="zh-CN" sz="2000" b="1">
                <a:latin typeface="宋体" pitchFamily="2" charset="-122"/>
              </a:rPr>
              <a:t>×××</a:t>
            </a:r>
            <a:r>
              <a:rPr lang="zh-CN" altLang="en-US" sz="2000" b="1">
                <a:latin typeface="宋体" pitchFamily="2" charset="-122"/>
              </a:rPr>
              <a:t>同志主持会议。参加会议的有</a:t>
            </a:r>
            <a:r>
              <a:rPr lang="en-US" altLang="zh-CN" sz="2000" b="1">
                <a:latin typeface="宋体" pitchFamily="2" charset="-122"/>
              </a:rPr>
              <a:t>×××</a:t>
            </a:r>
            <a:r>
              <a:rPr lang="zh-CN" altLang="en-US" sz="2000" b="1">
                <a:latin typeface="宋体" pitchFamily="2" charset="-122"/>
              </a:rPr>
              <a:t>、</a:t>
            </a:r>
            <a:r>
              <a:rPr lang="en-US" altLang="zh-CN" sz="2000" b="1">
                <a:latin typeface="宋体" pitchFamily="2" charset="-122"/>
              </a:rPr>
              <a:t>×××</a:t>
            </a:r>
            <a:r>
              <a:rPr lang="zh-CN" altLang="en-US" sz="2000" b="1">
                <a:latin typeface="宋体" pitchFamily="2" charset="-122"/>
              </a:rPr>
              <a:t>等同志。现将会议确定事项纪要如下： </a:t>
            </a:r>
          </a:p>
          <a:p>
            <a:r>
              <a:rPr lang="zh-CN" altLang="en-US" sz="2000" b="1">
                <a:latin typeface="宋体" pitchFamily="2" charset="-122"/>
              </a:rPr>
              <a:t>    一、当前食糖资源短缺，供应紧张，为保证我省市场消费和轻工食品生产正常进行，加强对食糖的调控能力，一致同意建立省级食糖储备制度。 </a:t>
            </a:r>
          </a:p>
          <a:p>
            <a:r>
              <a:rPr lang="zh-CN" altLang="en-US" sz="2000" b="1">
                <a:latin typeface="宋体" pitchFamily="2" charset="-122"/>
              </a:rPr>
              <a:t>    二、省级食糖储备暂安排</a:t>
            </a:r>
            <a:r>
              <a:rPr lang="en-US" altLang="zh-CN" sz="2000" b="1">
                <a:latin typeface="宋体" pitchFamily="2" charset="-122"/>
              </a:rPr>
              <a:t>2</a:t>
            </a:r>
            <a:r>
              <a:rPr lang="zh-CN" altLang="en-US" sz="2000" b="1">
                <a:latin typeface="宋体" pitchFamily="2" charset="-122"/>
              </a:rPr>
              <a:t>吨，由省糖酒茶叶公司落实货源。 </a:t>
            </a:r>
          </a:p>
          <a:p>
            <a:r>
              <a:rPr lang="zh-CN" altLang="en-US" sz="2000" b="1">
                <a:latin typeface="宋体" pitchFamily="2" charset="-122"/>
              </a:rPr>
              <a:t>    三、食糖储备资金</a:t>
            </a:r>
            <a:r>
              <a:rPr lang="en-US" altLang="zh-CN" sz="2000" b="1">
                <a:latin typeface="宋体" pitchFamily="2" charset="-122"/>
              </a:rPr>
              <a:t>6 000</a:t>
            </a:r>
            <a:r>
              <a:rPr lang="zh-CN" altLang="en-US" sz="2000" b="1">
                <a:latin typeface="宋体" pitchFamily="2" charset="-122"/>
              </a:rPr>
              <a:t>万元，由省糖酒茶叶公司自筹</a:t>
            </a:r>
            <a:r>
              <a:rPr lang="en-US" altLang="zh-CN" sz="2000" b="1">
                <a:latin typeface="宋体" pitchFamily="2" charset="-122"/>
              </a:rPr>
              <a:t>500</a:t>
            </a:r>
            <a:r>
              <a:rPr lang="zh-CN" altLang="en-US" sz="2000" b="1">
                <a:latin typeface="宋体" pitchFamily="2" charset="-122"/>
              </a:rPr>
              <a:t>万元，省工商银行贷款</a:t>
            </a:r>
            <a:r>
              <a:rPr lang="en-US" altLang="zh-CN" sz="2000" b="1">
                <a:latin typeface="宋体" pitchFamily="2" charset="-122"/>
              </a:rPr>
              <a:t>5 500</a:t>
            </a:r>
            <a:r>
              <a:rPr lang="zh-CN" altLang="en-US" sz="2000" b="1">
                <a:latin typeface="宋体" pitchFamily="2" charset="-122"/>
              </a:rPr>
              <a:t>万元，贷款指标近期予以安排。 </a:t>
            </a:r>
          </a:p>
          <a:p>
            <a:r>
              <a:rPr lang="zh-CN" altLang="en-US" sz="2000" b="1">
                <a:latin typeface="宋体" pitchFamily="2" charset="-122"/>
              </a:rPr>
              <a:t>    四、储备费用年需</a:t>
            </a:r>
            <a:r>
              <a:rPr lang="en-US" altLang="zh-CN" sz="2000" b="1">
                <a:latin typeface="宋体" pitchFamily="2" charset="-122"/>
              </a:rPr>
              <a:t>730</a:t>
            </a:r>
            <a:r>
              <a:rPr lang="zh-CN" altLang="en-US" sz="2000" b="1">
                <a:latin typeface="宋体" pitchFamily="2" charset="-122"/>
              </a:rPr>
              <a:t>万元，由省财政厅和代储企业共同承担。其中，省财政拨付一部分资金作为铺底资金，周转使用。省级储备糖坚持全年储备和季节性更新相结合，销售差价部分先抵补储备费用，如有节余，除适当留给储备单位作留利外，主要用于充实储备资金；如出现亏损，先从基金中补贴，超过部分由省糖酒茶叶公司负担。 </a:t>
            </a:r>
          </a:p>
          <a:p>
            <a:pPr algn="r"/>
            <a:r>
              <a:rPr lang="en-US" altLang="zh-CN" sz="2000" b="1">
                <a:latin typeface="宋体" pitchFamily="2" charset="-122"/>
              </a:rPr>
              <a:t>××</a:t>
            </a:r>
            <a:r>
              <a:rPr lang="zh-CN" altLang="en-US" sz="2000" b="1">
                <a:latin typeface="宋体" pitchFamily="2" charset="-122"/>
              </a:rPr>
              <a:t>省人民政府办公厅</a:t>
            </a:r>
            <a:r>
              <a:rPr lang="en-US" altLang="zh-CN" sz="2000" b="1">
                <a:latin typeface="宋体" pitchFamily="2" charset="-122"/>
              </a:rPr>
              <a:t>(</a:t>
            </a:r>
            <a:r>
              <a:rPr lang="zh-CN" altLang="en-US" sz="2000" b="1">
                <a:latin typeface="宋体" pitchFamily="2" charset="-122"/>
              </a:rPr>
              <a:t>印章</a:t>
            </a:r>
            <a:r>
              <a:rPr lang="en-US" altLang="zh-CN" sz="2000" b="1">
                <a:latin typeface="宋体" pitchFamily="2" charset="-122"/>
              </a:rPr>
              <a:t>) </a:t>
            </a:r>
          </a:p>
          <a:p>
            <a:pPr algn="r"/>
            <a:r>
              <a:rPr lang="en-US" altLang="zh-CN" sz="2000" b="1">
                <a:latin typeface="宋体" pitchFamily="2" charset="-122"/>
              </a:rPr>
              <a:t>××××</a:t>
            </a:r>
            <a:r>
              <a:rPr lang="zh-CN" altLang="en-US" sz="2000" b="1">
                <a:latin typeface="宋体" pitchFamily="2" charset="-122"/>
              </a:rPr>
              <a:t>年</a:t>
            </a:r>
            <a:r>
              <a:rPr lang="en-US" altLang="zh-CN" sz="2000" b="1">
                <a:latin typeface="宋体" pitchFamily="2" charset="-122"/>
              </a:rPr>
              <a:t>×</a:t>
            </a:r>
            <a:r>
              <a:rPr lang="zh-CN" altLang="en-US" sz="2000" b="1">
                <a:latin typeface="宋体" pitchFamily="2" charset="-122"/>
              </a:rPr>
              <a:t>月</a:t>
            </a:r>
            <a:r>
              <a:rPr lang="en-US" altLang="zh-CN" sz="2000" b="1">
                <a:latin typeface="宋体" pitchFamily="2" charset="-122"/>
              </a:rPr>
              <a:t>×</a:t>
            </a:r>
            <a:r>
              <a:rPr lang="zh-CN" altLang="en-US" sz="2000" b="1">
                <a:latin typeface="宋体" pitchFamily="2" charset="-122"/>
              </a:rPr>
              <a:t>日</a:t>
            </a:r>
          </a:p>
        </p:txBody>
      </p:sp>
      <p:sp>
        <p:nvSpPr>
          <p:cNvPr id="3" name="矩形 2"/>
          <p:cNvSpPr/>
          <p:nvPr/>
        </p:nvSpPr>
        <p:spPr>
          <a:xfrm>
            <a:off x="683568" y="0"/>
            <a:ext cx="2624436" cy="461665"/>
          </a:xfrm>
          <a:prstGeom prst="rect">
            <a:avLst/>
          </a:prstGeom>
        </p:spPr>
        <p:txBody>
          <a:bodyPr wrap="none">
            <a:spAutoFit/>
          </a:bodyPr>
          <a:lstStyle/>
          <a:p>
            <a:r>
              <a:rPr lang="zh-CN" altLang="en-US" sz="2400" b="1" dirty="0" smtClean="0">
                <a:solidFill>
                  <a:srgbClr val="0033CC"/>
                </a:solidFill>
                <a:latin typeface="楷体_GB2312" pitchFamily="49" charset="-122"/>
                <a:ea typeface="楷体_GB2312" pitchFamily="49" charset="-122"/>
                <a:sym typeface="Wingdings" pitchFamily="2" charset="2"/>
              </a:rPr>
              <a:t>分项</a:t>
            </a:r>
            <a:r>
              <a:rPr lang="zh-CN" altLang="en-US" sz="2400" b="1" dirty="0" smtClean="0">
                <a:solidFill>
                  <a:srgbClr val="0033CC"/>
                </a:solidFill>
                <a:latin typeface="楷体_GB2312" pitchFamily="49" charset="-122"/>
                <a:ea typeface="楷体_GB2312" pitchFamily="49" charset="-122"/>
              </a:rPr>
              <a:t>式会议纪要</a:t>
            </a:r>
            <a:endParaRPr lang="zh-CN" altLang="en-US" sz="2400" dirty="0"/>
          </a:p>
        </p:txBody>
      </p:sp>
    </p:spTree>
    <p:extLst>
      <p:ext uri="{BB962C8B-B14F-4D97-AF65-F5344CB8AC3E}">
        <p14:creationId xmlns:p14="http://schemas.microsoft.com/office/powerpoint/2010/main" val="1883623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4" name="Text Box 4"/>
          <p:cNvSpPr txBox="1">
            <a:spLocks noChangeArrowheads="1"/>
          </p:cNvSpPr>
          <p:nvPr/>
        </p:nvSpPr>
        <p:spPr bwMode="auto">
          <a:xfrm>
            <a:off x="539552" y="1412776"/>
            <a:ext cx="7846963" cy="3508375"/>
          </a:xfrm>
          <a:prstGeom prst="rect">
            <a:avLst/>
          </a:prstGeom>
          <a:noFill/>
          <a:ln w="9525">
            <a:noFill/>
            <a:miter lim="800000"/>
            <a:headEnd/>
            <a:tailEnd/>
          </a:ln>
        </p:spPr>
        <p:txBody>
          <a:bodyPr wrap="square">
            <a:spAutoFit/>
          </a:bodyPr>
          <a:lstStyle/>
          <a:p>
            <a:r>
              <a:rPr lang="zh-CN" altLang="en-US" sz="2800" b="1" dirty="0">
                <a:latin typeface="楷体_GB2312" pitchFamily="49" charset="-122"/>
                <a:ea typeface="楷体_GB2312" pitchFamily="49" charset="-122"/>
              </a:rPr>
              <a:t>提示</a:t>
            </a:r>
          </a:p>
          <a:p>
            <a:r>
              <a:rPr lang="zh-CN" altLang="en-US" sz="2800" b="1" dirty="0">
                <a:latin typeface="楷体_GB2312" pitchFamily="49" charset="-122"/>
                <a:ea typeface="楷体_GB2312" pitchFamily="49" charset="-122"/>
              </a:rPr>
              <a:t>　　这是一篇分项式会议纪要。导言简要地介绍了会议的基本情况。主体部分写会议研究确定的四个主要内容。文章指导思想明确，层次分明，任务明确具体。</a:t>
            </a:r>
          </a:p>
          <a:p>
            <a:r>
              <a:rPr lang="zh-CN" altLang="en-US" sz="2800" b="1" dirty="0">
                <a:latin typeface="楷体_GB2312" pitchFamily="49" charset="-122"/>
                <a:ea typeface="楷体_GB2312" pitchFamily="49" charset="-122"/>
              </a:rPr>
              <a:t>　　例文最在的特点是没有用段旨句，而是直接叙述重要定事项，对重要事项</a:t>
            </a:r>
            <a:r>
              <a:rPr lang="zh-CN" altLang="en-US" sz="2800" b="1" dirty="0">
                <a:ea typeface="楷体_GB2312" pitchFamily="49" charset="-122"/>
              </a:rPr>
              <a:t>“</a:t>
            </a:r>
            <a:r>
              <a:rPr lang="zh-CN" altLang="en-US" sz="2800" b="1" dirty="0">
                <a:latin typeface="楷体_GB2312" pitchFamily="49" charset="-122"/>
                <a:ea typeface="楷体_GB2312" pitchFamily="49" charset="-122"/>
              </a:rPr>
              <a:t>有什么写什么</a:t>
            </a:r>
            <a:r>
              <a:rPr lang="zh-CN" altLang="en-US" sz="2800" b="1" dirty="0">
                <a:ea typeface="楷体_GB2312" pitchFamily="49" charset="-122"/>
              </a:rPr>
              <a:t>”</a:t>
            </a:r>
            <a:r>
              <a:rPr lang="zh-CN" altLang="en-US" sz="2800" b="1" dirty="0">
                <a:latin typeface="楷体_GB2312" pitchFamily="49" charset="-122"/>
                <a:ea typeface="楷体_GB2312" pitchFamily="49" charset="-122"/>
              </a:rPr>
              <a:t>，这也是一种很值得借鉴的写法。</a:t>
            </a:r>
          </a:p>
        </p:txBody>
      </p:sp>
    </p:spTree>
    <p:extLst>
      <p:ext uri="{BB962C8B-B14F-4D97-AF65-F5344CB8AC3E}">
        <p14:creationId xmlns:p14="http://schemas.microsoft.com/office/powerpoint/2010/main" val="3461547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3"/>
          <p:cNvSpPr>
            <a:spLocks noGrp="1"/>
          </p:cNvSpPr>
          <p:nvPr>
            <p:ph type="dt" sz="half" idx="10"/>
          </p:nvPr>
        </p:nvSpPr>
        <p:spPr/>
        <p:txBody>
          <a:bodyPr/>
          <a:lstStyle/>
          <a:p>
            <a:fld id="{F5453B19-CA19-4F0C-BEAC-B3DA687A5903}" type="datetime1">
              <a:rPr lang="zh-CN" altLang="en-US"/>
              <a:pPr/>
              <a:t>2014/11/27</a:t>
            </a:fld>
            <a:endParaRPr lang="zh-CN" altLang="zh-CN"/>
          </a:p>
        </p:txBody>
      </p:sp>
      <p:sp>
        <p:nvSpPr>
          <p:cNvPr id="4" name="灯片编号占位符 5"/>
          <p:cNvSpPr>
            <a:spLocks noGrp="1"/>
          </p:cNvSpPr>
          <p:nvPr>
            <p:ph type="sldNum" sz="quarter" idx="12"/>
          </p:nvPr>
        </p:nvSpPr>
        <p:spPr/>
        <p:txBody>
          <a:bodyPr/>
          <a:lstStyle/>
          <a:p>
            <a:fld id="{A4C3D68A-602E-4C2A-9C21-35C8AE94075B}" type="slidenum">
              <a:rPr lang="zh-CN" altLang="zh-CN"/>
              <a:pPr/>
              <a:t>2</a:t>
            </a:fld>
            <a:endParaRPr lang="zh-CN" altLang="zh-CN"/>
          </a:p>
        </p:txBody>
      </p:sp>
      <p:sp>
        <p:nvSpPr>
          <p:cNvPr id="43010" name="Rectangle 2"/>
          <p:cNvSpPr>
            <a:spLocks noGrp="1" noRot="1" noChangeArrowheads="1"/>
          </p:cNvSpPr>
          <p:nvPr>
            <p:ph type="body" idx="1"/>
          </p:nvPr>
        </p:nvSpPr>
        <p:spPr>
          <a:xfrm>
            <a:off x="395536" y="548680"/>
            <a:ext cx="9144000" cy="6858000"/>
          </a:xfrm>
        </p:spPr>
        <p:txBody>
          <a:bodyPr/>
          <a:lstStyle/>
          <a:p>
            <a:pPr>
              <a:lnSpc>
                <a:spcPct val="80000"/>
              </a:lnSpc>
              <a:buFont typeface="Wingdings" pitchFamily="2" charset="2"/>
              <a:buNone/>
            </a:pPr>
            <a:r>
              <a:rPr lang="zh-CN" sz="2000" b="1" dirty="0"/>
              <a:t>例文１</a:t>
            </a:r>
          </a:p>
          <a:p>
            <a:pPr algn="ctr">
              <a:lnSpc>
                <a:spcPct val="80000"/>
              </a:lnSpc>
              <a:buFont typeface="Wingdings" pitchFamily="2" charset="2"/>
              <a:buNone/>
            </a:pPr>
            <a:r>
              <a:rPr lang="zh-CN" altLang="zh-CN" sz="2000" b="1" dirty="0"/>
              <a:t>××</a:t>
            </a:r>
            <a:r>
              <a:rPr lang="zh-CN" sz="2000" b="1" dirty="0"/>
              <a:t>县人民政府第六次常务会议纪要</a:t>
            </a:r>
            <a:r>
              <a:rPr lang="zh-CN" sz="1800" b="1" dirty="0"/>
              <a:t> </a:t>
            </a:r>
          </a:p>
          <a:p>
            <a:pPr algn="ctr">
              <a:lnSpc>
                <a:spcPct val="80000"/>
              </a:lnSpc>
              <a:buFont typeface="Wingdings" pitchFamily="2" charset="2"/>
              <a:buNone/>
            </a:pPr>
            <a:endParaRPr lang="zh-CN" sz="1800" dirty="0"/>
          </a:p>
          <a:p>
            <a:pPr>
              <a:lnSpc>
                <a:spcPct val="80000"/>
              </a:lnSpc>
              <a:buFont typeface="Wingdings" pitchFamily="2" charset="2"/>
              <a:buNone/>
            </a:pPr>
            <a:r>
              <a:rPr lang="zh-CN" sz="1800" dirty="0"/>
              <a:t>　　</a:t>
            </a:r>
            <a:r>
              <a:rPr lang="zh-CN" sz="1800" b="1" dirty="0"/>
              <a:t>时间：</a:t>
            </a:r>
            <a:r>
              <a:rPr lang="zh-CN" altLang="zh-CN" sz="1800" b="1" dirty="0"/>
              <a:t>××××</a:t>
            </a:r>
            <a:r>
              <a:rPr lang="zh-CN" sz="1800" b="1" dirty="0"/>
              <a:t>年</a:t>
            </a:r>
            <a:r>
              <a:rPr lang="zh-CN" altLang="zh-CN" sz="1800" b="1" dirty="0"/>
              <a:t>×</a:t>
            </a:r>
            <a:r>
              <a:rPr lang="zh-CN" sz="1800" b="1" dirty="0"/>
              <a:t>月</a:t>
            </a:r>
            <a:r>
              <a:rPr lang="zh-CN" altLang="zh-CN" sz="1800" b="1" dirty="0"/>
              <a:t>×</a:t>
            </a:r>
            <a:r>
              <a:rPr lang="zh-CN" sz="1800" b="1" dirty="0"/>
              <a:t>日上午八点半至十二点 </a:t>
            </a:r>
          </a:p>
          <a:p>
            <a:pPr>
              <a:lnSpc>
                <a:spcPct val="80000"/>
              </a:lnSpc>
              <a:buFont typeface="Wingdings" pitchFamily="2" charset="2"/>
              <a:buNone/>
            </a:pPr>
            <a:r>
              <a:rPr lang="zh-CN" sz="1800" b="1" dirty="0"/>
              <a:t>　　地点：县政府常务会议室 </a:t>
            </a:r>
          </a:p>
          <a:p>
            <a:pPr>
              <a:lnSpc>
                <a:spcPct val="80000"/>
              </a:lnSpc>
              <a:buFont typeface="Wingdings" pitchFamily="2" charset="2"/>
              <a:buNone/>
            </a:pPr>
            <a:r>
              <a:rPr lang="zh-CN" sz="1800" b="1" dirty="0"/>
              <a:t>　　主持：县长</a:t>
            </a:r>
            <a:r>
              <a:rPr lang="zh-CN" altLang="zh-CN" sz="1800" b="1" dirty="0"/>
              <a:t>××× </a:t>
            </a:r>
          </a:p>
          <a:p>
            <a:pPr>
              <a:lnSpc>
                <a:spcPct val="80000"/>
              </a:lnSpc>
              <a:buFont typeface="Wingdings" pitchFamily="2" charset="2"/>
              <a:buNone/>
            </a:pPr>
            <a:r>
              <a:rPr lang="zh-CN" sz="1800" b="1" dirty="0"/>
              <a:t>　　出席：副县长</a:t>
            </a:r>
            <a:r>
              <a:rPr lang="zh-CN" altLang="zh-CN" sz="1800" b="1" dirty="0"/>
              <a:t>×××</a:t>
            </a:r>
            <a:r>
              <a:rPr lang="zh-CN" sz="1800" b="1" dirty="0"/>
              <a:t>、</a:t>
            </a:r>
            <a:r>
              <a:rPr lang="zh-CN" altLang="zh-CN" sz="1800" b="1" dirty="0"/>
              <a:t>××</a:t>
            </a:r>
            <a:r>
              <a:rPr lang="zh-CN" sz="1800" b="1" dirty="0"/>
              <a:t>、</a:t>
            </a:r>
            <a:r>
              <a:rPr lang="zh-CN" altLang="zh-CN" sz="1800" b="1" dirty="0"/>
              <a:t>××</a:t>
            </a:r>
            <a:r>
              <a:rPr lang="zh-CN" sz="1800" b="1" dirty="0"/>
              <a:t>、</a:t>
            </a:r>
            <a:r>
              <a:rPr lang="zh-CN" altLang="zh-CN" sz="1800" b="1" dirty="0"/>
              <a:t>×××</a:t>
            </a:r>
            <a:r>
              <a:rPr lang="zh-CN" sz="1800" b="1" dirty="0"/>
              <a:t>办公室主任</a:t>
            </a:r>
            <a:r>
              <a:rPr lang="zh-CN" altLang="zh-CN" sz="1800" b="1" dirty="0"/>
              <a:t>××× </a:t>
            </a:r>
          </a:p>
          <a:p>
            <a:pPr>
              <a:lnSpc>
                <a:spcPct val="80000"/>
              </a:lnSpc>
              <a:buFont typeface="Wingdings" pitchFamily="2" charset="2"/>
              <a:buNone/>
            </a:pPr>
            <a:r>
              <a:rPr lang="zh-CN" sz="1800" b="1" dirty="0"/>
              <a:t>　　请假：</a:t>
            </a:r>
            <a:r>
              <a:rPr lang="zh-CN" altLang="zh-CN" sz="1800" b="1" dirty="0"/>
              <a:t>×××</a:t>
            </a:r>
            <a:r>
              <a:rPr lang="zh-CN" sz="1800" b="1" dirty="0"/>
              <a:t>（出差） </a:t>
            </a:r>
          </a:p>
          <a:p>
            <a:pPr>
              <a:lnSpc>
                <a:spcPct val="80000"/>
              </a:lnSpc>
              <a:buFont typeface="Wingdings" pitchFamily="2" charset="2"/>
              <a:buNone/>
            </a:pPr>
            <a:r>
              <a:rPr lang="zh-CN" sz="1800" b="1" dirty="0"/>
              <a:t>　　列席：</a:t>
            </a:r>
            <a:r>
              <a:rPr lang="zh-CN" altLang="zh-CN" sz="1800" b="1" dirty="0"/>
              <a:t>×××</a:t>
            </a:r>
            <a:r>
              <a:rPr lang="zh-CN" sz="1800" b="1" dirty="0"/>
              <a:t>、</a:t>
            </a:r>
            <a:r>
              <a:rPr lang="zh-CN" altLang="zh-CN" sz="1800" b="1" dirty="0"/>
              <a:t>×××</a:t>
            </a:r>
            <a:r>
              <a:rPr lang="zh-CN" sz="1800" b="1" dirty="0"/>
              <a:t>、</a:t>
            </a:r>
            <a:r>
              <a:rPr lang="zh-CN" altLang="zh-CN" sz="1800" b="1" dirty="0"/>
              <a:t>××× </a:t>
            </a:r>
          </a:p>
          <a:p>
            <a:pPr>
              <a:lnSpc>
                <a:spcPct val="80000"/>
              </a:lnSpc>
              <a:buFont typeface="Wingdings" pitchFamily="2" charset="2"/>
              <a:buNone/>
            </a:pPr>
            <a:r>
              <a:rPr lang="zh-CN" sz="1800" b="1" dirty="0"/>
              <a:t>　　记录：</a:t>
            </a:r>
            <a:r>
              <a:rPr lang="zh-CN" altLang="zh-CN" sz="1800" b="1" dirty="0"/>
              <a:t>××× </a:t>
            </a:r>
          </a:p>
          <a:p>
            <a:pPr>
              <a:lnSpc>
                <a:spcPct val="80000"/>
              </a:lnSpc>
              <a:buFont typeface="Wingdings" pitchFamily="2" charset="2"/>
              <a:buNone/>
            </a:pPr>
            <a:r>
              <a:rPr lang="zh-CN" altLang="zh-CN" sz="1800" b="1" dirty="0"/>
              <a:t>   </a:t>
            </a:r>
            <a:r>
              <a:rPr lang="zh-CN" sz="1800" b="1" dirty="0"/>
              <a:t>　现将会议讨论及决定的主要事项纪要如下： </a:t>
            </a:r>
          </a:p>
          <a:p>
            <a:pPr>
              <a:lnSpc>
                <a:spcPct val="80000"/>
              </a:lnSpc>
              <a:buFont typeface="Wingdings" pitchFamily="2" charset="2"/>
              <a:buNone/>
            </a:pPr>
            <a:r>
              <a:rPr lang="zh-CN" sz="1800" b="1" dirty="0"/>
              <a:t>    　一、会议听取了副县长</a:t>
            </a:r>
            <a:r>
              <a:rPr lang="zh-CN" altLang="zh-CN" sz="1800" b="1" dirty="0"/>
              <a:t>×××</a:t>
            </a:r>
            <a:r>
              <a:rPr lang="zh-CN" sz="1800" b="1" dirty="0"/>
              <a:t>关于召开经济工作会议准备的情况汇报，讨论</a:t>
            </a:r>
          </a:p>
          <a:p>
            <a:pPr>
              <a:lnSpc>
                <a:spcPct val="80000"/>
              </a:lnSpc>
              <a:buFont typeface="Wingdings" pitchFamily="2" charset="2"/>
              <a:buNone/>
            </a:pPr>
            <a:r>
              <a:rPr lang="zh-CN" sz="1800" b="1" dirty="0"/>
              <a:t>了扩大县属企业自主权的十条规定。会议同意县经济工作会准备情况汇报，并决</a:t>
            </a:r>
          </a:p>
          <a:p>
            <a:pPr>
              <a:lnSpc>
                <a:spcPct val="80000"/>
              </a:lnSpc>
              <a:buFont typeface="Wingdings" pitchFamily="2" charset="2"/>
              <a:buNone/>
            </a:pPr>
            <a:r>
              <a:rPr lang="zh-CN" sz="1800" b="1" dirty="0"/>
              <a:t>定于</a:t>
            </a:r>
            <a:r>
              <a:rPr lang="zh-CN" altLang="zh-CN" sz="1800" b="1" dirty="0"/>
              <a:t>×</a:t>
            </a:r>
            <a:r>
              <a:rPr lang="zh-CN" sz="1800" b="1" dirty="0"/>
              <a:t>月</a:t>
            </a:r>
            <a:r>
              <a:rPr lang="zh-CN" altLang="zh-CN" sz="1800" b="1" dirty="0"/>
              <a:t>×</a:t>
            </a:r>
            <a:r>
              <a:rPr lang="zh-CN" sz="1800" b="1" dirty="0"/>
              <a:t>日召开全县经济工作会议。今年各项经济工作指标，要以市经委下达</a:t>
            </a:r>
          </a:p>
          <a:p>
            <a:pPr>
              <a:lnSpc>
                <a:spcPct val="80000"/>
              </a:lnSpc>
              <a:buFont typeface="Wingdings" pitchFamily="2" charset="2"/>
              <a:buNone/>
            </a:pPr>
            <a:r>
              <a:rPr lang="zh-CN" sz="1800" b="1" dirty="0"/>
              <a:t>的为准，不再调整县原各公司的主要经济指标。在县经济工作会议上，由县经委</a:t>
            </a:r>
          </a:p>
          <a:p>
            <a:pPr>
              <a:lnSpc>
                <a:spcPct val="80000"/>
              </a:lnSpc>
              <a:buFont typeface="Wingdings" pitchFamily="2" charset="2"/>
              <a:buNone/>
            </a:pPr>
            <a:r>
              <a:rPr lang="zh-CN" sz="1800" b="1" dirty="0"/>
              <a:t>与县原各公司签订经济责任书。 </a:t>
            </a:r>
          </a:p>
          <a:p>
            <a:pPr>
              <a:lnSpc>
                <a:spcPct val="80000"/>
              </a:lnSpc>
              <a:buFont typeface="Wingdings" pitchFamily="2" charset="2"/>
              <a:buNone/>
            </a:pPr>
            <a:r>
              <a:rPr lang="zh-CN" sz="1800" b="1" dirty="0"/>
              <a:t>    　二、会议原则同意县民政局关于民政事业费管理使用办法的修订意见。 </a:t>
            </a:r>
          </a:p>
          <a:p>
            <a:pPr>
              <a:lnSpc>
                <a:spcPct val="80000"/>
              </a:lnSpc>
              <a:buFont typeface="Wingdings" pitchFamily="2" charset="2"/>
              <a:buNone/>
            </a:pPr>
            <a:r>
              <a:rPr lang="zh-CN" sz="1800" b="1" dirty="0"/>
              <a:t>    　三、会议同意将县政府办公室提出的转交机关工作作风的规定意见（讨论方</a:t>
            </a:r>
          </a:p>
          <a:p>
            <a:pPr>
              <a:lnSpc>
                <a:spcPct val="80000"/>
              </a:lnSpc>
              <a:buFont typeface="Wingdings" pitchFamily="2" charset="2"/>
              <a:buNone/>
            </a:pPr>
            <a:r>
              <a:rPr lang="zh-CN" sz="1800" b="1" dirty="0"/>
              <a:t>案）印发各部门，广泛征求意见，作进一步修改后，以县政府文件印发。 </a:t>
            </a:r>
          </a:p>
          <a:p>
            <a:pPr>
              <a:lnSpc>
                <a:spcPct val="80000"/>
              </a:lnSpc>
              <a:buFont typeface="Wingdings" pitchFamily="2" charset="2"/>
              <a:buNone/>
            </a:pPr>
            <a:r>
              <a:rPr lang="zh-CN" sz="1800" b="1" dirty="0"/>
              <a:t>                                     </a:t>
            </a:r>
          </a:p>
          <a:p>
            <a:pPr>
              <a:lnSpc>
                <a:spcPct val="80000"/>
              </a:lnSpc>
              <a:buFont typeface="Wingdings" pitchFamily="2" charset="2"/>
              <a:buNone/>
            </a:pPr>
            <a:r>
              <a:rPr lang="zh-CN" sz="1800" b="1" dirty="0"/>
              <a:t>　　　　　　　　　　　　　　　　　　　</a:t>
            </a:r>
            <a:r>
              <a:rPr lang="zh-CN" altLang="zh-CN" sz="1800" b="1" dirty="0"/>
              <a:t>××</a:t>
            </a:r>
            <a:r>
              <a:rPr lang="zh-CN" sz="1800" b="1" dirty="0"/>
              <a:t>县人民政府办公室 </a:t>
            </a:r>
          </a:p>
          <a:p>
            <a:pPr>
              <a:lnSpc>
                <a:spcPct val="80000"/>
              </a:lnSpc>
              <a:buFont typeface="Wingdings" pitchFamily="2" charset="2"/>
              <a:buNone/>
            </a:pPr>
            <a:r>
              <a:rPr lang="zh-CN" sz="1800" b="1" dirty="0"/>
              <a:t>　　　　　　　　　　　　　　　　　　　　</a:t>
            </a:r>
            <a:r>
              <a:rPr lang="zh-CN" altLang="zh-CN" sz="1800" b="1" dirty="0"/>
              <a:t>××××</a:t>
            </a:r>
            <a:r>
              <a:rPr lang="zh-CN" sz="1800" b="1" dirty="0"/>
              <a:t>年</a:t>
            </a:r>
            <a:r>
              <a:rPr lang="zh-CN" altLang="zh-CN" sz="1800" b="1" dirty="0"/>
              <a:t>×</a:t>
            </a:r>
            <a:r>
              <a:rPr lang="zh-CN" sz="1800" b="1" dirty="0"/>
              <a:t>月</a:t>
            </a:r>
            <a:r>
              <a:rPr lang="zh-CN" altLang="zh-CN" sz="1800" b="1" dirty="0"/>
              <a:t>×</a:t>
            </a:r>
            <a:r>
              <a:rPr lang="zh-CN" sz="1800" b="1" dirty="0"/>
              <a:t>日 </a:t>
            </a:r>
          </a:p>
        </p:txBody>
      </p:sp>
    </p:spTree>
    <p:extLst>
      <p:ext uri="{BB962C8B-B14F-4D97-AF65-F5344CB8AC3E}">
        <p14:creationId xmlns:p14="http://schemas.microsoft.com/office/powerpoint/2010/main" val="13056295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9" name="Text Box 5"/>
          <p:cNvSpPr txBox="1">
            <a:spLocks noChangeArrowheads="1"/>
          </p:cNvSpPr>
          <p:nvPr/>
        </p:nvSpPr>
        <p:spPr bwMode="auto">
          <a:xfrm>
            <a:off x="304800" y="152400"/>
            <a:ext cx="8610600" cy="6673850"/>
          </a:xfrm>
          <a:prstGeom prst="rect">
            <a:avLst/>
          </a:prstGeom>
          <a:noFill/>
          <a:ln w="9525">
            <a:solidFill>
              <a:srgbClr val="800000"/>
            </a:solidFill>
            <a:miter lim="800000"/>
            <a:headEnd/>
            <a:tailEnd/>
          </a:ln>
        </p:spPr>
        <p:txBody>
          <a:bodyPr>
            <a:spAutoFit/>
          </a:bodyPr>
          <a:lstStyle/>
          <a:p>
            <a:r>
              <a:rPr lang="zh-CN" altLang="en-US" sz="2400" b="1">
                <a:solidFill>
                  <a:srgbClr val="FF0000"/>
                </a:solidFill>
                <a:latin typeface="楷体_GB2312" pitchFamily="49" charset="-122"/>
                <a:ea typeface="楷体_GB2312" pitchFamily="49" charset="-122"/>
              </a:rPr>
              <a:t>例文</a:t>
            </a:r>
            <a:r>
              <a:rPr lang="en-US" altLang="zh-CN" sz="2400" b="1">
                <a:solidFill>
                  <a:srgbClr val="FF0000"/>
                </a:solidFill>
                <a:latin typeface="楷体_GB2312" pitchFamily="49" charset="-122"/>
                <a:ea typeface="楷体_GB2312" pitchFamily="49" charset="-122"/>
              </a:rPr>
              <a:t>3</a:t>
            </a:r>
          </a:p>
          <a:p>
            <a:pPr algn="ctr"/>
            <a:r>
              <a:rPr lang="en-US" altLang="zh-CN" sz="2400" b="1">
                <a:latin typeface="楷体_GB2312" pitchFamily="49" charset="-122"/>
                <a:ea typeface="楷体_GB2312" pitchFamily="49" charset="-122"/>
              </a:rPr>
              <a:t>×××</a:t>
            </a:r>
            <a:r>
              <a:rPr lang="zh-CN" altLang="en-US" sz="2400" b="1">
                <a:latin typeface="楷体_GB2312" pitchFamily="49" charset="-122"/>
                <a:ea typeface="楷体_GB2312" pitchFamily="49" charset="-122"/>
              </a:rPr>
              <a:t>企业集团办公会议纪要</a:t>
            </a:r>
          </a:p>
          <a:p>
            <a:pPr algn="ctr"/>
            <a:r>
              <a:rPr lang="zh-CN" altLang="en-US" sz="2400" b="1">
                <a:latin typeface="楷体_GB2312" pitchFamily="49" charset="-122"/>
                <a:ea typeface="楷体_GB2312" pitchFamily="49" charset="-122"/>
              </a:rPr>
              <a:t>（</a:t>
            </a:r>
            <a:r>
              <a:rPr lang="en-US" altLang="zh-CN" sz="2400" b="1">
                <a:latin typeface="楷体_GB2312" pitchFamily="49" charset="-122"/>
                <a:ea typeface="楷体_GB2312" pitchFamily="49" charset="-122"/>
              </a:rPr>
              <a:t>××××</a:t>
            </a:r>
            <a:r>
              <a:rPr lang="zh-CN" altLang="en-US" sz="2400" b="1">
                <a:latin typeface="楷体_GB2312" pitchFamily="49" charset="-122"/>
                <a:ea typeface="楷体_GB2312" pitchFamily="49" charset="-122"/>
              </a:rPr>
              <a:t>年一月二十一日）</a:t>
            </a:r>
          </a:p>
          <a:p>
            <a:r>
              <a:rPr lang="zh-CN" altLang="en-US" sz="2400" b="1">
                <a:latin typeface="楷体_GB2312" pitchFamily="49" charset="-122"/>
                <a:ea typeface="楷体_GB2312" pitchFamily="49" charset="-122"/>
              </a:rPr>
              <a:t>　　</a:t>
            </a:r>
            <a:r>
              <a:rPr lang="en-US" altLang="zh-CN" sz="2400" b="1">
                <a:latin typeface="楷体_GB2312" pitchFamily="49" charset="-122"/>
                <a:ea typeface="楷体_GB2312" pitchFamily="49" charset="-122"/>
              </a:rPr>
              <a:t>××××</a:t>
            </a:r>
            <a:r>
              <a:rPr lang="zh-CN" altLang="en-US" sz="2400" b="1">
                <a:latin typeface="楷体_GB2312" pitchFamily="49" charset="-122"/>
                <a:ea typeface="楷体_GB2312" pitchFamily="49" charset="-122"/>
              </a:rPr>
              <a:t>年</a:t>
            </a:r>
            <a:r>
              <a:rPr lang="en-US" altLang="zh-CN" sz="2400" b="1">
                <a:latin typeface="楷体_GB2312" pitchFamily="49" charset="-122"/>
                <a:ea typeface="楷体_GB2312" pitchFamily="49" charset="-122"/>
              </a:rPr>
              <a:t>1</a:t>
            </a:r>
            <a:r>
              <a:rPr lang="zh-CN" altLang="en-US" sz="2400" b="1">
                <a:latin typeface="楷体_GB2312" pitchFamily="49" charset="-122"/>
                <a:ea typeface="楷体_GB2312" pitchFamily="49" charset="-122"/>
              </a:rPr>
              <a:t>月</a:t>
            </a:r>
            <a:r>
              <a:rPr lang="en-US" altLang="zh-CN" sz="2400" b="1">
                <a:latin typeface="楷体_GB2312" pitchFamily="49" charset="-122"/>
                <a:ea typeface="楷体_GB2312" pitchFamily="49" charset="-122"/>
              </a:rPr>
              <a:t>21</a:t>
            </a:r>
            <a:r>
              <a:rPr lang="zh-CN" altLang="en-US" sz="2400" b="1">
                <a:latin typeface="楷体_GB2312" pitchFamily="49" charset="-122"/>
                <a:ea typeface="楷体_GB2312" pitchFamily="49" charset="-122"/>
              </a:rPr>
              <a:t>日下午，陈</a:t>
            </a:r>
            <a:r>
              <a:rPr lang="en-US" altLang="zh-CN" sz="2400" b="1">
                <a:latin typeface="楷体_GB2312" pitchFamily="49" charset="-122"/>
                <a:ea typeface="楷体_GB2312" pitchFamily="49" charset="-122"/>
              </a:rPr>
              <a:t>×</a:t>
            </a:r>
            <a:r>
              <a:rPr lang="zh-CN" altLang="en-US" sz="2400" b="1">
                <a:latin typeface="楷体_GB2312" pitchFamily="49" charset="-122"/>
                <a:ea typeface="楷体_GB2312" pitchFamily="49" charset="-122"/>
              </a:rPr>
              <a:t>总裁在总部主持召开了新年第一次总裁办公会议，确立今年企业集团的工作思路，布置了工作任务。参加会议的有各部门负责人。会议议定事项如下：</a:t>
            </a:r>
          </a:p>
          <a:p>
            <a:r>
              <a:rPr lang="zh-CN" altLang="en-US" sz="2400" b="1">
                <a:latin typeface="楷体_GB2312" pitchFamily="49" charset="-122"/>
                <a:ea typeface="楷体_GB2312" pitchFamily="49" charset="-122"/>
              </a:rPr>
              <a:t>　　一、企业集团今年的工作思路是：</a:t>
            </a:r>
            <a:r>
              <a:rPr lang="zh-CN" altLang="en-US" sz="2400" b="1">
                <a:ea typeface="楷体_GB2312" pitchFamily="49" charset="-122"/>
              </a:rPr>
              <a:t>“</a:t>
            </a:r>
            <a:r>
              <a:rPr lang="zh-CN" altLang="en-US" sz="2400" b="1">
                <a:latin typeface="楷体_GB2312" pitchFamily="49" charset="-122"/>
                <a:ea typeface="楷体_GB2312" pitchFamily="49" charset="-122"/>
              </a:rPr>
              <a:t>扶持和培育</a:t>
            </a:r>
            <a:r>
              <a:rPr lang="en-US" altLang="zh-CN" sz="2400" b="1">
                <a:latin typeface="楷体_GB2312" pitchFamily="49" charset="-122"/>
                <a:ea typeface="楷体_GB2312" pitchFamily="49" charset="-122"/>
              </a:rPr>
              <a:t>10~15</a:t>
            </a:r>
            <a:r>
              <a:rPr lang="zh-CN" altLang="en-US" sz="2400" b="1">
                <a:latin typeface="楷体_GB2312" pitchFamily="49" charset="-122"/>
                <a:ea typeface="楷体_GB2312" pitchFamily="49" charset="-122"/>
              </a:rPr>
              <a:t>家骨干企业；稳定</a:t>
            </a:r>
            <a:r>
              <a:rPr lang="en-US" altLang="zh-CN" sz="2400" b="1">
                <a:latin typeface="楷体_GB2312" pitchFamily="49" charset="-122"/>
                <a:ea typeface="楷体_GB2312" pitchFamily="49" charset="-122"/>
              </a:rPr>
              <a:t>30</a:t>
            </a:r>
            <a:r>
              <a:rPr lang="zh-CN" altLang="en-US" sz="2400" b="1">
                <a:latin typeface="楷体_GB2312" pitchFamily="49" charset="-122"/>
                <a:ea typeface="楷体_GB2312" pitchFamily="49" charset="-122"/>
              </a:rPr>
              <a:t>家左右中等企业；撤、并、停、转、重组一批小企业和困难企业</a:t>
            </a:r>
            <a:r>
              <a:rPr lang="zh-CN" altLang="en-US" sz="2400" b="1">
                <a:ea typeface="楷体_GB2312" pitchFamily="49" charset="-122"/>
              </a:rPr>
              <a:t>”</a:t>
            </a:r>
            <a:r>
              <a:rPr lang="zh-CN" altLang="en-US" sz="2400" b="1">
                <a:latin typeface="楷体_GB2312" pitchFamily="49" charset="-122"/>
                <a:ea typeface="楷体_GB2312" pitchFamily="49" charset="-122"/>
              </a:rPr>
              <a:t>， 减少企业集团下属子企业数量，促进有潜力的企业快速发展。会议要求集团总部各部门依据工作思路制订出今年的工作计划。</a:t>
            </a:r>
          </a:p>
          <a:p>
            <a:r>
              <a:rPr lang="zh-CN" altLang="en-US" sz="2400" b="1">
                <a:latin typeface="楷体_GB2312" pitchFamily="49" charset="-122"/>
                <a:ea typeface="楷体_GB2312" pitchFamily="49" charset="-122"/>
              </a:rPr>
              <a:t>　　二、今年的工作重点是建立</a:t>
            </a:r>
            <a:r>
              <a:rPr lang="zh-CN" altLang="en-US" sz="2400" b="1">
                <a:ea typeface="楷体_GB2312" pitchFamily="49" charset="-122"/>
              </a:rPr>
              <a:t>“</a:t>
            </a:r>
            <a:r>
              <a:rPr lang="zh-CN" altLang="en-US" sz="2400" b="1">
                <a:latin typeface="楷体_GB2312" pitchFamily="49" charset="-122"/>
                <a:ea typeface="楷体_GB2312" pitchFamily="49" charset="-122"/>
              </a:rPr>
              <a:t>三库</a:t>
            </a:r>
            <a:r>
              <a:rPr lang="zh-CN" altLang="en-US" sz="2400" b="1">
                <a:ea typeface="楷体_GB2312" pitchFamily="49" charset="-122"/>
              </a:rPr>
              <a:t>”</a:t>
            </a:r>
            <a:r>
              <a:rPr lang="zh-CN" altLang="en-US" sz="2400" b="1">
                <a:latin typeface="楷体_GB2312" pitchFamily="49" charset="-122"/>
                <a:ea typeface="楷体_GB2312" pitchFamily="49" charset="-122"/>
              </a:rPr>
              <a:t>，即建立企业资产财务信息库、人力资源库和企业基本情况数据库。</a:t>
            </a:r>
          </a:p>
          <a:p>
            <a:r>
              <a:rPr lang="zh-CN" altLang="en-US" sz="2400" b="1">
                <a:latin typeface="楷体_GB2312" pitchFamily="49" charset="-122"/>
                <a:ea typeface="楷体_GB2312" pitchFamily="49" charset="-122"/>
              </a:rPr>
              <a:t>　　三、今年要加强集团内部管理，强化服务意识，理顺工作程序，严格考勤考核工作，增强执行制度和各项规定的自觉性，树立企业集团的良好形象。</a:t>
            </a:r>
          </a:p>
          <a:p>
            <a:r>
              <a:rPr lang="zh-CN" altLang="en-US" sz="2400" b="1">
                <a:latin typeface="楷体_GB2312" pitchFamily="49" charset="-122"/>
                <a:ea typeface="楷体_GB2312" pitchFamily="49" charset="-122"/>
              </a:rPr>
              <a:t>　　四、年初出台新的企业考核体系。对不同性质的企业出台不同的考核办法。</a:t>
            </a:r>
          </a:p>
        </p:txBody>
      </p:sp>
      <p:sp>
        <p:nvSpPr>
          <p:cNvPr id="3" name="矩形 2"/>
          <p:cNvSpPr/>
          <p:nvPr/>
        </p:nvSpPr>
        <p:spPr>
          <a:xfrm>
            <a:off x="1331640" y="188640"/>
            <a:ext cx="2624436" cy="461665"/>
          </a:xfrm>
          <a:prstGeom prst="rect">
            <a:avLst/>
          </a:prstGeom>
        </p:spPr>
        <p:txBody>
          <a:bodyPr wrap="none">
            <a:spAutoFit/>
          </a:bodyPr>
          <a:lstStyle/>
          <a:p>
            <a:r>
              <a:rPr lang="zh-CN" altLang="en-US" sz="2400" b="1" dirty="0" smtClean="0">
                <a:solidFill>
                  <a:srgbClr val="0033CC"/>
                </a:solidFill>
                <a:latin typeface="楷体_GB2312" pitchFamily="49" charset="-122"/>
                <a:ea typeface="楷体_GB2312" pitchFamily="49" charset="-122"/>
                <a:sym typeface="Wingdings" pitchFamily="2" charset="2"/>
              </a:rPr>
              <a:t>分项</a:t>
            </a:r>
            <a:r>
              <a:rPr lang="zh-CN" altLang="en-US" sz="2400" b="1" dirty="0" smtClean="0">
                <a:solidFill>
                  <a:srgbClr val="0033CC"/>
                </a:solidFill>
                <a:latin typeface="楷体_GB2312" pitchFamily="49" charset="-122"/>
                <a:ea typeface="楷体_GB2312" pitchFamily="49" charset="-122"/>
              </a:rPr>
              <a:t>式会议纪要</a:t>
            </a:r>
            <a:endParaRPr lang="zh-CN" altLang="en-US" sz="2400" dirty="0"/>
          </a:p>
        </p:txBody>
      </p:sp>
    </p:spTree>
    <p:extLst>
      <p:ext uri="{BB962C8B-B14F-4D97-AF65-F5344CB8AC3E}">
        <p14:creationId xmlns:p14="http://schemas.microsoft.com/office/powerpoint/2010/main" val="27947630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90" name="Text Box 6"/>
          <p:cNvSpPr txBox="1">
            <a:spLocks noChangeArrowheads="1"/>
          </p:cNvSpPr>
          <p:nvPr/>
        </p:nvSpPr>
        <p:spPr bwMode="auto">
          <a:xfrm>
            <a:off x="1115616" y="1124744"/>
            <a:ext cx="7056437" cy="3108543"/>
          </a:xfrm>
          <a:prstGeom prst="rect">
            <a:avLst/>
          </a:prstGeom>
          <a:noFill/>
          <a:ln w="9525">
            <a:noFill/>
            <a:miter lim="800000"/>
            <a:headEnd/>
            <a:tailEnd/>
          </a:ln>
        </p:spPr>
        <p:txBody>
          <a:bodyPr>
            <a:spAutoFit/>
          </a:bodyPr>
          <a:lstStyle/>
          <a:p>
            <a:r>
              <a:rPr lang="zh-CN" altLang="en-US" sz="2800" b="1" dirty="0">
                <a:latin typeface="楷体_GB2312" pitchFamily="49" charset="-122"/>
                <a:ea typeface="楷体_GB2312" pitchFamily="49" charset="-122"/>
              </a:rPr>
              <a:t>提示</a:t>
            </a:r>
          </a:p>
          <a:p>
            <a:r>
              <a:rPr lang="zh-CN" altLang="en-US" sz="2800" b="1" dirty="0">
                <a:latin typeface="楷体_GB2312" pitchFamily="49" charset="-122"/>
                <a:ea typeface="楷体_GB2312" pitchFamily="49" charset="-122"/>
              </a:rPr>
              <a:t>　　这是一篇分项式会议纪要。导言部分介绍了会议主题，会议时间、地点、主持人和出席人员</a:t>
            </a:r>
            <a:r>
              <a:rPr lang="zh-CN" altLang="en-US" sz="2800" b="1" dirty="0" smtClean="0">
                <a:latin typeface="楷体_GB2312" pitchFamily="49" charset="-122"/>
                <a:ea typeface="楷体_GB2312" pitchFamily="49" charset="-122"/>
              </a:rPr>
              <a:t>。</a:t>
            </a:r>
            <a:endParaRPr lang="en-US" altLang="zh-CN" sz="2800" b="1" dirty="0" smtClean="0">
              <a:latin typeface="楷体_GB2312" pitchFamily="49" charset="-122"/>
              <a:ea typeface="楷体_GB2312" pitchFamily="49" charset="-122"/>
            </a:endParaRPr>
          </a:p>
          <a:p>
            <a:r>
              <a:rPr lang="zh-CN" altLang="en-US" sz="2800" b="1" dirty="0" smtClean="0">
                <a:latin typeface="楷体_GB2312" pitchFamily="49" charset="-122"/>
                <a:ea typeface="楷体_GB2312" pitchFamily="49" charset="-122"/>
              </a:rPr>
              <a:t>文种</a:t>
            </a:r>
            <a:r>
              <a:rPr lang="zh-CN" altLang="en-US" sz="2800" b="1" dirty="0">
                <a:latin typeface="楷体_GB2312" pitchFamily="49" charset="-122"/>
                <a:ea typeface="楷体_GB2312" pitchFamily="49" charset="-122"/>
              </a:rPr>
              <a:t>承启语后，分条列项地写了会议议定的四方面的事项。文章指导思想明确，层次分明，语言明晰。</a:t>
            </a:r>
          </a:p>
        </p:txBody>
      </p:sp>
    </p:spTree>
    <p:extLst>
      <p:ext uri="{BB962C8B-B14F-4D97-AF65-F5344CB8AC3E}">
        <p14:creationId xmlns:p14="http://schemas.microsoft.com/office/powerpoint/2010/main" val="183228252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3"/>
          <p:cNvSpPr>
            <a:spLocks noGrp="1"/>
          </p:cNvSpPr>
          <p:nvPr>
            <p:ph type="dt" sz="half" idx="10"/>
          </p:nvPr>
        </p:nvSpPr>
        <p:spPr/>
        <p:txBody>
          <a:bodyPr/>
          <a:lstStyle/>
          <a:p>
            <a:fld id="{A178A2A5-847F-4E2C-B003-143440C70B51}" type="datetime1">
              <a:rPr lang="zh-CN" altLang="en-US"/>
              <a:pPr/>
              <a:t>2014/11/27</a:t>
            </a:fld>
            <a:endParaRPr lang="zh-CN" altLang="zh-CN"/>
          </a:p>
        </p:txBody>
      </p:sp>
      <p:sp>
        <p:nvSpPr>
          <p:cNvPr id="4" name="灯片编号占位符 5"/>
          <p:cNvSpPr>
            <a:spLocks noGrp="1"/>
          </p:cNvSpPr>
          <p:nvPr>
            <p:ph type="sldNum" sz="quarter" idx="12"/>
          </p:nvPr>
        </p:nvSpPr>
        <p:spPr/>
        <p:txBody>
          <a:bodyPr/>
          <a:lstStyle/>
          <a:p>
            <a:fld id="{350EABFF-32C3-479B-AD11-BC66C7EA994A}" type="slidenum">
              <a:rPr lang="zh-CN" altLang="zh-CN"/>
              <a:pPr/>
              <a:t>22</a:t>
            </a:fld>
            <a:endParaRPr lang="zh-CN" altLang="zh-CN"/>
          </a:p>
        </p:txBody>
      </p:sp>
      <p:sp>
        <p:nvSpPr>
          <p:cNvPr id="30722" name="Rectangle 2"/>
          <p:cNvSpPr>
            <a:spLocks noGrp="1" noRot="1" noChangeArrowheads="1"/>
          </p:cNvSpPr>
          <p:nvPr>
            <p:ph type="body" idx="1"/>
          </p:nvPr>
        </p:nvSpPr>
        <p:spPr>
          <a:xfrm>
            <a:off x="457200" y="1052513"/>
            <a:ext cx="8229600" cy="5073650"/>
          </a:xfrm>
        </p:spPr>
        <p:txBody>
          <a:bodyPr/>
          <a:lstStyle/>
          <a:p>
            <a:pPr>
              <a:buFont typeface="Wingdings" pitchFamily="2" charset="2"/>
              <a:buNone/>
            </a:pPr>
            <a:r>
              <a:rPr lang="zh-CN" altLang="zh-CN" b="1"/>
              <a:t>C</a:t>
            </a:r>
            <a:r>
              <a:rPr lang="zh-CN" b="1"/>
              <a:t>、摘录式写法：</a:t>
            </a:r>
          </a:p>
          <a:p>
            <a:pPr>
              <a:buFont typeface="Wingdings" pitchFamily="2" charset="2"/>
              <a:buNone/>
            </a:pPr>
            <a:r>
              <a:rPr lang="zh-CN" b="1"/>
              <a:t>　　即摘要直记会上发言内容，按发言顺序</a:t>
            </a:r>
          </a:p>
          <a:p>
            <a:pPr>
              <a:buFont typeface="Wingdings" pitchFamily="2" charset="2"/>
              <a:buNone/>
            </a:pPr>
            <a:r>
              <a:rPr lang="zh-CN" b="1"/>
              <a:t>或按内容性质归类写出。这种写法，通过摘</a:t>
            </a:r>
          </a:p>
          <a:p>
            <a:pPr>
              <a:buFont typeface="Wingdings" pitchFamily="2" charset="2"/>
              <a:buNone/>
            </a:pPr>
            <a:r>
              <a:rPr lang="zh-CN" b="1"/>
              <a:t>录发言人的话，反映发言人的观点，使人觉</a:t>
            </a:r>
          </a:p>
          <a:p>
            <a:pPr>
              <a:buFont typeface="Wingdings" pitchFamily="2" charset="2"/>
              <a:buNone/>
            </a:pPr>
            <a:r>
              <a:rPr lang="zh-CN" b="1"/>
              <a:t>得客观、真实。这种写法，先写发言者的姓</a:t>
            </a:r>
          </a:p>
          <a:p>
            <a:pPr>
              <a:buFont typeface="Wingdings" pitchFamily="2" charset="2"/>
              <a:buNone/>
            </a:pPr>
            <a:r>
              <a:rPr lang="zh-CN" b="1"/>
              <a:t>名，再记其发言。记发言者的第一次发言</a:t>
            </a:r>
          </a:p>
          <a:p>
            <a:pPr>
              <a:buFont typeface="Wingdings" pitchFamily="2" charset="2"/>
              <a:buNone/>
            </a:pPr>
            <a:r>
              <a:rPr lang="zh-CN" b="1"/>
              <a:t>时，在姓名后可注明单位、职务。</a:t>
            </a:r>
          </a:p>
        </p:txBody>
      </p:sp>
    </p:spTree>
    <p:extLst>
      <p:ext uri="{BB962C8B-B14F-4D97-AF65-F5344CB8AC3E}">
        <p14:creationId xmlns:p14="http://schemas.microsoft.com/office/powerpoint/2010/main" val="30401155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2" name="Text Box 4"/>
          <p:cNvSpPr txBox="1">
            <a:spLocks noChangeArrowheads="1"/>
          </p:cNvSpPr>
          <p:nvPr/>
        </p:nvSpPr>
        <p:spPr bwMode="auto">
          <a:xfrm>
            <a:off x="304800" y="457200"/>
            <a:ext cx="8382000" cy="5632311"/>
          </a:xfrm>
          <a:prstGeom prst="rect">
            <a:avLst/>
          </a:prstGeom>
          <a:noFill/>
          <a:ln w="9525">
            <a:solidFill>
              <a:srgbClr val="800000"/>
            </a:solidFill>
            <a:miter lim="800000"/>
            <a:headEnd/>
            <a:tailEnd/>
          </a:ln>
          <a:effectLst/>
        </p:spPr>
        <p:txBody>
          <a:bodyPr>
            <a:spAutoFit/>
          </a:bodyPr>
          <a:lstStyle/>
          <a:p>
            <a:pPr algn="ctr"/>
            <a:r>
              <a:rPr lang="en-US" altLang="zh-CN" sz="2000" b="1" dirty="0" smtClean="0">
                <a:latin typeface="楷体_GB2312" pitchFamily="49" charset="-122"/>
                <a:ea typeface="楷体_GB2312" pitchFamily="49" charset="-122"/>
              </a:rPr>
              <a:t>××××</a:t>
            </a:r>
            <a:r>
              <a:rPr lang="zh-CN" altLang="en-US" sz="2000" b="1" dirty="0">
                <a:latin typeface="楷体_GB2312" pitchFamily="49" charset="-122"/>
                <a:ea typeface="楷体_GB2312" pitchFamily="49" charset="-122"/>
              </a:rPr>
              <a:t>学院学生思想状况分析座谈会纪要</a:t>
            </a:r>
          </a:p>
          <a:p>
            <a:r>
              <a:rPr lang="zh-CN" altLang="en-US" sz="2000" b="1" dirty="0">
                <a:latin typeface="楷体_GB2312" pitchFamily="49" charset="-122"/>
                <a:ea typeface="楷体_GB2312" pitchFamily="49" charset="-122"/>
              </a:rPr>
              <a:t>　　时间：</a:t>
            </a:r>
            <a:r>
              <a:rPr lang="en-US" altLang="zh-CN" sz="2000" b="1" dirty="0">
                <a:latin typeface="楷体_GB2312" pitchFamily="49" charset="-122"/>
                <a:ea typeface="楷体_GB2312" pitchFamily="49" charset="-122"/>
              </a:rPr>
              <a:t>××××</a:t>
            </a:r>
            <a:r>
              <a:rPr lang="zh-CN" altLang="en-US" sz="2000" b="1" dirty="0">
                <a:latin typeface="楷体_GB2312" pitchFamily="49" charset="-122"/>
                <a:ea typeface="楷体_GB2312" pitchFamily="49" charset="-122"/>
              </a:rPr>
              <a:t>年</a:t>
            </a:r>
            <a:r>
              <a:rPr lang="en-US" altLang="zh-CN" sz="2000" b="1" dirty="0">
                <a:latin typeface="楷体_GB2312" pitchFamily="49" charset="-122"/>
                <a:ea typeface="楷体_GB2312" pitchFamily="49" charset="-122"/>
              </a:rPr>
              <a:t>×</a:t>
            </a:r>
            <a:r>
              <a:rPr lang="zh-CN" altLang="en-US" sz="2000" b="1" dirty="0">
                <a:latin typeface="楷体_GB2312" pitchFamily="49" charset="-122"/>
                <a:ea typeface="楷体_GB2312" pitchFamily="49" charset="-122"/>
              </a:rPr>
              <a:t>月</a:t>
            </a:r>
            <a:r>
              <a:rPr lang="en-US" altLang="zh-CN" sz="2000" b="1" dirty="0">
                <a:latin typeface="楷体_GB2312" pitchFamily="49" charset="-122"/>
                <a:ea typeface="楷体_GB2312" pitchFamily="49" charset="-122"/>
              </a:rPr>
              <a:t>×</a:t>
            </a:r>
            <a:r>
              <a:rPr lang="zh-CN" altLang="en-US" sz="2000" b="1" dirty="0">
                <a:latin typeface="楷体_GB2312" pitchFamily="49" charset="-122"/>
                <a:ea typeface="楷体_GB2312" pitchFamily="49" charset="-122"/>
              </a:rPr>
              <a:t>日下午</a:t>
            </a:r>
          </a:p>
          <a:p>
            <a:r>
              <a:rPr lang="zh-CN" altLang="en-US" sz="2000" b="1" dirty="0">
                <a:latin typeface="楷体_GB2312" pitchFamily="49" charset="-122"/>
                <a:ea typeface="楷体_GB2312" pitchFamily="49" charset="-122"/>
              </a:rPr>
              <a:t>　　地点：本院小会议室</a:t>
            </a:r>
          </a:p>
          <a:p>
            <a:r>
              <a:rPr lang="zh-CN" altLang="en-US" sz="2000" b="1" dirty="0">
                <a:latin typeface="楷体_GB2312" pitchFamily="49" charset="-122"/>
                <a:ea typeface="楷体_GB2312" pitchFamily="49" charset="-122"/>
              </a:rPr>
              <a:t>　　主持人：主管政治思想教育工作副院长</a:t>
            </a:r>
            <a:r>
              <a:rPr lang="en-US" altLang="zh-CN" sz="2000" b="1" dirty="0">
                <a:latin typeface="楷体_GB2312" pitchFamily="49" charset="-122"/>
                <a:ea typeface="楷体_GB2312" pitchFamily="49" charset="-122"/>
              </a:rPr>
              <a:t>××</a:t>
            </a:r>
          </a:p>
          <a:p>
            <a:r>
              <a:rPr lang="zh-CN" altLang="en-US" sz="2000" b="1" dirty="0">
                <a:latin typeface="楷体_GB2312" pitchFamily="49" charset="-122"/>
                <a:ea typeface="楷体_GB2312" pitchFamily="49" charset="-122"/>
              </a:rPr>
              <a:t>　　出席者：各系党总支书记、政治辅导员、班主任、学生会委员。</a:t>
            </a:r>
          </a:p>
          <a:p>
            <a:r>
              <a:rPr lang="zh-CN" altLang="en-US" sz="2000" b="1" dirty="0">
                <a:latin typeface="楷体_GB2312" pitchFamily="49" charset="-122"/>
                <a:ea typeface="楷体_GB2312" pitchFamily="49" charset="-122"/>
              </a:rPr>
              <a:t>　　现将座谈会情况纪要如下：</a:t>
            </a:r>
          </a:p>
          <a:p>
            <a:r>
              <a:rPr lang="zh-CN" altLang="en-US" sz="2000" b="1" dirty="0">
                <a:latin typeface="楷体_GB2312" pitchFamily="49" charset="-122"/>
                <a:ea typeface="楷体_GB2312" pitchFamily="49" charset="-122"/>
              </a:rPr>
              <a:t>　　一、</a:t>
            </a:r>
            <a:r>
              <a:rPr lang="en-US" altLang="zh-CN" sz="2000" b="1" dirty="0">
                <a:latin typeface="楷体_GB2312" pitchFamily="49" charset="-122"/>
                <a:ea typeface="楷体_GB2312" pitchFamily="49" charset="-122"/>
              </a:rPr>
              <a:t>××</a:t>
            </a:r>
            <a:r>
              <a:rPr lang="zh-CN" altLang="en-US" sz="2000" b="1" dirty="0">
                <a:latin typeface="楷体_GB2312" pitchFamily="49" charset="-122"/>
                <a:ea typeface="楷体_GB2312" pitchFamily="49" charset="-122"/>
              </a:rPr>
              <a:t>副院长传达了省教育厅领导关于要认真加强学生政治思想工作，注重分析当前学生的思想状况的讲话精神，其后，</a:t>
            </a:r>
            <a:r>
              <a:rPr lang="en-US" altLang="zh-CN" sz="2000" b="1" dirty="0">
                <a:latin typeface="楷体_GB2312" pitchFamily="49" charset="-122"/>
                <a:ea typeface="楷体_GB2312" pitchFamily="49" charset="-122"/>
              </a:rPr>
              <a:t>××</a:t>
            </a:r>
            <a:r>
              <a:rPr lang="zh-CN" altLang="en-US" sz="2000" b="1" dirty="0">
                <a:latin typeface="楷体_GB2312" pitchFamily="49" charset="-122"/>
                <a:ea typeface="楷体_GB2312" pitchFamily="49" charset="-122"/>
              </a:rPr>
              <a:t>副院长对学生思想状况作了分析，认为当前学生的思想状况总体是健康的，向上的，但也存在一些较突出的问题，如</a:t>
            </a:r>
            <a:r>
              <a:rPr lang="en-US" altLang="zh-CN" sz="2000" b="1" dirty="0">
                <a:ea typeface="楷体_GB2312" pitchFamily="49" charset="-122"/>
              </a:rPr>
              <a:t>……</a:t>
            </a:r>
            <a:r>
              <a:rPr lang="zh-CN" altLang="en-US" sz="2000" b="1" dirty="0">
                <a:latin typeface="楷体_GB2312" pitchFamily="49" charset="-122"/>
                <a:ea typeface="楷体_GB2312" pitchFamily="49" charset="-122"/>
              </a:rPr>
              <a:t>（略）</a:t>
            </a:r>
          </a:p>
          <a:p>
            <a:r>
              <a:rPr lang="zh-CN" altLang="en-US" sz="2000" b="1" dirty="0">
                <a:latin typeface="楷体_GB2312" pitchFamily="49" charset="-122"/>
                <a:ea typeface="楷体_GB2312" pitchFamily="49" charset="-122"/>
              </a:rPr>
              <a:t>　　二、人文系党总支书记</a:t>
            </a:r>
            <a:r>
              <a:rPr lang="en-US" altLang="zh-CN" sz="2000" b="1" dirty="0">
                <a:latin typeface="楷体_GB2312" pitchFamily="49" charset="-122"/>
                <a:ea typeface="楷体_GB2312" pitchFamily="49" charset="-122"/>
              </a:rPr>
              <a:t>×××</a:t>
            </a:r>
            <a:r>
              <a:rPr lang="zh-CN" altLang="en-US" sz="2000" b="1" dirty="0">
                <a:latin typeface="楷体_GB2312" pitchFamily="49" charset="-122"/>
                <a:ea typeface="楷体_GB2312" pitchFamily="49" charset="-122"/>
              </a:rPr>
              <a:t>同志说：当前青年学生思想比较活跃，愿意思考问题，这确是学生的主流，但当前在部分学生中也存在比较严重的拜金主义、重技能轻理论、重实用轻人文的倾向。</a:t>
            </a:r>
          </a:p>
          <a:p>
            <a:r>
              <a:rPr lang="zh-CN" altLang="en-US" sz="2000" b="1" dirty="0">
                <a:latin typeface="楷体_GB2312" pitchFamily="49" charset="-122"/>
                <a:ea typeface="楷体_GB2312" pitchFamily="49" charset="-122"/>
              </a:rPr>
              <a:t>　　三、</a:t>
            </a:r>
            <a:r>
              <a:rPr lang="en-US" altLang="zh-CN" sz="2000" b="1" dirty="0">
                <a:latin typeface="楷体_GB2312" pitchFamily="49" charset="-122"/>
                <a:ea typeface="楷体_GB2312" pitchFamily="49" charset="-122"/>
              </a:rPr>
              <a:t>××</a:t>
            </a:r>
            <a:r>
              <a:rPr lang="zh-CN" altLang="en-US" sz="2000" b="1" dirty="0">
                <a:latin typeface="楷体_GB2312" pitchFamily="49" charset="-122"/>
                <a:ea typeface="楷体_GB2312" pitchFamily="49" charset="-122"/>
              </a:rPr>
              <a:t>班党支部书记在汇报学生思想状况时，指出有些同学在思想上没有处理好学习与兼职的关系，严重影响了学习成绩。</a:t>
            </a:r>
          </a:p>
          <a:p>
            <a:r>
              <a:rPr lang="zh-CN" altLang="en-US" sz="2000" b="1" dirty="0">
                <a:latin typeface="楷体_GB2312" pitchFamily="49" charset="-122"/>
                <a:ea typeface="楷体_GB2312" pitchFamily="49" charset="-122"/>
              </a:rPr>
              <a:t>　　四、经贸系政治辅导员</a:t>
            </a:r>
            <a:r>
              <a:rPr lang="en-US" altLang="zh-CN" sz="2000" b="1" dirty="0">
                <a:latin typeface="楷体_GB2312" pitchFamily="49" charset="-122"/>
                <a:ea typeface="楷体_GB2312" pitchFamily="49" charset="-122"/>
              </a:rPr>
              <a:t>×××</a:t>
            </a:r>
            <a:r>
              <a:rPr lang="zh-CN" altLang="en-US" sz="2000" b="1" dirty="0">
                <a:latin typeface="楷体_GB2312" pitchFamily="49" charset="-122"/>
                <a:ea typeface="楷体_GB2312" pitchFamily="49" charset="-122"/>
              </a:rPr>
              <a:t>同志谈到个别学生存在怕露贫而不愿申请经济困难补助的心理。</a:t>
            </a:r>
          </a:p>
          <a:p>
            <a:r>
              <a:rPr lang="zh-CN" altLang="en-US" sz="2000" b="1" dirty="0">
                <a:latin typeface="楷体_GB2312" pitchFamily="49" charset="-122"/>
                <a:ea typeface="楷体_GB2312" pitchFamily="49" charset="-122"/>
              </a:rPr>
              <a:t>　　（略）</a:t>
            </a:r>
          </a:p>
        </p:txBody>
      </p:sp>
      <p:sp>
        <p:nvSpPr>
          <p:cNvPr id="3" name="矩形 2"/>
          <p:cNvSpPr/>
          <p:nvPr/>
        </p:nvSpPr>
        <p:spPr>
          <a:xfrm>
            <a:off x="683568" y="0"/>
            <a:ext cx="2624436" cy="461665"/>
          </a:xfrm>
          <a:prstGeom prst="rect">
            <a:avLst/>
          </a:prstGeom>
        </p:spPr>
        <p:txBody>
          <a:bodyPr wrap="none">
            <a:spAutoFit/>
          </a:bodyPr>
          <a:lstStyle/>
          <a:p>
            <a:r>
              <a:rPr lang="zh-CN" altLang="en-US" sz="2400" b="1" dirty="0" smtClean="0">
                <a:solidFill>
                  <a:srgbClr val="0033CC"/>
                </a:solidFill>
                <a:latin typeface="楷体_GB2312" pitchFamily="49" charset="-122"/>
                <a:ea typeface="楷体_GB2312" pitchFamily="49" charset="-122"/>
                <a:sym typeface="Wingdings" pitchFamily="2" charset="2"/>
              </a:rPr>
              <a:t></a:t>
            </a:r>
            <a:r>
              <a:rPr lang="zh-CN" altLang="en-US" sz="2400" b="1" dirty="0" smtClean="0">
                <a:solidFill>
                  <a:srgbClr val="0033CC"/>
                </a:solidFill>
                <a:latin typeface="楷体_GB2312" pitchFamily="49" charset="-122"/>
                <a:ea typeface="楷体_GB2312" pitchFamily="49" charset="-122"/>
              </a:rPr>
              <a:t>摘要式会议纪要</a:t>
            </a:r>
            <a:endParaRPr lang="zh-CN" altLang="en-US" sz="2400" dirty="0"/>
          </a:p>
        </p:txBody>
      </p:sp>
    </p:spTree>
    <p:extLst>
      <p:ext uri="{BB962C8B-B14F-4D97-AF65-F5344CB8AC3E}">
        <p14:creationId xmlns:p14="http://schemas.microsoft.com/office/powerpoint/2010/main" val="315343071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6" name="Text Box 4"/>
          <p:cNvSpPr txBox="1">
            <a:spLocks noChangeArrowheads="1"/>
          </p:cNvSpPr>
          <p:nvPr/>
        </p:nvSpPr>
        <p:spPr bwMode="auto">
          <a:xfrm>
            <a:off x="755576" y="1556792"/>
            <a:ext cx="7776443" cy="3046988"/>
          </a:xfrm>
          <a:prstGeom prst="rect">
            <a:avLst/>
          </a:prstGeom>
          <a:noFill/>
          <a:ln w="9525">
            <a:noFill/>
            <a:miter lim="800000"/>
            <a:headEnd/>
            <a:tailEnd/>
          </a:ln>
        </p:spPr>
        <p:txBody>
          <a:bodyPr wrap="square">
            <a:spAutoFit/>
          </a:bodyPr>
          <a:lstStyle/>
          <a:p>
            <a:r>
              <a:rPr lang="zh-CN" altLang="en-US" sz="2400" b="1" dirty="0">
                <a:solidFill>
                  <a:srgbClr val="FF0000"/>
                </a:solidFill>
                <a:latin typeface="楷体_GB2312" pitchFamily="49" charset="-122"/>
                <a:ea typeface="楷体_GB2312" pitchFamily="49" charset="-122"/>
              </a:rPr>
              <a:t>提示</a:t>
            </a:r>
          </a:p>
          <a:p>
            <a:r>
              <a:rPr lang="zh-CN" altLang="en-US" sz="2400" b="1" dirty="0">
                <a:solidFill>
                  <a:srgbClr val="660033"/>
                </a:solidFill>
                <a:latin typeface="楷体_GB2312" pitchFamily="49" charset="-122"/>
                <a:ea typeface="楷体_GB2312" pitchFamily="49" charset="-122"/>
              </a:rPr>
              <a:t>　　这是一则摘要式会议纪要，摘录了与会者符合会议中心的发言要点。</a:t>
            </a:r>
          </a:p>
          <a:p>
            <a:r>
              <a:rPr lang="zh-CN" altLang="en-US" sz="2400" b="1" dirty="0">
                <a:solidFill>
                  <a:srgbClr val="660033"/>
                </a:solidFill>
                <a:latin typeface="楷体_GB2312" pitchFamily="49" charset="-122"/>
                <a:ea typeface="楷体_GB2312" pitchFamily="49" charset="-122"/>
              </a:rPr>
              <a:t>　　这种写法最大的特点是把具有典型性、代表性的言论加以提要整理，按一定的排列关系排列成文。这种写法能较真实地反映会议的讨论情况和与会人员的意见，适用写座谈会、讨论会和研究性会议纪要。这种会议纪要的观点出自个人，具体而真实，具有较强的资料价值。</a:t>
            </a:r>
          </a:p>
        </p:txBody>
      </p:sp>
    </p:spTree>
    <p:extLst>
      <p:ext uri="{BB962C8B-B14F-4D97-AF65-F5344CB8AC3E}">
        <p14:creationId xmlns:p14="http://schemas.microsoft.com/office/powerpoint/2010/main" val="370274719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47602C3-03F6-4F97-AD76-3BA36F3BABF3}" type="datetime1">
              <a:rPr lang="zh-CN" altLang="en-US"/>
              <a:pPr/>
              <a:t>2014/11/27</a:t>
            </a:fld>
            <a:endParaRPr lang="zh-CN" altLang="zh-CN"/>
          </a:p>
        </p:txBody>
      </p:sp>
      <p:sp>
        <p:nvSpPr>
          <p:cNvPr id="5" name="灯片编号占位符 5"/>
          <p:cNvSpPr>
            <a:spLocks noGrp="1"/>
          </p:cNvSpPr>
          <p:nvPr>
            <p:ph type="sldNum" sz="quarter" idx="12"/>
          </p:nvPr>
        </p:nvSpPr>
        <p:spPr/>
        <p:txBody>
          <a:bodyPr/>
          <a:lstStyle/>
          <a:p>
            <a:fld id="{D1827BB3-DA64-4290-87DF-9E70D0B27308}" type="slidenum">
              <a:rPr lang="zh-CN" altLang="zh-CN"/>
              <a:pPr/>
              <a:t>25</a:t>
            </a:fld>
            <a:endParaRPr lang="zh-CN" altLang="zh-CN"/>
          </a:p>
        </p:txBody>
      </p:sp>
      <p:sp>
        <p:nvSpPr>
          <p:cNvPr id="31746" name="Rectangle 2"/>
          <p:cNvSpPr>
            <a:spLocks noGrp="1" noRot="1" noChangeArrowheads="1"/>
          </p:cNvSpPr>
          <p:nvPr>
            <p:ph type="title"/>
          </p:nvPr>
        </p:nvSpPr>
        <p:spPr>
          <a:xfrm>
            <a:off x="468313" y="0"/>
            <a:ext cx="8229600" cy="1143000"/>
          </a:xfrm>
        </p:spPr>
        <p:txBody>
          <a:bodyPr/>
          <a:lstStyle/>
          <a:p>
            <a:r>
              <a:rPr lang="zh-CN"/>
              <a:t>（</a:t>
            </a:r>
            <a:r>
              <a:rPr lang="zh-CN" altLang="zh-CN"/>
              <a:t>3</a:t>
            </a:r>
            <a:r>
              <a:rPr lang="zh-CN"/>
              <a:t>）结尾（会议希望）</a:t>
            </a:r>
          </a:p>
        </p:txBody>
      </p:sp>
      <p:sp>
        <p:nvSpPr>
          <p:cNvPr id="31747" name="Rectangle 3"/>
          <p:cNvSpPr>
            <a:spLocks noGrp="1" noRot="1" noChangeArrowheads="1"/>
          </p:cNvSpPr>
          <p:nvPr>
            <p:ph type="body" idx="1"/>
          </p:nvPr>
        </p:nvSpPr>
        <p:spPr/>
        <p:txBody>
          <a:bodyPr/>
          <a:lstStyle/>
          <a:p>
            <a:endParaRPr lang="zh-CN" altLang="zh-CN" dirty="0"/>
          </a:p>
          <a:p>
            <a:pPr>
              <a:buFont typeface="Wingdings" pitchFamily="2" charset="2"/>
              <a:buNone/>
            </a:pPr>
            <a:r>
              <a:rPr lang="zh-CN" altLang="en-US" dirty="0" smtClean="0"/>
              <a:t> 一般写对与会者的希望和要求，</a:t>
            </a:r>
            <a:endParaRPr lang="en-US" altLang="zh-CN" dirty="0" smtClean="0"/>
          </a:p>
          <a:p>
            <a:pPr>
              <a:buFont typeface="Wingdings" pitchFamily="2" charset="2"/>
              <a:buNone/>
            </a:pPr>
            <a:r>
              <a:rPr lang="zh-CN" altLang="en-US" dirty="0" smtClean="0"/>
              <a:t>也有的会议纪要不写专门的结尾。</a:t>
            </a:r>
            <a:endParaRPr lang="zh-CN" b="1" dirty="0"/>
          </a:p>
        </p:txBody>
      </p:sp>
    </p:spTree>
    <p:extLst>
      <p:ext uri="{BB962C8B-B14F-4D97-AF65-F5344CB8AC3E}">
        <p14:creationId xmlns:p14="http://schemas.microsoft.com/office/powerpoint/2010/main" val="310651476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57178E0-8263-4AAB-8651-2472AC6304FE}" type="datetime1">
              <a:rPr lang="zh-CN" altLang="en-US"/>
              <a:pPr/>
              <a:t>2014/11/27</a:t>
            </a:fld>
            <a:endParaRPr lang="zh-CN" altLang="zh-CN"/>
          </a:p>
        </p:txBody>
      </p:sp>
      <p:sp>
        <p:nvSpPr>
          <p:cNvPr id="5" name="灯片编号占位符 5"/>
          <p:cNvSpPr>
            <a:spLocks noGrp="1"/>
          </p:cNvSpPr>
          <p:nvPr>
            <p:ph type="sldNum" sz="quarter" idx="12"/>
          </p:nvPr>
        </p:nvSpPr>
        <p:spPr/>
        <p:txBody>
          <a:bodyPr/>
          <a:lstStyle/>
          <a:p>
            <a:fld id="{08E4D813-97BD-4AEF-87F8-851AA397AEE8}" type="slidenum">
              <a:rPr lang="zh-CN" altLang="zh-CN"/>
              <a:pPr/>
              <a:t>26</a:t>
            </a:fld>
            <a:endParaRPr lang="zh-CN" altLang="zh-CN"/>
          </a:p>
        </p:txBody>
      </p:sp>
      <p:sp>
        <p:nvSpPr>
          <p:cNvPr id="32770" name="Rectangle 2"/>
          <p:cNvSpPr>
            <a:spLocks noGrp="1" noRot="1" noChangeArrowheads="1"/>
          </p:cNvSpPr>
          <p:nvPr>
            <p:ph type="title"/>
          </p:nvPr>
        </p:nvSpPr>
        <p:spPr/>
        <p:txBody>
          <a:bodyPr/>
          <a:lstStyle/>
          <a:p>
            <a:r>
              <a:rPr lang="zh-CN" altLang="en-US" b="1"/>
              <a:t>四、落款</a:t>
            </a:r>
          </a:p>
        </p:txBody>
      </p:sp>
      <p:sp>
        <p:nvSpPr>
          <p:cNvPr id="32771" name="Rectangle 3"/>
          <p:cNvSpPr>
            <a:spLocks noGrp="1" noRot="1" noChangeArrowheads="1"/>
          </p:cNvSpPr>
          <p:nvPr>
            <p:ph type="body" idx="1"/>
          </p:nvPr>
        </p:nvSpPr>
        <p:spPr/>
        <p:txBody>
          <a:bodyPr/>
          <a:lstStyle/>
          <a:p>
            <a:pPr marL="1168400" lvl="1" indent="-711200"/>
            <a:endParaRPr lang="zh-CN" altLang="zh-CN"/>
          </a:p>
          <a:p>
            <a:pPr marL="812800" indent="-812800">
              <a:buFont typeface="Wingdings" pitchFamily="2" charset="2"/>
              <a:buNone/>
            </a:pPr>
            <a:r>
              <a:rPr lang="zh-CN"/>
              <a:t>　　</a:t>
            </a:r>
            <a:r>
              <a:rPr lang="zh-CN" b="1"/>
              <a:t>公开在报刊上发表的会议纪要，署名和</a:t>
            </a:r>
          </a:p>
          <a:p>
            <a:pPr marL="812800" indent="-812800">
              <a:buFont typeface="Wingdings" pitchFamily="2" charset="2"/>
              <a:buNone/>
            </a:pPr>
            <a:r>
              <a:rPr lang="zh-CN" b="1"/>
              <a:t>日期写在标题之下，居中排列，日期在上</a:t>
            </a:r>
          </a:p>
          <a:p>
            <a:pPr marL="812800" indent="-812800">
              <a:buFont typeface="Wingdings" pitchFamily="2" charset="2"/>
              <a:buNone/>
            </a:pPr>
            <a:r>
              <a:rPr lang="zh-CN" b="1"/>
              <a:t>（加圆括弧），署名在下。</a:t>
            </a:r>
          </a:p>
        </p:txBody>
      </p:sp>
    </p:spTree>
    <p:extLst>
      <p:ext uri="{BB962C8B-B14F-4D97-AF65-F5344CB8AC3E}">
        <p14:creationId xmlns:p14="http://schemas.microsoft.com/office/powerpoint/2010/main" val="280658052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4" name="Text Box 4"/>
          <p:cNvSpPr txBox="1">
            <a:spLocks noChangeArrowheads="1"/>
          </p:cNvSpPr>
          <p:nvPr/>
        </p:nvSpPr>
        <p:spPr bwMode="auto">
          <a:xfrm>
            <a:off x="684213" y="404813"/>
            <a:ext cx="8064500" cy="5446363"/>
          </a:xfrm>
          <a:prstGeom prst="rect">
            <a:avLst/>
          </a:prstGeom>
          <a:noFill/>
          <a:ln w="9525">
            <a:noFill/>
            <a:miter lim="800000"/>
            <a:headEnd/>
            <a:tailEnd/>
          </a:ln>
        </p:spPr>
        <p:txBody>
          <a:bodyPr>
            <a:spAutoFit/>
          </a:bodyPr>
          <a:lstStyle/>
          <a:p>
            <a:pPr>
              <a:lnSpc>
                <a:spcPct val="150000"/>
              </a:lnSpc>
            </a:pPr>
            <a:r>
              <a:rPr lang="zh-CN" altLang="en-US" b="1" dirty="0">
                <a:solidFill>
                  <a:srgbClr val="FF0000"/>
                </a:solidFill>
              </a:rPr>
              <a:t>五、注意事项</a:t>
            </a:r>
          </a:p>
          <a:p>
            <a:pPr>
              <a:lnSpc>
                <a:spcPct val="150000"/>
              </a:lnSpc>
            </a:pPr>
            <a:r>
              <a:rPr lang="zh-CN" altLang="en-US" dirty="0">
                <a:sym typeface="Wingdings" pitchFamily="2" charset="2"/>
              </a:rPr>
              <a:t></a:t>
            </a:r>
            <a:r>
              <a:rPr lang="zh-CN" altLang="en-US" dirty="0"/>
              <a:t>会议纪要是对会议全部材料的概括、综合和提炼，</a:t>
            </a:r>
          </a:p>
          <a:p>
            <a:pPr>
              <a:lnSpc>
                <a:spcPct val="150000"/>
              </a:lnSpc>
            </a:pPr>
            <a:r>
              <a:rPr lang="zh-CN" altLang="en-US" dirty="0"/>
              <a:t>必须广泛搜集会议材料，全面掌握会议情况；</a:t>
            </a:r>
          </a:p>
          <a:p>
            <a:pPr>
              <a:lnSpc>
                <a:spcPct val="150000"/>
              </a:lnSpc>
            </a:pPr>
            <a:r>
              <a:rPr lang="zh-CN" altLang="en-US" dirty="0"/>
              <a:t>按照会议精神，对材料分类和筛选。</a:t>
            </a:r>
          </a:p>
          <a:p>
            <a:pPr>
              <a:lnSpc>
                <a:spcPct val="150000"/>
              </a:lnSpc>
            </a:pPr>
            <a:r>
              <a:rPr lang="zh-CN" altLang="en-US" dirty="0">
                <a:sym typeface="Wingdings" pitchFamily="2" charset="2"/>
              </a:rPr>
              <a:t></a:t>
            </a:r>
            <a:r>
              <a:rPr lang="zh-CN" altLang="en-US" dirty="0"/>
              <a:t>抓住要点，突出会议主题。</a:t>
            </a:r>
          </a:p>
          <a:p>
            <a:pPr>
              <a:lnSpc>
                <a:spcPct val="150000"/>
              </a:lnSpc>
            </a:pPr>
            <a:r>
              <a:rPr lang="zh-CN" altLang="en-US" dirty="0">
                <a:sym typeface="Wingdings" pitchFamily="2" charset="2"/>
              </a:rPr>
              <a:t></a:t>
            </a:r>
            <a:r>
              <a:rPr lang="zh-CN" altLang="en-US" dirty="0"/>
              <a:t>语言表达上，以叙述为主</a:t>
            </a:r>
          </a:p>
          <a:p>
            <a:pPr>
              <a:lnSpc>
                <a:spcPct val="150000"/>
              </a:lnSpc>
            </a:pPr>
            <a:r>
              <a:rPr lang="zh-CN" altLang="en-US" dirty="0"/>
              <a:t>精炼、通俗，篇幅不宜太长。</a:t>
            </a:r>
          </a:p>
          <a:p>
            <a:pPr>
              <a:lnSpc>
                <a:spcPct val="150000"/>
              </a:lnSpc>
            </a:pPr>
            <a:r>
              <a:rPr lang="zh-CN" altLang="en-US" dirty="0">
                <a:sym typeface="Wingdings" pitchFamily="2" charset="2"/>
              </a:rPr>
              <a:t></a:t>
            </a:r>
            <a:r>
              <a:rPr lang="zh-CN" altLang="en-US" dirty="0"/>
              <a:t>根据会议的内容及规模，选用恰当的写作结构</a:t>
            </a:r>
          </a:p>
          <a:p>
            <a:pPr>
              <a:lnSpc>
                <a:spcPct val="150000"/>
              </a:lnSpc>
            </a:pPr>
            <a:r>
              <a:rPr lang="zh-CN" altLang="en-US" dirty="0">
                <a:sym typeface="Wingdings" pitchFamily="2" charset="2"/>
              </a:rPr>
              <a:t></a:t>
            </a:r>
            <a:r>
              <a:rPr lang="zh-CN" altLang="en-US" dirty="0"/>
              <a:t>注重使用会议纪要的习惯用语</a:t>
            </a:r>
          </a:p>
          <a:p>
            <a:pPr>
              <a:lnSpc>
                <a:spcPct val="150000"/>
              </a:lnSpc>
            </a:pPr>
            <a:r>
              <a:rPr lang="zh-CN" altLang="en-US" dirty="0"/>
              <a:t>　　会议纪要常常以</a:t>
            </a:r>
            <a:r>
              <a:rPr lang="zh-CN" altLang="en-US" dirty="0">
                <a:latin typeface="Arial" pitchFamily="34" charset="0"/>
              </a:rPr>
              <a:t>“</a:t>
            </a:r>
            <a:r>
              <a:rPr lang="zh-CN" altLang="en-US" dirty="0"/>
              <a:t>会议</a:t>
            </a:r>
            <a:r>
              <a:rPr lang="zh-CN" altLang="en-US" dirty="0">
                <a:latin typeface="Arial" pitchFamily="34" charset="0"/>
              </a:rPr>
              <a:t>”</a:t>
            </a:r>
            <a:r>
              <a:rPr lang="zh-CN" altLang="en-US" dirty="0"/>
              <a:t>为第三人称而记述会议内容。</a:t>
            </a:r>
          </a:p>
          <a:p>
            <a:pPr>
              <a:lnSpc>
                <a:spcPct val="150000"/>
              </a:lnSpc>
            </a:pPr>
            <a:r>
              <a:rPr lang="zh-CN" altLang="en-US" dirty="0"/>
              <a:t>    主体部分应注重使用下列层次或段落的开头语：</a:t>
            </a:r>
          </a:p>
          <a:p>
            <a:pPr>
              <a:lnSpc>
                <a:spcPct val="150000"/>
              </a:lnSpc>
            </a:pPr>
            <a:r>
              <a:rPr lang="zh-CN" altLang="en-US" b="1" dirty="0">
                <a:solidFill>
                  <a:srgbClr val="FF0000"/>
                </a:solidFill>
                <a:latin typeface="Arial" pitchFamily="34" charset="0"/>
              </a:rPr>
              <a:t>“</a:t>
            </a:r>
            <a:r>
              <a:rPr lang="zh-CN" altLang="en-US" b="1" dirty="0">
                <a:solidFill>
                  <a:srgbClr val="FF0000"/>
                </a:solidFill>
              </a:rPr>
              <a:t>会议认为</a:t>
            </a:r>
            <a:r>
              <a:rPr lang="zh-CN" altLang="en-US" b="1" dirty="0">
                <a:solidFill>
                  <a:srgbClr val="FF0000"/>
                </a:solidFill>
                <a:latin typeface="Arial" pitchFamily="34" charset="0"/>
              </a:rPr>
              <a:t>”</a:t>
            </a:r>
            <a:r>
              <a:rPr lang="zh-CN" altLang="en-US" b="1" dirty="0">
                <a:solidFill>
                  <a:srgbClr val="FF0000"/>
                </a:solidFill>
              </a:rPr>
              <a:t>、</a:t>
            </a:r>
            <a:r>
              <a:rPr lang="zh-CN" altLang="en-US" b="1" dirty="0">
                <a:solidFill>
                  <a:srgbClr val="FF0000"/>
                </a:solidFill>
                <a:latin typeface="Arial" pitchFamily="34" charset="0"/>
              </a:rPr>
              <a:t>“</a:t>
            </a:r>
            <a:r>
              <a:rPr lang="zh-CN" altLang="en-US" b="1" dirty="0">
                <a:solidFill>
                  <a:srgbClr val="FF0000"/>
                </a:solidFill>
              </a:rPr>
              <a:t>会议提出</a:t>
            </a:r>
            <a:r>
              <a:rPr lang="zh-CN" altLang="en-US" b="1" dirty="0">
                <a:solidFill>
                  <a:srgbClr val="FF0000"/>
                </a:solidFill>
                <a:latin typeface="Arial" pitchFamily="34" charset="0"/>
              </a:rPr>
              <a:t>”</a:t>
            </a:r>
            <a:r>
              <a:rPr lang="zh-CN" altLang="en-US" b="1" dirty="0">
                <a:solidFill>
                  <a:srgbClr val="FF0000"/>
                </a:solidFill>
              </a:rPr>
              <a:t>、</a:t>
            </a:r>
            <a:r>
              <a:rPr lang="zh-CN" altLang="en-US" b="1" dirty="0">
                <a:solidFill>
                  <a:srgbClr val="FF0000"/>
                </a:solidFill>
                <a:latin typeface="Arial" pitchFamily="34" charset="0"/>
              </a:rPr>
              <a:t>“</a:t>
            </a:r>
            <a:r>
              <a:rPr lang="zh-CN" altLang="en-US" b="1" dirty="0">
                <a:solidFill>
                  <a:srgbClr val="FF0000"/>
                </a:solidFill>
              </a:rPr>
              <a:t>与会者一致认为</a:t>
            </a:r>
            <a:r>
              <a:rPr lang="zh-CN" altLang="en-US" b="1" dirty="0">
                <a:solidFill>
                  <a:srgbClr val="FF0000"/>
                </a:solidFill>
                <a:latin typeface="Arial" pitchFamily="34" charset="0"/>
              </a:rPr>
              <a:t>”</a:t>
            </a:r>
            <a:r>
              <a:rPr lang="zh-CN" altLang="en-US" b="1" dirty="0">
                <a:solidFill>
                  <a:srgbClr val="FF0000"/>
                </a:solidFill>
              </a:rPr>
              <a:t>、</a:t>
            </a:r>
            <a:r>
              <a:rPr lang="zh-CN" altLang="en-US" b="1" dirty="0">
                <a:solidFill>
                  <a:srgbClr val="FF0000"/>
                </a:solidFill>
                <a:latin typeface="Arial" pitchFamily="34" charset="0"/>
              </a:rPr>
              <a:t>“</a:t>
            </a:r>
            <a:r>
              <a:rPr lang="zh-CN" altLang="en-US" b="1" dirty="0">
                <a:solidFill>
                  <a:srgbClr val="FF0000"/>
                </a:solidFill>
              </a:rPr>
              <a:t>会议决定</a:t>
            </a:r>
            <a:r>
              <a:rPr lang="zh-CN" altLang="en-US" b="1" dirty="0">
                <a:solidFill>
                  <a:srgbClr val="FF0000"/>
                </a:solidFill>
                <a:latin typeface="Arial" pitchFamily="34" charset="0"/>
              </a:rPr>
              <a:t>”</a:t>
            </a:r>
            <a:r>
              <a:rPr lang="zh-CN" altLang="en-US" b="1" dirty="0">
                <a:solidFill>
                  <a:srgbClr val="FF0000"/>
                </a:solidFill>
              </a:rPr>
              <a:t>、</a:t>
            </a:r>
            <a:r>
              <a:rPr lang="zh-CN" altLang="en-US" b="1" dirty="0">
                <a:solidFill>
                  <a:srgbClr val="FF0000"/>
                </a:solidFill>
                <a:latin typeface="Arial" pitchFamily="34" charset="0"/>
              </a:rPr>
              <a:t>“</a:t>
            </a:r>
            <a:r>
              <a:rPr lang="zh-CN" altLang="en-US" b="1" dirty="0">
                <a:solidFill>
                  <a:srgbClr val="FF0000"/>
                </a:solidFill>
              </a:rPr>
              <a:t>会议要求</a:t>
            </a:r>
            <a:r>
              <a:rPr lang="zh-CN" altLang="en-US" b="1" dirty="0">
                <a:solidFill>
                  <a:srgbClr val="FF0000"/>
                </a:solidFill>
                <a:latin typeface="Arial" pitchFamily="34" charset="0"/>
              </a:rPr>
              <a:t>”</a:t>
            </a:r>
            <a:r>
              <a:rPr lang="zh-CN" altLang="en-US" b="1" dirty="0">
                <a:solidFill>
                  <a:srgbClr val="FF0000"/>
                </a:solidFill>
              </a:rPr>
              <a:t>、</a:t>
            </a:r>
            <a:r>
              <a:rPr lang="zh-CN" altLang="en-US" b="1" dirty="0">
                <a:solidFill>
                  <a:srgbClr val="FF0000"/>
                </a:solidFill>
                <a:latin typeface="Arial" pitchFamily="34" charset="0"/>
              </a:rPr>
              <a:t>“</a:t>
            </a:r>
            <a:r>
              <a:rPr lang="zh-CN" altLang="en-US" b="1" dirty="0">
                <a:solidFill>
                  <a:srgbClr val="FF0000"/>
                </a:solidFill>
              </a:rPr>
              <a:t>会议希望</a:t>
            </a:r>
            <a:r>
              <a:rPr lang="zh-CN" altLang="en-US" b="1" dirty="0">
                <a:solidFill>
                  <a:srgbClr val="FF0000"/>
                </a:solidFill>
                <a:latin typeface="Arial" pitchFamily="34" charset="0"/>
              </a:rPr>
              <a:t>”</a:t>
            </a:r>
            <a:r>
              <a:rPr lang="zh-CN" altLang="en-US" b="1" dirty="0">
                <a:solidFill>
                  <a:srgbClr val="FF0000"/>
                </a:solidFill>
              </a:rPr>
              <a:t>、</a:t>
            </a:r>
            <a:r>
              <a:rPr lang="zh-CN" altLang="en-US" b="1" dirty="0">
                <a:solidFill>
                  <a:srgbClr val="FF0000"/>
                </a:solidFill>
                <a:latin typeface="Arial" pitchFamily="34" charset="0"/>
              </a:rPr>
              <a:t>“</a:t>
            </a:r>
            <a:r>
              <a:rPr lang="zh-CN" altLang="en-US" b="1" dirty="0">
                <a:solidFill>
                  <a:srgbClr val="FF0000"/>
                </a:solidFill>
              </a:rPr>
              <a:t>会议号召</a:t>
            </a:r>
            <a:r>
              <a:rPr lang="zh-CN" altLang="en-US" b="1" dirty="0">
                <a:solidFill>
                  <a:srgbClr val="FF0000"/>
                </a:solidFill>
                <a:latin typeface="Arial" pitchFamily="34" charset="0"/>
              </a:rPr>
              <a:t>”</a:t>
            </a:r>
            <a:r>
              <a:rPr lang="zh-CN" altLang="en-US" b="1" dirty="0">
                <a:solidFill>
                  <a:srgbClr val="FF0000"/>
                </a:solidFill>
              </a:rPr>
              <a:t> </a:t>
            </a:r>
            <a:r>
              <a:rPr lang="zh-CN" altLang="en-US" dirty="0"/>
              <a:t>等。</a:t>
            </a:r>
          </a:p>
        </p:txBody>
      </p:sp>
    </p:spTree>
    <p:extLst>
      <p:ext uri="{BB962C8B-B14F-4D97-AF65-F5344CB8AC3E}">
        <p14:creationId xmlns:p14="http://schemas.microsoft.com/office/powerpoint/2010/main" val="120910672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9D96B38F-1F78-4C62-AF41-AF7D4B807224}" type="datetime1">
              <a:rPr lang="zh-CN" altLang="en-US"/>
              <a:pPr/>
              <a:t>2014/11/27</a:t>
            </a:fld>
            <a:endParaRPr lang="zh-CN" altLang="zh-CN"/>
          </a:p>
        </p:txBody>
      </p:sp>
      <p:sp>
        <p:nvSpPr>
          <p:cNvPr id="5" name="灯片编号占位符 5"/>
          <p:cNvSpPr>
            <a:spLocks noGrp="1"/>
          </p:cNvSpPr>
          <p:nvPr>
            <p:ph type="sldNum" sz="quarter" idx="12"/>
          </p:nvPr>
        </p:nvSpPr>
        <p:spPr/>
        <p:txBody>
          <a:bodyPr/>
          <a:lstStyle/>
          <a:p>
            <a:fld id="{9D773851-2315-48D6-8294-0DDCD52ECF45}" type="slidenum">
              <a:rPr lang="zh-CN" altLang="zh-CN"/>
              <a:pPr/>
              <a:t>28</a:t>
            </a:fld>
            <a:endParaRPr lang="zh-CN" altLang="zh-CN"/>
          </a:p>
        </p:txBody>
      </p:sp>
      <p:sp>
        <p:nvSpPr>
          <p:cNvPr id="33794" name="Rectangle 2"/>
          <p:cNvSpPr>
            <a:spLocks noGrp="1" noRot="1" noChangeArrowheads="1"/>
          </p:cNvSpPr>
          <p:nvPr>
            <p:ph type="title"/>
          </p:nvPr>
        </p:nvSpPr>
        <p:spPr/>
        <p:txBody>
          <a:bodyPr/>
          <a:lstStyle/>
          <a:p>
            <a:r>
              <a:rPr lang="zh-CN" altLang="en-US" dirty="0" smtClean="0"/>
              <a:t>如何写好？</a:t>
            </a:r>
            <a:endParaRPr lang="zh-CN" altLang="zh-CN" dirty="0"/>
          </a:p>
        </p:txBody>
      </p:sp>
      <p:sp>
        <p:nvSpPr>
          <p:cNvPr id="33795" name="Rectangle 3"/>
          <p:cNvSpPr>
            <a:spLocks noGrp="1" noRot="1" noChangeArrowheads="1"/>
          </p:cNvSpPr>
          <p:nvPr>
            <p:ph type="body" idx="1"/>
          </p:nvPr>
        </p:nvSpPr>
        <p:spPr/>
        <p:txBody>
          <a:bodyPr/>
          <a:lstStyle/>
          <a:p>
            <a:r>
              <a:rPr lang="zh-CN" altLang="zh-CN" sz="2400">
                <a:latin typeface="仿宋_GB2312" pitchFamily="49" charset="-122"/>
                <a:ea typeface="仿宋_GB2312" pitchFamily="49" charset="-122"/>
              </a:rPr>
              <a:t>1</a:t>
            </a:r>
            <a:r>
              <a:rPr lang="zh-CN" sz="2400">
                <a:latin typeface="仿宋_GB2312" pitchFamily="49" charset="-122"/>
                <a:ea typeface="仿宋_GB2312" pitchFamily="49" charset="-122"/>
              </a:rPr>
              <a:t>、做好会议材料积累，主要是做好会议记录。</a:t>
            </a:r>
          </a:p>
          <a:p>
            <a:pPr>
              <a:lnSpc>
                <a:spcPct val="30000"/>
              </a:lnSpc>
            </a:pPr>
            <a:endParaRPr lang="zh-CN" sz="2400">
              <a:latin typeface="仿宋_GB2312" pitchFamily="49" charset="-122"/>
              <a:ea typeface="仿宋_GB2312" pitchFamily="49" charset="-122"/>
            </a:endParaRPr>
          </a:p>
          <a:p>
            <a:r>
              <a:rPr lang="zh-CN" altLang="zh-CN" sz="2400">
                <a:latin typeface="仿宋_GB2312" pitchFamily="49" charset="-122"/>
                <a:ea typeface="仿宋_GB2312" pitchFamily="49" charset="-122"/>
              </a:rPr>
              <a:t>2</a:t>
            </a:r>
            <a:r>
              <a:rPr lang="zh-CN" sz="2400">
                <a:latin typeface="仿宋_GB2312" pitchFamily="49" charset="-122"/>
                <a:ea typeface="仿宋_GB2312" pitchFamily="49" charset="-122"/>
              </a:rPr>
              <a:t>、把握会议主要精神和核心内容，突出会议纪要的纪实性、概括性特点，既要反映会议精神、领导讲话要义，又必须提炼概括，不能成为会议记录的</a:t>
            </a:r>
            <a:r>
              <a:rPr lang="zh-CN" sz="2400">
                <a:latin typeface="Arial"/>
                <a:ea typeface="仿宋_GB2312" pitchFamily="49" charset="-122"/>
              </a:rPr>
              <a:t>“</a:t>
            </a:r>
            <a:r>
              <a:rPr lang="zh-CN" sz="2400">
                <a:latin typeface="仿宋_GB2312" pitchFamily="49" charset="-122"/>
                <a:ea typeface="仿宋_GB2312" pitchFamily="49" charset="-122"/>
              </a:rPr>
              <a:t>副本</a:t>
            </a:r>
            <a:r>
              <a:rPr lang="zh-CN" sz="2400">
                <a:latin typeface="Arial"/>
                <a:ea typeface="仿宋_GB2312" pitchFamily="49" charset="-122"/>
              </a:rPr>
              <a:t>”</a:t>
            </a:r>
            <a:r>
              <a:rPr lang="zh-CN" sz="2400">
                <a:latin typeface="仿宋_GB2312" pitchFamily="49" charset="-122"/>
                <a:ea typeface="仿宋_GB2312" pitchFamily="49" charset="-122"/>
              </a:rPr>
              <a:t>。</a:t>
            </a:r>
          </a:p>
          <a:p>
            <a:pPr>
              <a:lnSpc>
                <a:spcPct val="30000"/>
              </a:lnSpc>
            </a:pPr>
            <a:endParaRPr lang="zh-CN" sz="2400">
              <a:latin typeface="仿宋_GB2312" pitchFamily="49" charset="-122"/>
              <a:ea typeface="仿宋_GB2312" pitchFamily="49" charset="-122"/>
            </a:endParaRPr>
          </a:p>
          <a:p>
            <a:r>
              <a:rPr lang="zh-CN" altLang="zh-CN" sz="2400">
                <a:latin typeface="仿宋_GB2312" pitchFamily="49" charset="-122"/>
                <a:ea typeface="仿宋_GB2312" pitchFamily="49" charset="-122"/>
              </a:rPr>
              <a:t>3</a:t>
            </a:r>
            <a:r>
              <a:rPr lang="zh-CN" sz="2400">
                <a:latin typeface="仿宋_GB2312" pitchFamily="49" charset="-122"/>
                <a:ea typeface="仿宋_GB2312" pitchFamily="49" charset="-122"/>
              </a:rPr>
              <a:t>、会议纪要的写作要有条理，逻辑性要强，观点要要鲜明，概括要完整，表达要准确精练。</a:t>
            </a:r>
          </a:p>
        </p:txBody>
      </p:sp>
    </p:spTree>
    <p:extLst>
      <p:ext uri="{BB962C8B-B14F-4D97-AF65-F5344CB8AC3E}">
        <p14:creationId xmlns:p14="http://schemas.microsoft.com/office/powerpoint/2010/main" val="310445641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3"/>
          <p:cNvSpPr>
            <a:spLocks noGrp="1"/>
          </p:cNvSpPr>
          <p:nvPr>
            <p:ph type="dt" sz="half" idx="10"/>
          </p:nvPr>
        </p:nvSpPr>
        <p:spPr/>
        <p:txBody>
          <a:bodyPr/>
          <a:lstStyle/>
          <a:p>
            <a:fld id="{DEBC8472-1D7D-4B61-BF4E-105635E64B62}" type="datetime1">
              <a:rPr lang="zh-CN" altLang="en-US"/>
              <a:pPr/>
              <a:t>2014/11/27</a:t>
            </a:fld>
            <a:endParaRPr lang="zh-CN" altLang="zh-CN"/>
          </a:p>
        </p:txBody>
      </p:sp>
      <p:sp>
        <p:nvSpPr>
          <p:cNvPr id="6" name="灯片编号占位符 5"/>
          <p:cNvSpPr>
            <a:spLocks noGrp="1"/>
          </p:cNvSpPr>
          <p:nvPr>
            <p:ph type="sldNum" sz="quarter" idx="12"/>
          </p:nvPr>
        </p:nvSpPr>
        <p:spPr/>
        <p:txBody>
          <a:bodyPr/>
          <a:lstStyle/>
          <a:p>
            <a:fld id="{EA7B8A3B-4F7E-4786-BD0A-04E43E3580F0}" type="slidenum">
              <a:rPr lang="zh-CN" altLang="zh-CN"/>
              <a:pPr/>
              <a:t>29</a:t>
            </a:fld>
            <a:endParaRPr lang="zh-CN" altLang="zh-CN"/>
          </a:p>
        </p:txBody>
      </p:sp>
      <p:sp>
        <p:nvSpPr>
          <p:cNvPr id="34818" name="Rectangle 2"/>
          <p:cNvSpPr>
            <a:spLocks noGrp="1" noRot="1" noChangeArrowheads="1"/>
          </p:cNvSpPr>
          <p:nvPr>
            <p:ph type="title"/>
          </p:nvPr>
        </p:nvSpPr>
        <p:spPr>
          <a:xfrm>
            <a:off x="-1150938" y="728663"/>
            <a:ext cx="8537576" cy="1143000"/>
          </a:xfrm>
        </p:spPr>
        <p:txBody>
          <a:bodyPr/>
          <a:lstStyle/>
          <a:p>
            <a:endParaRPr lang="zh-CN" altLang="zh-CN"/>
          </a:p>
        </p:txBody>
      </p:sp>
      <p:sp>
        <p:nvSpPr>
          <p:cNvPr id="34819" name="Rectangle 3"/>
          <p:cNvSpPr>
            <a:spLocks noGrp="1" noRot="1" noChangeArrowheads="1"/>
          </p:cNvSpPr>
          <p:nvPr>
            <p:ph type="body" idx="1"/>
          </p:nvPr>
        </p:nvSpPr>
        <p:spPr/>
        <p:txBody>
          <a:bodyPr/>
          <a:lstStyle/>
          <a:p>
            <a:r>
              <a:rPr lang="zh-CN" altLang="zh-CN" sz="2400">
                <a:latin typeface="仿宋_GB2312" pitchFamily="49" charset="-122"/>
                <a:ea typeface="仿宋_GB2312" pitchFamily="49" charset="-122"/>
              </a:rPr>
              <a:t>4</a:t>
            </a:r>
            <a:r>
              <a:rPr lang="zh-CN" sz="2400">
                <a:latin typeface="仿宋_GB2312" pitchFamily="49" charset="-122"/>
                <a:ea typeface="仿宋_GB2312" pitchFamily="49" charset="-122"/>
              </a:rPr>
              <a:t>、会议纪要实际上是传达与会者的共识，可以用</a:t>
            </a:r>
            <a:r>
              <a:rPr lang="zh-CN" sz="2400">
                <a:latin typeface="Arial"/>
                <a:ea typeface="仿宋_GB2312" pitchFamily="49" charset="-122"/>
              </a:rPr>
              <a:t>“</a:t>
            </a:r>
            <a:r>
              <a:rPr lang="zh-CN" sz="2400">
                <a:latin typeface="仿宋_GB2312" pitchFamily="49" charset="-122"/>
                <a:ea typeface="仿宋_GB2312" pitchFamily="49" charset="-122"/>
              </a:rPr>
              <a:t>与会代表认为</a:t>
            </a:r>
            <a:r>
              <a:rPr lang="zh-CN" sz="2400">
                <a:latin typeface="Arial"/>
                <a:ea typeface="仿宋_GB2312" pitchFamily="49" charset="-122"/>
              </a:rPr>
              <a:t>”</a:t>
            </a:r>
            <a:r>
              <a:rPr lang="zh-CN" sz="2400">
                <a:latin typeface="仿宋_GB2312" pitchFamily="49" charset="-122"/>
                <a:ea typeface="仿宋_GB2312" pitchFamily="49" charset="-122"/>
              </a:rPr>
              <a:t>、</a:t>
            </a:r>
            <a:r>
              <a:rPr lang="zh-CN" sz="2400">
                <a:latin typeface="Arial"/>
                <a:ea typeface="仿宋_GB2312" pitchFamily="49" charset="-122"/>
              </a:rPr>
              <a:t>“</a:t>
            </a:r>
            <a:r>
              <a:rPr lang="zh-CN" sz="2400">
                <a:latin typeface="仿宋_GB2312" pitchFamily="49" charset="-122"/>
                <a:ea typeface="仿宋_GB2312" pitchFamily="49" charset="-122"/>
              </a:rPr>
              <a:t>代表们指出</a:t>
            </a:r>
            <a:r>
              <a:rPr lang="zh-CN" sz="2400">
                <a:latin typeface="Arial"/>
                <a:ea typeface="仿宋_GB2312" pitchFamily="49" charset="-122"/>
              </a:rPr>
              <a:t>”</a:t>
            </a:r>
            <a:r>
              <a:rPr lang="zh-CN" sz="2400">
                <a:latin typeface="仿宋_GB2312" pitchFamily="49" charset="-122"/>
                <a:ea typeface="仿宋_GB2312" pitchFamily="49" charset="-122"/>
              </a:rPr>
              <a:t>，也可以用拟人写法</a:t>
            </a:r>
            <a:r>
              <a:rPr lang="zh-CN" sz="2400">
                <a:latin typeface="Arial"/>
                <a:ea typeface="仿宋_GB2312" pitchFamily="49" charset="-122"/>
              </a:rPr>
              <a:t>“</a:t>
            </a:r>
            <a:r>
              <a:rPr lang="zh-CN" sz="2400">
                <a:latin typeface="仿宋_GB2312" pitchFamily="49" charset="-122"/>
                <a:ea typeface="仿宋_GB2312" pitchFamily="49" charset="-122"/>
              </a:rPr>
              <a:t>会议认为</a:t>
            </a:r>
            <a:r>
              <a:rPr lang="zh-CN" sz="2400">
                <a:latin typeface="Arial"/>
                <a:ea typeface="仿宋_GB2312" pitchFamily="49" charset="-122"/>
              </a:rPr>
              <a:t>”</a:t>
            </a:r>
            <a:r>
              <a:rPr lang="zh-CN" sz="2400">
                <a:latin typeface="仿宋_GB2312" pitchFamily="49" charset="-122"/>
                <a:ea typeface="仿宋_GB2312" pitchFamily="49" charset="-122"/>
              </a:rPr>
              <a:t>、</a:t>
            </a:r>
            <a:r>
              <a:rPr lang="zh-CN" sz="2400">
                <a:latin typeface="Arial"/>
                <a:ea typeface="仿宋_GB2312" pitchFamily="49" charset="-122"/>
              </a:rPr>
              <a:t>“</a:t>
            </a:r>
            <a:r>
              <a:rPr lang="zh-CN" sz="2400">
                <a:latin typeface="仿宋_GB2312" pitchFamily="49" charset="-122"/>
                <a:ea typeface="仿宋_GB2312" pitchFamily="49" charset="-122"/>
              </a:rPr>
              <a:t>会议听取了</a:t>
            </a:r>
            <a:r>
              <a:rPr lang="zh-CN" sz="2400">
                <a:latin typeface="Arial"/>
                <a:ea typeface="仿宋_GB2312" pitchFamily="49" charset="-122"/>
              </a:rPr>
              <a:t>”</a:t>
            </a:r>
            <a:r>
              <a:rPr lang="zh-CN" sz="2400">
                <a:latin typeface="仿宋_GB2312" pitchFamily="49" charset="-122"/>
                <a:ea typeface="仿宋_GB2312" pitchFamily="49" charset="-122"/>
              </a:rPr>
              <a:t>等。</a:t>
            </a:r>
          </a:p>
          <a:p>
            <a:r>
              <a:rPr lang="zh-CN" altLang="zh-CN" sz="2400">
                <a:latin typeface="仿宋_GB2312" pitchFamily="49" charset="-122"/>
                <a:ea typeface="仿宋_GB2312" pitchFamily="49" charset="-122"/>
              </a:rPr>
              <a:t>5</a:t>
            </a:r>
            <a:r>
              <a:rPr lang="zh-CN" sz="2400">
                <a:latin typeface="仿宋_GB2312" pitchFamily="49" charset="-122"/>
                <a:ea typeface="仿宋_GB2312" pitchFamily="49" charset="-122"/>
              </a:rPr>
              <a:t>、通常把出席会议的人员名单放在结尾处，以便减轻纪要开头部分篇幅的压力。</a:t>
            </a:r>
          </a:p>
          <a:p>
            <a:r>
              <a:rPr lang="zh-CN" altLang="zh-CN" sz="2400">
                <a:latin typeface="仿宋_GB2312" pitchFamily="49" charset="-122"/>
                <a:ea typeface="仿宋_GB2312" pitchFamily="49" charset="-122"/>
              </a:rPr>
              <a:t>6</a:t>
            </a:r>
            <a:r>
              <a:rPr lang="zh-CN" sz="2400">
                <a:latin typeface="仿宋_GB2312" pitchFamily="49" charset="-122"/>
                <a:ea typeface="仿宋_GB2312" pitchFamily="49" charset="-122"/>
              </a:rPr>
              <a:t>、会议纪要一般不加盖印章。</a:t>
            </a:r>
          </a:p>
          <a:p>
            <a:r>
              <a:rPr lang="zh-CN" altLang="zh-CN" sz="2400">
                <a:latin typeface="仿宋_GB2312" pitchFamily="49" charset="-122"/>
                <a:ea typeface="仿宋_GB2312" pitchFamily="49" charset="-122"/>
              </a:rPr>
              <a:t>7</a:t>
            </a:r>
            <a:r>
              <a:rPr lang="zh-CN" sz="2400">
                <a:latin typeface="仿宋_GB2312" pitchFamily="49" charset="-122"/>
                <a:ea typeface="仿宋_GB2312" pitchFamily="49" charset="-122"/>
              </a:rPr>
              <a:t>、不要把会议纪要写成会议记录或会议决议</a:t>
            </a:r>
          </a:p>
        </p:txBody>
      </p:sp>
      <p:sp>
        <p:nvSpPr>
          <p:cNvPr id="34820" name="Text Box 4"/>
          <p:cNvSpPr txBox="1">
            <a:spLocks noChangeArrowheads="1"/>
          </p:cNvSpPr>
          <p:nvPr/>
        </p:nvSpPr>
        <p:spPr bwMode="auto">
          <a:xfrm>
            <a:off x="-4364038" y="2514600"/>
            <a:ext cx="311150" cy="731838"/>
          </a:xfrm>
          <a:prstGeom prst="rect">
            <a:avLst/>
          </a:prstGeom>
          <a:noFill/>
          <a:ln w="9525">
            <a:noFill/>
            <a:miter lim="800000"/>
            <a:headEnd/>
            <a:tailEnd/>
          </a:ln>
        </p:spPr>
        <p:txBody>
          <a:bodyPr wrap="none">
            <a:spAutoFit/>
          </a:bodyPr>
          <a:lstStyle/>
          <a:p>
            <a:pPr eaLnBrk="1" hangingPunct="1"/>
            <a:endParaRPr lang="zh-CN" altLang="zh-CN" sz="2400">
              <a:latin typeface="Times New Roman" pitchFamily="18" charset="0"/>
            </a:endParaRPr>
          </a:p>
          <a:p>
            <a:endParaRPr lang="zh-CN" altLang="zh-CN"/>
          </a:p>
        </p:txBody>
      </p:sp>
    </p:spTree>
    <p:extLst>
      <p:ext uri="{BB962C8B-B14F-4D97-AF65-F5344CB8AC3E}">
        <p14:creationId xmlns:p14="http://schemas.microsoft.com/office/powerpoint/2010/main" val="39470229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0D1ED517-1AE6-4132-9B2E-FAB111995AAC}" type="datetime1">
              <a:rPr lang="zh-CN" altLang="en-US"/>
              <a:pPr/>
              <a:t>2014/11/27</a:t>
            </a:fld>
            <a:endParaRPr lang="zh-CN" altLang="zh-CN"/>
          </a:p>
        </p:txBody>
      </p:sp>
      <p:sp>
        <p:nvSpPr>
          <p:cNvPr id="5" name="灯片编号占位符 5"/>
          <p:cNvSpPr>
            <a:spLocks noGrp="1"/>
          </p:cNvSpPr>
          <p:nvPr>
            <p:ph type="sldNum" sz="quarter" idx="12"/>
          </p:nvPr>
        </p:nvSpPr>
        <p:spPr/>
        <p:txBody>
          <a:bodyPr/>
          <a:lstStyle/>
          <a:p>
            <a:fld id="{AC7F625D-693C-4A52-9277-76D27B4C62D2}" type="slidenum">
              <a:rPr lang="zh-CN" altLang="zh-CN"/>
              <a:pPr/>
              <a:t>3</a:t>
            </a:fld>
            <a:endParaRPr lang="zh-CN" altLang="zh-CN"/>
          </a:p>
        </p:txBody>
      </p:sp>
      <p:sp>
        <p:nvSpPr>
          <p:cNvPr id="44034" name="Rectangle 2"/>
          <p:cNvSpPr>
            <a:spLocks noGrp="1" noRot="1" noChangeArrowheads="1"/>
          </p:cNvSpPr>
          <p:nvPr>
            <p:ph type="title"/>
          </p:nvPr>
        </p:nvSpPr>
        <p:spPr>
          <a:xfrm>
            <a:off x="298450" y="228600"/>
            <a:ext cx="8540750" cy="561975"/>
          </a:xfrm>
        </p:spPr>
        <p:txBody>
          <a:bodyPr/>
          <a:lstStyle/>
          <a:p>
            <a:pPr algn="l"/>
            <a:r>
              <a:rPr lang="zh-CN" sz="2800"/>
              <a:t>例文２</a:t>
            </a:r>
          </a:p>
        </p:txBody>
      </p:sp>
      <p:sp>
        <p:nvSpPr>
          <p:cNvPr id="44035" name="Rectangle 3"/>
          <p:cNvSpPr>
            <a:spLocks noGrp="1" noRot="1" noChangeArrowheads="1"/>
          </p:cNvSpPr>
          <p:nvPr>
            <p:ph type="body" idx="1"/>
          </p:nvPr>
        </p:nvSpPr>
        <p:spPr>
          <a:xfrm>
            <a:off x="0" y="981075"/>
            <a:ext cx="9144000" cy="5876925"/>
          </a:xfrm>
        </p:spPr>
        <p:txBody>
          <a:bodyPr/>
          <a:lstStyle/>
          <a:p>
            <a:pPr algn="ctr">
              <a:lnSpc>
                <a:spcPct val="80000"/>
              </a:lnSpc>
              <a:buFont typeface="Wingdings" pitchFamily="2" charset="2"/>
              <a:buNone/>
            </a:pPr>
            <a:r>
              <a:rPr lang="zh-CN" sz="2800" b="1" dirty="0"/>
              <a:t>全国城市经济体制改革试点</a:t>
            </a:r>
            <a:r>
              <a:rPr lang="zh-CN" sz="2800" b="1"/>
              <a:t>工作</a:t>
            </a:r>
            <a:r>
              <a:rPr lang="zh-CN" sz="2800" b="1" smtClean="0"/>
              <a:t>座谈</a:t>
            </a:r>
            <a:r>
              <a:rPr lang="zh-CN" altLang="en-US" sz="2800" b="1" smtClean="0"/>
              <a:t>会议</a:t>
            </a:r>
            <a:r>
              <a:rPr lang="zh-CN" sz="2800" b="1" smtClean="0"/>
              <a:t>纪要</a:t>
            </a:r>
            <a:r>
              <a:rPr lang="zh-CN" sz="2000" b="1" smtClean="0"/>
              <a:t> </a:t>
            </a:r>
            <a:endParaRPr lang="zh-CN" sz="2000" b="1" dirty="0"/>
          </a:p>
          <a:p>
            <a:pPr algn="ctr">
              <a:lnSpc>
                <a:spcPct val="80000"/>
              </a:lnSpc>
              <a:buFont typeface="Wingdings" pitchFamily="2" charset="2"/>
              <a:buNone/>
            </a:pPr>
            <a:r>
              <a:rPr lang="zh-CN" sz="2000" dirty="0"/>
              <a:t>（</a:t>
            </a:r>
            <a:r>
              <a:rPr lang="zh-CN" altLang="zh-CN" sz="2000" dirty="0"/>
              <a:t>××××</a:t>
            </a:r>
            <a:r>
              <a:rPr lang="zh-CN" sz="2000" dirty="0"/>
              <a:t>年</a:t>
            </a:r>
            <a:r>
              <a:rPr lang="zh-CN" altLang="zh-CN" sz="2000" dirty="0"/>
              <a:t>×</a:t>
            </a:r>
            <a:r>
              <a:rPr lang="zh-CN" sz="2000" dirty="0"/>
              <a:t>月</a:t>
            </a:r>
            <a:r>
              <a:rPr lang="zh-CN" altLang="zh-CN" sz="2000" dirty="0"/>
              <a:t>×</a:t>
            </a:r>
            <a:r>
              <a:rPr lang="zh-CN" sz="2000" dirty="0"/>
              <a:t>日） </a:t>
            </a:r>
          </a:p>
          <a:p>
            <a:pPr>
              <a:lnSpc>
                <a:spcPct val="80000"/>
              </a:lnSpc>
              <a:buFont typeface="Wingdings" pitchFamily="2" charset="2"/>
              <a:buNone/>
            </a:pPr>
            <a:r>
              <a:rPr lang="zh-CN" sz="2000" dirty="0"/>
              <a:t>　　</a:t>
            </a:r>
            <a:r>
              <a:rPr lang="zh-CN" altLang="zh-CN" sz="2000" b="1" dirty="0"/>
              <a:t>××××</a:t>
            </a:r>
            <a:r>
              <a:rPr lang="zh-CN" sz="2000" b="1" dirty="0"/>
              <a:t>年</a:t>
            </a:r>
            <a:r>
              <a:rPr lang="zh-CN" altLang="zh-CN" sz="2000" b="1" dirty="0"/>
              <a:t>×</a:t>
            </a:r>
            <a:r>
              <a:rPr lang="zh-CN" sz="2000" b="1" dirty="0"/>
              <a:t>月</a:t>
            </a:r>
            <a:r>
              <a:rPr lang="zh-CN" altLang="zh-CN" sz="2000" b="1" dirty="0"/>
              <a:t>×</a:t>
            </a:r>
            <a:r>
              <a:rPr lang="zh-CN" sz="2000" b="1" dirty="0"/>
              <a:t>日至</a:t>
            </a:r>
            <a:r>
              <a:rPr lang="zh-CN" altLang="zh-CN" sz="2000" b="1" dirty="0"/>
              <a:t>×</a:t>
            </a:r>
            <a:r>
              <a:rPr lang="zh-CN" sz="2000" b="1" dirty="0"/>
              <a:t>日，国家体政委在</a:t>
            </a:r>
            <a:r>
              <a:rPr lang="zh-CN" altLang="zh-CN" sz="2000" b="1" dirty="0"/>
              <a:t>××</a:t>
            </a:r>
            <a:r>
              <a:rPr lang="zh-CN" sz="2000" b="1" dirty="0"/>
              <a:t>省</a:t>
            </a:r>
            <a:r>
              <a:rPr lang="zh-CN" altLang="zh-CN" sz="2000" b="1" dirty="0"/>
              <a:t>××</a:t>
            </a:r>
            <a:r>
              <a:rPr lang="zh-CN" sz="2000" b="1" dirty="0"/>
              <a:t>市召开了全国城市经</a:t>
            </a:r>
          </a:p>
          <a:p>
            <a:pPr>
              <a:lnSpc>
                <a:spcPct val="80000"/>
              </a:lnSpc>
              <a:buFont typeface="Wingdings" pitchFamily="2" charset="2"/>
              <a:buNone/>
            </a:pPr>
            <a:r>
              <a:rPr lang="zh-CN" sz="2000" b="1" dirty="0"/>
              <a:t>济体制改革试点工作座谈会。三十一个省、自治区、直辖市体政委（办）的负责</a:t>
            </a:r>
          </a:p>
          <a:p>
            <a:pPr>
              <a:lnSpc>
                <a:spcPct val="80000"/>
              </a:lnSpc>
              <a:buFont typeface="Wingdings" pitchFamily="2" charset="2"/>
              <a:buNone/>
            </a:pPr>
            <a:r>
              <a:rPr lang="zh-CN" sz="2000" b="1" dirty="0"/>
              <a:t>同志，五十八个试点城市的负责同志，以及中央、国务院有关部门的负责同志共</a:t>
            </a:r>
          </a:p>
          <a:p>
            <a:pPr>
              <a:lnSpc>
                <a:spcPct val="80000"/>
              </a:lnSpc>
              <a:buFont typeface="Wingdings" pitchFamily="2" charset="2"/>
              <a:buNone/>
            </a:pPr>
            <a:r>
              <a:rPr lang="zh-CN" sz="2000" b="1" dirty="0"/>
              <a:t>二百多人参加了会议。会上传达学习了中央领导同志最近的重要讲话，交流了试</a:t>
            </a:r>
          </a:p>
          <a:p>
            <a:pPr>
              <a:lnSpc>
                <a:spcPct val="80000"/>
              </a:lnSpc>
              <a:buFont typeface="Wingdings" pitchFamily="2" charset="2"/>
              <a:buNone/>
            </a:pPr>
            <a:r>
              <a:rPr lang="zh-CN" sz="2000" b="1" dirty="0"/>
              <a:t>点城市改革的情况和经验，研究了在新形势要积极推进城市经济体制改革进一步</a:t>
            </a:r>
          </a:p>
          <a:p>
            <a:pPr>
              <a:lnSpc>
                <a:spcPct val="80000"/>
              </a:lnSpc>
              <a:buFont typeface="Wingdings" pitchFamily="2" charset="2"/>
              <a:buNone/>
            </a:pPr>
            <a:r>
              <a:rPr lang="zh-CN" sz="2000" b="1" dirty="0"/>
              <a:t>开展的工作。 </a:t>
            </a:r>
          </a:p>
          <a:p>
            <a:pPr>
              <a:lnSpc>
                <a:spcPct val="80000"/>
              </a:lnSpc>
              <a:buFont typeface="Wingdings" pitchFamily="2" charset="2"/>
              <a:buNone/>
            </a:pPr>
            <a:r>
              <a:rPr lang="zh-CN" sz="2000" b="1" dirty="0"/>
              <a:t>　　一、统一认识，明确今年改革的方针和主要任务。（略） </a:t>
            </a:r>
          </a:p>
          <a:p>
            <a:pPr>
              <a:lnSpc>
                <a:spcPct val="80000"/>
              </a:lnSpc>
              <a:buFont typeface="Wingdings" pitchFamily="2" charset="2"/>
              <a:buNone/>
            </a:pPr>
            <a:r>
              <a:rPr lang="zh-CN" sz="2000" b="1" dirty="0"/>
              <a:t>　　二、进一步简政政权，政企分开，搞活企业。（略） </a:t>
            </a:r>
          </a:p>
          <a:p>
            <a:pPr>
              <a:lnSpc>
                <a:spcPct val="80000"/>
              </a:lnSpc>
              <a:buFont typeface="Wingdings" pitchFamily="2" charset="2"/>
              <a:buNone/>
            </a:pPr>
            <a:r>
              <a:rPr lang="zh-CN" sz="2000" b="1" dirty="0"/>
              <a:t>　　三、充分发挥社会主义市场经济，理顺经济关系。（略） </a:t>
            </a:r>
          </a:p>
          <a:p>
            <a:pPr>
              <a:lnSpc>
                <a:spcPct val="80000"/>
              </a:lnSpc>
              <a:buFont typeface="Wingdings" pitchFamily="2" charset="2"/>
              <a:buNone/>
            </a:pPr>
            <a:r>
              <a:rPr lang="zh-CN" sz="2000" b="1" dirty="0"/>
              <a:t>　　四、精心指导，保证改革健康发展。（略） </a:t>
            </a:r>
          </a:p>
          <a:p>
            <a:pPr>
              <a:lnSpc>
                <a:spcPct val="80000"/>
              </a:lnSpc>
              <a:buFont typeface="Wingdings" pitchFamily="2" charset="2"/>
              <a:buNone/>
            </a:pPr>
            <a:r>
              <a:rPr lang="zh-CN" sz="2000" b="1" dirty="0"/>
              <a:t>　　与会同志一致表示，当前改革进入攻坚阶段，我们要坚定地贯彻党中央和国</a:t>
            </a:r>
          </a:p>
          <a:p>
            <a:pPr>
              <a:lnSpc>
                <a:spcPct val="80000"/>
              </a:lnSpc>
              <a:buFont typeface="Wingdings" pitchFamily="2" charset="2"/>
              <a:buNone/>
            </a:pPr>
            <a:r>
              <a:rPr lang="zh-CN" sz="2000" b="1" dirty="0"/>
              <a:t>务院的布署，精心组织，精心指导，搞好调查研究，把城市经济体制改革引向深</a:t>
            </a:r>
          </a:p>
          <a:p>
            <a:pPr>
              <a:lnSpc>
                <a:spcPct val="80000"/>
              </a:lnSpc>
              <a:buFont typeface="Wingdings" pitchFamily="2" charset="2"/>
              <a:buNone/>
            </a:pPr>
            <a:r>
              <a:rPr lang="zh-CN" sz="2000" b="1" dirty="0"/>
              <a:t>入，为建立有中国特色的社会主义市场经济作出新贡献。 </a:t>
            </a:r>
          </a:p>
        </p:txBody>
      </p:sp>
    </p:spTree>
    <p:extLst>
      <p:ext uri="{BB962C8B-B14F-4D97-AF65-F5344CB8AC3E}">
        <p14:creationId xmlns:p14="http://schemas.microsoft.com/office/powerpoint/2010/main" val="302309379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 name="日期占位符 1"/>
          <p:cNvSpPr>
            <a:spLocks noGrp="1"/>
          </p:cNvSpPr>
          <p:nvPr>
            <p:ph type="dt" sz="half" idx="10"/>
          </p:nvPr>
        </p:nvSpPr>
        <p:spPr/>
        <p:txBody>
          <a:bodyPr/>
          <a:lstStyle/>
          <a:p>
            <a:fld id="{C3FA4F8E-3048-4F8D-800E-818FAEC37F95}" type="datetime1">
              <a:rPr lang="zh-CN" altLang="en-US"/>
              <a:pPr/>
              <a:t>2014/11/27</a:t>
            </a:fld>
            <a:endParaRPr lang="en-US"/>
          </a:p>
        </p:txBody>
      </p:sp>
      <p:sp>
        <p:nvSpPr>
          <p:cNvPr id="35844" name="Rectangle 2"/>
          <p:cNvSpPr>
            <a:spLocks noGrp="1" noChangeArrowheads="1"/>
          </p:cNvSpPr>
          <p:nvPr>
            <p:ph type="title" idx="4294967295"/>
          </p:nvPr>
        </p:nvSpPr>
        <p:spPr>
          <a:xfrm>
            <a:off x="228600" y="0"/>
            <a:ext cx="7467600" cy="685800"/>
          </a:xfrm>
        </p:spPr>
        <p:txBody>
          <a:bodyPr>
            <a:normAutofit fontScale="90000"/>
          </a:bodyPr>
          <a:lstStyle/>
          <a:p>
            <a:pPr algn="l" eaLnBrk="1" hangingPunct="1"/>
            <a:r>
              <a:rPr lang="zh-CN" altLang="en-US" sz="4800" dirty="0" smtClean="0"/>
              <a:t>格式</a:t>
            </a:r>
            <a:r>
              <a:rPr lang="en-US" altLang="zh-CN" sz="4800" dirty="0" smtClean="0"/>
              <a:t>1</a:t>
            </a:r>
            <a:endParaRPr lang="zh-CN" altLang="zh-CN" sz="4800" dirty="0"/>
          </a:p>
        </p:txBody>
      </p:sp>
      <p:sp>
        <p:nvSpPr>
          <p:cNvPr id="35845" name="Rectangle 3"/>
          <p:cNvSpPr>
            <a:spLocks noGrp="1" noChangeArrowheads="1"/>
          </p:cNvSpPr>
          <p:nvPr>
            <p:ph type="body" idx="4294967295"/>
          </p:nvPr>
        </p:nvSpPr>
        <p:spPr>
          <a:xfrm>
            <a:off x="4800600" y="0"/>
            <a:ext cx="4343400" cy="6858000"/>
          </a:xfrm>
        </p:spPr>
        <p:txBody>
          <a:bodyPr>
            <a:normAutofit lnSpcReduction="10000"/>
          </a:bodyPr>
          <a:lstStyle/>
          <a:p>
            <a:pPr eaLnBrk="1" hangingPunct="1">
              <a:lnSpc>
                <a:spcPct val="110000"/>
              </a:lnSpc>
              <a:buFontTx/>
              <a:buNone/>
            </a:pPr>
            <a:r>
              <a:rPr lang="en-US" b="0" dirty="0"/>
              <a:t>   </a:t>
            </a:r>
            <a:r>
              <a:rPr lang="zh-CN" altLang="en-US" sz="1800" dirty="0"/>
              <a:t>说明：</a:t>
            </a:r>
          </a:p>
          <a:p>
            <a:pPr indent="0" eaLnBrk="1" hangingPunct="1">
              <a:lnSpc>
                <a:spcPct val="110000"/>
              </a:lnSpc>
              <a:buFontTx/>
              <a:buNone/>
            </a:pPr>
            <a:r>
              <a:rPr lang="en-US" sz="1800" dirty="0" smtClean="0">
                <a:latin typeface="+mn-ea"/>
              </a:rPr>
              <a:t>   1</a:t>
            </a:r>
            <a:r>
              <a:rPr lang="en-US" sz="1800" dirty="0">
                <a:latin typeface="+mn-ea"/>
              </a:rPr>
              <a:t>.</a:t>
            </a:r>
            <a:r>
              <a:rPr lang="zh-CN" altLang="en-US" sz="1800" dirty="0" smtClean="0">
                <a:latin typeface="+mn-ea"/>
              </a:rPr>
              <a:t>格式</a:t>
            </a:r>
            <a:r>
              <a:rPr lang="en-US" altLang="zh-CN" sz="1800" dirty="0" smtClean="0">
                <a:latin typeface="+mn-ea"/>
              </a:rPr>
              <a:t>1</a:t>
            </a:r>
            <a:r>
              <a:rPr lang="zh-CN" altLang="en-US" sz="1800" dirty="0" smtClean="0">
                <a:latin typeface="+mn-ea"/>
              </a:rPr>
              <a:t>用于</a:t>
            </a:r>
            <a:r>
              <a:rPr lang="zh-CN" altLang="en-US" sz="1800" b="1" dirty="0">
                <a:solidFill>
                  <a:srgbClr val="FF0000"/>
                </a:solidFill>
                <a:latin typeface="+mn-ea"/>
              </a:rPr>
              <a:t>各级常务会议、办公会议、专题会议、党政联席会议等，属于法定公文。</a:t>
            </a:r>
          </a:p>
          <a:p>
            <a:pPr indent="0" eaLnBrk="1" hangingPunct="1">
              <a:lnSpc>
                <a:spcPct val="110000"/>
              </a:lnSpc>
              <a:buFontTx/>
              <a:buNone/>
            </a:pPr>
            <a:r>
              <a:rPr lang="en-US" sz="1800" dirty="0" smtClean="0">
                <a:latin typeface="+mn-ea"/>
              </a:rPr>
              <a:t> 2</a:t>
            </a:r>
            <a:r>
              <a:rPr lang="en-US" sz="1800" dirty="0">
                <a:latin typeface="+mn-ea"/>
              </a:rPr>
              <a:t>.</a:t>
            </a:r>
            <a:r>
              <a:rPr lang="zh-CN" altLang="en-US" sz="1800" dirty="0">
                <a:latin typeface="+mn-ea"/>
              </a:rPr>
              <a:t>发文机关标识“</a:t>
            </a:r>
            <a:r>
              <a:rPr lang="en-US" sz="1800" dirty="0">
                <a:latin typeface="+mn-ea"/>
              </a:rPr>
              <a:t>×××</a:t>
            </a:r>
            <a:r>
              <a:rPr lang="zh-CN" altLang="en-US" sz="1800" dirty="0">
                <a:latin typeface="+mn-ea"/>
              </a:rPr>
              <a:t>会议纪要”上边缘至版心上边缘为</a:t>
            </a:r>
            <a:r>
              <a:rPr lang="en-US" sz="1800" dirty="0">
                <a:latin typeface="+mn-ea"/>
              </a:rPr>
              <a:t>25mm</a:t>
            </a:r>
            <a:r>
              <a:rPr lang="zh-CN" altLang="en-US" sz="1800" dirty="0">
                <a:latin typeface="+mn-ea"/>
              </a:rPr>
              <a:t>，用红色小标宋体字，字号由发文机关酌定，但是最大不能等于或大于</a:t>
            </a:r>
            <a:r>
              <a:rPr lang="en-US" sz="1800" dirty="0">
                <a:latin typeface="+mn-ea"/>
              </a:rPr>
              <a:t>22mm×15mm</a:t>
            </a:r>
            <a:r>
              <a:rPr lang="zh-CN" altLang="en-US" sz="1800" dirty="0">
                <a:latin typeface="+mn-ea"/>
              </a:rPr>
              <a:t>。</a:t>
            </a:r>
          </a:p>
          <a:p>
            <a:pPr indent="0" eaLnBrk="1" hangingPunct="1">
              <a:lnSpc>
                <a:spcPct val="110000"/>
              </a:lnSpc>
              <a:buFontTx/>
              <a:buNone/>
            </a:pPr>
            <a:r>
              <a:rPr lang="en-US" sz="1800" dirty="0" smtClean="0">
                <a:latin typeface="+mn-ea"/>
              </a:rPr>
              <a:t>3</a:t>
            </a:r>
            <a:r>
              <a:rPr lang="en-US" sz="1800" dirty="0">
                <a:latin typeface="+mn-ea"/>
              </a:rPr>
              <a:t>.</a:t>
            </a:r>
            <a:r>
              <a:rPr lang="zh-CN" altLang="en-US" sz="1800" dirty="0">
                <a:latin typeface="+mn-ea"/>
              </a:rPr>
              <a:t>出席人可移至开头会议名称之后叙述</a:t>
            </a:r>
            <a:r>
              <a:rPr lang="zh-CN" altLang="en-US" sz="1800" dirty="0" smtClean="0">
                <a:latin typeface="+mn-ea"/>
              </a:rPr>
              <a:t>。</a:t>
            </a:r>
            <a:r>
              <a:rPr lang="en-US" sz="1800" dirty="0" smtClean="0">
                <a:latin typeface="+mn-ea"/>
              </a:rPr>
              <a:t> 4</a:t>
            </a:r>
            <a:r>
              <a:rPr lang="en-US" sz="1800" dirty="0">
                <a:latin typeface="+mn-ea"/>
              </a:rPr>
              <a:t>.</a:t>
            </a:r>
            <a:r>
              <a:rPr lang="zh-CN" altLang="en-US" sz="1800" dirty="0">
                <a:latin typeface="+mn-ea"/>
              </a:rPr>
              <a:t>一二段之间承上启下的习惯用语，还可写成</a:t>
            </a:r>
            <a:r>
              <a:rPr lang="zh-CN" altLang="en-US" sz="1800" dirty="0">
                <a:solidFill>
                  <a:srgbClr val="FF0000"/>
                </a:solidFill>
                <a:latin typeface="+mn-ea"/>
              </a:rPr>
              <a:t>“现将会议议定事项纪要如下”、“现纪要如下”、“会议议定事项如下”</a:t>
            </a:r>
            <a:r>
              <a:rPr lang="zh-CN" altLang="en-US" sz="1800" dirty="0">
                <a:latin typeface="+mn-ea"/>
              </a:rPr>
              <a:t>等。</a:t>
            </a:r>
          </a:p>
          <a:p>
            <a:pPr indent="0" eaLnBrk="1" hangingPunct="1">
              <a:lnSpc>
                <a:spcPct val="110000"/>
              </a:lnSpc>
              <a:buFontTx/>
              <a:buNone/>
            </a:pPr>
            <a:r>
              <a:rPr lang="en-US" sz="1800" dirty="0" smtClean="0">
                <a:latin typeface="+mn-ea"/>
              </a:rPr>
              <a:t>5</a:t>
            </a:r>
            <a:r>
              <a:rPr lang="en-US" sz="1800" dirty="0">
                <a:latin typeface="+mn-ea"/>
              </a:rPr>
              <a:t>.“</a:t>
            </a:r>
            <a:r>
              <a:rPr lang="zh-CN" altLang="en-US" sz="1800" dirty="0">
                <a:latin typeface="+mn-ea"/>
              </a:rPr>
              <a:t>会议精神和议定事项”部分，要写明传达的会议（或文件）精神、讨论的问题、作出的决议</a:t>
            </a:r>
            <a:r>
              <a:rPr lang="en-US" sz="1800" dirty="0">
                <a:latin typeface="+mn-ea"/>
              </a:rPr>
              <a:t>(</a:t>
            </a:r>
            <a:r>
              <a:rPr lang="zh-CN" altLang="en-US" sz="1800" dirty="0">
                <a:latin typeface="+mn-ea"/>
              </a:rPr>
              <a:t>或决定</a:t>
            </a:r>
            <a:r>
              <a:rPr lang="en-US" sz="1800" dirty="0">
                <a:latin typeface="+mn-ea"/>
              </a:rPr>
              <a:t>)</a:t>
            </a:r>
            <a:r>
              <a:rPr lang="zh-CN" altLang="en-US" sz="1800" dirty="0">
                <a:latin typeface="+mn-ea"/>
              </a:rPr>
              <a:t>、提出的任务、确定的措施等。 </a:t>
            </a:r>
          </a:p>
          <a:p>
            <a:pPr indent="0" eaLnBrk="1" hangingPunct="1">
              <a:lnSpc>
                <a:spcPct val="110000"/>
              </a:lnSpc>
              <a:buFontTx/>
              <a:buNone/>
            </a:pPr>
            <a:r>
              <a:rPr lang="en-US" sz="1800" dirty="0" smtClean="0">
                <a:latin typeface="+mn-ea"/>
              </a:rPr>
              <a:t>6</a:t>
            </a:r>
            <a:r>
              <a:rPr lang="en-US" sz="1800" dirty="0">
                <a:latin typeface="+mn-ea"/>
              </a:rPr>
              <a:t>.</a:t>
            </a:r>
            <a:r>
              <a:rPr lang="zh-CN" altLang="en-US" sz="1800" dirty="0">
                <a:latin typeface="+mn-ea"/>
              </a:rPr>
              <a:t>结尾，缺席要注明原因，出席和列席有时要注明职务。</a:t>
            </a:r>
          </a:p>
          <a:p>
            <a:pPr indent="0" eaLnBrk="1" hangingPunct="1">
              <a:lnSpc>
                <a:spcPct val="110000"/>
              </a:lnSpc>
              <a:buFontTx/>
              <a:buNone/>
            </a:pPr>
            <a:r>
              <a:rPr lang="en-US" sz="1800" dirty="0" smtClean="0">
                <a:latin typeface="+mn-ea"/>
              </a:rPr>
              <a:t>7</a:t>
            </a:r>
            <a:r>
              <a:rPr lang="en-US" sz="1800" dirty="0">
                <a:latin typeface="+mn-ea"/>
              </a:rPr>
              <a:t>.</a:t>
            </a:r>
            <a:r>
              <a:rPr lang="zh-CN" altLang="en-US" sz="1800" dirty="0">
                <a:latin typeface="+mn-ea"/>
              </a:rPr>
              <a:t>不加盖印章</a:t>
            </a:r>
            <a:r>
              <a:rPr lang="zh-CN" altLang="en-US" sz="1800" dirty="0" smtClean="0">
                <a:latin typeface="+mn-ea"/>
              </a:rPr>
              <a:t>。</a:t>
            </a:r>
            <a:endParaRPr lang="en-US" altLang="zh-CN" sz="1800" dirty="0" smtClean="0">
              <a:latin typeface="+mn-ea"/>
            </a:endParaRPr>
          </a:p>
          <a:p>
            <a:pPr indent="0" eaLnBrk="1" hangingPunct="1">
              <a:lnSpc>
                <a:spcPct val="110000"/>
              </a:lnSpc>
              <a:buFontTx/>
              <a:buNone/>
            </a:pPr>
            <a:r>
              <a:rPr lang="en-US" sz="1800" dirty="0" smtClean="0">
                <a:latin typeface="+mn-ea"/>
              </a:rPr>
              <a:t>8</a:t>
            </a:r>
            <a:r>
              <a:rPr lang="en-US" sz="1800" dirty="0">
                <a:latin typeface="+mn-ea"/>
              </a:rPr>
              <a:t>.“</a:t>
            </a:r>
            <a:r>
              <a:rPr lang="zh-CN" altLang="en-US" sz="1800" dirty="0">
                <a:latin typeface="+mn-ea"/>
              </a:rPr>
              <a:t>分送”上下的黑色反线可省略。</a:t>
            </a:r>
          </a:p>
        </p:txBody>
      </p:sp>
      <p:graphicFrame>
        <p:nvGraphicFramePr>
          <p:cNvPr id="35846" name="Group 6"/>
          <p:cNvGraphicFramePr>
            <a:graphicFrameLocks noGrp="1"/>
          </p:cNvGraphicFramePr>
          <p:nvPr/>
        </p:nvGraphicFramePr>
        <p:xfrm>
          <a:off x="228600" y="685800"/>
          <a:ext cx="4724400" cy="5486400"/>
        </p:xfrm>
        <a:graphic>
          <a:graphicData uri="http://schemas.openxmlformats.org/drawingml/2006/table">
            <a:tbl>
              <a:tblPr/>
              <a:tblGrid>
                <a:gridCol w="4724400"/>
              </a:tblGrid>
              <a:tr h="54864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FF0000"/>
                          </a:solidFill>
                          <a:effectLst/>
                          <a:latin typeface="Arial" pitchFamily="34" charset="0"/>
                          <a:ea typeface="宋体" pitchFamily="2" charset="-122"/>
                        </a:rPr>
                        <a:t>×××</a:t>
                      </a:r>
                      <a:r>
                        <a:rPr kumimoji="0" lang="zh-CN" altLang="en-US" sz="2800" b="1" i="0" u="none" strike="noStrike" cap="none" normalizeH="0" baseline="0" dirty="0" smtClean="0">
                          <a:ln>
                            <a:noFill/>
                          </a:ln>
                          <a:solidFill>
                            <a:srgbClr val="FF0000"/>
                          </a:solidFill>
                          <a:effectLst/>
                          <a:latin typeface="Arial" pitchFamily="34" charset="0"/>
                          <a:ea typeface="宋体" pitchFamily="2" charset="-122"/>
                        </a:rPr>
                        <a:t>会议纪要</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ea typeface="宋体" pitchFamily="2" charset="-122"/>
                        </a:rPr>
                        <a:t>〔  〕×</a:t>
                      </a:r>
                      <a:r>
                        <a:rPr kumimoji="0" lang="zh-CN" altLang="en-US" sz="2000" b="1" i="0" u="none" strike="noStrike" cap="none" normalizeH="0" baseline="0" dirty="0" smtClean="0">
                          <a:ln>
                            <a:noFill/>
                          </a:ln>
                          <a:solidFill>
                            <a:schemeClr val="tx1"/>
                          </a:solidFill>
                          <a:effectLst/>
                          <a:latin typeface="Arial" pitchFamily="34" charset="0"/>
                          <a:ea typeface="宋体" pitchFamily="2" charset="-122"/>
                        </a:rPr>
                        <a:t>号</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ea typeface="宋体" pitchFamily="2" charset="-122"/>
                        </a:rPr>
                        <a:t>×××</a:t>
                      </a:r>
                      <a:r>
                        <a:rPr kumimoji="0" lang="zh-CN" altLang="en-US" sz="2000" b="1" i="0" u="none" strike="noStrike" cap="none" normalizeH="0" baseline="0" dirty="0" smtClean="0">
                          <a:ln>
                            <a:noFill/>
                          </a:ln>
                          <a:solidFill>
                            <a:schemeClr val="tx1"/>
                          </a:solidFill>
                          <a:effectLst/>
                          <a:latin typeface="Arial" pitchFamily="34" charset="0"/>
                          <a:ea typeface="宋体" pitchFamily="2" charset="-122"/>
                        </a:rPr>
                        <a:t>（编发机关）          </a:t>
                      </a:r>
                      <a:r>
                        <a:rPr kumimoji="0" lang="en-US" sz="2000" b="1" i="0" u="none" strike="noStrike" cap="none" normalizeH="0" baseline="0" dirty="0" smtClean="0">
                          <a:ln>
                            <a:noFill/>
                          </a:ln>
                          <a:solidFill>
                            <a:schemeClr val="tx1"/>
                          </a:solidFill>
                          <a:effectLst/>
                          <a:latin typeface="Arial" pitchFamily="34" charset="0"/>
                          <a:ea typeface="宋体" pitchFamily="2" charset="-122"/>
                        </a:rPr>
                        <a:t>×</a:t>
                      </a:r>
                      <a:r>
                        <a:rPr kumimoji="0" lang="zh-CN" altLang="en-US" sz="2000" b="1" i="0" u="none" strike="noStrike" cap="none" normalizeH="0" baseline="0" dirty="0" smtClean="0">
                          <a:ln>
                            <a:noFill/>
                          </a:ln>
                          <a:solidFill>
                            <a:schemeClr val="tx1"/>
                          </a:solidFill>
                          <a:effectLst/>
                          <a:latin typeface="Arial" pitchFamily="34" charset="0"/>
                          <a:ea typeface="宋体" pitchFamily="2" charset="-122"/>
                        </a:rPr>
                        <a:t>年</a:t>
                      </a:r>
                      <a:r>
                        <a:rPr kumimoji="0" lang="en-US" sz="2000" b="1" i="0" u="none" strike="noStrike" cap="none" normalizeH="0" baseline="0" dirty="0" smtClean="0">
                          <a:ln>
                            <a:noFill/>
                          </a:ln>
                          <a:solidFill>
                            <a:schemeClr val="tx1"/>
                          </a:solidFill>
                          <a:effectLst/>
                          <a:latin typeface="Arial" pitchFamily="34" charset="0"/>
                          <a:ea typeface="宋体" pitchFamily="2" charset="-122"/>
                        </a:rPr>
                        <a:t>×</a:t>
                      </a:r>
                      <a:r>
                        <a:rPr kumimoji="0" lang="zh-CN" altLang="en-US" sz="2000" b="1" i="0" u="none" strike="noStrike" cap="none" normalizeH="0" baseline="0" dirty="0" smtClean="0">
                          <a:ln>
                            <a:noFill/>
                          </a:ln>
                          <a:solidFill>
                            <a:schemeClr val="tx1"/>
                          </a:solidFill>
                          <a:effectLst/>
                          <a:latin typeface="Arial" pitchFamily="34" charset="0"/>
                          <a:ea typeface="宋体" pitchFamily="2" charset="-122"/>
                        </a:rPr>
                        <a:t>月</a:t>
                      </a:r>
                      <a:r>
                        <a:rPr kumimoji="0" lang="en-US" sz="2000" b="1" i="0" u="none" strike="noStrike" cap="none" normalizeH="0" baseline="0" dirty="0" smtClean="0">
                          <a:ln>
                            <a:noFill/>
                          </a:ln>
                          <a:solidFill>
                            <a:schemeClr val="tx1"/>
                          </a:solidFill>
                          <a:effectLst/>
                          <a:latin typeface="Arial" pitchFamily="34" charset="0"/>
                          <a:ea typeface="宋体" pitchFamily="2" charset="-122"/>
                        </a:rPr>
                        <a:t>×</a:t>
                      </a:r>
                      <a:r>
                        <a:rPr kumimoji="0" lang="zh-CN" altLang="en-US" sz="2000" b="1" i="0" u="none" strike="noStrike" cap="none" normalizeH="0" baseline="0" dirty="0" smtClean="0">
                          <a:ln>
                            <a:noFill/>
                          </a:ln>
                          <a:solidFill>
                            <a:schemeClr val="tx1"/>
                          </a:solidFill>
                          <a:effectLst/>
                          <a:latin typeface="Arial" pitchFamily="34" charset="0"/>
                          <a:ea typeface="宋体" pitchFamily="2" charset="-122"/>
                        </a:rPr>
                        <a:t>日</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1" i="0" u="none" strike="noStrike" cap="none" normalizeH="0" baseline="0" dirty="0" smtClean="0">
                          <a:ln>
                            <a:noFill/>
                          </a:ln>
                          <a:solidFill>
                            <a:schemeClr val="tx1"/>
                          </a:solidFill>
                          <a:effectLst/>
                          <a:latin typeface="Arial" pitchFamily="34" charset="0"/>
                          <a:ea typeface="宋体" pitchFamily="2" charset="-122"/>
                        </a:rPr>
                        <a:t>          </a:t>
                      </a:r>
                      <a:r>
                        <a:rPr kumimoji="0" lang="en-US" sz="2000" b="1" i="0" u="none" strike="noStrike" cap="none" normalizeH="0" baseline="0" dirty="0" smtClean="0">
                          <a:ln>
                            <a:noFill/>
                          </a:ln>
                          <a:solidFill>
                            <a:schemeClr val="tx1"/>
                          </a:solidFill>
                          <a:effectLst/>
                          <a:latin typeface="Arial" pitchFamily="34" charset="0"/>
                          <a:ea typeface="宋体" pitchFamily="2" charset="-122"/>
                        </a:rPr>
                        <a:t>×</a:t>
                      </a:r>
                      <a:r>
                        <a:rPr kumimoji="0" lang="zh-CN" altLang="en-US" sz="2000" b="1" i="0" u="none" strike="noStrike" cap="none" normalizeH="0" baseline="0" dirty="0" smtClean="0">
                          <a:ln>
                            <a:noFill/>
                          </a:ln>
                          <a:solidFill>
                            <a:schemeClr val="tx1"/>
                          </a:solidFill>
                          <a:effectLst/>
                          <a:latin typeface="Arial" pitchFamily="34" charset="0"/>
                          <a:ea typeface="宋体" pitchFamily="2" charset="-122"/>
                        </a:rPr>
                        <a:t>月</a:t>
                      </a:r>
                      <a:r>
                        <a:rPr kumimoji="0" lang="en-US" sz="2000" b="1" i="0" u="none" strike="noStrike" cap="none" normalizeH="0" baseline="0" dirty="0" smtClean="0">
                          <a:ln>
                            <a:noFill/>
                          </a:ln>
                          <a:solidFill>
                            <a:schemeClr val="tx1"/>
                          </a:solidFill>
                          <a:effectLst/>
                          <a:latin typeface="Arial" pitchFamily="34" charset="0"/>
                          <a:ea typeface="宋体" pitchFamily="2" charset="-122"/>
                        </a:rPr>
                        <a:t>×</a:t>
                      </a:r>
                      <a:r>
                        <a:rPr kumimoji="0" lang="zh-CN" altLang="en-US" sz="2000" b="1" i="0" u="none" strike="noStrike" cap="none" normalizeH="0" baseline="0" dirty="0" smtClean="0">
                          <a:ln>
                            <a:noFill/>
                          </a:ln>
                          <a:solidFill>
                            <a:schemeClr val="tx1"/>
                          </a:solidFill>
                          <a:effectLst/>
                          <a:latin typeface="Arial" pitchFamily="34" charset="0"/>
                          <a:ea typeface="宋体" pitchFamily="2" charset="-122"/>
                        </a:rPr>
                        <a:t>日，</a:t>
                      </a:r>
                      <a:r>
                        <a:rPr kumimoji="0" lang="en-US" sz="2000" b="1" i="0" u="none" strike="noStrike" cap="none" normalizeH="0" baseline="0" dirty="0" smtClean="0">
                          <a:ln>
                            <a:noFill/>
                          </a:ln>
                          <a:solidFill>
                            <a:schemeClr val="tx1"/>
                          </a:solidFill>
                          <a:effectLst/>
                          <a:latin typeface="Arial" pitchFamily="34" charset="0"/>
                          <a:ea typeface="宋体" pitchFamily="2" charset="-122"/>
                        </a:rPr>
                        <a:t>××</a:t>
                      </a:r>
                      <a:r>
                        <a:rPr kumimoji="0" lang="zh-CN" altLang="en-US" sz="2000" b="1" i="0" u="none" strike="noStrike" cap="none" normalizeH="0" baseline="0" dirty="0" smtClean="0">
                          <a:ln>
                            <a:noFill/>
                          </a:ln>
                          <a:solidFill>
                            <a:schemeClr val="tx1"/>
                          </a:solidFill>
                          <a:effectLst/>
                          <a:latin typeface="Arial" pitchFamily="34" charset="0"/>
                          <a:ea typeface="宋体" pitchFamily="2" charset="-122"/>
                        </a:rPr>
                        <a:t>（职务）</a:t>
                      </a:r>
                      <a:r>
                        <a:rPr kumimoji="0" lang="en-US" sz="2000" b="1" i="0" u="none" strike="noStrike" cap="none" normalizeH="0" baseline="0" dirty="0" smtClean="0">
                          <a:ln>
                            <a:noFill/>
                          </a:ln>
                          <a:solidFill>
                            <a:schemeClr val="tx1"/>
                          </a:solidFill>
                          <a:effectLst/>
                          <a:latin typeface="Arial" pitchFamily="34" charset="0"/>
                          <a:ea typeface="宋体" pitchFamily="2" charset="-122"/>
                        </a:rPr>
                        <a:t>×××</a:t>
                      </a:r>
                      <a:r>
                        <a:rPr kumimoji="0" lang="zh-CN" altLang="en-US" sz="2000" b="1" i="0" u="none" strike="noStrike" cap="none" normalizeH="0" baseline="0" dirty="0" smtClean="0">
                          <a:ln>
                            <a:noFill/>
                          </a:ln>
                          <a:solidFill>
                            <a:schemeClr val="tx1"/>
                          </a:solidFill>
                          <a:effectLst/>
                          <a:latin typeface="Arial" pitchFamily="34" charset="0"/>
                          <a:ea typeface="宋体" pitchFamily="2" charset="-122"/>
                        </a:rPr>
                        <a:t>主持召开了</a:t>
                      </a:r>
                      <a:r>
                        <a:rPr kumimoji="0" lang="en-US" sz="2000" b="1" i="0" u="none" strike="noStrike" cap="none" normalizeH="0" baseline="0" dirty="0" smtClean="0">
                          <a:ln>
                            <a:noFill/>
                          </a:ln>
                          <a:solidFill>
                            <a:schemeClr val="tx1"/>
                          </a:solidFill>
                          <a:effectLst/>
                          <a:latin typeface="Arial" pitchFamily="34" charset="0"/>
                          <a:ea typeface="宋体" pitchFamily="2" charset="-122"/>
                        </a:rPr>
                        <a:t>×××</a:t>
                      </a:r>
                      <a:r>
                        <a:rPr kumimoji="0" lang="zh-CN" altLang="en-US" sz="2000" b="1" i="0" u="none" strike="noStrike" cap="none" normalizeH="0" baseline="0" dirty="0" smtClean="0">
                          <a:ln>
                            <a:noFill/>
                          </a:ln>
                          <a:solidFill>
                            <a:schemeClr val="tx1"/>
                          </a:solidFill>
                          <a:effectLst/>
                          <a:latin typeface="Arial" pitchFamily="34" charset="0"/>
                          <a:ea typeface="宋体" pitchFamily="2" charset="-122"/>
                        </a:rPr>
                        <a:t>会议。</a:t>
                      </a:r>
                      <a:r>
                        <a:rPr kumimoji="0" lang="zh-CN" altLang="en-US" sz="2000" b="1" i="0" u="none" strike="noStrike" cap="none" normalizeH="0" baseline="0" dirty="0" smtClean="0">
                          <a:ln>
                            <a:noFill/>
                          </a:ln>
                          <a:solidFill>
                            <a:srgbClr val="FF0000"/>
                          </a:solidFill>
                          <a:effectLst/>
                          <a:latin typeface="Arial" pitchFamily="34" charset="0"/>
                          <a:ea typeface="宋体" pitchFamily="2" charset="-122"/>
                        </a:rPr>
                        <a:t>现将会议精神和议定事项纪要如下</a:t>
                      </a:r>
                      <a:r>
                        <a:rPr kumimoji="0" lang="zh-CN" altLang="en-US" sz="2000" b="1" i="0" u="none" strike="noStrike" cap="none" normalizeH="0" baseline="0" dirty="0" smtClean="0">
                          <a:ln>
                            <a:noFill/>
                          </a:ln>
                          <a:solidFill>
                            <a:schemeClr val="tx1"/>
                          </a:solidFill>
                          <a:effectLst/>
                          <a:latin typeface="Arial" pitchFamily="34" charset="0"/>
                          <a:ea typeface="宋体" pitchFamily="2" charset="-122"/>
                        </a:rPr>
                        <a:t>：</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dirty="0" smtClean="0">
                          <a:ln>
                            <a:noFill/>
                          </a:ln>
                          <a:solidFill>
                            <a:schemeClr val="tx1"/>
                          </a:solidFill>
                          <a:effectLst/>
                          <a:latin typeface="Arial" pitchFamily="34" charset="0"/>
                          <a:ea typeface="宋体" pitchFamily="2" charset="-122"/>
                        </a:rPr>
                        <a:t>      （会议精神和议定事项）</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1" i="0" u="none" strike="noStrike" cap="none" normalizeH="0" baseline="0" dirty="0" smtClean="0">
                          <a:ln>
                            <a:noFill/>
                          </a:ln>
                          <a:solidFill>
                            <a:schemeClr val="tx1"/>
                          </a:solidFill>
                          <a:effectLst/>
                          <a:latin typeface="Arial" pitchFamily="34" charset="0"/>
                          <a:ea typeface="宋体" pitchFamily="2" charset="-122"/>
                        </a:rPr>
                        <a:t>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1" i="0" u="none" strike="noStrike" cap="none" normalizeH="0" baseline="0" dirty="0" smtClean="0">
                          <a:ln>
                            <a:noFill/>
                          </a:ln>
                          <a:solidFill>
                            <a:schemeClr val="tx1"/>
                          </a:solidFill>
                          <a:effectLst/>
                          <a:latin typeface="Arial" pitchFamily="34" charset="0"/>
                          <a:ea typeface="宋体" pitchFamily="2" charset="-122"/>
                        </a:rPr>
                        <a:t>         </a:t>
                      </a:r>
                      <a:r>
                        <a:rPr kumimoji="0" lang="zh-CN" altLang="en-US" sz="1600" b="1" i="0" u="none" strike="noStrike" cap="none" normalizeH="0" baseline="0" dirty="0" smtClean="0">
                          <a:ln>
                            <a:noFill/>
                          </a:ln>
                          <a:solidFill>
                            <a:schemeClr val="tx1"/>
                          </a:solidFill>
                          <a:effectLst/>
                          <a:latin typeface="Arial" pitchFamily="34" charset="0"/>
                          <a:ea typeface="宋体" pitchFamily="2" charset="-122"/>
                        </a:rPr>
                        <a:t>出席：</a:t>
                      </a:r>
                      <a:r>
                        <a:rPr kumimoji="0" lang="en-US" sz="1600" b="1" i="0" u="none" strike="noStrike" cap="none" normalizeH="0" baseline="0" dirty="0" smtClean="0">
                          <a:ln>
                            <a:noFill/>
                          </a:ln>
                          <a:solidFill>
                            <a:schemeClr val="tx1"/>
                          </a:solidFill>
                          <a:effectLst/>
                          <a:latin typeface="Arial" pitchFamily="34" charset="0"/>
                          <a:ea typeface="宋体" pitchFamily="2" charset="-122"/>
                        </a:rPr>
                        <a:t>××× </a:t>
                      </a:r>
                      <a:r>
                        <a:rPr kumimoji="0" lang="zh-CN" altLang="en-US" sz="1600" b="1" i="0" u="none" strike="noStrike" cap="none" normalizeH="0" baseline="0" dirty="0" smtClean="0">
                          <a:ln>
                            <a:noFill/>
                          </a:ln>
                          <a:solidFill>
                            <a:schemeClr val="tx1"/>
                          </a:solidFill>
                          <a:effectLst/>
                          <a:latin typeface="Arial" pitchFamily="34" charset="0"/>
                          <a:ea typeface="宋体" pitchFamily="2" charset="-122"/>
                        </a:rPr>
                        <a:t>、</a:t>
                      </a:r>
                      <a:r>
                        <a:rPr kumimoji="0" lang="en-US" sz="1600" b="1" i="0" u="none" strike="noStrike" cap="none" normalizeH="0" baseline="0" dirty="0" smtClean="0">
                          <a:ln>
                            <a:noFill/>
                          </a:ln>
                          <a:solidFill>
                            <a:schemeClr val="tx1"/>
                          </a:solidFill>
                          <a:effectLst/>
                          <a:latin typeface="Arial" pitchFamily="34" charset="0"/>
                          <a:ea typeface="宋体" pitchFamily="2" charset="-122"/>
                        </a:rPr>
                        <a:t>×××</a:t>
                      </a:r>
                      <a:r>
                        <a:rPr kumimoji="0" lang="zh-CN" altLang="en-US" sz="1600" b="1" i="0" u="none" strike="noStrike" cap="none" normalizeH="0" baseline="0" dirty="0" smtClean="0">
                          <a:ln>
                            <a:noFill/>
                          </a:ln>
                          <a:solidFill>
                            <a:schemeClr val="tx1"/>
                          </a:solidFill>
                          <a:effectLst/>
                          <a:latin typeface="Arial" pitchFamily="34" charset="0"/>
                          <a:ea typeface="宋体" pitchFamily="2" charset="-122"/>
                        </a:rPr>
                        <a:t>、</a:t>
                      </a:r>
                      <a:r>
                        <a:rPr kumimoji="0" lang="en-US" sz="1600" b="1" i="0" u="none" strike="noStrike" cap="none" normalizeH="0" baseline="0" dirty="0" smtClean="0">
                          <a:ln>
                            <a:noFill/>
                          </a:ln>
                          <a:solidFill>
                            <a:schemeClr val="tx1"/>
                          </a:solidFill>
                          <a:effectLst/>
                          <a:latin typeface="Arial" pitchFamily="34" charset="0"/>
                          <a:ea typeface="宋体" pitchFamily="2" charset="-122"/>
                        </a:rPr>
                        <a:t>××× </a:t>
                      </a:r>
                      <a:r>
                        <a:rPr kumimoji="0" lang="zh-CN" altLang="en-US" sz="1600" b="1" i="0" u="none" strike="noStrike" cap="none" normalizeH="0" baseline="0" dirty="0" smtClean="0">
                          <a:ln>
                            <a:noFill/>
                          </a:ln>
                          <a:solidFill>
                            <a:schemeClr val="tx1"/>
                          </a:solidFill>
                          <a:effectLst/>
                          <a:latin typeface="Arial" pitchFamily="34" charset="0"/>
                          <a:ea typeface="宋体" pitchFamily="2" charset="-122"/>
                        </a:rPr>
                        <a:t>、 </a:t>
                      </a:r>
                      <a:r>
                        <a:rPr kumimoji="0" lang="en-US" sz="1600" b="1" i="0" u="none" strike="noStrike" cap="none" normalizeH="0" baseline="0" dirty="0" smtClean="0">
                          <a:ln>
                            <a:noFill/>
                          </a:ln>
                          <a:solidFill>
                            <a:schemeClr val="tx1"/>
                          </a:solidFill>
                          <a:effectLst/>
                          <a:latin typeface="Arial" pitchFamily="34" charset="0"/>
                          <a:ea typeface="宋体" pitchFamily="2" charset="-122"/>
                        </a:rPr>
                        <a:t>×××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pitchFamily="34" charset="0"/>
                          <a:ea typeface="宋体" pitchFamily="2" charset="-122"/>
                        </a:rPr>
                        <a:t>        </a:t>
                      </a:r>
                      <a:r>
                        <a:rPr kumimoji="0" lang="zh-CN" altLang="en-US" sz="1600" b="1" i="0" u="none" strike="noStrike" cap="none" normalizeH="0" baseline="0" dirty="0" smtClean="0">
                          <a:ln>
                            <a:noFill/>
                          </a:ln>
                          <a:solidFill>
                            <a:schemeClr val="tx1"/>
                          </a:solidFill>
                          <a:effectLst/>
                          <a:latin typeface="Arial" pitchFamily="34" charset="0"/>
                          <a:ea typeface="宋体" pitchFamily="2" charset="-122"/>
                        </a:rPr>
                        <a:t>缺席：</a:t>
                      </a:r>
                      <a:r>
                        <a:rPr kumimoji="0" lang="en-US" sz="1600" b="1" i="0" u="none" strike="noStrike" cap="none" normalizeH="0" baseline="0" dirty="0" smtClean="0">
                          <a:ln>
                            <a:noFill/>
                          </a:ln>
                          <a:solidFill>
                            <a:schemeClr val="tx1"/>
                          </a:solidFill>
                          <a:effectLst/>
                          <a:latin typeface="Arial" pitchFamily="34" charset="0"/>
                          <a:ea typeface="宋体" pitchFamily="2" charset="-122"/>
                        </a:rPr>
                        <a:t>×××</a:t>
                      </a:r>
                      <a:r>
                        <a:rPr kumimoji="0" lang="zh-CN" altLang="en-US" sz="1600" b="1" i="0" u="none" strike="noStrike" cap="none" normalizeH="0" baseline="0" dirty="0" smtClean="0">
                          <a:ln>
                            <a:noFill/>
                          </a:ln>
                          <a:solidFill>
                            <a:schemeClr val="tx1"/>
                          </a:solidFill>
                          <a:effectLst/>
                          <a:latin typeface="Arial" pitchFamily="34" charset="0"/>
                          <a:ea typeface="宋体" pitchFamily="2" charset="-122"/>
                        </a:rPr>
                        <a:t>（原因）</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dirty="0" smtClean="0">
                          <a:ln>
                            <a:noFill/>
                          </a:ln>
                          <a:solidFill>
                            <a:schemeClr val="tx1"/>
                          </a:solidFill>
                          <a:effectLst/>
                          <a:latin typeface="Arial" pitchFamily="34" charset="0"/>
                          <a:ea typeface="宋体" pitchFamily="2" charset="-122"/>
                        </a:rPr>
                        <a:t>        列席：</a:t>
                      </a:r>
                      <a:r>
                        <a:rPr kumimoji="0" lang="en-US" sz="1600" b="1" i="0" u="none" strike="noStrike" cap="none" normalizeH="0" baseline="0" dirty="0" smtClean="0">
                          <a:ln>
                            <a:noFill/>
                          </a:ln>
                          <a:solidFill>
                            <a:schemeClr val="tx1"/>
                          </a:solidFill>
                          <a:effectLst/>
                          <a:latin typeface="Arial" pitchFamily="34" charset="0"/>
                          <a:ea typeface="宋体" pitchFamily="2" charset="-122"/>
                        </a:rPr>
                        <a:t>×××</a:t>
                      </a:r>
                      <a:r>
                        <a:rPr kumimoji="0" lang="zh-CN" altLang="en-US" sz="1600" b="1" i="0" u="none" strike="noStrike" cap="none" normalizeH="0" baseline="0" dirty="0" smtClean="0">
                          <a:ln>
                            <a:noFill/>
                          </a:ln>
                          <a:solidFill>
                            <a:schemeClr val="tx1"/>
                          </a:solidFill>
                          <a:effectLst/>
                          <a:latin typeface="Arial" pitchFamily="34" charset="0"/>
                          <a:ea typeface="宋体" pitchFamily="2" charset="-122"/>
                        </a:rPr>
                        <a:t>、</a:t>
                      </a:r>
                      <a:r>
                        <a:rPr kumimoji="0" lang="en-US" sz="1600" b="1" i="0" u="none" strike="noStrike" cap="none" normalizeH="0" baseline="0" dirty="0" smtClean="0">
                          <a:ln>
                            <a:noFill/>
                          </a:ln>
                          <a:solidFill>
                            <a:schemeClr val="tx1"/>
                          </a:solidFill>
                          <a:effectLst/>
                          <a:latin typeface="Arial" pitchFamily="34" charset="0"/>
                          <a:ea typeface="宋体" pitchFamily="2" charset="-122"/>
                        </a:rPr>
                        <a:t>×××</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pitchFamily="34" charset="0"/>
                          <a:ea typeface="宋体" pitchFamily="2" charset="-122"/>
                        </a:rPr>
                        <a:t>    </a:t>
                      </a:r>
                      <a:r>
                        <a:rPr kumimoji="0" lang="zh-CN" altLang="en-US" sz="1600" b="1" i="0" u="none" strike="noStrike" cap="none" normalizeH="0" baseline="0" dirty="0" smtClean="0">
                          <a:ln>
                            <a:noFill/>
                          </a:ln>
                          <a:solidFill>
                            <a:schemeClr val="tx1"/>
                          </a:solidFill>
                          <a:effectLst/>
                          <a:latin typeface="Arial" pitchFamily="34" charset="0"/>
                          <a:ea typeface="宋体" pitchFamily="2" charset="-122"/>
                        </a:rPr>
                        <a:t>分送： </a:t>
                      </a:r>
                      <a:r>
                        <a:rPr kumimoji="0" lang="en-US" sz="1600" b="1" i="0" u="none" strike="noStrike" cap="none" normalizeH="0" baseline="0" dirty="0" smtClean="0">
                          <a:ln>
                            <a:noFill/>
                          </a:ln>
                          <a:solidFill>
                            <a:schemeClr val="tx1"/>
                          </a:solidFill>
                          <a:effectLst/>
                          <a:latin typeface="Arial" pitchFamily="34" charset="0"/>
                          <a:ea typeface="宋体" pitchFamily="2" charset="-122"/>
                        </a:rPr>
                        <a:t>××× </a:t>
                      </a:r>
                      <a:r>
                        <a:rPr kumimoji="0" lang="zh-CN" altLang="en-US" sz="1600" b="1" i="0" u="none" strike="noStrike" cap="none" normalizeH="0" baseline="0" dirty="0" smtClean="0">
                          <a:ln>
                            <a:noFill/>
                          </a:ln>
                          <a:solidFill>
                            <a:schemeClr val="tx1"/>
                          </a:solidFill>
                          <a:effectLst/>
                          <a:latin typeface="Arial" pitchFamily="34" charset="0"/>
                          <a:ea typeface="宋体" pitchFamily="2" charset="-122"/>
                        </a:rPr>
                        <a:t>、</a:t>
                      </a:r>
                      <a:r>
                        <a:rPr kumimoji="0" lang="en-US" sz="1600" b="1" i="0" u="none" strike="noStrike" cap="none" normalizeH="0" baseline="0" dirty="0" smtClean="0">
                          <a:ln>
                            <a:noFill/>
                          </a:ln>
                          <a:solidFill>
                            <a:schemeClr val="tx1"/>
                          </a:solidFill>
                          <a:effectLst/>
                          <a:latin typeface="Arial" pitchFamily="34" charset="0"/>
                          <a:ea typeface="宋体" pitchFamily="2" charset="-122"/>
                        </a:rPr>
                        <a:t>×××</a:t>
                      </a:r>
                      <a:r>
                        <a:rPr kumimoji="0" lang="zh-CN" altLang="en-US" sz="1600" b="1" i="0" u="none" strike="noStrike" cap="none" normalizeH="0" baseline="0" dirty="0" smtClean="0">
                          <a:ln>
                            <a:noFill/>
                          </a:ln>
                          <a:solidFill>
                            <a:schemeClr val="tx1"/>
                          </a:solidFill>
                          <a:effectLst/>
                          <a:latin typeface="Arial" pitchFamily="34" charset="0"/>
                          <a:ea typeface="宋体" pitchFamily="2" charset="-122"/>
                        </a:rPr>
                        <a:t>、</a:t>
                      </a:r>
                      <a:r>
                        <a:rPr kumimoji="0" lang="en-US" sz="1600" b="1" i="0" u="none" strike="noStrike" cap="none" normalizeH="0" baseline="0" dirty="0" smtClean="0">
                          <a:ln>
                            <a:noFill/>
                          </a:ln>
                          <a:solidFill>
                            <a:schemeClr val="tx1"/>
                          </a:solidFill>
                          <a:effectLst/>
                          <a:latin typeface="Arial" pitchFamily="34" charset="0"/>
                          <a:ea typeface="宋体" pitchFamily="2" charset="-122"/>
                        </a:rPr>
                        <a:t>××× </a:t>
                      </a:r>
                      <a:r>
                        <a:rPr kumimoji="0" lang="zh-CN" altLang="en-US" sz="1600" b="1" i="0" u="none" strike="noStrike" cap="none" normalizeH="0" baseline="0" dirty="0" smtClean="0">
                          <a:ln>
                            <a:noFill/>
                          </a:ln>
                          <a:solidFill>
                            <a:schemeClr val="tx1"/>
                          </a:solidFill>
                          <a:effectLst/>
                          <a:latin typeface="Arial" pitchFamily="34" charset="0"/>
                          <a:ea typeface="宋体" pitchFamily="2" charset="-122"/>
                        </a:rPr>
                        <a:t>、 </a:t>
                      </a:r>
                      <a:r>
                        <a:rPr kumimoji="0" lang="en-US" sz="1600" b="1" i="0" u="none" strike="noStrike" cap="none" normalizeH="0" baseline="0" dirty="0" smtClean="0">
                          <a:ln>
                            <a:noFill/>
                          </a:ln>
                          <a:solidFill>
                            <a:schemeClr val="tx1"/>
                          </a:solidFill>
                          <a:effectLst/>
                          <a:latin typeface="Arial" pitchFamily="34" charset="0"/>
                          <a:ea typeface="宋体" pitchFamily="2" charset="-122"/>
                        </a:rPr>
                        <a:t>××× </a:t>
                      </a:r>
                      <a:r>
                        <a:rPr kumimoji="0" lang="zh-CN" altLang="en-US" sz="1600" b="1" i="0" u="none" strike="noStrike" cap="none" normalizeH="0" baseline="0" dirty="0" smtClean="0">
                          <a:ln>
                            <a:noFill/>
                          </a:ln>
                          <a:solidFill>
                            <a:schemeClr val="tx1"/>
                          </a:solidFill>
                          <a:effectLst/>
                          <a:latin typeface="Arial" pitchFamily="34" charset="0"/>
                          <a:ea typeface="宋体" pitchFamily="2" charset="-122"/>
                        </a:rPr>
                        <a:t>。</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5852" name="Line 43"/>
          <p:cNvSpPr>
            <a:spLocks noChangeShapeType="1"/>
          </p:cNvSpPr>
          <p:nvPr/>
        </p:nvSpPr>
        <p:spPr bwMode="auto">
          <a:xfrm>
            <a:off x="228600" y="1905000"/>
            <a:ext cx="4724400" cy="0"/>
          </a:xfrm>
          <a:prstGeom prst="line">
            <a:avLst/>
          </a:prstGeom>
          <a:noFill/>
          <a:ln w="28575" cmpd="sng">
            <a:solidFill>
              <a:srgbClr val="FF0000"/>
            </a:solidFill>
            <a:round/>
            <a:headEnd/>
            <a:tailEnd/>
          </a:ln>
        </p:spPr>
        <p:txBody>
          <a:bodyPr/>
          <a:lstStyle/>
          <a:p>
            <a:endParaRPr lang="zh-CN" altLang="en-US"/>
          </a:p>
        </p:txBody>
      </p:sp>
      <p:sp>
        <p:nvSpPr>
          <p:cNvPr id="35853" name="Line 46"/>
          <p:cNvSpPr>
            <a:spLocks noChangeShapeType="1"/>
          </p:cNvSpPr>
          <p:nvPr/>
        </p:nvSpPr>
        <p:spPr bwMode="auto">
          <a:xfrm>
            <a:off x="228600" y="5334000"/>
            <a:ext cx="4724400" cy="0"/>
          </a:xfrm>
          <a:prstGeom prst="line">
            <a:avLst/>
          </a:prstGeom>
          <a:noFill/>
          <a:ln w="9525" cmpd="sng">
            <a:solidFill>
              <a:schemeClr val="tx1"/>
            </a:solidFill>
            <a:round/>
            <a:headEnd/>
            <a:tailEnd/>
          </a:ln>
        </p:spPr>
        <p:txBody>
          <a:bodyPr/>
          <a:lstStyle/>
          <a:p>
            <a:endParaRPr lang="zh-CN" altLang="en-US"/>
          </a:p>
        </p:txBody>
      </p:sp>
      <p:sp>
        <p:nvSpPr>
          <p:cNvPr id="35854" name="Line 48"/>
          <p:cNvSpPr>
            <a:spLocks noChangeShapeType="1"/>
          </p:cNvSpPr>
          <p:nvPr/>
        </p:nvSpPr>
        <p:spPr bwMode="auto">
          <a:xfrm>
            <a:off x="228600" y="5791200"/>
            <a:ext cx="4724400" cy="0"/>
          </a:xfrm>
          <a:prstGeom prst="line">
            <a:avLst/>
          </a:prstGeom>
          <a:noFill/>
          <a:ln w="9525" cmpd="sng">
            <a:solidFill>
              <a:schemeClr val="tx1"/>
            </a:solidFill>
            <a:round/>
            <a:headEnd/>
            <a:tailEnd/>
          </a:ln>
        </p:spPr>
        <p:txBody>
          <a:bodyPr/>
          <a:lstStyle/>
          <a:p>
            <a:endParaRPr lang="zh-CN" altLang="en-US"/>
          </a:p>
        </p:txBody>
      </p:sp>
      <p:sp>
        <p:nvSpPr>
          <p:cNvPr id="35855" name="AutoShape 15"/>
          <p:cNvSpPr>
            <a:spLocks noChangeArrowheads="1"/>
          </p:cNvSpPr>
          <p:nvPr/>
        </p:nvSpPr>
        <p:spPr bwMode="auto">
          <a:xfrm>
            <a:off x="2743200" y="2667000"/>
            <a:ext cx="76200" cy="1447800"/>
          </a:xfrm>
          <a:prstGeom prst="upDownArrow">
            <a:avLst>
              <a:gd name="adj1" fmla="val 50000"/>
              <a:gd name="adj2" fmla="val 380000"/>
            </a:avLst>
          </a:prstGeom>
          <a:solidFill>
            <a:schemeClr val="accent1"/>
          </a:solidFill>
          <a:ln w="9525" cmpd="sng">
            <a:solidFill>
              <a:schemeClr val="tx1"/>
            </a:solidFill>
            <a:miter lim="800000"/>
            <a:headEnd/>
            <a:tailEnd/>
          </a:ln>
          <a:effectLst/>
        </p:spPr>
        <p:txBody>
          <a:bodyPr wrap="none" anchor="ctr"/>
          <a:lstStyle/>
          <a:p>
            <a:endParaRPr lang="zh-CN" altLang="en-US"/>
          </a:p>
        </p:txBody>
      </p:sp>
    </p:spTree>
    <p:extLst>
      <p:ext uri="{BB962C8B-B14F-4D97-AF65-F5344CB8AC3E}">
        <p14:creationId xmlns:p14="http://schemas.microsoft.com/office/powerpoint/2010/main" val="1550799309"/>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3"/>
          <p:cNvSpPr>
            <a:spLocks noGrp="1"/>
          </p:cNvSpPr>
          <p:nvPr>
            <p:ph type="dt" sz="half" idx="10"/>
          </p:nvPr>
        </p:nvSpPr>
        <p:spPr/>
        <p:txBody>
          <a:bodyPr/>
          <a:lstStyle/>
          <a:p>
            <a:fld id="{5F1629D9-B5DC-43C7-BE08-E08A906CC819}" type="datetime1">
              <a:rPr lang="zh-CN" altLang="en-US"/>
              <a:pPr/>
              <a:t>2014/11/27</a:t>
            </a:fld>
            <a:endParaRPr lang="en-US"/>
          </a:p>
        </p:txBody>
      </p:sp>
      <p:sp>
        <p:nvSpPr>
          <p:cNvPr id="36866" name="Rectangle 2"/>
          <p:cNvSpPr>
            <a:spLocks noGrp="1" noChangeArrowheads="1"/>
          </p:cNvSpPr>
          <p:nvPr>
            <p:ph type="title"/>
          </p:nvPr>
        </p:nvSpPr>
        <p:spPr/>
        <p:txBody>
          <a:bodyPr/>
          <a:lstStyle/>
          <a:p>
            <a:endParaRPr lang="zh-CN" altLang="zh-CN"/>
          </a:p>
        </p:txBody>
      </p:sp>
      <p:sp>
        <p:nvSpPr>
          <p:cNvPr id="36867" name="Rectangle 3"/>
          <p:cNvSpPr>
            <a:spLocks noGrp="1" noChangeArrowheads="1"/>
          </p:cNvSpPr>
          <p:nvPr>
            <p:ph type="body" idx="1"/>
          </p:nvPr>
        </p:nvSpPr>
        <p:spPr/>
        <p:txBody>
          <a:bodyPr/>
          <a:lstStyle/>
          <a:p>
            <a:endParaRPr lang="zh-CN" altLang="zh-CN"/>
          </a:p>
        </p:txBody>
      </p:sp>
      <p:pic>
        <p:nvPicPr>
          <p:cNvPr id="36868" name="Picture 3"/>
          <p:cNvPicPr>
            <a:picLocks noChangeAspect="1" noChangeArrowheads="1"/>
          </p:cNvPicPr>
          <p:nvPr/>
        </p:nvPicPr>
        <p:blipFill>
          <a:blip r:embed="rId2" cstate="print"/>
          <a:srcRect/>
          <a:stretch>
            <a:fillRect/>
          </a:stretch>
        </p:blipFill>
        <p:spPr bwMode="auto">
          <a:xfrm>
            <a:off x="0" y="304800"/>
            <a:ext cx="9144000" cy="6553200"/>
          </a:xfrm>
          <a:prstGeom prst="rect">
            <a:avLst/>
          </a:prstGeom>
          <a:noFill/>
          <a:ln w="9525">
            <a:noFill/>
            <a:miter lim="800000"/>
            <a:headEnd/>
            <a:tailEnd/>
          </a:ln>
        </p:spPr>
      </p:pic>
    </p:spTree>
    <p:extLst>
      <p:ext uri="{BB962C8B-B14F-4D97-AF65-F5344CB8AC3E}">
        <p14:creationId xmlns:p14="http://schemas.microsoft.com/office/powerpoint/2010/main" val="2739721185"/>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2" name="Rectangle 2"/>
          <p:cNvSpPr>
            <a:spLocks noGrp="1" noChangeArrowheads="1"/>
          </p:cNvSpPr>
          <p:nvPr>
            <p:ph type="title" idx="4294967295"/>
          </p:nvPr>
        </p:nvSpPr>
        <p:spPr>
          <a:xfrm>
            <a:off x="395536" y="-132928"/>
            <a:ext cx="7848600" cy="609600"/>
          </a:xfrm>
        </p:spPr>
        <p:txBody>
          <a:bodyPr>
            <a:normAutofit/>
          </a:bodyPr>
          <a:lstStyle/>
          <a:p>
            <a:pPr algn="l" eaLnBrk="1" hangingPunct="1"/>
            <a:r>
              <a:rPr lang="zh-CN" sz="2800" dirty="0"/>
              <a:t>会议纪要的</a:t>
            </a:r>
            <a:r>
              <a:rPr lang="zh-CN" sz="2800" dirty="0" smtClean="0"/>
              <a:t>格式</a:t>
            </a:r>
            <a:r>
              <a:rPr lang="en-US" altLang="zh-CN" sz="2800" dirty="0" smtClean="0"/>
              <a:t>2</a:t>
            </a:r>
            <a:endParaRPr lang="zh-CN" sz="2800" dirty="0"/>
          </a:p>
        </p:txBody>
      </p:sp>
      <p:sp>
        <p:nvSpPr>
          <p:cNvPr id="37893" name="Rectangle 3"/>
          <p:cNvSpPr>
            <a:spLocks noGrp="1" noChangeArrowheads="1"/>
          </p:cNvSpPr>
          <p:nvPr>
            <p:ph type="body" idx="4294967295"/>
          </p:nvPr>
        </p:nvSpPr>
        <p:spPr>
          <a:xfrm>
            <a:off x="4788024" y="0"/>
            <a:ext cx="4176464" cy="6019800"/>
          </a:xfrm>
        </p:spPr>
        <p:txBody>
          <a:bodyPr>
            <a:noAutofit/>
          </a:bodyPr>
          <a:lstStyle/>
          <a:p>
            <a:pPr indent="0" eaLnBrk="1" hangingPunct="1">
              <a:buFontTx/>
              <a:buNone/>
            </a:pPr>
            <a:r>
              <a:rPr lang="en-US" sz="1800" b="0" dirty="0">
                <a:latin typeface="+mn-ea"/>
              </a:rPr>
              <a:t>    </a:t>
            </a:r>
            <a:r>
              <a:rPr lang="zh-CN" altLang="en-US" sz="1800" dirty="0">
                <a:latin typeface="+mn-ea"/>
              </a:rPr>
              <a:t>说明：</a:t>
            </a:r>
          </a:p>
          <a:p>
            <a:pPr indent="0" eaLnBrk="1" hangingPunct="1">
              <a:buFontTx/>
              <a:buNone/>
            </a:pPr>
            <a:r>
              <a:rPr lang="en-US" sz="1800" dirty="0" smtClean="0">
                <a:latin typeface="+mn-ea"/>
              </a:rPr>
              <a:t>1</a:t>
            </a:r>
            <a:r>
              <a:rPr lang="zh-CN" altLang="en-US" sz="1800" dirty="0">
                <a:latin typeface="+mn-ea"/>
              </a:rPr>
              <a:t>．</a:t>
            </a:r>
            <a:r>
              <a:rPr lang="zh-CN" altLang="en-US" sz="1800" b="1" dirty="0">
                <a:solidFill>
                  <a:srgbClr val="FF0000"/>
                </a:solidFill>
                <a:latin typeface="+mn-ea"/>
              </a:rPr>
              <a:t>用于年会、学术会议、研讨会议、座谈会议等，属于非法定公文 </a:t>
            </a:r>
            <a:r>
              <a:rPr lang="zh-CN" altLang="en-US" sz="1800" dirty="0">
                <a:latin typeface="+mn-ea"/>
              </a:rPr>
              <a:t>。</a:t>
            </a:r>
          </a:p>
          <a:p>
            <a:pPr indent="0" eaLnBrk="1" hangingPunct="1">
              <a:buFontTx/>
              <a:buNone/>
            </a:pPr>
            <a:r>
              <a:rPr lang="zh-CN" altLang="en-US" sz="1800" dirty="0" smtClean="0">
                <a:latin typeface="+mn-ea"/>
              </a:rPr>
              <a:t>２</a:t>
            </a:r>
            <a:r>
              <a:rPr lang="zh-CN" altLang="en-US" sz="1800" dirty="0">
                <a:latin typeface="+mn-ea"/>
              </a:rPr>
              <a:t>．标题还可写成“关于</a:t>
            </a:r>
            <a:r>
              <a:rPr lang="en-US" sz="1800" dirty="0">
                <a:latin typeface="+mn-ea"/>
              </a:rPr>
              <a:t>×××</a:t>
            </a:r>
            <a:r>
              <a:rPr lang="zh-CN" altLang="en-US" sz="1800" dirty="0">
                <a:latin typeface="+mn-ea"/>
              </a:rPr>
              <a:t>的会议纪要”。 </a:t>
            </a:r>
          </a:p>
          <a:p>
            <a:pPr indent="0" eaLnBrk="1" hangingPunct="1">
              <a:buFontTx/>
              <a:buNone/>
            </a:pPr>
            <a:r>
              <a:rPr lang="en-US" sz="1800" dirty="0" smtClean="0">
                <a:latin typeface="+mn-ea"/>
              </a:rPr>
              <a:t>3</a:t>
            </a:r>
            <a:r>
              <a:rPr lang="zh-CN" altLang="en-US" sz="1800" dirty="0">
                <a:latin typeface="+mn-ea"/>
              </a:rPr>
              <a:t>．“会议情况”部分，要写明</a:t>
            </a:r>
            <a:r>
              <a:rPr lang="zh-CN" altLang="en-US" sz="1800" b="1" dirty="0">
                <a:latin typeface="+mn-ea"/>
              </a:rPr>
              <a:t>召开会议的目的、根据、时间、地点、主持人、出席人、议题等</a:t>
            </a:r>
            <a:r>
              <a:rPr lang="zh-CN" altLang="en-US" sz="1800" dirty="0">
                <a:latin typeface="+mn-ea"/>
              </a:rPr>
              <a:t>，可加承上启下的习惯用语（同</a:t>
            </a:r>
            <a:r>
              <a:rPr lang="zh-CN" altLang="en-US" sz="1800" dirty="0" smtClean="0">
                <a:latin typeface="+mn-ea"/>
              </a:rPr>
              <a:t>格式</a:t>
            </a:r>
            <a:r>
              <a:rPr lang="en-US" altLang="zh-CN" sz="1800" dirty="0" smtClean="0">
                <a:latin typeface="+mn-ea"/>
              </a:rPr>
              <a:t>1</a:t>
            </a:r>
            <a:r>
              <a:rPr lang="zh-CN" altLang="en-US" sz="1800" dirty="0" smtClean="0">
                <a:latin typeface="+mn-ea"/>
              </a:rPr>
              <a:t>） </a:t>
            </a:r>
            <a:r>
              <a:rPr lang="zh-CN" altLang="en-US" sz="1800" dirty="0">
                <a:latin typeface="+mn-ea"/>
              </a:rPr>
              <a:t>。</a:t>
            </a:r>
          </a:p>
          <a:p>
            <a:pPr indent="0" eaLnBrk="1" hangingPunct="1">
              <a:buFontTx/>
              <a:buNone/>
            </a:pPr>
            <a:r>
              <a:rPr lang="en-US" sz="1800" dirty="0" smtClean="0">
                <a:latin typeface="+mn-ea"/>
              </a:rPr>
              <a:t>4 </a:t>
            </a:r>
            <a:r>
              <a:rPr lang="zh-CN" altLang="en-US" sz="1800" dirty="0">
                <a:latin typeface="+mn-ea"/>
              </a:rPr>
              <a:t>．“会议精神和议定事项”部分，要写明传达的会议（文件）精神、讨论的问题、作出的决议（决定）、提出的任务、确定的措施等。</a:t>
            </a:r>
          </a:p>
          <a:p>
            <a:pPr indent="0" eaLnBrk="1" hangingPunct="1">
              <a:buFontTx/>
              <a:buNone/>
            </a:pPr>
            <a:r>
              <a:rPr lang="en-US" sz="1800" dirty="0" smtClean="0">
                <a:latin typeface="+mn-ea"/>
              </a:rPr>
              <a:t>5</a:t>
            </a:r>
            <a:r>
              <a:rPr lang="zh-CN" altLang="en-US" sz="1800" dirty="0">
                <a:latin typeface="+mn-ea"/>
              </a:rPr>
              <a:t>．“结语”部分，或发出希望号召，或交代有关事项，或向有关单位和人员表示谢意，有时可省略。</a:t>
            </a:r>
          </a:p>
          <a:p>
            <a:pPr indent="0" eaLnBrk="1" hangingPunct="1">
              <a:buFontTx/>
              <a:buNone/>
            </a:pPr>
            <a:r>
              <a:rPr lang="en-US" sz="1800" dirty="0" smtClean="0">
                <a:latin typeface="+mn-ea"/>
              </a:rPr>
              <a:t>6 </a:t>
            </a:r>
            <a:r>
              <a:rPr lang="zh-CN" altLang="en-US" sz="1800" dirty="0">
                <a:latin typeface="+mn-ea"/>
              </a:rPr>
              <a:t>．落款可省略（成文日期移至标题之下）。 </a:t>
            </a:r>
          </a:p>
        </p:txBody>
      </p:sp>
      <p:graphicFrame>
        <p:nvGraphicFramePr>
          <p:cNvPr id="37894" name="Group 6"/>
          <p:cNvGraphicFramePr>
            <a:graphicFrameLocks noGrp="1"/>
          </p:cNvGraphicFramePr>
          <p:nvPr/>
        </p:nvGraphicFramePr>
        <p:xfrm>
          <a:off x="179512" y="533400"/>
          <a:ext cx="4724400" cy="5669281"/>
        </p:xfrm>
        <a:graphic>
          <a:graphicData uri="http://schemas.openxmlformats.org/drawingml/2006/table">
            <a:tbl>
              <a:tblPr/>
              <a:tblGrid>
                <a:gridCol w="4724400"/>
              </a:tblGrid>
              <a:tr h="9556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pitchFamily="34" charset="0"/>
                          <a:ea typeface="宋体" pitchFamily="2" charset="-122"/>
                        </a:rPr>
                        <a:t>×××</a:t>
                      </a:r>
                      <a:r>
                        <a:rPr kumimoji="0" lang="zh-CN" altLang="en-US" sz="2800" b="1" i="0" u="none" strike="noStrike" cap="none" normalizeH="0" baseline="0" dirty="0" smtClean="0">
                          <a:ln>
                            <a:noFill/>
                          </a:ln>
                          <a:solidFill>
                            <a:schemeClr val="tx1"/>
                          </a:solidFill>
                          <a:effectLst/>
                          <a:latin typeface="Arial" pitchFamily="34" charset="0"/>
                          <a:ea typeface="宋体" pitchFamily="2" charset="-122"/>
                        </a:rPr>
                        <a:t>会纪要</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dirty="0" smtClean="0">
                          <a:ln>
                            <a:noFill/>
                          </a:ln>
                          <a:solidFill>
                            <a:schemeClr val="tx1"/>
                          </a:solidFill>
                          <a:effectLst/>
                          <a:latin typeface="Arial" pitchFamily="34" charset="0"/>
                          <a:ea typeface="宋体" pitchFamily="2" charset="-122"/>
                        </a:rPr>
                        <a:t>      （会议情况）</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0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0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pitchFamily="34" charset="0"/>
                          <a:ea typeface="宋体" pitchFamily="2" charset="-122"/>
                        </a:rPr>
                        <a:t>      </a:t>
                      </a:r>
                      <a:r>
                        <a:rPr kumimoji="0" lang="zh-CN" altLang="en-US" sz="2000" b="1" i="0" u="none" strike="noStrike" cap="none" normalizeH="0" baseline="0" smtClean="0">
                          <a:ln>
                            <a:noFill/>
                          </a:ln>
                          <a:solidFill>
                            <a:schemeClr val="tx1"/>
                          </a:solidFill>
                          <a:effectLst/>
                          <a:latin typeface="Arial" pitchFamily="34" charset="0"/>
                          <a:ea typeface="宋体" pitchFamily="2" charset="-122"/>
                        </a:rPr>
                        <a:t>（会议精神和议定事项）</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0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11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0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0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0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pitchFamily="34" charset="0"/>
                          <a:ea typeface="宋体" pitchFamily="2" charset="-122"/>
                        </a:rPr>
                        <a:t>      </a:t>
                      </a:r>
                      <a:r>
                        <a:rPr kumimoji="0" lang="zh-CN" altLang="en-US" sz="2000" b="1" i="0" u="none" strike="noStrike" cap="none" normalizeH="0" baseline="0" smtClean="0">
                          <a:ln>
                            <a:noFill/>
                          </a:ln>
                          <a:solidFill>
                            <a:schemeClr val="tx1"/>
                          </a:solidFill>
                          <a:effectLst/>
                          <a:latin typeface="Arial" pitchFamily="34" charset="0"/>
                          <a:ea typeface="宋体" pitchFamily="2" charset="-122"/>
                        </a:rPr>
                        <a:t>（结语）</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0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287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ea typeface="宋体" pitchFamily="2" charset="-122"/>
                        </a:rPr>
                        <a:t>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ea typeface="宋体" pitchFamily="2" charset="-122"/>
                        </a:rPr>
                        <a:t>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ea typeface="宋体" pitchFamily="2" charset="-122"/>
                        </a:rPr>
                        <a:t>                                     ×</a:t>
                      </a:r>
                      <a:r>
                        <a:rPr kumimoji="0" lang="zh-CN" altLang="en-US" sz="2000" b="1" i="0" u="none" strike="noStrike" cap="none" normalizeH="0" baseline="0" dirty="0" smtClean="0">
                          <a:ln>
                            <a:noFill/>
                          </a:ln>
                          <a:solidFill>
                            <a:schemeClr val="tx1"/>
                          </a:solidFill>
                          <a:effectLst/>
                          <a:latin typeface="Arial" pitchFamily="34" charset="0"/>
                          <a:ea typeface="宋体" pitchFamily="2" charset="-122"/>
                        </a:rPr>
                        <a:t>年</a:t>
                      </a:r>
                      <a:r>
                        <a:rPr kumimoji="0" lang="en-US" sz="2000" b="1" i="0" u="none" strike="noStrike" cap="none" normalizeH="0" baseline="0" dirty="0" smtClean="0">
                          <a:ln>
                            <a:noFill/>
                          </a:ln>
                          <a:solidFill>
                            <a:schemeClr val="tx1"/>
                          </a:solidFill>
                          <a:effectLst/>
                          <a:latin typeface="Arial" pitchFamily="34" charset="0"/>
                          <a:ea typeface="宋体" pitchFamily="2" charset="-122"/>
                        </a:rPr>
                        <a:t>×</a:t>
                      </a:r>
                      <a:r>
                        <a:rPr kumimoji="0" lang="zh-CN" altLang="en-US" sz="2000" b="1" i="0" u="none" strike="noStrike" cap="none" normalizeH="0" baseline="0" dirty="0" smtClean="0">
                          <a:ln>
                            <a:noFill/>
                          </a:ln>
                          <a:solidFill>
                            <a:schemeClr val="tx1"/>
                          </a:solidFill>
                          <a:effectLst/>
                          <a:latin typeface="Arial" pitchFamily="34" charset="0"/>
                          <a:ea typeface="宋体" pitchFamily="2" charset="-122"/>
                        </a:rPr>
                        <a:t>月</a:t>
                      </a:r>
                      <a:r>
                        <a:rPr kumimoji="0" lang="en-US" sz="2000" b="1" i="0" u="none" strike="noStrike" cap="none" normalizeH="0" baseline="0" dirty="0" smtClean="0">
                          <a:ln>
                            <a:noFill/>
                          </a:ln>
                          <a:solidFill>
                            <a:schemeClr val="tx1"/>
                          </a:solidFill>
                          <a:effectLst/>
                          <a:latin typeface="Arial" pitchFamily="34" charset="0"/>
                          <a:ea typeface="宋体" pitchFamily="2" charset="-122"/>
                        </a:rPr>
                        <a:t>×</a:t>
                      </a:r>
                      <a:r>
                        <a:rPr kumimoji="0" lang="zh-CN" altLang="en-US" sz="2000" b="1" i="0" u="none" strike="noStrike" cap="none" normalizeH="0" baseline="0" dirty="0" smtClean="0">
                          <a:ln>
                            <a:noFill/>
                          </a:ln>
                          <a:solidFill>
                            <a:schemeClr val="tx1"/>
                          </a:solidFill>
                          <a:effectLst/>
                          <a:latin typeface="Arial" pitchFamily="34" charset="0"/>
                          <a:ea typeface="宋体" pitchFamily="2" charset="-122"/>
                        </a:rPr>
                        <a:t>日</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632883201"/>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日期占位符 1"/>
          <p:cNvSpPr>
            <a:spLocks noGrp="1"/>
          </p:cNvSpPr>
          <p:nvPr>
            <p:ph type="dt" sz="half" idx="10"/>
          </p:nvPr>
        </p:nvSpPr>
        <p:spPr/>
        <p:txBody>
          <a:bodyPr/>
          <a:lstStyle/>
          <a:p>
            <a:fld id="{F19BA8D9-6F78-4881-B2B1-33F27808051D}" type="datetime1">
              <a:rPr lang="zh-CN" altLang="en-US"/>
              <a:pPr/>
              <a:t>2014/11/27</a:t>
            </a:fld>
            <a:endParaRPr lang="en-US"/>
          </a:p>
        </p:txBody>
      </p:sp>
      <p:sp>
        <p:nvSpPr>
          <p:cNvPr id="9" name="灯片编号占位符 2"/>
          <p:cNvSpPr>
            <a:spLocks noGrp="1"/>
          </p:cNvSpPr>
          <p:nvPr>
            <p:ph type="sldNum" sz="quarter" idx="11"/>
          </p:nvPr>
        </p:nvSpPr>
        <p:spPr/>
        <p:txBody>
          <a:bodyPr/>
          <a:lstStyle/>
          <a:p>
            <a:fld id="{68023321-B989-4D20-BEC9-862C116160CC}" type="slidenum">
              <a:rPr lang="en-US"/>
              <a:pPr/>
              <a:t>33</a:t>
            </a:fld>
            <a:endParaRPr lang="en-US"/>
          </a:p>
        </p:txBody>
      </p:sp>
      <p:sp>
        <p:nvSpPr>
          <p:cNvPr id="38914" name="Text Box 2"/>
          <p:cNvSpPr txBox="1">
            <a:spLocks noChangeArrowheads="1"/>
          </p:cNvSpPr>
          <p:nvPr/>
        </p:nvSpPr>
        <p:spPr bwMode="auto">
          <a:xfrm>
            <a:off x="3348038" y="692150"/>
            <a:ext cx="4103687" cy="457200"/>
          </a:xfrm>
          <a:prstGeom prst="rect">
            <a:avLst/>
          </a:prstGeom>
          <a:noFill/>
          <a:ln w="9525">
            <a:noFill/>
            <a:miter lim="800000"/>
            <a:headEnd/>
            <a:tailEnd/>
          </a:ln>
          <a:effectLst/>
        </p:spPr>
        <p:txBody>
          <a:bodyPr>
            <a:spAutoFit/>
          </a:bodyPr>
          <a:lstStyle/>
          <a:p>
            <a:pPr eaLnBrk="1" hangingPunct="1">
              <a:spcBef>
                <a:spcPct val="50000"/>
              </a:spcBef>
            </a:pPr>
            <a:r>
              <a:rPr lang="en-US" sz="2400" b="1" dirty="0">
                <a:solidFill>
                  <a:srgbClr val="FF0000"/>
                </a:solidFill>
                <a:latin typeface="仿宋_GB2312" pitchFamily="49" charset="-122"/>
                <a:ea typeface="仿宋_GB2312" pitchFamily="49" charset="-122"/>
              </a:rPr>
              <a:t>××</a:t>
            </a:r>
            <a:r>
              <a:rPr lang="zh-CN" altLang="en-US" sz="2400" b="1" dirty="0">
                <a:solidFill>
                  <a:srgbClr val="FF0000"/>
                </a:solidFill>
                <a:latin typeface="仿宋_GB2312" pitchFamily="49" charset="-122"/>
                <a:ea typeface="仿宋_GB2312" pitchFamily="49" charset="-122"/>
              </a:rPr>
              <a:t>会议记录</a:t>
            </a:r>
            <a:r>
              <a:rPr lang="zh-CN" altLang="en-US" sz="2400" dirty="0">
                <a:solidFill>
                  <a:srgbClr val="FF0000"/>
                </a:solidFill>
                <a:latin typeface="仿宋_GB2312" pitchFamily="49" charset="-122"/>
                <a:ea typeface="仿宋_GB2312" pitchFamily="49" charset="-122"/>
              </a:rPr>
              <a:t> </a:t>
            </a:r>
          </a:p>
        </p:txBody>
      </p:sp>
      <p:sp>
        <p:nvSpPr>
          <p:cNvPr id="38915" name="Line 3"/>
          <p:cNvSpPr>
            <a:spLocks noChangeShapeType="1"/>
          </p:cNvSpPr>
          <p:nvPr/>
        </p:nvSpPr>
        <p:spPr bwMode="auto">
          <a:xfrm>
            <a:off x="827088" y="1268413"/>
            <a:ext cx="0" cy="5040312"/>
          </a:xfrm>
          <a:prstGeom prst="line">
            <a:avLst/>
          </a:prstGeom>
          <a:noFill/>
          <a:ln w="9525" cmpd="sng">
            <a:solidFill>
              <a:schemeClr val="tx1"/>
            </a:solidFill>
            <a:round/>
            <a:headEnd/>
            <a:tailEnd/>
          </a:ln>
          <a:effectLst/>
        </p:spPr>
        <p:txBody>
          <a:bodyPr/>
          <a:lstStyle/>
          <a:p>
            <a:endParaRPr lang="zh-CN" altLang="en-US"/>
          </a:p>
        </p:txBody>
      </p:sp>
      <p:sp>
        <p:nvSpPr>
          <p:cNvPr id="38916" name="Line 4"/>
          <p:cNvSpPr>
            <a:spLocks noChangeShapeType="1"/>
          </p:cNvSpPr>
          <p:nvPr/>
        </p:nvSpPr>
        <p:spPr bwMode="auto">
          <a:xfrm>
            <a:off x="827088" y="1268413"/>
            <a:ext cx="7489825" cy="0"/>
          </a:xfrm>
          <a:prstGeom prst="line">
            <a:avLst/>
          </a:prstGeom>
          <a:noFill/>
          <a:ln w="9525" cmpd="sng">
            <a:solidFill>
              <a:schemeClr val="tx1"/>
            </a:solidFill>
            <a:round/>
            <a:headEnd/>
            <a:tailEnd/>
          </a:ln>
          <a:effectLst/>
        </p:spPr>
        <p:txBody>
          <a:bodyPr/>
          <a:lstStyle/>
          <a:p>
            <a:endParaRPr lang="zh-CN" altLang="en-US"/>
          </a:p>
        </p:txBody>
      </p:sp>
      <p:sp>
        <p:nvSpPr>
          <p:cNvPr id="38917" name="Line 5"/>
          <p:cNvSpPr>
            <a:spLocks noChangeShapeType="1"/>
          </p:cNvSpPr>
          <p:nvPr/>
        </p:nvSpPr>
        <p:spPr bwMode="auto">
          <a:xfrm>
            <a:off x="8316913" y="1268413"/>
            <a:ext cx="0" cy="5040312"/>
          </a:xfrm>
          <a:prstGeom prst="line">
            <a:avLst/>
          </a:prstGeom>
          <a:noFill/>
          <a:ln w="9525" cmpd="sng">
            <a:solidFill>
              <a:schemeClr val="tx1"/>
            </a:solidFill>
            <a:round/>
            <a:headEnd/>
            <a:tailEnd/>
          </a:ln>
          <a:effectLst/>
        </p:spPr>
        <p:txBody>
          <a:bodyPr/>
          <a:lstStyle/>
          <a:p>
            <a:endParaRPr lang="zh-CN" altLang="en-US"/>
          </a:p>
        </p:txBody>
      </p:sp>
      <p:sp>
        <p:nvSpPr>
          <p:cNvPr id="38918" name="Line 6"/>
          <p:cNvSpPr>
            <a:spLocks noChangeShapeType="1"/>
          </p:cNvSpPr>
          <p:nvPr/>
        </p:nvSpPr>
        <p:spPr bwMode="auto">
          <a:xfrm>
            <a:off x="827089" y="6308724"/>
            <a:ext cx="7489328" cy="595"/>
          </a:xfrm>
          <a:prstGeom prst="line">
            <a:avLst/>
          </a:prstGeom>
          <a:noFill/>
          <a:ln w="9525" cmpd="sng">
            <a:solidFill>
              <a:schemeClr val="tx1"/>
            </a:solidFill>
            <a:round/>
            <a:headEnd/>
            <a:tailEnd/>
          </a:ln>
          <a:effectLst/>
        </p:spPr>
        <p:txBody>
          <a:bodyPr/>
          <a:lstStyle/>
          <a:p>
            <a:endParaRPr lang="zh-CN" altLang="en-US"/>
          </a:p>
        </p:txBody>
      </p:sp>
      <p:sp>
        <p:nvSpPr>
          <p:cNvPr id="38919" name="Text Box 7"/>
          <p:cNvSpPr txBox="1">
            <a:spLocks noChangeArrowheads="1"/>
          </p:cNvSpPr>
          <p:nvPr/>
        </p:nvSpPr>
        <p:spPr bwMode="auto">
          <a:xfrm>
            <a:off x="899592" y="1340768"/>
            <a:ext cx="7343775" cy="5016758"/>
          </a:xfrm>
          <a:prstGeom prst="rect">
            <a:avLst/>
          </a:prstGeom>
          <a:noFill/>
          <a:ln w="9525">
            <a:noFill/>
            <a:miter lim="800000"/>
            <a:headEnd/>
            <a:tailEnd/>
          </a:ln>
          <a:effectLst/>
        </p:spPr>
        <p:txBody>
          <a:bodyPr wrap="square">
            <a:spAutoFit/>
          </a:bodyPr>
          <a:lstStyle/>
          <a:p>
            <a:pPr eaLnBrk="1" hangingPunct="1">
              <a:spcBef>
                <a:spcPct val="50000"/>
              </a:spcBef>
            </a:pPr>
            <a:r>
              <a:rPr lang="zh-CN" altLang="en-US" sz="2000" b="1" dirty="0">
                <a:latin typeface="Times New Roman" pitchFamily="18" charset="0"/>
              </a:rPr>
              <a:t>时间：                                          地点：</a:t>
            </a:r>
          </a:p>
          <a:p>
            <a:pPr eaLnBrk="1" hangingPunct="1">
              <a:spcBef>
                <a:spcPct val="50000"/>
              </a:spcBef>
            </a:pPr>
            <a:r>
              <a:rPr lang="zh-CN" altLang="en-US" sz="2000" b="1" dirty="0">
                <a:latin typeface="Times New Roman" pitchFamily="18" charset="0"/>
              </a:rPr>
              <a:t>主持人：                                      出席人： </a:t>
            </a:r>
          </a:p>
          <a:p>
            <a:pPr eaLnBrk="1" hangingPunct="1">
              <a:spcBef>
                <a:spcPct val="50000"/>
              </a:spcBef>
            </a:pPr>
            <a:r>
              <a:rPr lang="zh-CN" altLang="en-US" sz="2000" b="1" dirty="0">
                <a:latin typeface="Times New Roman" pitchFamily="18" charset="0"/>
              </a:rPr>
              <a:t>缺席人：                                      记录人：</a:t>
            </a:r>
          </a:p>
          <a:p>
            <a:pPr eaLnBrk="1" hangingPunct="1">
              <a:spcBef>
                <a:spcPct val="50000"/>
              </a:spcBef>
            </a:pPr>
            <a:r>
              <a:rPr lang="zh-CN" altLang="en-US" sz="2000" b="1" dirty="0">
                <a:latin typeface="Times New Roman" pitchFamily="18" charset="0"/>
              </a:rPr>
              <a:t>             会议议题：</a:t>
            </a:r>
          </a:p>
          <a:p>
            <a:pPr eaLnBrk="1" hangingPunct="1">
              <a:spcBef>
                <a:spcPct val="50000"/>
              </a:spcBef>
            </a:pPr>
            <a:r>
              <a:rPr lang="zh-CN" altLang="en-US" sz="2000" b="1" dirty="0">
                <a:latin typeface="Times New Roman" pitchFamily="18" charset="0"/>
              </a:rPr>
              <a:t>             会议讲话：</a:t>
            </a:r>
          </a:p>
          <a:p>
            <a:pPr eaLnBrk="1" hangingPunct="1">
              <a:spcBef>
                <a:spcPct val="50000"/>
              </a:spcBef>
            </a:pPr>
            <a:r>
              <a:rPr lang="zh-CN" altLang="en-US" sz="2000" b="1" dirty="0">
                <a:latin typeface="Times New Roman" pitchFamily="18" charset="0"/>
              </a:rPr>
              <a:t>             会议讨论：</a:t>
            </a:r>
          </a:p>
          <a:p>
            <a:pPr eaLnBrk="1" hangingPunct="1">
              <a:spcBef>
                <a:spcPct val="50000"/>
              </a:spcBef>
            </a:pPr>
            <a:r>
              <a:rPr lang="zh-CN" altLang="en-US" sz="2000" b="1" dirty="0">
                <a:latin typeface="Times New Roman" pitchFamily="18" charset="0"/>
              </a:rPr>
              <a:t>             会议决议：</a:t>
            </a:r>
          </a:p>
          <a:p>
            <a:pPr eaLnBrk="1" hangingPunct="1">
              <a:spcBef>
                <a:spcPct val="50000"/>
              </a:spcBef>
            </a:pPr>
            <a:r>
              <a:rPr lang="zh-CN" altLang="en-US" sz="2000" b="1" dirty="0">
                <a:latin typeface="Times New Roman" pitchFamily="18" charset="0"/>
              </a:rPr>
              <a:t>             会议遗留</a:t>
            </a:r>
            <a:r>
              <a:rPr lang="zh-CN" altLang="en-US" sz="2000" b="1" dirty="0" smtClean="0">
                <a:latin typeface="Times New Roman" pitchFamily="18" charset="0"/>
              </a:rPr>
              <a:t>问题</a:t>
            </a:r>
            <a:endParaRPr lang="en-US" altLang="zh-CN" sz="2000" b="1" dirty="0" smtClean="0">
              <a:latin typeface="Times New Roman" pitchFamily="18" charset="0"/>
            </a:endParaRPr>
          </a:p>
          <a:p>
            <a:pPr eaLnBrk="1" hangingPunct="1">
              <a:spcBef>
                <a:spcPct val="50000"/>
              </a:spcBef>
            </a:pPr>
            <a:r>
              <a:rPr lang="zh-CN" altLang="en-US" sz="2000" b="1" dirty="0" smtClean="0">
                <a:latin typeface="Times New Roman" pitchFamily="18" charset="0"/>
              </a:rPr>
              <a:t>：</a:t>
            </a:r>
            <a:endParaRPr lang="zh-CN" altLang="en-US" sz="2000" b="1" dirty="0">
              <a:latin typeface="Times New Roman" pitchFamily="18" charset="0"/>
            </a:endParaRPr>
          </a:p>
          <a:p>
            <a:pPr eaLnBrk="1" hangingPunct="1"/>
            <a:r>
              <a:rPr lang="zh-CN" altLang="en-US" sz="2000" b="1" dirty="0" smtClean="0">
                <a:latin typeface="仿宋_GB2312" pitchFamily="49" charset="-122"/>
                <a:ea typeface="仿宋_GB2312" pitchFamily="49" charset="-122"/>
              </a:rPr>
              <a:t>注意：</a:t>
            </a:r>
            <a:r>
              <a:rPr lang="en-US" altLang="zh-CN" sz="2000" b="1" dirty="0" smtClean="0">
                <a:latin typeface="仿宋_GB2312" pitchFamily="49" charset="-122"/>
                <a:ea typeface="仿宋_GB2312" pitchFamily="49" charset="-122"/>
              </a:rPr>
              <a:t>1</a:t>
            </a:r>
            <a:r>
              <a:rPr lang="zh-CN" altLang="en-US" sz="2000" b="1" dirty="0" smtClean="0">
                <a:latin typeface="仿宋_GB2312" pitchFamily="49" charset="-122"/>
                <a:ea typeface="仿宋_GB2312" pitchFamily="49" charset="-122"/>
              </a:rPr>
              <a:t>要</a:t>
            </a:r>
            <a:r>
              <a:rPr lang="zh-CN" altLang="en-US" sz="2000" b="1" dirty="0">
                <a:latin typeface="仿宋_GB2312" pitchFamily="49" charset="-122"/>
                <a:ea typeface="仿宋_GB2312" pitchFamily="49" charset="-122"/>
              </a:rPr>
              <a:t>如实反映会议的精神和议程；</a:t>
            </a:r>
          </a:p>
          <a:p>
            <a:pPr eaLnBrk="1" hangingPunct="1"/>
            <a:r>
              <a:rPr lang="zh-CN" altLang="en-US" sz="2000" b="1" dirty="0">
                <a:latin typeface="仿宋_GB2312" pitchFamily="49" charset="-122"/>
                <a:ea typeface="仿宋_GB2312" pitchFamily="49" charset="-122"/>
              </a:rPr>
              <a:t>      </a:t>
            </a:r>
            <a:r>
              <a:rPr lang="en-US" altLang="zh-CN" sz="2000" b="1" dirty="0" smtClean="0">
                <a:latin typeface="仿宋_GB2312" pitchFamily="49" charset="-122"/>
                <a:ea typeface="仿宋_GB2312" pitchFamily="49" charset="-122"/>
              </a:rPr>
              <a:t>2</a:t>
            </a:r>
            <a:r>
              <a:rPr lang="zh-CN" altLang="en-US" sz="2000" b="1" dirty="0" smtClean="0">
                <a:latin typeface="仿宋_GB2312" pitchFamily="49" charset="-122"/>
                <a:ea typeface="仿宋_GB2312" pitchFamily="49" charset="-122"/>
              </a:rPr>
              <a:t>对</a:t>
            </a:r>
            <a:r>
              <a:rPr lang="zh-CN" altLang="en-US" sz="2000" b="1" dirty="0">
                <a:latin typeface="仿宋_GB2312" pitchFamily="49" charset="-122"/>
                <a:ea typeface="仿宋_GB2312" pitchFamily="49" charset="-122"/>
              </a:rPr>
              <a:t>会议的决定、决议、遗留问题必须详细记录；</a:t>
            </a:r>
          </a:p>
          <a:p>
            <a:pPr eaLnBrk="1" hangingPunct="1"/>
            <a:r>
              <a:rPr lang="zh-CN" altLang="en-US" sz="2000" b="1" dirty="0">
                <a:latin typeface="仿宋_GB2312" pitchFamily="49" charset="-122"/>
                <a:ea typeface="仿宋_GB2312" pitchFamily="49" charset="-122"/>
              </a:rPr>
              <a:t> </a:t>
            </a:r>
            <a:r>
              <a:rPr lang="zh-CN" altLang="en-US" sz="2000" b="1" dirty="0" smtClean="0">
                <a:latin typeface="仿宋_GB2312" pitchFamily="49" charset="-122"/>
                <a:ea typeface="仿宋_GB2312" pitchFamily="49" charset="-122"/>
              </a:rPr>
              <a:t>     </a:t>
            </a:r>
            <a:r>
              <a:rPr lang="en-US" altLang="zh-CN" sz="2000" b="1" dirty="0" smtClean="0">
                <a:latin typeface="仿宋_GB2312" pitchFamily="49" charset="-122"/>
                <a:ea typeface="仿宋_GB2312" pitchFamily="49" charset="-122"/>
              </a:rPr>
              <a:t>3</a:t>
            </a:r>
            <a:r>
              <a:rPr lang="zh-CN" altLang="en-US" sz="2000" b="1" dirty="0" smtClean="0">
                <a:latin typeface="仿宋_GB2312" pitchFamily="49" charset="-122"/>
                <a:ea typeface="仿宋_GB2312" pitchFamily="49" charset="-122"/>
              </a:rPr>
              <a:t>讨论</a:t>
            </a:r>
            <a:r>
              <a:rPr lang="zh-CN" altLang="en-US" sz="2000" b="1" dirty="0">
                <a:latin typeface="仿宋_GB2312" pitchFamily="49" charset="-122"/>
                <a:ea typeface="仿宋_GB2312" pitchFamily="49" charset="-122"/>
              </a:rPr>
              <a:t>中的发言要按发言顺序逐个记录，允许摘其要点记。</a:t>
            </a:r>
            <a:endParaRPr lang="zh-CN" altLang="en-US" sz="2000" b="1" dirty="0">
              <a:latin typeface="Times New Roman" pitchFamily="18" charset="0"/>
            </a:endParaRPr>
          </a:p>
        </p:txBody>
      </p:sp>
    </p:spTree>
    <p:extLst>
      <p:ext uri="{BB962C8B-B14F-4D97-AF65-F5344CB8AC3E}">
        <p14:creationId xmlns:p14="http://schemas.microsoft.com/office/powerpoint/2010/main" val="2611972927"/>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827088" y="692696"/>
          <a:ext cx="7344815" cy="5982072"/>
        </p:xfrm>
        <a:graphic>
          <a:graphicData uri="http://schemas.openxmlformats.org/drawingml/2006/table">
            <a:tbl>
              <a:tblPr/>
              <a:tblGrid>
                <a:gridCol w="1644439"/>
                <a:gridCol w="5700376"/>
              </a:tblGrid>
              <a:tr h="648072">
                <a:tc>
                  <a:txBody>
                    <a:bodyPr/>
                    <a:lstStyle/>
                    <a:p>
                      <a:pPr algn="ctr">
                        <a:lnSpc>
                          <a:spcPts val="2000"/>
                        </a:lnSpc>
                        <a:spcAft>
                          <a:spcPts val="0"/>
                        </a:spcAft>
                      </a:pPr>
                      <a:endParaRPr lang="en-US" altLang="zh-CN" sz="2400" kern="100" dirty="0" smtClean="0">
                        <a:latin typeface="Times New Roman"/>
                        <a:ea typeface="宋体"/>
                      </a:endParaRPr>
                    </a:p>
                    <a:p>
                      <a:pPr algn="ctr">
                        <a:lnSpc>
                          <a:spcPts val="2000"/>
                        </a:lnSpc>
                        <a:spcAft>
                          <a:spcPts val="0"/>
                        </a:spcAft>
                      </a:pPr>
                      <a:r>
                        <a:rPr lang="zh-CN" sz="2400" kern="100" dirty="0" smtClean="0">
                          <a:latin typeface="Times New Roman"/>
                          <a:ea typeface="宋体"/>
                        </a:rPr>
                        <a:t>要点</a:t>
                      </a:r>
                      <a:endParaRPr lang="zh-CN" sz="24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endParaRPr lang="en-US" altLang="zh-CN" sz="2400" kern="100" dirty="0" smtClean="0">
                        <a:latin typeface="Times New Roman"/>
                        <a:ea typeface="宋体"/>
                      </a:endParaRPr>
                    </a:p>
                    <a:p>
                      <a:pPr algn="ctr">
                        <a:lnSpc>
                          <a:spcPts val="2000"/>
                        </a:lnSpc>
                        <a:spcAft>
                          <a:spcPts val="0"/>
                        </a:spcAft>
                      </a:pPr>
                      <a:r>
                        <a:rPr lang="zh-CN" sz="2400" kern="100" dirty="0" smtClean="0">
                          <a:latin typeface="Times New Roman"/>
                          <a:ea typeface="宋体"/>
                        </a:rPr>
                        <a:t>模板</a:t>
                      </a:r>
                      <a:endParaRPr lang="zh-CN" sz="24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43565">
                <a:tc>
                  <a:txBody>
                    <a:bodyPr/>
                    <a:lstStyle/>
                    <a:p>
                      <a:pPr algn="just">
                        <a:lnSpc>
                          <a:spcPts val="2000"/>
                        </a:lnSpc>
                        <a:spcAft>
                          <a:spcPts val="0"/>
                        </a:spcAft>
                      </a:pPr>
                      <a:endParaRPr lang="en-US" sz="2400" kern="100" dirty="0">
                        <a:latin typeface="Times New Roman"/>
                        <a:ea typeface="宋体"/>
                      </a:endParaRPr>
                    </a:p>
                    <a:p>
                      <a:pPr algn="just">
                        <a:lnSpc>
                          <a:spcPts val="2000"/>
                        </a:lnSpc>
                        <a:spcAft>
                          <a:spcPts val="0"/>
                        </a:spcAft>
                      </a:pPr>
                      <a:r>
                        <a:rPr lang="zh-CN" sz="2000" kern="100" dirty="0">
                          <a:latin typeface="Times New Roman"/>
                          <a:ea typeface="宋体"/>
                        </a:rPr>
                        <a:t>标题：标识</a:t>
                      </a:r>
                    </a:p>
                    <a:p>
                      <a:pPr algn="just">
                        <a:lnSpc>
                          <a:spcPts val="2000"/>
                        </a:lnSpc>
                        <a:spcAft>
                          <a:spcPts val="0"/>
                        </a:spcAft>
                      </a:pPr>
                      <a:endParaRPr lang="en-US" altLang="zh-CN" sz="2000" kern="100" dirty="0" smtClean="0">
                        <a:latin typeface="Times New Roman"/>
                        <a:ea typeface="宋体"/>
                      </a:endParaRPr>
                    </a:p>
                    <a:p>
                      <a:pPr algn="just">
                        <a:lnSpc>
                          <a:spcPts val="2000"/>
                        </a:lnSpc>
                        <a:spcAft>
                          <a:spcPts val="0"/>
                        </a:spcAft>
                      </a:pPr>
                      <a:r>
                        <a:rPr lang="zh-CN" sz="2000" kern="100" dirty="0" smtClean="0">
                          <a:latin typeface="Times New Roman"/>
                          <a:ea typeface="宋体"/>
                        </a:rPr>
                        <a:t>成文</a:t>
                      </a:r>
                      <a:r>
                        <a:rPr lang="zh-CN" sz="2000" kern="100" dirty="0">
                          <a:latin typeface="Times New Roman"/>
                          <a:ea typeface="宋体"/>
                        </a:rPr>
                        <a:t>日期：</a:t>
                      </a:r>
                    </a:p>
                    <a:p>
                      <a:pPr algn="just">
                        <a:lnSpc>
                          <a:spcPts val="2000"/>
                        </a:lnSpc>
                        <a:spcAft>
                          <a:spcPts val="0"/>
                        </a:spcAft>
                      </a:pPr>
                      <a:endParaRPr lang="en-US" altLang="zh-CN" sz="2000" kern="100" dirty="0" smtClean="0">
                        <a:latin typeface="Times New Roman"/>
                        <a:ea typeface="宋体"/>
                      </a:endParaRPr>
                    </a:p>
                    <a:p>
                      <a:pPr algn="just">
                        <a:lnSpc>
                          <a:spcPts val="2000"/>
                        </a:lnSpc>
                        <a:spcAft>
                          <a:spcPts val="0"/>
                        </a:spcAft>
                      </a:pPr>
                      <a:r>
                        <a:rPr lang="zh-CN" sz="2000" kern="100" dirty="0" smtClean="0">
                          <a:latin typeface="Times New Roman"/>
                          <a:ea typeface="宋体"/>
                        </a:rPr>
                        <a:t>主</a:t>
                      </a:r>
                      <a:r>
                        <a:rPr lang="zh-CN" sz="2000" kern="100" dirty="0">
                          <a:latin typeface="Times New Roman"/>
                          <a:ea typeface="宋体"/>
                        </a:rPr>
                        <a:t>送机关：</a:t>
                      </a:r>
                    </a:p>
                    <a:p>
                      <a:pPr algn="just">
                        <a:lnSpc>
                          <a:spcPts val="2000"/>
                        </a:lnSpc>
                        <a:spcAft>
                          <a:spcPts val="0"/>
                        </a:spcAft>
                      </a:pPr>
                      <a:endParaRPr lang="en-US" altLang="zh-CN" sz="2000" kern="100" dirty="0" smtClean="0">
                        <a:latin typeface="Times New Roman"/>
                        <a:ea typeface="宋体"/>
                      </a:endParaRPr>
                    </a:p>
                    <a:p>
                      <a:pPr algn="just">
                        <a:lnSpc>
                          <a:spcPts val="2000"/>
                        </a:lnSpc>
                        <a:spcAft>
                          <a:spcPts val="0"/>
                        </a:spcAft>
                      </a:pPr>
                      <a:endParaRPr lang="en-US" altLang="zh-CN" sz="2000" kern="100" dirty="0" smtClean="0">
                        <a:latin typeface="Times New Roman"/>
                        <a:ea typeface="宋体"/>
                      </a:endParaRPr>
                    </a:p>
                    <a:p>
                      <a:pPr algn="just">
                        <a:lnSpc>
                          <a:spcPts val="2000"/>
                        </a:lnSpc>
                        <a:spcAft>
                          <a:spcPts val="0"/>
                        </a:spcAft>
                      </a:pPr>
                      <a:endParaRPr lang="en-US" altLang="zh-CN" sz="2000" kern="100" dirty="0" smtClean="0">
                        <a:latin typeface="Times New Roman"/>
                        <a:ea typeface="宋体"/>
                      </a:endParaRPr>
                    </a:p>
                    <a:p>
                      <a:pPr algn="just">
                        <a:lnSpc>
                          <a:spcPts val="2000"/>
                        </a:lnSpc>
                        <a:spcAft>
                          <a:spcPts val="0"/>
                        </a:spcAft>
                      </a:pPr>
                      <a:r>
                        <a:rPr lang="zh-CN" sz="2000" kern="100" dirty="0" smtClean="0">
                          <a:latin typeface="Times New Roman"/>
                          <a:ea typeface="宋体"/>
                        </a:rPr>
                        <a:t>正文</a:t>
                      </a:r>
                      <a:r>
                        <a:rPr lang="zh-CN" sz="2000" kern="100" dirty="0">
                          <a:latin typeface="Times New Roman"/>
                          <a:ea typeface="宋体"/>
                        </a:rPr>
                        <a:t>：概况</a:t>
                      </a:r>
                    </a:p>
                    <a:p>
                      <a:pPr indent="400050" algn="just">
                        <a:lnSpc>
                          <a:spcPts val="2000"/>
                        </a:lnSpc>
                        <a:spcAft>
                          <a:spcPts val="0"/>
                        </a:spcAft>
                      </a:pPr>
                      <a:endParaRPr lang="en-US" altLang="zh-CN" sz="2000" kern="100" dirty="0" smtClean="0">
                        <a:latin typeface="Times New Roman"/>
                        <a:ea typeface="宋体"/>
                      </a:endParaRPr>
                    </a:p>
                    <a:p>
                      <a:pPr indent="400050" algn="just">
                        <a:lnSpc>
                          <a:spcPts val="2000"/>
                        </a:lnSpc>
                        <a:spcAft>
                          <a:spcPts val="0"/>
                        </a:spcAft>
                      </a:pPr>
                      <a:r>
                        <a:rPr lang="zh-CN" sz="2000" kern="100" dirty="0" smtClean="0">
                          <a:latin typeface="Times New Roman"/>
                          <a:ea typeface="宋体"/>
                        </a:rPr>
                        <a:t>事项</a:t>
                      </a:r>
                      <a:endParaRPr lang="zh-CN" sz="2000" kern="100" dirty="0">
                        <a:latin typeface="Times New Roman"/>
                        <a:ea typeface="宋体"/>
                      </a:endParaRPr>
                    </a:p>
                    <a:p>
                      <a:pPr indent="400050" algn="just">
                        <a:lnSpc>
                          <a:spcPts val="2000"/>
                        </a:lnSpc>
                        <a:spcAft>
                          <a:spcPts val="0"/>
                        </a:spcAft>
                      </a:pPr>
                      <a:endParaRPr lang="en-US" altLang="zh-CN" sz="2000" kern="100" dirty="0" smtClean="0">
                        <a:latin typeface="Times New Roman"/>
                        <a:ea typeface="宋体"/>
                      </a:endParaRPr>
                    </a:p>
                    <a:p>
                      <a:pPr indent="400050" algn="just">
                        <a:lnSpc>
                          <a:spcPts val="2000"/>
                        </a:lnSpc>
                        <a:spcAft>
                          <a:spcPts val="0"/>
                        </a:spcAft>
                      </a:pPr>
                      <a:endParaRPr lang="en-US" altLang="zh-CN" sz="2000" kern="100" dirty="0" smtClean="0">
                        <a:latin typeface="Times New Roman"/>
                        <a:ea typeface="宋体"/>
                      </a:endParaRPr>
                    </a:p>
                    <a:p>
                      <a:pPr indent="400050" algn="just">
                        <a:lnSpc>
                          <a:spcPts val="2000"/>
                        </a:lnSpc>
                        <a:spcAft>
                          <a:spcPts val="0"/>
                        </a:spcAft>
                      </a:pPr>
                      <a:endParaRPr lang="en-US" altLang="zh-CN" sz="2000" kern="100" dirty="0" smtClean="0">
                        <a:latin typeface="Times New Roman"/>
                        <a:ea typeface="宋体"/>
                      </a:endParaRPr>
                    </a:p>
                    <a:p>
                      <a:pPr indent="400050" algn="just">
                        <a:lnSpc>
                          <a:spcPts val="2000"/>
                        </a:lnSpc>
                        <a:spcAft>
                          <a:spcPts val="0"/>
                        </a:spcAft>
                      </a:pPr>
                      <a:endParaRPr lang="en-US" altLang="zh-CN" sz="2000" kern="100" dirty="0" smtClean="0">
                        <a:latin typeface="Times New Roman"/>
                        <a:ea typeface="宋体"/>
                      </a:endParaRPr>
                    </a:p>
                    <a:p>
                      <a:pPr indent="400050" algn="just">
                        <a:lnSpc>
                          <a:spcPts val="2000"/>
                        </a:lnSpc>
                        <a:spcAft>
                          <a:spcPts val="0"/>
                        </a:spcAft>
                      </a:pPr>
                      <a:r>
                        <a:rPr lang="zh-CN" sz="2000" kern="100" dirty="0" smtClean="0">
                          <a:latin typeface="Times New Roman"/>
                          <a:ea typeface="宋体"/>
                        </a:rPr>
                        <a:t>结束语</a:t>
                      </a:r>
                      <a:endParaRPr lang="zh-CN" sz="2000" kern="100" dirty="0">
                        <a:latin typeface="Times New Roman"/>
                        <a:ea typeface="宋体"/>
                      </a:endParaRPr>
                    </a:p>
                    <a:p>
                      <a:pPr algn="just">
                        <a:lnSpc>
                          <a:spcPts val="2000"/>
                        </a:lnSpc>
                        <a:spcAft>
                          <a:spcPts val="0"/>
                        </a:spcAft>
                      </a:pPr>
                      <a:endParaRPr lang="en-US" altLang="zh-CN" sz="2000" kern="100" dirty="0" smtClean="0">
                        <a:latin typeface="Times New Roman"/>
                        <a:ea typeface="宋体"/>
                      </a:endParaRPr>
                    </a:p>
                    <a:p>
                      <a:pPr algn="just">
                        <a:lnSpc>
                          <a:spcPts val="2000"/>
                        </a:lnSpc>
                        <a:spcAft>
                          <a:spcPts val="0"/>
                        </a:spcAft>
                      </a:pPr>
                      <a:endParaRPr lang="en-US" altLang="zh-CN" sz="2000" kern="100" dirty="0" smtClean="0">
                        <a:latin typeface="Times New Roman"/>
                        <a:ea typeface="宋体"/>
                      </a:endParaRPr>
                    </a:p>
                    <a:p>
                      <a:pPr algn="just">
                        <a:lnSpc>
                          <a:spcPts val="2000"/>
                        </a:lnSpc>
                        <a:spcAft>
                          <a:spcPts val="0"/>
                        </a:spcAft>
                      </a:pPr>
                      <a:endParaRPr lang="en-US" altLang="zh-CN" sz="2000" kern="100" dirty="0" smtClean="0">
                        <a:latin typeface="Times New Roman"/>
                        <a:ea typeface="宋体"/>
                      </a:endParaRPr>
                    </a:p>
                    <a:p>
                      <a:pPr algn="just">
                        <a:lnSpc>
                          <a:spcPts val="2000"/>
                        </a:lnSpc>
                        <a:spcAft>
                          <a:spcPts val="0"/>
                        </a:spcAft>
                      </a:pPr>
                      <a:r>
                        <a:rPr lang="zh-CN" sz="2000" kern="100" dirty="0" smtClean="0">
                          <a:latin typeface="Times New Roman"/>
                          <a:ea typeface="宋体"/>
                        </a:rPr>
                        <a:t>发文</a:t>
                      </a:r>
                      <a:r>
                        <a:rPr lang="zh-CN" sz="2000" kern="100" dirty="0">
                          <a:latin typeface="Times New Roman"/>
                          <a:ea typeface="宋体"/>
                        </a:rPr>
                        <a:t>机关</a:t>
                      </a:r>
                      <a:r>
                        <a:rPr lang="zh-CN" sz="2400" kern="100" dirty="0">
                          <a:latin typeface="Times New Roman"/>
                          <a:ea typeface="宋体"/>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endParaRPr lang="en-US" sz="2400" kern="100" dirty="0">
                        <a:latin typeface="Times New Roman"/>
                        <a:ea typeface="宋体"/>
                      </a:endParaRPr>
                    </a:p>
                    <a:p>
                      <a:pPr algn="ctr">
                        <a:lnSpc>
                          <a:spcPct val="100000"/>
                        </a:lnSpc>
                        <a:spcAft>
                          <a:spcPts val="0"/>
                        </a:spcAft>
                      </a:pPr>
                      <a:r>
                        <a:rPr lang="zh-CN" sz="2400" kern="100" dirty="0">
                          <a:latin typeface="Times New Roman"/>
                          <a:ea typeface="宋体"/>
                        </a:rPr>
                        <a:t>×××××会议纪要</a:t>
                      </a:r>
                    </a:p>
                    <a:p>
                      <a:pPr algn="ctr">
                        <a:lnSpc>
                          <a:spcPct val="100000"/>
                        </a:lnSpc>
                        <a:spcAft>
                          <a:spcPts val="0"/>
                        </a:spcAft>
                      </a:pPr>
                      <a:r>
                        <a:rPr lang="zh-CN" sz="2400" kern="100" dirty="0">
                          <a:latin typeface="Times New Roman"/>
                          <a:ea typeface="宋体"/>
                        </a:rPr>
                        <a:t>（×××年×月×日）</a:t>
                      </a:r>
                    </a:p>
                    <a:p>
                      <a:pPr algn="just">
                        <a:lnSpc>
                          <a:spcPts val="2000"/>
                        </a:lnSpc>
                        <a:spcAft>
                          <a:spcPts val="0"/>
                        </a:spcAft>
                      </a:pPr>
                      <a:endParaRPr lang="en-US" altLang="zh-CN" sz="2400" kern="100" dirty="0" smtClean="0">
                        <a:latin typeface="Times New Roman"/>
                        <a:ea typeface="宋体"/>
                      </a:endParaRPr>
                    </a:p>
                    <a:p>
                      <a:pPr algn="just">
                        <a:lnSpc>
                          <a:spcPts val="2000"/>
                        </a:lnSpc>
                        <a:spcAft>
                          <a:spcPts val="0"/>
                        </a:spcAft>
                      </a:pPr>
                      <a:r>
                        <a:rPr lang="zh-CN" sz="2400" kern="100" dirty="0" smtClean="0">
                          <a:latin typeface="Times New Roman"/>
                          <a:ea typeface="宋体"/>
                        </a:rPr>
                        <a:t>——</a:t>
                      </a:r>
                      <a:r>
                        <a:rPr lang="zh-CN" sz="2400" kern="100" dirty="0">
                          <a:latin typeface="Times New Roman"/>
                          <a:ea typeface="宋体"/>
                        </a:rPr>
                        <a:t>———：</a:t>
                      </a:r>
                    </a:p>
                    <a:p>
                      <a:pPr indent="342900" algn="just">
                        <a:lnSpc>
                          <a:spcPct val="100000"/>
                        </a:lnSpc>
                        <a:spcAft>
                          <a:spcPts val="0"/>
                        </a:spcAft>
                      </a:pPr>
                      <a:endParaRPr lang="en-US" altLang="zh-CN" sz="2400" u="sng" kern="100" dirty="0" smtClean="0">
                        <a:latin typeface="Times New Roman"/>
                        <a:ea typeface="宋体"/>
                      </a:endParaRPr>
                    </a:p>
                    <a:p>
                      <a:pPr indent="342900" algn="just">
                        <a:lnSpc>
                          <a:spcPct val="100000"/>
                        </a:lnSpc>
                        <a:spcAft>
                          <a:spcPts val="0"/>
                        </a:spcAft>
                      </a:pPr>
                      <a:r>
                        <a:rPr lang="zh-CN" sz="2400" u="sng" kern="100" dirty="0" smtClean="0">
                          <a:latin typeface="Times New Roman"/>
                          <a:ea typeface="宋体"/>
                        </a:rPr>
                        <a:t>时间 </a:t>
                      </a:r>
                      <a:r>
                        <a:rPr lang="zh-CN" sz="2400" u="sng" kern="100" dirty="0">
                          <a:latin typeface="Times New Roman"/>
                          <a:ea typeface="宋体"/>
                        </a:rPr>
                        <a:t>、地点、名称、</a:t>
                      </a:r>
                      <a:r>
                        <a:rPr lang="zh-CN" sz="2400" u="sng" kern="100" dirty="0">
                          <a:latin typeface="ˎ̥"/>
                          <a:ea typeface="宋体"/>
                        </a:rPr>
                        <a:t>主持人、主要出席人、主要议程、讨论的主要问题等</a:t>
                      </a:r>
                      <a:r>
                        <a:rPr lang="zh-CN" sz="2400" kern="100" dirty="0">
                          <a:latin typeface="Times New Roman"/>
                          <a:ea typeface="宋体"/>
                        </a:rPr>
                        <a:t>，</a:t>
                      </a:r>
                      <a:r>
                        <a:rPr lang="zh-CN" sz="2400" u="sng" kern="100" dirty="0">
                          <a:latin typeface="Times New Roman"/>
                          <a:ea typeface="宋体"/>
                        </a:rPr>
                        <a:t> 过渡语句 </a:t>
                      </a:r>
                      <a:r>
                        <a:rPr lang="zh-CN" sz="2400" kern="100" dirty="0">
                          <a:latin typeface="Times New Roman"/>
                          <a:ea typeface="宋体"/>
                        </a:rPr>
                        <a:t>：</a:t>
                      </a:r>
                    </a:p>
                    <a:p>
                      <a:pPr algn="just">
                        <a:lnSpc>
                          <a:spcPct val="100000"/>
                        </a:lnSpc>
                        <a:spcAft>
                          <a:spcPts val="0"/>
                        </a:spcAft>
                      </a:pPr>
                      <a:r>
                        <a:rPr lang="en-US" sz="2400" kern="100" dirty="0">
                          <a:latin typeface="宋体"/>
                          <a:ea typeface="宋体"/>
                        </a:rPr>
                        <a:t>        </a:t>
                      </a:r>
                      <a:r>
                        <a:rPr lang="zh-CN" sz="2400" kern="100" dirty="0">
                          <a:latin typeface="Times New Roman"/>
                          <a:ea typeface="宋体"/>
                        </a:rPr>
                        <a:t>一、</a:t>
                      </a:r>
                      <a:r>
                        <a:rPr lang="en-US" sz="2400" u="sng" kern="100" dirty="0">
                          <a:latin typeface="Times New Roman"/>
                          <a:ea typeface="宋体"/>
                        </a:rPr>
                        <a:t>                                     </a:t>
                      </a:r>
                      <a:endParaRPr lang="zh-CN" sz="2400" kern="100" dirty="0">
                        <a:latin typeface="Times New Roman"/>
                        <a:ea typeface="宋体"/>
                      </a:endParaRPr>
                    </a:p>
                    <a:p>
                      <a:pPr algn="just">
                        <a:lnSpc>
                          <a:spcPct val="100000"/>
                        </a:lnSpc>
                        <a:spcAft>
                          <a:spcPts val="0"/>
                        </a:spcAft>
                      </a:pPr>
                      <a:r>
                        <a:rPr lang="en-US" sz="2400" kern="100" dirty="0">
                          <a:latin typeface="宋体"/>
                          <a:ea typeface="宋体"/>
                        </a:rPr>
                        <a:t>        </a:t>
                      </a:r>
                      <a:r>
                        <a:rPr lang="zh-CN" sz="2400" kern="100" dirty="0">
                          <a:latin typeface="Times New Roman"/>
                          <a:ea typeface="宋体"/>
                        </a:rPr>
                        <a:t>二、</a:t>
                      </a:r>
                      <a:r>
                        <a:rPr lang="en-US" sz="2400" u="sng" kern="100" dirty="0">
                          <a:latin typeface="Times New Roman"/>
                          <a:ea typeface="宋体"/>
                        </a:rPr>
                        <a:t>                                     </a:t>
                      </a:r>
                      <a:endParaRPr lang="zh-CN" sz="2400" kern="100" dirty="0">
                        <a:latin typeface="Times New Roman"/>
                        <a:ea typeface="宋体"/>
                      </a:endParaRPr>
                    </a:p>
                    <a:p>
                      <a:pPr algn="just">
                        <a:lnSpc>
                          <a:spcPct val="100000"/>
                        </a:lnSpc>
                        <a:spcAft>
                          <a:spcPts val="0"/>
                        </a:spcAft>
                      </a:pPr>
                      <a:r>
                        <a:rPr lang="en-US" sz="2400" kern="100" dirty="0">
                          <a:latin typeface="宋体"/>
                          <a:ea typeface="宋体"/>
                        </a:rPr>
                        <a:t>        </a:t>
                      </a:r>
                      <a:r>
                        <a:rPr lang="zh-CN" sz="2400" kern="100" dirty="0">
                          <a:latin typeface="Times New Roman"/>
                          <a:ea typeface="宋体"/>
                        </a:rPr>
                        <a:t>三、</a:t>
                      </a:r>
                      <a:r>
                        <a:rPr lang="en-US" sz="2400" u="sng" kern="100" dirty="0">
                          <a:latin typeface="Times New Roman"/>
                          <a:ea typeface="宋体"/>
                        </a:rPr>
                        <a:t>                                     </a:t>
                      </a:r>
                      <a:endParaRPr lang="zh-CN" sz="2400" kern="100" dirty="0">
                        <a:latin typeface="Times New Roman"/>
                        <a:ea typeface="宋体"/>
                      </a:endParaRPr>
                    </a:p>
                    <a:p>
                      <a:pPr indent="276225" algn="just">
                        <a:lnSpc>
                          <a:spcPts val="2000"/>
                        </a:lnSpc>
                        <a:spcAft>
                          <a:spcPts val="0"/>
                        </a:spcAft>
                      </a:pPr>
                      <a:r>
                        <a:rPr lang="en-US" sz="2400" kern="100" dirty="0">
                          <a:latin typeface="Times New Roman"/>
                          <a:ea typeface="宋体"/>
                        </a:rPr>
                        <a:t> </a:t>
                      </a:r>
                      <a:r>
                        <a:rPr lang="en-US" sz="2400" u="sng" kern="100" dirty="0">
                          <a:latin typeface="Times New Roman"/>
                          <a:ea typeface="宋体"/>
                        </a:rPr>
                        <a:t>                                       </a:t>
                      </a:r>
                      <a:r>
                        <a:rPr lang="zh-CN" sz="2400" kern="100" dirty="0">
                          <a:latin typeface="Times New Roman"/>
                          <a:ea typeface="宋体"/>
                        </a:rPr>
                        <a:t>。</a:t>
                      </a:r>
                    </a:p>
                    <a:p>
                      <a:pPr indent="276225" algn="just">
                        <a:lnSpc>
                          <a:spcPts val="2000"/>
                        </a:lnSpc>
                        <a:spcAft>
                          <a:spcPts val="0"/>
                        </a:spcAft>
                      </a:pPr>
                      <a:r>
                        <a:rPr lang="en-US" sz="2400" kern="100" dirty="0">
                          <a:latin typeface="Times New Roman"/>
                          <a:ea typeface="宋体"/>
                        </a:rPr>
                        <a:t>                              </a:t>
                      </a:r>
                      <a:r>
                        <a:rPr lang="en-US" sz="2400" u="sng" kern="100" dirty="0">
                          <a:latin typeface="宋体"/>
                          <a:ea typeface="宋体"/>
                        </a:rPr>
                        <a:t>          </a:t>
                      </a:r>
                      <a:endParaRPr lang="en-US" sz="2400" u="sng" kern="100" dirty="0" smtClean="0">
                        <a:latin typeface="宋体"/>
                        <a:ea typeface="宋体"/>
                      </a:endParaRPr>
                    </a:p>
                    <a:p>
                      <a:pPr indent="276225" algn="just">
                        <a:lnSpc>
                          <a:spcPts val="2000"/>
                        </a:lnSpc>
                        <a:spcAft>
                          <a:spcPts val="0"/>
                        </a:spcAft>
                      </a:pPr>
                      <a:endParaRPr lang="en-US" sz="2400" u="sng" kern="100" dirty="0" smtClean="0">
                        <a:latin typeface="宋体"/>
                        <a:ea typeface="宋体"/>
                      </a:endParaRPr>
                    </a:p>
                    <a:p>
                      <a:pPr indent="276225" algn="just">
                        <a:lnSpc>
                          <a:spcPts val="2000"/>
                        </a:lnSpc>
                        <a:spcAft>
                          <a:spcPts val="0"/>
                        </a:spcAft>
                      </a:pPr>
                      <a:endParaRPr lang="en-US" sz="2400" u="sng" kern="100" dirty="0" smtClean="0">
                        <a:latin typeface="宋体"/>
                        <a:ea typeface="宋体"/>
                      </a:endParaRPr>
                    </a:p>
                    <a:p>
                      <a:pPr indent="276225" algn="r">
                        <a:lnSpc>
                          <a:spcPts val="2000"/>
                        </a:lnSpc>
                        <a:spcAft>
                          <a:spcPts val="0"/>
                        </a:spcAft>
                      </a:pPr>
                      <a:r>
                        <a:rPr lang="zh-CN" altLang="en-US" sz="2400" u="sng" kern="100" dirty="0" smtClean="0">
                          <a:latin typeface="宋体"/>
                          <a:ea typeface="宋体"/>
                        </a:rPr>
                        <a:t>***</a:t>
                      </a:r>
                      <a:r>
                        <a:rPr lang="en-US" sz="2400" u="sng" kern="100" dirty="0" smtClean="0">
                          <a:latin typeface="宋体"/>
                          <a:ea typeface="宋体"/>
                        </a:rPr>
                        <a:t>        </a:t>
                      </a:r>
                      <a:endParaRPr lang="zh-CN" sz="24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27773655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4FB3220-6A37-4CCC-A730-20CA1EF17565}" type="datetime1">
              <a:rPr lang="zh-CN" altLang="en-US"/>
              <a:pPr/>
              <a:t>2014/11/27</a:t>
            </a:fld>
            <a:endParaRPr lang="zh-CN" altLang="zh-CN"/>
          </a:p>
        </p:txBody>
      </p:sp>
      <p:sp>
        <p:nvSpPr>
          <p:cNvPr id="5" name="灯片编号占位符 5"/>
          <p:cNvSpPr>
            <a:spLocks noGrp="1"/>
          </p:cNvSpPr>
          <p:nvPr>
            <p:ph type="sldNum" sz="quarter" idx="12"/>
          </p:nvPr>
        </p:nvSpPr>
        <p:spPr/>
        <p:txBody>
          <a:bodyPr/>
          <a:lstStyle/>
          <a:p>
            <a:fld id="{D8715D34-0A51-4CEF-83C2-FF297476231C}" type="slidenum">
              <a:rPr lang="zh-CN" altLang="zh-CN"/>
              <a:pPr/>
              <a:t>35</a:t>
            </a:fld>
            <a:endParaRPr lang="zh-CN" altLang="zh-CN"/>
          </a:p>
        </p:txBody>
      </p:sp>
      <p:sp>
        <p:nvSpPr>
          <p:cNvPr id="39938" name="Rectangle 2"/>
          <p:cNvSpPr>
            <a:spLocks noGrp="1" noRot="1" noChangeArrowheads="1"/>
          </p:cNvSpPr>
          <p:nvPr>
            <p:ph type="title"/>
          </p:nvPr>
        </p:nvSpPr>
        <p:spPr/>
        <p:txBody>
          <a:bodyPr/>
          <a:lstStyle/>
          <a:p>
            <a:r>
              <a:rPr lang="zh-CN" sz="4000" b="1"/>
              <a:t>会议记录与会议纪要的区别和联系</a:t>
            </a:r>
            <a:r>
              <a:rPr lang="zh-CN" sz="4800"/>
              <a:t> </a:t>
            </a:r>
          </a:p>
        </p:txBody>
      </p:sp>
      <p:sp>
        <p:nvSpPr>
          <p:cNvPr id="39939" name="Rectangle 3"/>
          <p:cNvSpPr>
            <a:spLocks noGrp="1" noRot="1" noChangeArrowheads="1"/>
          </p:cNvSpPr>
          <p:nvPr>
            <p:ph type="body" idx="1"/>
          </p:nvPr>
        </p:nvSpPr>
        <p:spPr>
          <a:xfrm>
            <a:off x="609600" y="1987550"/>
            <a:ext cx="8153400" cy="4111625"/>
          </a:xfrm>
        </p:spPr>
        <p:txBody>
          <a:bodyPr/>
          <a:lstStyle/>
          <a:p>
            <a:pPr>
              <a:buFont typeface="Wingdings" pitchFamily="2" charset="2"/>
              <a:buNone/>
            </a:pPr>
            <a:r>
              <a:rPr lang="zh-CN" b="1" dirty="0"/>
              <a:t>　</a:t>
            </a:r>
            <a:r>
              <a:rPr lang="zh-CN" sz="2800" b="1" dirty="0" smtClean="0"/>
              <a:t>联系：</a:t>
            </a:r>
            <a:endParaRPr lang="en-US" altLang="zh-CN" sz="2800" b="1" dirty="0" smtClean="0"/>
          </a:p>
          <a:p>
            <a:pPr>
              <a:buFont typeface="Wingdings" pitchFamily="2" charset="2"/>
              <a:buNone/>
            </a:pPr>
            <a:r>
              <a:rPr lang="en-US" altLang="zh-CN" sz="2800" b="1" dirty="0" smtClean="0"/>
              <a:t>           </a:t>
            </a:r>
            <a:r>
              <a:rPr lang="zh-CN" sz="2800" b="1" dirty="0" smtClean="0"/>
              <a:t>会议</a:t>
            </a:r>
            <a:r>
              <a:rPr lang="zh-CN" sz="2800" b="1" dirty="0"/>
              <a:t>纪要是在会议记录的基础上产生的，它是对会议记录的归纳和概括</a:t>
            </a:r>
            <a:r>
              <a:rPr lang="zh-CN" sz="2800" b="1" dirty="0" smtClean="0"/>
              <a:t>。</a:t>
            </a:r>
            <a:endParaRPr lang="en-US" altLang="zh-CN" sz="2800" b="1" dirty="0" smtClean="0"/>
          </a:p>
          <a:p>
            <a:pPr>
              <a:buFont typeface="Wingdings" pitchFamily="2" charset="2"/>
              <a:buNone/>
            </a:pPr>
            <a:r>
              <a:rPr lang="en-US" altLang="zh-CN" sz="2800" b="1" dirty="0" smtClean="0"/>
              <a:t>           </a:t>
            </a:r>
            <a:r>
              <a:rPr lang="zh-CN" sz="2800" b="1" dirty="0" smtClean="0"/>
              <a:t>因而</a:t>
            </a:r>
            <a:r>
              <a:rPr lang="zh-CN" sz="2800" b="1" dirty="0"/>
              <a:t>它虽然来源于会议记录，却又明显不同于会议记录。</a:t>
            </a:r>
          </a:p>
        </p:txBody>
      </p:sp>
    </p:spTree>
    <p:extLst>
      <p:ext uri="{BB962C8B-B14F-4D97-AF65-F5344CB8AC3E}">
        <p14:creationId xmlns:p14="http://schemas.microsoft.com/office/powerpoint/2010/main" val="212383091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3"/>
          <p:cNvSpPr>
            <a:spLocks noGrp="1"/>
          </p:cNvSpPr>
          <p:nvPr>
            <p:ph type="dt" sz="half" idx="10"/>
          </p:nvPr>
        </p:nvSpPr>
        <p:spPr/>
        <p:txBody>
          <a:bodyPr/>
          <a:lstStyle/>
          <a:p>
            <a:fld id="{8998DDC8-8F5F-468B-85B1-6F9A2738A434}" type="datetime1">
              <a:rPr lang="zh-CN" altLang="en-US"/>
              <a:pPr/>
              <a:t>2014/11/27</a:t>
            </a:fld>
            <a:endParaRPr lang="zh-CN" altLang="zh-CN"/>
          </a:p>
        </p:txBody>
      </p:sp>
      <p:sp>
        <p:nvSpPr>
          <p:cNvPr id="4" name="灯片编号占位符 5"/>
          <p:cNvSpPr>
            <a:spLocks noGrp="1"/>
          </p:cNvSpPr>
          <p:nvPr>
            <p:ph type="sldNum" sz="quarter" idx="12"/>
          </p:nvPr>
        </p:nvSpPr>
        <p:spPr/>
        <p:txBody>
          <a:bodyPr/>
          <a:lstStyle/>
          <a:p>
            <a:fld id="{BCF6E5F2-B4D1-44A2-9C44-91F686ECE93F}" type="slidenum">
              <a:rPr lang="zh-CN" altLang="zh-CN"/>
              <a:pPr/>
              <a:t>36</a:t>
            </a:fld>
            <a:endParaRPr lang="zh-CN" altLang="zh-CN"/>
          </a:p>
        </p:txBody>
      </p:sp>
      <p:sp>
        <p:nvSpPr>
          <p:cNvPr id="40962" name="Rectangle 2"/>
          <p:cNvSpPr>
            <a:spLocks noGrp="1" noRot="1" noChangeArrowheads="1"/>
          </p:cNvSpPr>
          <p:nvPr>
            <p:ph type="body" idx="1"/>
          </p:nvPr>
        </p:nvSpPr>
        <p:spPr>
          <a:xfrm>
            <a:off x="539552" y="260648"/>
            <a:ext cx="7884368" cy="6858000"/>
          </a:xfrm>
        </p:spPr>
        <p:txBody>
          <a:bodyPr>
            <a:normAutofit/>
          </a:bodyPr>
          <a:lstStyle/>
          <a:p>
            <a:pPr marL="0" indent="0">
              <a:lnSpc>
                <a:spcPct val="150000"/>
              </a:lnSpc>
              <a:buFont typeface="Wingdings" pitchFamily="2" charset="2"/>
              <a:buNone/>
            </a:pPr>
            <a:r>
              <a:rPr lang="zh-CN" sz="2000" dirty="0">
                <a:latin typeface="+mn-ea"/>
              </a:rPr>
              <a:t>区别：</a:t>
            </a:r>
          </a:p>
          <a:p>
            <a:pPr marL="0" indent="0">
              <a:lnSpc>
                <a:spcPct val="150000"/>
              </a:lnSpc>
              <a:buFont typeface="Wingdings" pitchFamily="2" charset="2"/>
              <a:buNone/>
            </a:pPr>
            <a:r>
              <a:rPr lang="zh-CN" sz="2000" dirty="0">
                <a:latin typeface="+mn-ea"/>
              </a:rPr>
              <a:t>　　</a:t>
            </a:r>
            <a:r>
              <a:rPr lang="zh-CN" sz="2000" dirty="0">
                <a:solidFill>
                  <a:srgbClr val="FF0000"/>
                </a:solidFill>
                <a:latin typeface="+mn-ea"/>
              </a:rPr>
              <a:t>会议记录不是公文，只是一种事务文书，</a:t>
            </a:r>
            <a:r>
              <a:rPr lang="zh-CN" sz="2000" dirty="0">
                <a:latin typeface="+mn-ea"/>
              </a:rPr>
              <a:t>是会议</a:t>
            </a:r>
            <a:r>
              <a:rPr lang="zh-CN" sz="2000" dirty="0" smtClean="0">
                <a:latin typeface="+mn-ea"/>
              </a:rPr>
              <a:t>情况的</a:t>
            </a:r>
            <a:r>
              <a:rPr lang="zh-CN" sz="2000" dirty="0">
                <a:latin typeface="+mn-ea"/>
              </a:rPr>
              <a:t>原始记录，是拟写公文的原始参考材料</a:t>
            </a:r>
            <a:r>
              <a:rPr lang="zh-CN" sz="2000" dirty="0" smtClean="0">
                <a:latin typeface="+mn-ea"/>
              </a:rPr>
              <a:t>。因此</a:t>
            </a:r>
            <a:r>
              <a:rPr lang="zh-CN" sz="2000" dirty="0">
                <a:latin typeface="+mn-ea"/>
              </a:rPr>
              <a:t>，</a:t>
            </a:r>
            <a:r>
              <a:rPr lang="zh-CN" sz="2000" dirty="0">
                <a:solidFill>
                  <a:srgbClr val="FF0000"/>
                </a:solidFill>
                <a:latin typeface="+mn-ea"/>
              </a:rPr>
              <a:t>一定</a:t>
            </a:r>
            <a:r>
              <a:rPr lang="zh-CN" sz="2000" dirty="0" smtClean="0">
                <a:solidFill>
                  <a:srgbClr val="FF0000"/>
                </a:solidFill>
                <a:latin typeface="+mn-ea"/>
              </a:rPr>
              <a:t>要按</a:t>
            </a:r>
            <a:r>
              <a:rPr lang="zh-CN" sz="2000" dirty="0">
                <a:solidFill>
                  <a:srgbClr val="FF0000"/>
                </a:solidFill>
                <a:latin typeface="+mn-ea"/>
              </a:rPr>
              <a:t>会议的实际进程详细地记录开会的情况和每位发言人</a:t>
            </a:r>
            <a:r>
              <a:rPr lang="zh-CN" sz="2000" dirty="0" smtClean="0">
                <a:solidFill>
                  <a:srgbClr val="FF0000"/>
                </a:solidFill>
                <a:latin typeface="+mn-ea"/>
              </a:rPr>
              <a:t>的发言</a:t>
            </a:r>
            <a:r>
              <a:rPr lang="zh-CN" sz="2000" dirty="0">
                <a:solidFill>
                  <a:srgbClr val="FF0000"/>
                </a:solidFill>
                <a:latin typeface="+mn-ea"/>
              </a:rPr>
              <a:t>，</a:t>
            </a:r>
            <a:r>
              <a:rPr lang="zh-CN" sz="2000" dirty="0">
                <a:latin typeface="+mn-ea"/>
              </a:rPr>
              <a:t>真实地反映发言人对每个议题的看法和意见，</a:t>
            </a:r>
            <a:r>
              <a:rPr lang="zh-CN" sz="2000" dirty="0" smtClean="0">
                <a:latin typeface="+mn-ea"/>
              </a:rPr>
              <a:t>不能随意</a:t>
            </a:r>
            <a:r>
              <a:rPr lang="zh-CN" sz="2000" dirty="0">
                <a:latin typeface="+mn-ea"/>
              </a:rPr>
              <a:t>增删。尤其是会议在某一问题上出现分歧的时候，</a:t>
            </a:r>
            <a:r>
              <a:rPr lang="zh-CN" sz="2000" dirty="0" smtClean="0">
                <a:latin typeface="+mn-ea"/>
              </a:rPr>
              <a:t>更要</a:t>
            </a:r>
            <a:r>
              <a:rPr lang="zh-CN" sz="2000" dirty="0">
                <a:latin typeface="+mn-ea"/>
              </a:rPr>
              <a:t>准确详细地将分歧意见完整地记录下来，以体现会议</a:t>
            </a:r>
            <a:r>
              <a:rPr lang="zh-CN" sz="2000" dirty="0" smtClean="0">
                <a:latin typeface="+mn-ea"/>
              </a:rPr>
              <a:t>的实际</a:t>
            </a:r>
            <a:r>
              <a:rPr lang="zh-CN" sz="2000" dirty="0">
                <a:latin typeface="+mn-ea"/>
              </a:rPr>
              <a:t>面貌。</a:t>
            </a:r>
          </a:p>
          <a:p>
            <a:pPr marL="0" indent="0">
              <a:lnSpc>
                <a:spcPct val="150000"/>
              </a:lnSpc>
              <a:buFont typeface="Wingdings" pitchFamily="2" charset="2"/>
              <a:buNone/>
            </a:pPr>
            <a:r>
              <a:rPr lang="zh-CN" sz="2000" dirty="0">
                <a:latin typeface="+mn-ea"/>
              </a:rPr>
              <a:t>　　</a:t>
            </a:r>
            <a:r>
              <a:rPr lang="zh-CN" sz="2000" dirty="0">
                <a:solidFill>
                  <a:srgbClr val="FF0000"/>
                </a:solidFill>
                <a:latin typeface="+mn-ea"/>
              </a:rPr>
              <a:t>会议纪要是一种正式的公文，</a:t>
            </a:r>
            <a:r>
              <a:rPr lang="zh-CN" sz="2000" dirty="0">
                <a:latin typeface="+mn-ea"/>
              </a:rPr>
              <a:t>它记载的是会议的</a:t>
            </a:r>
            <a:r>
              <a:rPr lang="zh-CN" sz="2000" dirty="0" smtClean="0">
                <a:latin typeface="+mn-ea"/>
              </a:rPr>
              <a:t>要点（</a:t>
            </a:r>
            <a:r>
              <a:rPr lang="zh-CN" sz="2000" dirty="0">
                <a:latin typeface="+mn-ea"/>
              </a:rPr>
              <a:t>与会各方所达成的共识），诸如会场的气氛、会上</a:t>
            </a:r>
            <a:r>
              <a:rPr lang="zh-CN" sz="2000" dirty="0" smtClean="0">
                <a:latin typeface="+mn-ea"/>
              </a:rPr>
              <a:t>的分歧</a:t>
            </a:r>
            <a:r>
              <a:rPr lang="zh-CN" sz="2000" dirty="0">
                <a:latin typeface="+mn-ea"/>
              </a:rPr>
              <a:t>、每个发言人的详细发言等过于细致的情况在纪要</a:t>
            </a:r>
            <a:r>
              <a:rPr lang="zh-CN" sz="2000" dirty="0" smtClean="0">
                <a:latin typeface="+mn-ea"/>
              </a:rPr>
              <a:t>中是</a:t>
            </a:r>
            <a:r>
              <a:rPr lang="zh-CN" sz="2000" dirty="0">
                <a:latin typeface="+mn-ea"/>
              </a:rPr>
              <a:t>不可能得到完整全面的反映的</a:t>
            </a:r>
            <a:r>
              <a:rPr lang="zh-CN" sz="2000" dirty="0" smtClean="0">
                <a:latin typeface="+mn-ea"/>
              </a:rPr>
              <a:t>。</a:t>
            </a:r>
            <a:endParaRPr lang="en-US" altLang="zh-CN" sz="2000" dirty="0" smtClean="0">
              <a:latin typeface="+mn-ea"/>
            </a:endParaRPr>
          </a:p>
          <a:p>
            <a:pPr marL="0" indent="0">
              <a:lnSpc>
                <a:spcPct val="150000"/>
              </a:lnSpc>
              <a:buFont typeface="Wingdings" pitchFamily="2" charset="2"/>
              <a:buNone/>
            </a:pPr>
            <a:r>
              <a:rPr lang="zh-CN" sz="2000" dirty="0" smtClean="0">
                <a:latin typeface="+mn-ea"/>
              </a:rPr>
              <a:t>因此</a:t>
            </a:r>
            <a:r>
              <a:rPr lang="zh-CN" sz="2000" dirty="0">
                <a:latin typeface="+mn-ea"/>
              </a:rPr>
              <a:t>，拟写会议纪要</a:t>
            </a:r>
            <a:r>
              <a:rPr lang="zh-CN" sz="2000" dirty="0" smtClean="0">
                <a:latin typeface="+mn-ea"/>
              </a:rPr>
              <a:t>时一定</a:t>
            </a:r>
            <a:r>
              <a:rPr lang="zh-CN" sz="2000" dirty="0">
                <a:latin typeface="+mn-ea"/>
              </a:rPr>
              <a:t>要本着“记录要点”的宗旨，</a:t>
            </a:r>
            <a:r>
              <a:rPr lang="zh-CN" sz="2000" dirty="0">
                <a:solidFill>
                  <a:srgbClr val="FF0000"/>
                </a:solidFill>
                <a:latin typeface="+mn-ea"/>
              </a:rPr>
              <a:t>概括地传达会议的精神</a:t>
            </a:r>
            <a:r>
              <a:rPr lang="zh-CN" sz="2000" dirty="0" smtClean="0">
                <a:solidFill>
                  <a:srgbClr val="FF0000"/>
                </a:solidFill>
                <a:latin typeface="+mn-ea"/>
              </a:rPr>
              <a:t>和要求</a:t>
            </a:r>
            <a:r>
              <a:rPr lang="zh-CN" sz="2000" dirty="0">
                <a:solidFill>
                  <a:srgbClr val="FF0000"/>
                </a:solidFill>
                <a:latin typeface="+mn-ea"/>
              </a:rPr>
              <a:t>，不能缺少必要的归纳</a:t>
            </a:r>
            <a:r>
              <a:rPr lang="zh-CN" sz="2000" dirty="0">
                <a:latin typeface="+mn-ea"/>
              </a:rPr>
              <a:t>，否则就将会议纪要写成</a:t>
            </a:r>
            <a:r>
              <a:rPr lang="zh-CN" sz="2000" dirty="0" smtClean="0">
                <a:latin typeface="+mn-ea"/>
              </a:rPr>
              <a:t>会议记录</a:t>
            </a:r>
            <a:r>
              <a:rPr lang="zh-CN" sz="2000" dirty="0">
                <a:latin typeface="+mn-ea"/>
              </a:rPr>
              <a:t>了</a:t>
            </a:r>
            <a:r>
              <a:rPr lang="zh-CN" sz="2000" dirty="0" smtClean="0">
                <a:latin typeface="+mn-ea"/>
              </a:rPr>
              <a:t>。条</a:t>
            </a:r>
            <a:r>
              <a:rPr lang="zh-CN" sz="2000" dirty="0">
                <a:latin typeface="+mn-ea"/>
              </a:rPr>
              <a:t>理化、理论化是会议纪要与会议记录的根本区别。</a:t>
            </a:r>
          </a:p>
        </p:txBody>
      </p:sp>
    </p:spTree>
    <p:extLst>
      <p:ext uri="{BB962C8B-B14F-4D97-AF65-F5344CB8AC3E}">
        <p14:creationId xmlns:p14="http://schemas.microsoft.com/office/powerpoint/2010/main" val="105550042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4C742874-E815-439D-8060-06D91597BD6A}" type="datetime1">
              <a:rPr lang="zh-CN" altLang="en-US"/>
              <a:pPr/>
              <a:t>2014/11/27</a:t>
            </a:fld>
            <a:endParaRPr lang="zh-CN" altLang="zh-CN"/>
          </a:p>
        </p:txBody>
      </p:sp>
      <p:sp>
        <p:nvSpPr>
          <p:cNvPr id="5" name="灯片编号占位符 5"/>
          <p:cNvSpPr>
            <a:spLocks noGrp="1"/>
          </p:cNvSpPr>
          <p:nvPr>
            <p:ph type="sldNum" sz="quarter" idx="12"/>
          </p:nvPr>
        </p:nvSpPr>
        <p:spPr/>
        <p:txBody>
          <a:bodyPr/>
          <a:lstStyle/>
          <a:p>
            <a:fld id="{8B946912-8939-459F-A75A-3F63FA6649E3}" type="slidenum">
              <a:rPr lang="zh-CN" altLang="zh-CN"/>
              <a:pPr/>
              <a:t>37</a:t>
            </a:fld>
            <a:endParaRPr lang="zh-CN" altLang="zh-CN"/>
          </a:p>
        </p:txBody>
      </p:sp>
      <p:sp>
        <p:nvSpPr>
          <p:cNvPr id="41986" name="Rectangle 2"/>
          <p:cNvSpPr>
            <a:spLocks noGrp="1" noRot="1" noChangeArrowheads="1"/>
          </p:cNvSpPr>
          <p:nvPr>
            <p:ph type="title"/>
          </p:nvPr>
        </p:nvSpPr>
        <p:spPr/>
        <p:txBody>
          <a:bodyPr/>
          <a:lstStyle/>
          <a:p>
            <a:endParaRPr lang="zh-CN" altLang="zh-CN"/>
          </a:p>
        </p:txBody>
      </p:sp>
      <p:sp>
        <p:nvSpPr>
          <p:cNvPr id="41987" name="Rectangle 3"/>
          <p:cNvSpPr>
            <a:spLocks noGrp="1" noRot="1" noChangeArrowheads="1"/>
          </p:cNvSpPr>
          <p:nvPr>
            <p:ph type="body" idx="1"/>
          </p:nvPr>
        </p:nvSpPr>
        <p:spPr/>
        <p:txBody>
          <a:bodyPr>
            <a:normAutofit fontScale="92500"/>
          </a:bodyPr>
          <a:lstStyle/>
          <a:p>
            <a:pPr>
              <a:lnSpc>
                <a:spcPct val="150000"/>
              </a:lnSpc>
            </a:pPr>
            <a:r>
              <a:rPr lang="zh-CN" u="sng" dirty="0"/>
              <a:t>会议纪要</a:t>
            </a:r>
            <a:r>
              <a:rPr lang="zh-CN" dirty="0"/>
              <a:t>和</a:t>
            </a:r>
            <a:r>
              <a:rPr lang="zh-CN" u="sng" dirty="0"/>
              <a:t>会议记录</a:t>
            </a:r>
            <a:r>
              <a:rPr lang="zh-CN" dirty="0"/>
              <a:t>的比较</a:t>
            </a:r>
          </a:p>
          <a:p>
            <a:pPr>
              <a:lnSpc>
                <a:spcPct val="150000"/>
              </a:lnSpc>
              <a:buFont typeface="Wingdings" pitchFamily="2" charset="2"/>
              <a:buNone/>
            </a:pPr>
            <a:r>
              <a:rPr lang="zh-CN" sz="2400" dirty="0">
                <a:latin typeface="仿宋_GB2312" pitchFamily="49" charset="-122"/>
                <a:ea typeface="仿宋_GB2312" pitchFamily="49" charset="-122"/>
              </a:rPr>
              <a:t>      </a:t>
            </a:r>
            <a:r>
              <a:rPr lang="zh-CN" altLang="zh-CN" sz="2400" dirty="0">
                <a:latin typeface="仿宋_GB2312" pitchFamily="49" charset="-122"/>
                <a:ea typeface="仿宋_GB2312" pitchFamily="49" charset="-122"/>
              </a:rPr>
              <a:t>1</a:t>
            </a:r>
            <a:r>
              <a:rPr lang="zh-CN" sz="2400" dirty="0">
                <a:latin typeface="仿宋_GB2312" pitchFamily="49" charset="-122"/>
                <a:ea typeface="仿宋_GB2312" pitchFamily="49" charset="-122"/>
              </a:rPr>
              <a:t>、使用范围不同。会议记录适用于任何正式会议，会议纪要则限于较重要的会议使用。</a:t>
            </a:r>
          </a:p>
          <a:p>
            <a:pPr>
              <a:lnSpc>
                <a:spcPct val="150000"/>
              </a:lnSpc>
              <a:buFont typeface="Wingdings" pitchFamily="2" charset="2"/>
              <a:buNone/>
            </a:pPr>
            <a:r>
              <a:rPr lang="zh-CN" sz="2400" dirty="0">
                <a:latin typeface="仿宋_GB2312" pitchFamily="49" charset="-122"/>
                <a:ea typeface="仿宋_GB2312" pitchFamily="49" charset="-122"/>
              </a:rPr>
              <a:t>      </a:t>
            </a:r>
            <a:r>
              <a:rPr lang="zh-CN" altLang="zh-CN" sz="2400" dirty="0">
                <a:latin typeface="仿宋_GB2312" pitchFamily="49" charset="-122"/>
                <a:ea typeface="仿宋_GB2312" pitchFamily="49" charset="-122"/>
              </a:rPr>
              <a:t>2</a:t>
            </a:r>
            <a:r>
              <a:rPr lang="zh-CN" sz="2400" dirty="0">
                <a:latin typeface="仿宋_GB2312" pitchFamily="49" charset="-122"/>
                <a:ea typeface="仿宋_GB2312" pitchFamily="49" charset="-122"/>
              </a:rPr>
              <a:t>、文体性质不同。会议记录一般被视为资料，它不能作为文件分发，而会议纪要则属于正式公文。</a:t>
            </a:r>
          </a:p>
          <a:p>
            <a:pPr>
              <a:lnSpc>
                <a:spcPct val="150000"/>
              </a:lnSpc>
              <a:buFont typeface="Wingdings" pitchFamily="2" charset="2"/>
              <a:buNone/>
            </a:pPr>
            <a:r>
              <a:rPr lang="zh-CN" sz="2400" dirty="0">
                <a:latin typeface="仿宋_GB2312" pitchFamily="49" charset="-122"/>
                <a:ea typeface="仿宋_GB2312" pitchFamily="49" charset="-122"/>
              </a:rPr>
              <a:t>      </a:t>
            </a:r>
            <a:r>
              <a:rPr lang="zh-CN" altLang="zh-CN" sz="2400" dirty="0">
                <a:latin typeface="仿宋_GB2312" pitchFamily="49" charset="-122"/>
                <a:ea typeface="仿宋_GB2312" pitchFamily="49" charset="-122"/>
              </a:rPr>
              <a:t>3</a:t>
            </a:r>
            <a:r>
              <a:rPr lang="zh-CN" sz="2400" dirty="0">
                <a:latin typeface="仿宋_GB2312" pitchFamily="49" charset="-122"/>
                <a:ea typeface="仿宋_GB2312" pitchFamily="49" charset="-122"/>
              </a:rPr>
              <a:t>、会议记录是从头到尾把会议情况全部照录，强调完整性；会议纪要则是综合概括会议基本情况和基本精神，强调概括性。</a:t>
            </a:r>
          </a:p>
          <a:p>
            <a:pPr>
              <a:lnSpc>
                <a:spcPct val="150000"/>
              </a:lnSpc>
            </a:pPr>
            <a:endParaRPr lang="zh-CN" altLang="zh-CN" sz="2400" dirty="0">
              <a:latin typeface="仿宋_GB2312" pitchFamily="49" charset="-122"/>
              <a:ea typeface="仿宋_GB2312" pitchFamily="49" charset="-122"/>
            </a:endParaRPr>
          </a:p>
        </p:txBody>
      </p:sp>
    </p:spTree>
    <p:extLst>
      <p:ext uri="{BB962C8B-B14F-4D97-AF65-F5344CB8AC3E}">
        <p14:creationId xmlns:p14="http://schemas.microsoft.com/office/powerpoint/2010/main" val="93654242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2"/>
          <p:cNvSpPr>
            <a:spLocks noChangeArrowheads="1"/>
          </p:cNvSpPr>
          <p:nvPr/>
        </p:nvSpPr>
        <p:spPr bwMode="auto">
          <a:xfrm>
            <a:off x="1679895" y="-108857"/>
            <a:ext cx="4431968" cy="902803"/>
          </a:xfrm>
          <a:prstGeom prst="rect">
            <a:avLst/>
          </a:prstGeom>
          <a:noFill/>
          <a:ln w="9525">
            <a:noFill/>
            <a:miter lim="800000"/>
            <a:headEnd/>
            <a:tailEnd/>
          </a:ln>
        </p:spPr>
        <p:txBody>
          <a:bodyPr wrap="none" lIns="162553" tIns="81276" rIns="162553" bIns="81276">
            <a:spAutoFit/>
          </a:bodyPr>
          <a:lstStyle/>
          <a:p>
            <a:pPr>
              <a:lnSpc>
                <a:spcPct val="150000"/>
              </a:lnSpc>
            </a:pPr>
            <a:r>
              <a:rPr lang="zh-CN" altLang="en-US" sz="3200" dirty="0" smtClean="0">
                <a:solidFill>
                  <a:srgbClr val="FF0000"/>
                </a:solidFill>
                <a:latin typeface="华文中宋" pitchFamily="2" charset="-122"/>
                <a:ea typeface="华文中宋" pitchFamily="2" charset="-122"/>
              </a:rPr>
              <a:t>公司会议</a:t>
            </a:r>
            <a:r>
              <a:rPr lang="zh-CN" altLang="en-US" sz="3200" dirty="0">
                <a:solidFill>
                  <a:srgbClr val="FF0000"/>
                </a:solidFill>
                <a:latin typeface="华文中宋" pitchFamily="2" charset="-122"/>
                <a:ea typeface="华文中宋" pitchFamily="2" charset="-122"/>
              </a:rPr>
              <a:t>纪要写作格式</a:t>
            </a:r>
            <a:endParaRPr lang="en-US" altLang="zh-CN" sz="3200" dirty="0">
              <a:solidFill>
                <a:srgbClr val="FF0000"/>
              </a:solidFill>
              <a:latin typeface="华文中宋" pitchFamily="2" charset="-122"/>
              <a:ea typeface="华文中宋" pitchFamily="2" charset="-122"/>
            </a:endParaRPr>
          </a:p>
        </p:txBody>
      </p:sp>
      <p:cxnSp>
        <p:nvCxnSpPr>
          <p:cNvPr id="5" name="直接连接符 4"/>
          <p:cNvCxnSpPr/>
          <p:nvPr/>
        </p:nvCxnSpPr>
        <p:spPr>
          <a:xfrm>
            <a:off x="1720212" y="743857"/>
            <a:ext cx="5730455" cy="3025"/>
          </a:xfrm>
          <a:prstGeom prst="line">
            <a:avLst/>
          </a:prstGeom>
        </p:spPr>
        <p:style>
          <a:lnRef idx="2">
            <a:schemeClr val="dk1"/>
          </a:lnRef>
          <a:fillRef idx="0">
            <a:schemeClr val="dk1"/>
          </a:fillRef>
          <a:effectRef idx="1">
            <a:schemeClr val="dk1"/>
          </a:effectRef>
          <a:fontRef idx="minor">
            <a:schemeClr val="tx1"/>
          </a:fontRef>
        </p:style>
      </p:cxnSp>
      <p:sp>
        <p:nvSpPr>
          <p:cNvPr id="18436" name="Rectangle 1"/>
          <p:cNvSpPr>
            <a:spLocks noChangeArrowheads="1"/>
          </p:cNvSpPr>
          <p:nvPr/>
        </p:nvSpPr>
        <p:spPr bwMode="auto">
          <a:xfrm>
            <a:off x="1041554" y="6351277"/>
            <a:ext cx="7060893" cy="487305"/>
          </a:xfrm>
          <a:prstGeom prst="rect">
            <a:avLst/>
          </a:prstGeom>
          <a:noFill/>
          <a:ln w="9525">
            <a:noFill/>
            <a:miter lim="800000"/>
            <a:headEnd/>
            <a:tailEnd/>
          </a:ln>
        </p:spPr>
        <p:txBody>
          <a:bodyPr wrap="none" lIns="162553" tIns="81276" rIns="162553" bIns="81276" anchor="ctr">
            <a:spAutoFit/>
          </a:bodyPr>
          <a:lstStyle/>
          <a:p>
            <a:pPr algn="ctr" defTabSz="1625529" fontAlgn="b"/>
            <a:r>
              <a:rPr lang="zh-CN" altLang="en-US" sz="2100" dirty="0">
                <a:solidFill>
                  <a:srgbClr val="FF0000"/>
                </a:solidFill>
                <a:latin typeface="华文中宋" pitchFamily="2" charset="-122"/>
                <a:ea typeface="华文中宋" pitchFamily="2" charset="-122"/>
                <a:cs typeface="宋体" charset="-122"/>
              </a:rPr>
              <a:t>参考：</a:t>
            </a:r>
            <a:r>
              <a:rPr lang="zh-CN" altLang="en-US" sz="2100" dirty="0">
                <a:solidFill>
                  <a:srgbClr val="000000"/>
                </a:solidFill>
                <a:latin typeface="华文中宋" pitchFamily="2" charset="-122"/>
                <a:ea typeface="华文中宋" pitchFamily="2" charset="-122"/>
                <a:cs typeface="宋体" charset="-122"/>
              </a:rPr>
              <a:t>海航集团北方总部（天津）有限公司公文格式细则</a:t>
            </a:r>
            <a:endParaRPr lang="zh-CN" altLang="en-US" sz="2100" dirty="0">
              <a:solidFill>
                <a:srgbClr val="000000"/>
              </a:solidFill>
              <a:ea typeface="华文中宋" pitchFamily="2" charset="-122"/>
              <a:cs typeface="宋体" charset="-122"/>
            </a:endParaRPr>
          </a:p>
        </p:txBody>
      </p:sp>
      <p:pic>
        <p:nvPicPr>
          <p:cNvPr id="18437" name="Picture 2" descr="C:\Documents and Settings\ghui-wang\桌面\公文培训\未命名.bmp"/>
          <p:cNvPicPr>
            <a:picLocks noChangeArrowheads="1"/>
          </p:cNvPicPr>
          <p:nvPr/>
        </p:nvPicPr>
        <p:blipFill>
          <a:blip r:embed="rId2" cstate="print"/>
          <a:srcRect/>
          <a:stretch>
            <a:fillRect/>
          </a:stretch>
        </p:blipFill>
        <p:spPr bwMode="auto">
          <a:xfrm>
            <a:off x="220402" y="892025"/>
            <a:ext cx="4639630" cy="5439832"/>
          </a:xfrm>
          <a:prstGeom prst="rect">
            <a:avLst/>
          </a:prstGeom>
          <a:noFill/>
          <a:ln w="9525">
            <a:noFill/>
            <a:miter lim="800000"/>
            <a:headEnd/>
            <a:tailEnd/>
          </a:ln>
        </p:spPr>
      </p:pic>
      <p:pic>
        <p:nvPicPr>
          <p:cNvPr id="18438" name="Picture 3" descr="C:\Documents and Settings\ghui-wang\桌面\公文培训\未命名1.bmp"/>
          <p:cNvPicPr>
            <a:picLocks noChangeAspect="1" noChangeArrowheads="1"/>
          </p:cNvPicPr>
          <p:nvPr/>
        </p:nvPicPr>
        <p:blipFill>
          <a:blip r:embed="rId3" cstate="print"/>
          <a:srcRect/>
          <a:stretch>
            <a:fillRect/>
          </a:stretch>
        </p:blipFill>
        <p:spPr bwMode="auto">
          <a:xfrm>
            <a:off x="4572000" y="922264"/>
            <a:ext cx="4346222" cy="5409594"/>
          </a:xfrm>
          <a:prstGeom prst="rect">
            <a:avLst/>
          </a:prstGeom>
          <a:noFill/>
          <a:ln w="9525">
            <a:noFill/>
            <a:miter lim="800000"/>
            <a:headEnd/>
            <a:tailEnd/>
          </a:ln>
        </p:spPr>
      </p:pic>
    </p:spTree>
    <p:extLst>
      <p:ext uri="{BB962C8B-B14F-4D97-AF65-F5344CB8AC3E}">
        <p14:creationId xmlns:p14="http://schemas.microsoft.com/office/powerpoint/2010/main" val="3043479027"/>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2"/>
          <p:cNvSpPr>
            <a:spLocks noChangeArrowheads="1"/>
          </p:cNvSpPr>
          <p:nvPr/>
        </p:nvSpPr>
        <p:spPr bwMode="auto">
          <a:xfrm>
            <a:off x="1679895" y="-108857"/>
            <a:ext cx="4431968" cy="902803"/>
          </a:xfrm>
          <a:prstGeom prst="rect">
            <a:avLst/>
          </a:prstGeom>
          <a:noFill/>
          <a:ln w="9525">
            <a:noFill/>
            <a:miter lim="800000"/>
            <a:headEnd/>
            <a:tailEnd/>
          </a:ln>
        </p:spPr>
        <p:txBody>
          <a:bodyPr wrap="none" lIns="162553" tIns="81276" rIns="162553" bIns="81276">
            <a:spAutoFit/>
          </a:bodyPr>
          <a:lstStyle/>
          <a:p>
            <a:pPr>
              <a:lnSpc>
                <a:spcPct val="150000"/>
              </a:lnSpc>
            </a:pPr>
            <a:r>
              <a:rPr lang="zh-CN" altLang="en-US" sz="3200" dirty="0" smtClean="0">
                <a:solidFill>
                  <a:srgbClr val="FF0000"/>
                </a:solidFill>
                <a:latin typeface="华文中宋" pitchFamily="2" charset="-122"/>
                <a:ea typeface="华文中宋" pitchFamily="2" charset="-122"/>
              </a:rPr>
              <a:t>公司会议</a:t>
            </a:r>
            <a:r>
              <a:rPr lang="zh-CN" altLang="en-US" sz="3200" dirty="0">
                <a:solidFill>
                  <a:srgbClr val="FF0000"/>
                </a:solidFill>
                <a:latin typeface="华文中宋" pitchFamily="2" charset="-122"/>
                <a:ea typeface="华文中宋" pitchFamily="2" charset="-122"/>
              </a:rPr>
              <a:t>纪要写作格式</a:t>
            </a:r>
            <a:endParaRPr lang="en-US" altLang="zh-CN" sz="3200" dirty="0">
              <a:solidFill>
                <a:srgbClr val="FF0000"/>
              </a:solidFill>
              <a:latin typeface="华文中宋" pitchFamily="2" charset="-122"/>
              <a:ea typeface="华文中宋" pitchFamily="2" charset="-122"/>
            </a:endParaRPr>
          </a:p>
        </p:txBody>
      </p:sp>
      <p:cxnSp>
        <p:nvCxnSpPr>
          <p:cNvPr id="5" name="直接连接符 4"/>
          <p:cNvCxnSpPr/>
          <p:nvPr/>
        </p:nvCxnSpPr>
        <p:spPr>
          <a:xfrm>
            <a:off x="1706773" y="840619"/>
            <a:ext cx="5730455" cy="3025"/>
          </a:xfrm>
          <a:prstGeom prst="line">
            <a:avLst/>
          </a:prstGeom>
        </p:spPr>
        <p:style>
          <a:lnRef idx="2">
            <a:schemeClr val="dk1"/>
          </a:lnRef>
          <a:fillRef idx="0">
            <a:schemeClr val="dk1"/>
          </a:fillRef>
          <a:effectRef idx="1">
            <a:schemeClr val="dk1"/>
          </a:effectRef>
          <a:fontRef idx="minor">
            <a:schemeClr val="tx1"/>
          </a:fontRef>
        </p:style>
      </p:cxnSp>
      <p:sp>
        <p:nvSpPr>
          <p:cNvPr id="19460" name="Rectangle 1"/>
          <p:cNvSpPr>
            <a:spLocks noChangeArrowheads="1"/>
          </p:cNvSpPr>
          <p:nvPr/>
        </p:nvSpPr>
        <p:spPr bwMode="auto">
          <a:xfrm>
            <a:off x="1041554" y="6169848"/>
            <a:ext cx="7060893" cy="487305"/>
          </a:xfrm>
          <a:prstGeom prst="rect">
            <a:avLst/>
          </a:prstGeom>
          <a:noFill/>
          <a:ln w="9525">
            <a:noFill/>
            <a:miter lim="800000"/>
            <a:headEnd/>
            <a:tailEnd/>
          </a:ln>
        </p:spPr>
        <p:txBody>
          <a:bodyPr wrap="none" lIns="162553" tIns="81276" rIns="162553" bIns="81276" anchor="ctr">
            <a:spAutoFit/>
          </a:bodyPr>
          <a:lstStyle/>
          <a:p>
            <a:pPr algn="ctr" defTabSz="1625529" fontAlgn="b"/>
            <a:r>
              <a:rPr lang="zh-CN" altLang="en-US" sz="2100" dirty="0">
                <a:solidFill>
                  <a:srgbClr val="FF0000"/>
                </a:solidFill>
                <a:latin typeface="华文中宋" pitchFamily="2" charset="-122"/>
                <a:ea typeface="华文中宋" pitchFamily="2" charset="-122"/>
                <a:cs typeface="宋体" charset="-122"/>
              </a:rPr>
              <a:t>参考：</a:t>
            </a:r>
            <a:r>
              <a:rPr lang="zh-CN" altLang="en-US" sz="2100" dirty="0">
                <a:solidFill>
                  <a:srgbClr val="000000"/>
                </a:solidFill>
                <a:latin typeface="华文中宋" pitchFamily="2" charset="-122"/>
                <a:ea typeface="华文中宋" pitchFamily="2" charset="-122"/>
                <a:cs typeface="宋体" charset="-122"/>
              </a:rPr>
              <a:t>海航集团北方总部（天津）有限公司公文格式细则</a:t>
            </a:r>
            <a:endParaRPr lang="zh-CN" altLang="en-US" sz="2100" dirty="0">
              <a:ea typeface="华文中宋" pitchFamily="2" charset="-122"/>
              <a:cs typeface="宋体" charset="-122"/>
            </a:endParaRPr>
          </a:p>
        </p:txBody>
      </p:sp>
      <p:pic>
        <p:nvPicPr>
          <p:cNvPr id="19461" name="Picture 3"/>
          <p:cNvPicPr>
            <a:picLocks noChangeAspect="1" noChangeArrowheads="1"/>
          </p:cNvPicPr>
          <p:nvPr/>
        </p:nvPicPr>
        <p:blipFill>
          <a:blip r:embed="rId2" cstate="print"/>
          <a:srcRect r="919"/>
          <a:stretch>
            <a:fillRect/>
          </a:stretch>
        </p:blipFill>
        <p:spPr bwMode="auto">
          <a:xfrm>
            <a:off x="459620" y="1022049"/>
            <a:ext cx="3835534" cy="5125358"/>
          </a:xfrm>
          <a:prstGeom prst="rect">
            <a:avLst/>
          </a:prstGeom>
          <a:noFill/>
          <a:ln w="9525">
            <a:noFill/>
            <a:miter lim="800000"/>
            <a:headEnd/>
            <a:tailEnd/>
          </a:ln>
        </p:spPr>
      </p:pic>
      <p:pic>
        <p:nvPicPr>
          <p:cNvPr id="19462" name="Picture 4"/>
          <p:cNvPicPr>
            <a:picLocks noChangeArrowheads="1"/>
          </p:cNvPicPr>
          <p:nvPr/>
        </p:nvPicPr>
        <p:blipFill>
          <a:blip r:embed="rId3" cstate="print"/>
          <a:srcRect/>
          <a:stretch>
            <a:fillRect/>
          </a:stretch>
        </p:blipFill>
        <p:spPr bwMode="auto">
          <a:xfrm>
            <a:off x="4499992" y="1022048"/>
            <a:ext cx="4644008" cy="5128381"/>
          </a:xfrm>
          <a:prstGeom prst="rect">
            <a:avLst/>
          </a:prstGeom>
          <a:noFill/>
          <a:ln w="9525">
            <a:noFill/>
            <a:miter lim="800000"/>
            <a:headEnd/>
            <a:tailEnd/>
          </a:ln>
        </p:spPr>
      </p:pic>
    </p:spTree>
    <p:extLst>
      <p:ext uri="{BB962C8B-B14F-4D97-AF65-F5344CB8AC3E}">
        <p14:creationId xmlns:p14="http://schemas.microsoft.com/office/powerpoint/2010/main" val="2809661460"/>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9" name="Text Box 5"/>
          <p:cNvSpPr txBox="1">
            <a:spLocks noChangeArrowheads="1"/>
          </p:cNvSpPr>
          <p:nvPr/>
        </p:nvSpPr>
        <p:spPr bwMode="auto">
          <a:xfrm>
            <a:off x="0" y="-171400"/>
            <a:ext cx="8892480" cy="7201972"/>
          </a:xfrm>
          <a:prstGeom prst="rect">
            <a:avLst/>
          </a:prstGeom>
          <a:noFill/>
          <a:ln w="9525">
            <a:noFill/>
            <a:miter lim="800000"/>
            <a:headEnd/>
            <a:tailEnd/>
          </a:ln>
        </p:spPr>
        <p:txBody>
          <a:bodyPr wrap="square">
            <a:spAutoFit/>
          </a:bodyPr>
          <a:lstStyle/>
          <a:p>
            <a:pPr>
              <a:lnSpc>
                <a:spcPct val="150000"/>
              </a:lnSpc>
            </a:pPr>
            <a:r>
              <a:rPr lang="zh-CN" altLang="en-US" sz="2800" b="1" dirty="0">
                <a:latin typeface="楷体_GB2312" pitchFamily="49" charset="-122"/>
                <a:ea typeface="楷体_GB2312" pitchFamily="49" charset="-122"/>
              </a:rPr>
              <a:t>一、必备知识</a:t>
            </a:r>
          </a:p>
          <a:p>
            <a:pPr>
              <a:lnSpc>
                <a:spcPct val="150000"/>
              </a:lnSpc>
            </a:pPr>
            <a:r>
              <a:rPr lang="zh-CN" altLang="en-US" sz="2800" b="1" dirty="0">
                <a:latin typeface="楷体_GB2312" pitchFamily="49" charset="-122"/>
                <a:ea typeface="楷体_GB2312" pitchFamily="49" charset="-122"/>
              </a:rPr>
              <a:t>（一）</a:t>
            </a:r>
            <a:r>
              <a:rPr lang="zh-CN" altLang="en-US" sz="2800" b="1" dirty="0">
                <a:solidFill>
                  <a:srgbClr val="FF0000"/>
                </a:solidFill>
                <a:latin typeface="楷体_GB2312" pitchFamily="49" charset="-122"/>
                <a:ea typeface="楷体_GB2312" pitchFamily="49" charset="-122"/>
              </a:rPr>
              <a:t>会议纪要的涵义和用途</a:t>
            </a:r>
          </a:p>
          <a:p>
            <a:pPr>
              <a:lnSpc>
                <a:spcPct val="150000"/>
              </a:lnSpc>
            </a:pPr>
            <a:r>
              <a:rPr lang="zh-CN" altLang="en-US" sz="2800" b="1" dirty="0">
                <a:latin typeface="楷体_GB2312" pitchFamily="49" charset="-122"/>
                <a:ea typeface="楷体_GB2312" pitchFamily="49" charset="-122"/>
              </a:rPr>
              <a:t>　　会议纪要适用于</a:t>
            </a:r>
            <a:r>
              <a:rPr lang="en-US" altLang="zh-CN" sz="2800" b="1" dirty="0">
                <a:ea typeface="楷体_GB2312" pitchFamily="49" charset="-122"/>
              </a:rPr>
              <a:t>—</a:t>
            </a:r>
            <a:endParaRPr lang="en-US" altLang="zh-CN" sz="2800" b="1" dirty="0">
              <a:latin typeface="楷体_GB2312" pitchFamily="49" charset="-122"/>
              <a:ea typeface="楷体_GB2312" pitchFamily="49" charset="-122"/>
            </a:endParaRPr>
          </a:p>
          <a:p>
            <a:pPr>
              <a:lnSpc>
                <a:spcPct val="150000"/>
              </a:lnSpc>
            </a:pPr>
            <a:r>
              <a:rPr lang="en-US" altLang="zh-CN" sz="2800" dirty="0">
                <a:solidFill>
                  <a:srgbClr val="0033CC"/>
                </a:solidFill>
                <a:latin typeface="楷体_GB2312" pitchFamily="49" charset="-122"/>
                <a:ea typeface="楷体_GB2312" pitchFamily="49" charset="-122"/>
                <a:sym typeface="Wingdings" pitchFamily="2" charset="2"/>
              </a:rPr>
              <a:t></a:t>
            </a:r>
            <a:r>
              <a:rPr lang="zh-CN" altLang="en-US" sz="2800" b="1" dirty="0">
                <a:solidFill>
                  <a:srgbClr val="FF0000"/>
                </a:solidFill>
                <a:latin typeface="楷体_GB2312" pitchFamily="49" charset="-122"/>
                <a:ea typeface="楷体_GB2312" pitchFamily="49" charset="-122"/>
              </a:rPr>
              <a:t>记载、传达会议情况和议定事项</a:t>
            </a:r>
            <a:r>
              <a:rPr lang="zh-CN" altLang="en-US" sz="2800" b="1" dirty="0">
                <a:solidFill>
                  <a:srgbClr val="0033CC"/>
                </a:solidFill>
                <a:latin typeface="楷体_GB2312" pitchFamily="49" charset="-122"/>
                <a:ea typeface="楷体_GB2312" pitchFamily="49" charset="-122"/>
              </a:rPr>
              <a:t>。可以上行也可以下达。</a:t>
            </a:r>
          </a:p>
          <a:p>
            <a:pPr>
              <a:lnSpc>
                <a:spcPct val="150000"/>
              </a:lnSpc>
            </a:pPr>
            <a:r>
              <a:rPr lang="zh-CN" altLang="en-US" sz="2800" dirty="0">
                <a:solidFill>
                  <a:srgbClr val="0033CC"/>
                </a:solidFill>
                <a:latin typeface="楷体_GB2312" pitchFamily="49" charset="-122"/>
                <a:ea typeface="楷体_GB2312" pitchFamily="49" charset="-122"/>
                <a:sym typeface="Wingdings" pitchFamily="2" charset="2"/>
              </a:rPr>
              <a:t></a:t>
            </a:r>
            <a:r>
              <a:rPr lang="zh-CN" altLang="en-US" sz="2800" b="1" dirty="0">
                <a:solidFill>
                  <a:srgbClr val="0033CC"/>
                </a:solidFill>
                <a:latin typeface="楷体_GB2312" pitchFamily="49" charset="-122"/>
                <a:ea typeface="楷体_GB2312" pitchFamily="49" charset="-122"/>
              </a:rPr>
              <a:t>会议纪要根据：会议记录、会议文件、会议的其他有关资料整理而成。</a:t>
            </a:r>
          </a:p>
          <a:p>
            <a:pPr>
              <a:lnSpc>
                <a:spcPct val="150000"/>
              </a:lnSpc>
            </a:pPr>
            <a:r>
              <a:rPr lang="zh-CN" altLang="en-US" sz="2800" dirty="0">
                <a:solidFill>
                  <a:srgbClr val="0033CC"/>
                </a:solidFill>
                <a:latin typeface="楷体_GB2312" pitchFamily="49" charset="-122"/>
                <a:ea typeface="楷体_GB2312" pitchFamily="49" charset="-122"/>
                <a:sym typeface="Wingdings" pitchFamily="2" charset="2"/>
              </a:rPr>
              <a:t></a:t>
            </a:r>
            <a:r>
              <a:rPr lang="zh-CN" altLang="en-US" sz="2800" b="1" dirty="0">
                <a:solidFill>
                  <a:srgbClr val="0033CC"/>
                </a:solidFill>
                <a:latin typeface="楷体_GB2312" pitchFamily="49" charset="-122"/>
                <a:ea typeface="楷体_GB2312" pitchFamily="49" charset="-122"/>
              </a:rPr>
              <a:t>会议纪要的作用：沟通情况，交流经验，统一认识，指导工作。</a:t>
            </a:r>
          </a:p>
          <a:p>
            <a:pPr>
              <a:lnSpc>
                <a:spcPct val="150000"/>
              </a:lnSpc>
            </a:pPr>
            <a:r>
              <a:rPr lang="zh-CN" altLang="en-US" sz="2800" dirty="0">
                <a:solidFill>
                  <a:srgbClr val="0033CC"/>
                </a:solidFill>
                <a:latin typeface="楷体_GB2312" pitchFamily="49" charset="-122"/>
                <a:ea typeface="楷体_GB2312" pitchFamily="49" charset="-122"/>
                <a:sym typeface="Wingdings" pitchFamily="2" charset="2"/>
              </a:rPr>
              <a:t></a:t>
            </a:r>
            <a:r>
              <a:rPr lang="zh-CN" altLang="en-US" sz="2800" b="1" dirty="0">
                <a:solidFill>
                  <a:srgbClr val="0033CC"/>
                </a:solidFill>
                <a:latin typeface="楷体_GB2312" pitchFamily="49" charset="-122"/>
                <a:ea typeface="楷体_GB2312" pitchFamily="49" charset="-122"/>
              </a:rPr>
              <a:t>有些会议纪要可经上级领导机关或主管部门批转或被转发。</a:t>
            </a:r>
          </a:p>
        </p:txBody>
      </p:sp>
    </p:spTree>
    <p:extLst>
      <p:ext uri="{BB962C8B-B14F-4D97-AF65-F5344CB8AC3E}">
        <p14:creationId xmlns:p14="http://schemas.microsoft.com/office/powerpoint/2010/main" val="252559118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2"/>
          <p:cNvSpPr>
            <a:spLocks noChangeArrowheads="1"/>
          </p:cNvSpPr>
          <p:nvPr/>
        </p:nvSpPr>
        <p:spPr bwMode="auto">
          <a:xfrm>
            <a:off x="1679895" y="-108857"/>
            <a:ext cx="4431968" cy="902803"/>
          </a:xfrm>
          <a:prstGeom prst="rect">
            <a:avLst/>
          </a:prstGeom>
          <a:noFill/>
          <a:ln w="9525">
            <a:noFill/>
            <a:miter lim="800000"/>
            <a:headEnd/>
            <a:tailEnd/>
          </a:ln>
        </p:spPr>
        <p:txBody>
          <a:bodyPr wrap="none" lIns="162553" tIns="81276" rIns="162553" bIns="81276">
            <a:spAutoFit/>
          </a:bodyPr>
          <a:lstStyle/>
          <a:p>
            <a:pPr>
              <a:lnSpc>
                <a:spcPct val="150000"/>
              </a:lnSpc>
            </a:pPr>
            <a:r>
              <a:rPr lang="zh-CN" altLang="en-US" sz="3200" dirty="0" smtClean="0">
                <a:solidFill>
                  <a:srgbClr val="FF0000"/>
                </a:solidFill>
                <a:latin typeface="华文中宋" pitchFamily="2" charset="-122"/>
                <a:ea typeface="华文中宋" pitchFamily="2" charset="-122"/>
              </a:rPr>
              <a:t>公司会议</a:t>
            </a:r>
            <a:r>
              <a:rPr lang="zh-CN" altLang="en-US" sz="3200" dirty="0">
                <a:solidFill>
                  <a:srgbClr val="FF0000"/>
                </a:solidFill>
                <a:latin typeface="华文中宋" pitchFamily="2" charset="-122"/>
                <a:ea typeface="华文中宋" pitchFamily="2" charset="-122"/>
              </a:rPr>
              <a:t>纪要写作格式</a:t>
            </a:r>
            <a:endParaRPr lang="en-US" altLang="zh-CN" sz="3200" dirty="0">
              <a:solidFill>
                <a:srgbClr val="FF0000"/>
              </a:solidFill>
              <a:latin typeface="华文中宋" pitchFamily="2" charset="-122"/>
              <a:ea typeface="华文中宋" pitchFamily="2" charset="-122"/>
            </a:endParaRPr>
          </a:p>
        </p:txBody>
      </p:sp>
      <p:cxnSp>
        <p:nvCxnSpPr>
          <p:cNvPr id="5" name="直接连接符 4"/>
          <p:cNvCxnSpPr/>
          <p:nvPr/>
        </p:nvCxnSpPr>
        <p:spPr>
          <a:xfrm>
            <a:off x="1706773" y="840619"/>
            <a:ext cx="5730455" cy="3025"/>
          </a:xfrm>
          <a:prstGeom prst="line">
            <a:avLst/>
          </a:prstGeom>
        </p:spPr>
        <p:style>
          <a:lnRef idx="2">
            <a:schemeClr val="dk1"/>
          </a:lnRef>
          <a:fillRef idx="0">
            <a:schemeClr val="dk1"/>
          </a:fillRef>
          <a:effectRef idx="1">
            <a:schemeClr val="dk1"/>
          </a:effectRef>
          <a:fontRef idx="minor">
            <a:schemeClr val="tx1"/>
          </a:fontRef>
        </p:style>
      </p:cxnSp>
      <p:sp>
        <p:nvSpPr>
          <p:cNvPr id="20484" name="Rectangle 1"/>
          <p:cNvSpPr>
            <a:spLocks noChangeArrowheads="1"/>
          </p:cNvSpPr>
          <p:nvPr/>
        </p:nvSpPr>
        <p:spPr bwMode="auto">
          <a:xfrm>
            <a:off x="1041554" y="6351277"/>
            <a:ext cx="7060893" cy="487305"/>
          </a:xfrm>
          <a:prstGeom prst="rect">
            <a:avLst/>
          </a:prstGeom>
          <a:noFill/>
          <a:ln w="9525">
            <a:noFill/>
            <a:miter lim="800000"/>
            <a:headEnd/>
            <a:tailEnd/>
          </a:ln>
        </p:spPr>
        <p:txBody>
          <a:bodyPr wrap="none" lIns="162553" tIns="81276" rIns="162553" bIns="81276" anchor="ctr">
            <a:spAutoFit/>
          </a:bodyPr>
          <a:lstStyle/>
          <a:p>
            <a:pPr algn="ctr" defTabSz="1625529" fontAlgn="b"/>
            <a:r>
              <a:rPr lang="zh-CN" altLang="en-US" sz="2100" dirty="0">
                <a:solidFill>
                  <a:srgbClr val="FF0000"/>
                </a:solidFill>
                <a:latin typeface="华文中宋" pitchFamily="2" charset="-122"/>
                <a:ea typeface="华文中宋" pitchFamily="2" charset="-122"/>
                <a:cs typeface="宋体" charset="-122"/>
              </a:rPr>
              <a:t>参考：</a:t>
            </a:r>
            <a:r>
              <a:rPr lang="zh-CN" altLang="en-US" sz="2100" dirty="0">
                <a:solidFill>
                  <a:srgbClr val="000000"/>
                </a:solidFill>
                <a:latin typeface="华文中宋" pitchFamily="2" charset="-122"/>
                <a:ea typeface="华文中宋" pitchFamily="2" charset="-122"/>
                <a:cs typeface="宋体" charset="-122"/>
              </a:rPr>
              <a:t>海航集团北方总部（天津）有限公司公文格式细则</a:t>
            </a:r>
            <a:endParaRPr lang="zh-CN" altLang="en-US" sz="2100" dirty="0">
              <a:solidFill>
                <a:srgbClr val="000000"/>
              </a:solidFill>
              <a:ea typeface="华文中宋" pitchFamily="2" charset="-122"/>
              <a:cs typeface="宋体" charset="-122"/>
            </a:endParaRPr>
          </a:p>
        </p:txBody>
      </p:sp>
      <p:pic>
        <p:nvPicPr>
          <p:cNvPr id="20485" name="Picture 4"/>
          <p:cNvPicPr>
            <a:picLocks noChangeAspect="1" noChangeArrowheads="1"/>
          </p:cNvPicPr>
          <p:nvPr/>
        </p:nvPicPr>
        <p:blipFill>
          <a:blip r:embed="rId2" cstate="print"/>
          <a:srcRect/>
          <a:stretch>
            <a:fillRect/>
          </a:stretch>
        </p:blipFill>
        <p:spPr bwMode="auto">
          <a:xfrm>
            <a:off x="0" y="1040191"/>
            <a:ext cx="4788024" cy="5270501"/>
          </a:xfrm>
          <a:prstGeom prst="rect">
            <a:avLst/>
          </a:prstGeom>
          <a:noFill/>
          <a:ln w="9525">
            <a:noFill/>
            <a:miter lim="800000"/>
            <a:headEnd/>
            <a:tailEnd/>
          </a:ln>
          <a:effectLst/>
        </p:spPr>
      </p:pic>
      <p:pic>
        <p:nvPicPr>
          <p:cNvPr id="20486" name="Picture 5"/>
          <p:cNvPicPr preferRelativeResize="0">
            <a:picLocks noChangeArrowheads="1"/>
          </p:cNvPicPr>
          <p:nvPr/>
        </p:nvPicPr>
        <p:blipFill>
          <a:blip r:embed="rId3" cstate="print"/>
          <a:srcRect/>
          <a:stretch>
            <a:fillRect/>
          </a:stretch>
        </p:blipFill>
        <p:spPr bwMode="auto">
          <a:xfrm>
            <a:off x="4816592" y="1064381"/>
            <a:ext cx="4327407" cy="5273524"/>
          </a:xfrm>
          <a:prstGeom prst="rect">
            <a:avLst/>
          </a:prstGeom>
          <a:noFill/>
          <a:ln w="9525">
            <a:noFill/>
            <a:miter lim="800000"/>
            <a:headEnd/>
            <a:tailEnd/>
          </a:ln>
          <a:effectLst/>
        </p:spPr>
      </p:pic>
    </p:spTree>
    <p:extLst>
      <p:ext uri="{BB962C8B-B14F-4D97-AF65-F5344CB8AC3E}">
        <p14:creationId xmlns:p14="http://schemas.microsoft.com/office/powerpoint/2010/main" val="2918560382"/>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3"/>
          <p:cNvSpPr>
            <a:spLocks noChangeArrowheads="1"/>
          </p:cNvSpPr>
          <p:nvPr/>
        </p:nvSpPr>
        <p:spPr bwMode="auto">
          <a:xfrm>
            <a:off x="1679895" y="0"/>
            <a:ext cx="5784212" cy="815600"/>
          </a:xfrm>
          <a:prstGeom prst="rect">
            <a:avLst/>
          </a:prstGeom>
          <a:noFill/>
          <a:ln w="9525">
            <a:noFill/>
            <a:miter lim="800000"/>
            <a:headEnd/>
            <a:tailEnd/>
          </a:ln>
        </p:spPr>
        <p:txBody>
          <a:bodyPr lIns="162553" tIns="81276" rIns="162553" bIns="81276">
            <a:spAutoFit/>
          </a:bodyPr>
          <a:lstStyle/>
          <a:p>
            <a:pPr>
              <a:lnSpc>
                <a:spcPct val="150000"/>
              </a:lnSpc>
            </a:pPr>
            <a:r>
              <a:rPr lang="zh-CN" altLang="en-US" sz="3200" dirty="0" smtClean="0">
                <a:solidFill>
                  <a:srgbClr val="FF0000"/>
                </a:solidFill>
                <a:latin typeface="华文中宋" pitchFamily="2" charset="-122"/>
                <a:ea typeface="华文中宋" pitchFamily="2" charset="-122"/>
              </a:rPr>
              <a:t>会议</a:t>
            </a:r>
            <a:r>
              <a:rPr lang="zh-CN" altLang="en-US" sz="3200" dirty="0">
                <a:solidFill>
                  <a:srgbClr val="FF0000"/>
                </a:solidFill>
                <a:latin typeface="华文中宋" pitchFamily="2" charset="-122"/>
                <a:ea typeface="华文中宋" pitchFamily="2" charset="-122"/>
              </a:rPr>
              <a:t>纪要</a:t>
            </a:r>
            <a:r>
              <a:rPr lang="zh-CN" altLang="en-US" sz="3200" dirty="0" smtClean="0">
                <a:solidFill>
                  <a:srgbClr val="FF0000"/>
                </a:solidFill>
                <a:latin typeface="华文中宋" pitchFamily="2" charset="-122"/>
                <a:ea typeface="华文中宋" pitchFamily="2" charset="-122"/>
              </a:rPr>
              <a:t>写作案例</a:t>
            </a:r>
            <a:endParaRPr lang="zh-CN" altLang="en-US" sz="3200" dirty="0">
              <a:solidFill>
                <a:srgbClr val="FF0000"/>
              </a:solidFill>
              <a:latin typeface="华文中宋" pitchFamily="2" charset="-122"/>
              <a:ea typeface="华文中宋" pitchFamily="2" charset="-122"/>
            </a:endParaRPr>
          </a:p>
        </p:txBody>
      </p:sp>
      <p:cxnSp>
        <p:nvCxnSpPr>
          <p:cNvPr id="6" name="直接连接符 5"/>
          <p:cNvCxnSpPr/>
          <p:nvPr/>
        </p:nvCxnSpPr>
        <p:spPr>
          <a:xfrm>
            <a:off x="1244466" y="843645"/>
            <a:ext cx="6655069" cy="3023"/>
          </a:xfrm>
          <a:prstGeom prst="line">
            <a:avLst/>
          </a:prstGeom>
        </p:spPr>
        <p:style>
          <a:lnRef idx="2">
            <a:schemeClr val="dk1"/>
          </a:lnRef>
          <a:fillRef idx="0">
            <a:schemeClr val="dk1"/>
          </a:fillRef>
          <a:effectRef idx="1">
            <a:schemeClr val="dk1"/>
          </a:effectRef>
          <a:fontRef idx="minor">
            <a:schemeClr val="tx1"/>
          </a:fontRef>
        </p:style>
      </p:cxnSp>
      <p:sp>
        <p:nvSpPr>
          <p:cNvPr id="21508" name="Text Box 4"/>
          <p:cNvSpPr txBox="1">
            <a:spLocks noChangeArrowheads="1"/>
          </p:cNvSpPr>
          <p:nvPr/>
        </p:nvSpPr>
        <p:spPr bwMode="auto">
          <a:xfrm>
            <a:off x="2733525" y="822477"/>
            <a:ext cx="3666201" cy="1074645"/>
          </a:xfrm>
          <a:prstGeom prst="rect">
            <a:avLst/>
          </a:prstGeom>
          <a:noFill/>
          <a:ln w="15875" algn="ctr">
            <a:noFill/>
            <a:miter lim="800000"/>
            <a:headEnd/>
            <a:tailEnd/>
          </a:ln>
          <a:effectLst/>
        </p:spPr>
        <p:txBody>
          <a:bodyPr lIns="162553" tIns="81276" rIns="162553" bIns="81276">
            <a:spAutoFit/>
          </a:bodyPr>
          <a:lstStyle/>
          <a:p>
            <a:pPr algn="ctr" eaLnBrk="0">
              <a:lnSpc>
                <a:spcPct val="200000"/>
              </a:lnSpc>
            </a:pPr>
            <a:r>
              <a:rPr lang="en-US" altLang="zh-CN" sz="1600" b="1" dirty="0">
                <a:latin typeface="华文中宋" pitchFamily="2" charset="-122"/>
                <a:ea typeface="华文中宋" pitchFamily="2" charset="-122"/>
              </a:rPr>
              <a:t>×××</a:t>
            </a:r>
            <a:r>
              <a:rPr lang="zh-CN" altLang="en-US" sz="1600" b="1" dirty="0">
                <a:latin typeface="华文中宋" pitchFamily="2" charset="-122"/>
                <a:ea typeface="华文中宋" pitchFamily="2" charset="-122"/>
              </a:rPr>
              <a:t>集团有限公司</a:t>
            </a:r>
          </a:p>
          <a:p>
            <a:pPr algn="ctr" eaLnBrk="0">
              <a:lnSpc>
                <a:spcPct val="200000"/>
              </a:lnSpc>
            </a:pPr>
            <a:r>
              <a:rPr lang="en-US" altLang="zh-CN" sz="1600" b="1" dirty="0">
                <a:latin typeface="华文中宋" pitchFamily="2" charset="-122"/>
                <a:ea typeface="华文中宋" pitchFamily="2" charset="-122"/>
              </a:rPr>
              <a:t>2008</a:t>
            </a:r>
            <a:r>
              <a:rPr lang="zh-CN" altLang="en-US" sz="1600" b="1" dirty="0">
                <a:latin typeface="华文中宋" pitchFamily="2" charset="-122"/>
                <a:ea typeface="华文中宋" pitchFamily="2" charset="-122"/>
              </a:rPr>
              <a:t>年第一次总经理办公会议纪要</a:t>
            </a:r>
          </a:p>
        </p:txBody>
      </p:sp>
      <p:sp>
        <p:nvSpPr>
          <p:cNvPr id="21509" name="Text Box 6"/>
          <p:cNvSpPr txBox="1">
            <a:spLocks noChangeArrowheads="1"/>
          </p:cNvSpPr>
          <p:nvPr/>
        </p:nvSpPr>
        <p:spPr bwMode="auto">
          <a:xfrm>
            <a:off x="467544" y="1791557"/>
            <a:ext cx="8383345" cy="5066443"/>
          </a:xfrm>
          <a:prstGeom prst="rect">
            <a:avLst/>
          </a:prstGeom>
          <a:noFill/>
          <a:ln w="12700" algn="ctr">
            <a:noFill/>
            <a:miter lim="800000"/>
            <a:headEnd/>
            <a:tailEnd/>
          </a:ln>
          <a:effectLst/>
        </p:spPr>
        <p:txBody>
          <a:bodyPr lIns="162553" tIns="81276" rIns="162553" bIns="81276">
            <a:spAutoFit/>
          </a:bodyPr>
          <a:lstStyle/>
          <a:p>
            <a:pPr eaLnBrk="0">
              <a:lnSpc>
                <a:spcPct val="200000"/>
              </a:lnSpc>
            </a:pPr>
            <a:r>
              <a:rPr lang="en-US" altLang="zh-CN" dirty="0">
                <a:latin typeface="华文中宋" pitchFamily="2" charset="-122"/>
                <a:ea typeface="华文中宋" pitchFamily="2" charset="-122"/>
              </a:rPr>
              <a:t>      2008</a:t>
            </a:r>
            <a:r>
              <a:rPr lang="zh-CN" altLang="en-US" dirty="0">
                <a:latin typeface="华文中宋" pitchFamily="2" charset="-122"/>
                <a:ea typeface="华文中宋" pitchFamily="2" charset="-122"/>
              </a:rPr>
              <a:t>年</a:t>
            </a:r>
            <a:r>
              <a:rPr lang="en-US" altLang="zh-CN" dirty="0">
                <a:latin typeface="华文中宋" pitchFamily="2" charset="-122"/>
                <a:ea typeface="华文中宋" pitchFamily="2" charset="-122"/>
              </a:rPr>
              <a:t>1</a:t>
            </a:r>
            <a:r>
              <a:rPr lang="zh-CN" altLang="en-US" dirty="0">
                <a:latin typeface="华文中宋" pitchFamily="2" charset="-122"/>
                <a:ea typeface="华文中宋" pitchFamily="2" charset="-122"/>
              </a:rPr>
              <a:t>月</a:t>
            </a:r>
            <a:r>
              <a:rPr lang="en-US" altLang="zh-CN" dirty="0">
                <a:latin typeface="华文中宋" pitchFamily="2" charset="-122"/>
                <a:ea typeface="华文中宋" pitchFamily="2" charset="-122"/>
              </a:rPr>
              <a:t>14</a:t>
            </a:r>
            <a:r>
              <a:rPr lang="zh-CN" altLang="en-US" dirty="0">
                <a:latin typeface="华文中宋" pitchFamily="2" charset="-122"/>
                <a:ea typeface="华文中宋" pitchFamily="2" charset="-122"/>
              </a:rPr>
              <a:t>日，集团公司总经理</a:t>
            </a:r>
            <a:r>
              <a:rPr lang="en-US" altLang="zh-CN" dirty="0">
                <a:latin typeface="华文中宋" pitchFamily="2" charset="-122"/>
                <a:ea typeface="华文中宋" pitchFamily="2" charset="-122"/>
              </a:rPr>
              <a:t>×××</a:t>
            </a:r>
            <a:r>
              <a:rPr lang="zh-CN" altLang="en-US" dirty="0">
                <a:latin typeface="华文中宋" pitchFamily="2" charset="-122"/>
                <a:ea typeface="华文中宋" pitchFamily="2" charset="-122"/>
              </a:rPr>
              <a:t>在办公楼一楼一会议室主持召开办公会议，研究了相关事项。现将会议主要内容纪要如下：</a:t>
            </a:r>
          </a:p>
          <a:p>
            <a:pPr eaLnBrk="0">
              <a:lnSpc>
                <a:spcPct val="200000"/>
              </a:lnSpc>
            </a:pPr>
            <a:r>
              <a:rPr lang="zh-CN" altLang="en-US" dirty="0">
                <a:latin typeface="华文中宋" pitchFamily="2" charset="-122"/>
                <a:ea typeface="华文中宋" pitchFamily="2" charset="-122"/>
              </a:rPr>
              <a:t>       一、关于实施新</a:t>
            </a:r>
            <a:r>
              <a:rPr lang="en-US" altLang="zh-CN" dirty="0">
                <a:latin typeface="华文中宋" pitchFamily="2" charset="-122"/>
                <a:ea typeface="华文中宋" pitchFamily="2" charset="-122"/>
              </a:rPr>
              <a:t>《</a:t>
            </a:r>
            <a:r>
              <a:rPr lang="zh-CN" altLang="en-US" dirty="0">
                <a:latin typeface="华文中宋" pitchFamily="2" charset="-122"/>
                <a:ea typeface="华文中宋" pitchFamily="2" charset="-122"/>
              </a:rPr>
              <a:t>劳动合同法</a:t>
            </a:r>
            <a:r>
              <a:rPr lang="en-US" altLang="zh-CN" dirty="0">
                <a:latin typeface="华文中宋" pitchFamily="2" charset="-122"/>
                <a:ea typeface="华文中宋" pitchFamily="2" charset="-122"/>
              </a:rPr>
              <a:t>》</a:t>
            </a:r>
            <a:r>
              <a:rPr lang="zh-CN" altLang="en-US" dirty="0">
                <a:latin typeface="华文中宋" pitchFamily="2" charset="-122"/>
                <a:ea typeface="华文中宋" pitchFamily="2" charset="-122"/>
              </a:rPr>
              <a:t>相关问题。 </a:t>
            </a:r>
            <a:r>
              <a:rPr lang="en-US" altLang="zh-CN" dirty="0"/>
              <a:t>×××</a:t>
            </a:r>
            <a:r>
              <a:rPr lang="zh-CN" altLang="en-US" dirty="0"/>
              <a:t>说：</a:t>
            </a:r>
            <a:r>
              <a:rPr lang="zh-CN" altLang="en-US" dirty="0">
                <a:latin typeface="华文中宋" pitchFamily="2" charset="-122"/>
                <a:ea typeface="华文中宋" pitchFamily="2" charset="-122"/>
              </a:rPr>
              <a:t>我司不应实行劳务派遣制，并建议注销</a:t>
            </a:r>
            <a:r>
              <a:rPr lang="en-US" altLang="zh-CN" dirty="0">
                <a:latin typeface="华文中宋" pitchFamily="2" charset="-122"/>
                <a:ea typeface="华文中宋" pitchFamily="2" charset="-122"/>
              </a:rPr>
              <a:t>×××</a:t>
            </a:r>
            <a:r>
              <a:rPr lang="zh-CN" altLang="en-US" dirty="0">
                <a:latin typeface="华文中宋" pitchFamily="2" charset="-122"/>
                <a:ea typeface="华文中宋" pitchFamily="2" charset="-122"/>
              </a:rPr>
              <a:t>公司。</a:t>
            </a:r>
            <a:r>
              <a:rPr lang="en-US" altLang="zh-CN" dirty="0">
                <a:latin typeface="华文中宋" pitchFamily="2" charset="-122"/>
                <a:ea typeface="华文中宋" pitchFamily="2" charset="-122"/>
              </a:rPr>
              <a:t>×××</a:t>
            </a:r>
            <a:r>
              <a:rPr lang="zh-CN" altLang="en-US" dirty="0">
                <a:latin typeface="华文中宋" pitchFamily="2" charset="-122"/>
                <a:ea typeface="华文中宋" pitchFamily="2" charset="-122"/>
              </a:rPr>
              <a:t>说：委托财务总监陈世琴同志牵头组织相关部门按程序实施清算、审计、注销工作。</a:t>
            </a:r>
            <a:r>
              <a:rPr lang="en-US" altLang="zh-CN" dirty="0">
                <a:latin typeface="华文中宋" pitchFamily="2" charset="-122"/>
                <a:ea typeface="华文中宋" pitchFamily="2" charset="-122"/>
              </a:rPr>
              <a:t>×××</a:t>
            </a:r>
            <a:r>
              <a:rPr lang="zh-CN" altLang="en-US" dirty="0">
                <a:latin typeface="华文中宋" pitchFamily="2" charset="-122"/>
                <a:ea typeface="华文中宋" pitchFamily="2" charset="-122"/>
              </a:rPr>
              <a:t>说：不刻意规避签订无固定期限劳动合同问题，责成人力资源部尽快完善规章。</a:t>
            </a:r>
          </a:p>
          <a:p>
            <a:pPr eaLnBrk="0">
              <a:lnSpc>
                <a:spcPct val="200000"/>
              </a:lnSpc>
            </a:pPr>
            <a:r>
              <a:rPr lang="zh-CN" altLang="en-US" dirty="0">
                <a:latin typeface="华文中宋" pitchFamily="2" charset="-122"/>
                <a:ea typeface="华文中宋" pitchFamily="2" charset="-122"/>
              </a:rPr>
              <a:t>       二、关于博维公司成建制划入集团公司问题。博维公司成建制划入集团公司，以保障生产运行正常。会议明确该部门由曹千里副总经理分管。</a:t>
            </a:r>
          </a:p>
          <a:p>
            <a:pPr eaLnBrk="0">
              <a:lnSpc>
                <a:spcPct val="200000"/>
              </a:lnSpc>
            </a:pPr>
            <a:r>
              <a:rPr lang="zh-CN" altLang="en-US" dirty="0">
                <a:latin typeface="华文中宋" pitchFamily="2" charset="-122"/>
                <a:ea typeface="华文中宋" pitchFamily="2" charset="-122"/>
              </a:rPr>
              <a:t>       三、关于保安业务整合的相关问题（略）</a:t>
            </a:r>
          </a:p>
        </p:txBody>
      </p:sp>
      <p:sp>
        <p:nvSpPr>
          <p:cNvPr id="21510" name="Oval 8"/>
          <p:cNvSpPr>
            <a:spLocks noChangeArrowheads="1"/>
          </p:cNvSpPr>
          <p:nvPr/>
        </p:nvSpPr>
        <p:spPr bwMode="auto">
          <a:xfrm>
            <a:off x="3923928" y="2564904"/>
            <a:ext cx="1255216" cy="526143"/>
          </a:xfrm>
          <a:prstGeom prst="ellipse">
            <a:avLst/>
          </a:prstGeom>
          <a:noFill/>
          <a:ln w="9525" algn="ctr">
            <a:solidFill>
              <a:srgbClr val="FF0000"/>
            </a:solidFill>
            <a:round/>
            <a:headEnd/>
            <a:tailEnd/>
          </a:ln>
          <a:effectLst/>
        </p:spPr>
        <p:txBody>
          <a:bodyPr wrap="none" lIns="162553" tIns="81276" rIns="162553" bIns="81276" anchor="ctr"/>
          <a:lstStyle/>
          <a:p>
            <a:pPr>
              <a:lnSpc>
                <a:spcPct val="200000"/>
              </a:lnSpc>
            </a:pPr>
            <a:endParaRPr lang="zh-CN" altLang="en-US" sz="500" dirty="0">
              <a:solidFill>
                <a:srgbClr val="FFFF00"/>
              </a:solidFill>
            </a:endParaRPr>
          </a:p>
        </p:txBody>
      </p:sp>
      <p:sp>
        <p:nvSpPr>
          <p:cNvPr id="21511" name="Oval 11"/>
          <p:cNvSpPr>
            <a:spLocks noChangeArrowheads="1"/>
          </p:cNvSpPr>
          <p:nvPr/>
        </p:nvSpPr>
        <p:spPr bwMode="auto">
          <a:xfrm>
            <a:off x="5508104" y="3068960"/>
            <a:ext cx="892360" cy="338667"/>
          </a:xfrm>
          <a:prstGeom prst="ellipse">
            <a:avLst/>
          </a:prstGeom>
          <a:noFill/>
          <a:ln w="9525" algn="ctr">
            <a:solidFill>
              <a:srgbClr val="FF0000"/>
            </a:solidFill>
            <a:round/>
            <a:headEnd/>
            <a:tailEnd/>
          </a:ln>
          <a:effectLst/>
        </p:spPr>
        <p:txBody>
          <a:bodyPr wrap="none" lIns="162553" tIns="81276" rIns="162553" bIns="81276" anchor="ctr"/>
          <a:lstStyle/>
          <a:p>
            <a:pPr>
              <a:lnSpc>
                <a:spcPct val="200000"/>
              </a:lnSpc>
            </a:pPr>
            <a:endParaRPr lang="zh-CN" altLang="en-US" sz="500" dirty="0">
              <a:solidFill>
                <a:srgbClr val="FFFF00"/>
              </a:solidFill>
            </a:endParaRPr>
          </a:p>
        </p:txBody>
      </p:sp>
      <p:sp>
        <p:nvSpPr>
          <p:cNvPr id="21512" name="Oval 9"/>
          <p:cNvSpPr>
            <a:spLocks noChangeArrowheads="1"/>
          </p:cNvSpPr>
          <p:nvPr/>
        </p:nvSpPr>
        <p:spPr bwMode="auto">
          <a:xfrm>
            <a:off x="4067944" y="3645024"/>
            <a:ext cx="1067068" cy="323547"/>
          </a:xfrm>
          <a:prstGeom prst="ellipse">
            <a:avLst/>
          </a:prstGeom>
          <a:noFill/>
          <a:ln w="9525" algn="ctr">
            <a:solidFill>
              <a:srgbClr val="FF0000"/>
            </a:solidFill>
            <a:round/>
            <a:headEnd/>
            <a:tailEnd/>
          </a:ln>
          <a:effectLst/>
        </p:spPr>
        <p:txBody>
          <a:bodyPr wrap="none" lIns="162553" tIns="81276" rIns="162553" bIns="81276" anchor="ctr"/>
          <a:lstStyle/>
          <a:p>
            <a:pPr>
              <a:lnSpc>
                <a:spcPct val="200000"/>
              </a:lnSpc>
            </a:pPr>
            <a:endParaRPr lang="zh-CN" altLang="en-US" sz="500" dirty="0">
              <a:solidFill>
                <a:srgbClr val="FFFF00"/>
              </a:solidFill>
            </a:endParaRPr>
          </a:p>
        </p:txBody>
      </p:sp>
      <p:sp>
        <p:nvSpPr>
          <p:cNvPr id="21513" name="Oval 12"/>
          <p:cNvSpPr>
            <a:spLocks noChangeArrowheads="1"/>
          </p:cNvSpPr>
          <p:nvPr/>
        </p:nvSpPr>
        <p:spPr bwMode="auto">
          <a:xfrm>
            <a:off x="4942921" y="5301208"/>
            <a:ext cx="4201079" cy="501952"/>
          </a:xfrm>
          <a:prstGeom prst="ellipse">
            <a:avLst/>
          </a:prstGeom>
          <a:noFill/>
          <a:ln w="9525" algn="ctr">
            <a:solidFill>
              <a:srgbClr val="FF0000"/>
            </a:solidFill>
            <a:round/>
            <a:headEnd/>
            <a:tailEnd/>
          </a:ln>
          <a:effectLst/>
        </p:spPr>
        <p:txBody>
          <a:bodyPr wrap="none" lIns="162553" tIns="81276" rIns="162553" bIns="81276" anchor="ctr"/>
          <a:lstStyle/>
          <a:p>
            <a:pPr>
              <a:lnSpc>
                <a:spcPct val="200000"/>
              </a:lnSpc>
            </a:pPr>
            <a:endParaRPr lang="zh-CN" altLang="en-US" sz="500" dirty="0">
              <a:solidFill>
                <a:srgbClr val="FFFF00"/>
              </a:solidFill>
            </a:endParaRPr>
          </a:p>
        </p:txBody>
      </p:sp>
      <p:sp>
        <p:nvSpPr>
          <p:cNvPr id="21514" name="Oval 11"/>
          <p:cNvSpPr>
            <a:spLocks noChangeArrowheads="1"/>
          </p:cNvSpPr>
          <p:nvPr/>
        </p:nvSpPr>
        <p:spPr bwMode="auto">
          <a:xfrm>
            <a:off x="5148064" y="4221088"/>
            <a:ext cx="892360" cy="338667"/>
          </a:xfrm>
          <a:prstGeom prst="ellipse">
            <a:avLst/>
          </a:prstGeom>
          <a:noFill/>
          <a:ln w="9525" algn="ctr">
            <a:solidFill>
              <a:srgbClr val="FF0000"/>
            </a:solidFill>
            <a:round/>
            <a:headEnd/>
            <a:tailEnd/>
          </a:ln>
          <a:effectLst/>
        </p:spPr>
        <p:txBody>
          <a:bodyPr wrap="none" lIns="162553" tIns="81276" rIns="162553" bIns="81276" anchor="ctr"/>
          <a:lstStyle/>
          <a:p>
            <a:pPr>
              <a:lnSpc>
                <a:spcPct val="200000"/>
              </a:lnSpc>
            </a:pPr>
            <a:endParaRPr lang="zh-CN" altLang="en-US" sz="500" dirty="0">
              <a:solidFill>
                <a:srgbClr val="FFFF00"/>
              </a:solidFill>
            </a:endParaRPr>
          </a:p>
        </p:txBody>
      </p:sp>
    </p:spTree>
    <p:extLst>
      <p:ext uri="{BB962C8B-B14F-4D97-AF65-F5344CB8AC3E}">
        <p14:creationId xmlns:p14="http://schemas.microsoft.com/office/powerpoint/2010/main" val="2066030062"/>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427366" y="2028977"/>
            <a:ext cx="8289270" cy="3958448"/>
          </a:xfrm>
          <a:prstGeom prst="rect">
            <a:avLst/>
          </a:prstGeom>
          <a:noFill/>
          <a:ln w="9525" algn="ctr">
            <a:noFill/>
            <a:miter lim="800000"/>
            <a:headEnd/>
            <a:tailEnd/>
          </a:ln>
          <a:effectLst/>
        </p:spPr>
        <p:txBody>
          <a:bodyPr lIns="162553" tIns="81276" rIns="162553" bIns="81276">
            <a:spAutoFit/>
          </a:bodyPr>
          <a:lstStyle/>
          <a:p>
            <a:pPr eaLnBrk="0">
              <a:lnSpc>
                <a:spcPct val="200000"/>
              </a:lnSpc>
            </a:pPr>
            <a:r>
              <a:rPr lang="en-US" altLang="zh-CN" dirty="0">
                <a:latin typeface="华文中宋" pitchFamily="2" charset="-122"/>
                <a:ea typeface="华文中宋" pitchFamily="2" charset="-122"/>
              </a:rPr>
              <a:t>      ——</a:t>
            </a:r>
            <a:r>
              <a:rPr lang="zh-CN" altLang="en-US" dirty="0">
                <a:solidFill>
                  <a:srgbClr val="FF0000"/>
                </a:solidFill>
                <a:latin typeface="华文中宋" pitchFamily="2" charset="-122"/>
                <a:ea typeface="华文中宋" pitchFamily="2" charset="-122"/>
              </a:rPr>
              <a:t>主要内容纪要如下。</a:t>
            </a:r>
            <a:r>
              <a:rPr lang="zh-CN" altLang="en-US" dirty="0">
                <a:latin typeface="华文中宋" pitchFamily="2" charset="-122"/>
                <a:ea typeface="华文中宋" pitchFamily="2" charset="-122"/>
              </a:rPr>
              <a:t>会议纪要本为载录会议主要精神和决定事项，</a:t>
            </a:r>
            <a:r>
              <a:rPr lang="zh-CN" altLang="en-US" dirty="0">
                <a:solidFill>
                  <a:srgbClr val="FF0000"/>
                </a:solidFill>
                <a:latin typeface="华文中宋" pitchFamily="2" charset="-122"/>
                <a:ea typeface="华文中宋" pitchFamily="2" charset="-122"/>
              </a:rPr>
              <a:t>“主要内容”</a:t>
            </a:r>
            <a:r>
              <a:rPr lang="zh-CN" altLang="en-US" dirty="0">
                <a:latin typeface="华文中宋" pitchFamily="2" charset="-122"/>
                <a:ea typeface="华文中宋" pitchFamily="2" charset="-122"/>
              </a:rPr>
              <a:t>与纪要意思重复，因此</a:t>
            </a:r>
            <a:r>
              <a:rPr lang="zh-CN" altLang="en-US" dirty="0">
                <a:solidFill>
                  <a:srgbClr val="FF0000"/>
                </a:solidFill>
                <a:latin typeface="华文中宋" pitchFamily="2" charset="-122"/>
                <a:ea typeface="华文中宋" pitchFamily="2" charset="-122"/>
              </a:rPr>
              <a:t>“主要”</a:t>
            </a:r>
            <a:r>
              <a:rPr lang="zh-CN" altLang="en-US" dirty="0">
                <a:latin typeface="华文中宋" pitchFamily="2" charset="-122"/>
                <a:ea typeface="华文中宋" pitchFamily="2" charset="-122"/>
              </a:rPr>
              <a:t>应删除</a:t>
            </a:r>
          </a:p>
          <a:p>
            <a:pPr eaLnBrk="0">
              <a:lnSpc>
                <a:spcPct val="200000"/>
              </a:lnSpc>
            </a:pPr>
            <a:r>
              <a:rPr lang="zh-CN" altLang="en-US" dirty="0">
                <a:latin typeface="华文中宋" pitchFamily="2" charset="-122"/>
                <a:ea typeface="华文中宋" pitchFamily="2" charset="-122"/>
              </a:rPr>
              <a:t>      </a:t>
            </a:r>
            <a:r>
              <a:rPr lang="en-US" altLang="zh-CN" dirty="0">
                <a:latin typeface="华文中宋" pitchFamily="2" charset="-122"/>
                <a:ea typeface="华文中宋" pitchFamily="2" charset="-122"/>
              </a:rPr>
              <a:t>——</a:t>
            </a:r>
            <a:r>
              <a:rPr lang="zh-CN" altLang="en-US" dirty="0">
                <a:solidFill>
                  <a:srgbClr val="FF0000"/>
                </a:solidFill>
                <a:latin typeface="华文中宋" pitchFamily="2" charset="-122"/>
                <a:ea typeface="华文中宋" pitchFamily="2" charset="-122"/>
              </a:rPr>
              <a:t>主体部分表述存在问题。</a:t>
            </a:r>
            <a:r>
              <a:rPr lang="zh-CN" altLang="en-US" dirty="0">
                <a:latin typeface="华文中宋" pitchFamily="2" charset="-122"/>
                <a:ea typeface="华文中宋" pitchFamily="2" charset="-122"/>
              </a:rPr>
              <a:t>会议纪要记载的议定事项，反映了主持单位和与会单位的共同意志与法定权威，因此不应是个人意见的简单罗列与叠加</a:t>
            </a:r>
          </a:p>
          <a:p>
            <a:pPr eaLnBrk="0">
              <a:lnSpc>
                <a:spcPct val="200000"/>
              </a:lnSpc>
            </a:pPr>
            <a:r>
              <a:rPr lang="zh-CN" altLang="en-US" dirty="0">
                <a:latin typeface="华文中宋" pitchFamily="2" charset="-122"/>
                <a:ea typeface="华文中宋" pitchFamily="2" charset="-122"/>
              </a:rPr>
              <a:t>      </a:t>
            </a:r>
            <a:r>
              <a:rPr lang="en-US" altLang="zh-CN" dirty="0">
                <a:latin typeface="华文中宋" pitchFamily="2" charset="-122"/>
                <a:ea typeface="华文中宋" pitchFamily="2" charset="-122"/>
              </a:rPr>
              <a:t>——</a:t>
            </a:r>
            <a:r>
              <a:rPr lang="zh-CN" altLang="en-US" dirty="0">
                <a:solidFill>
                  <a:srgbClr val="FF0000"/>
                </a:solidFill>
                <a:latin typeface="华文中宋" pitchFamily="2" charset="-122"/>
                <a:ea typeface="华文中宋" pitchFamily="2" charset="-122"/>
              </a:rPr>
              <a:t>个别条款内容太过简略。</a:t>
            </a:r>
            <a:r>
              <a:rPr lang="zh-CN" altLang="en-US" dirty="0">
                <a:latin typeface="华文中宋" pitchFamily="2" charset="-122"/>
                <a:ea typeface="华文中宋" pitchFamily="2" charset="-122"/>
              </a:rPr>
              <a:t>如“博维公司成建制划入集团公司，以保障生产运行正常”，表述线条太粗、范围太大，议定精神体现不充分</a:t>
            </a:r>
          </a:p>
          <a:p>
            <a:pPr eaLnBrk="0">
              <a:lnSpc>
                <a:spcPct val="200000"/>
              </a:lnSpc>
            </a:pPr>
            <a:r>
              <a:rPr lang="zh-CN" altLang="en-US" dirty="0">
                <a:latin typeface="华文中宋" pitchFamily="2" charset="-122"/>
                <a:ea typeface="华文中宋" pitchFamily="2" charset="-122"/>
              </a:rPr>
              <a:t>      </a:t>
            </a:r>
            <a:r>
              <a:rPr lang="en-US" altLang="zh-CN" dirty="0">
                <a:latin typeface="华文中宋" pitchFamily="2" charset="-122"/>
                <a:ea typeface="华文中宋" pitchFamily="2" charset="-122"/>
              </a:rPr>
              <a:t>——</a:t>
            </a:r>
            <a:r>
              <a:rPr lang="zh-CN" altLang="en-US" dirty="0">
                <a:solidFill>
                  <a:srgbClr val="FF0000"/>
                </a:solidFill>
                <a:latin typeface="华文中宋" pitchFamily="2" charset="-122"/>
                <a:ea typeface="华文中宋" pitchFamily="2" charset="-122"/>
              </a:rPr>
              <a:t>无参加单位和人员的信息载录。</a:t>
            </a:r>
            <a:r>
              <a:rPr lang="zh-CN" altLang="en-US" dirty="0">
                <a:latin typeface="华文中宋" pitchFamily="2" charset="-122"/>
                <a:ea typeface="华文中宋" pitchFamily="2" charset="-122"/>
              </a:rPr>
              <a:t>致使纪要的必要组成内容缺失。</a:t>
            </a:r>
          </a:p>
        </p:txBody>
      </p:sp>
      <p:sp>
        <p:nvSpPr>
          <p:cNvPr id="22531" name="Text Box 3"/>
          <p:cNvSpPr txBox="1">
            <a:spLocks noChangeArrowheads="1"/>
          </p:cNvSpPr>
          <p:nvPr/>
        </p:nvSpPr>
        <p:spPr bwMode="auto">
          <a:xfrm>
            <a:off x="3475366" y="961573"/>
            <a:ext cx="2193270" cy="686718"/>
          </a:xfrm>
          <a:prstGeom prst="rect">
            <a:avLst/>
          </a:prstGeom>
          <a:noFill/>
          <a:ln w="15875" algn="ctr">
            <a:noFill/>
            <a:miter lim="800000"/>
            <a:headEnd/>
            <a:tailEnd/>
          </a:ln>
          <a:effectLst/>
        </p:spPr>
        <p:txBody>
          <a:bodyPr lIns="162553" tIns="81276" rIns="162553" bIns="81276">
            <a:spAutoFit/>
          </a:bodyPr>
          <a:lstStyle/>
          <a:p>
            <a:pPr algn="ctr" eaLnBrk="0">
              <a:lnSpc>
                <a:spcPct val="200000"/>
              </a:lnSpc>
            </a:pPr>
            <a:r>
              <a:rPr lang="zh-CN" altLang="en-US" sz="2000" b="1" dirty="0">
                <a:latin typeface="华文中宋" pitchFamily="2" charset="-122"/>
                <a:ea typeface="华文中宋" pitchFamily="2" charset="-122"/>
              </a:rPr>
              <a:t>问题及错误解析</a:t>
            </a:r>
          </a:p>
        </p:txBody>
      </p:sp>
      <p:sp>
        <p:nvSpPr>
          <p:cNvPr id="22532" name="矩形 3"/>
          <p:cNvSpPr>
            <a:spLocks noChangeArrowheads="1"/>
          </p:cNvSpPr>
          <p:nvPr/>
        </p:nvSpPr>
        <p:spPr bwMode="auto">
          <a:xfrm>
            <a:off x="1679895" y="0"/>
            <a:ext cx="5784212" cy="1554264"/>
          </a:xfrm>
          <a:prstGeom prst="rect">
            <a:avLst/>
          </a:prstGeom>
          <a:noFill/>
          <a:ln w="9525">
            <a:noFill/>
            <a:miter lim="800000"/>
            <a:headEnd/>
            <a:tailEnd/>
          </a:ln>
        </p:spPr>
        <p:txBody>
          <a:bodyPr lIns="162553" tIns="81276" rIns="162553" bIns="81276">
            <a:spAutoFit/>
          </a:bodyPr>
          <a:lstStyle/>
          <a:p>
            <a:pPr>
              <a:lnSpc>
                <a:spcPct val="150000"/>
              </a:lnSpc>
            </a:pPr>
            <a:r>
              <a:rPr lang="zh-CN" altLang="en-US" sz="3200" dirty="0" smtClean="0">
                <a:solidFill>
                  <a:srgbClr val="FF0000"/>
                </a:solidFill>
                <a:latin typeface="华文中宋" pitchFamily="2" charset="-122"/>
                <a:ea typeface="华文中宋" pitchFamily="2" charset="-122"/>
              </a:rPr>
              <a:t>会议</a:t>
            </a:r>
            <a:r>
              <a:rPr lang="zh-CN" altLang="en-US" sz="3200" dirty="0">
                <a:solidFill>
                  <a:srgbClr val="FF0000"/>
                </a:solidFill>
                <a:latin typeface="华文中宋" pitchFamily="2" charset="-122"/>
                <a:ea typeface="华文中宋" pitchFamily="2" charset="-122"/>
              </a:rPr>
              <a:t>纪要</a:t>
            </a:r>
            <a:r>
              <a:rPr lang="zh-CN" altLang="en-US" sz="3200" dirty="0" smtClean="0">
                <a:solidFill>
                  <a:srgbClr val="FF0000"/>
                </a:solidFill>
                <a:latin typeface="华文中宋" pitchFamily="2" charset="-122"/>
                <a:ea typeface="华文中宋" pitchFamily="2" charset="-122"/>
              </a:rPr>
              <a:t>写作案例</a:t>
            </a:r>
          </a:p>
          <a:p>
            <a:pPr>
              <a:lnSpc>
                <a:spcPct val="150000"/>
              </a:lnSpc>
            </a:pPr>
            <a:endParaRPr lang="zh-CN" altLang="en-US" sz="3200" dirty="0">
              <a:solidFill>
                <a:srgbClr val="FF0000"/>
              </a:solidFill>
              <a:latin typeface="华文中宋" pitchFamily="2" charset="-122"/>
              <a:ea typeface="华文中宋" pitchFamily="2" charset="-122"/>
            </a:endParaRPr>
          </a:p>
        </p:txBody>
      </p:sp>
      <p:cxnSp>
        <p:nvCxnSpPr>
          <p:cNvPr id="9" name="直接连接符 8"/>
          <p:cNvCxnSpPr/>
          <p:nvPr/>
        </p:nvCxnSpPr>
        <p:spPr>
          <a:xfrm>
            <a:off x="1244466" y="843645"/>
            <a:ext cx="6655069" cy="3023"/>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838104484"/>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3"/>
          <p:cNvSpPr txBox="1">
            <a:spLocks noChangeArrowheads="1"/>
          </p:cNvSpPr>
          <p:nvPr/>
        </p:nvSpPr>
        <p:spPr bwMode="auto">
          <a:xfrm>
            <a:off x="2987824" y="620688"/>
            <a:ext cx="3582879" cy="859201"/>
          </a:xfrm>
          <a:prstGeom prst="rect">
            <a:avLst/>
          </a:prstGeom>
          <a:noFill/>
          <a:ln w="15875" algn="ctr">
            <a:noFill/>
            <a:miter lim="800000"/>
            <a:headEnd/>
            <a:tailEnd/>
          </a:ln>
          <a:effectLst/>
        </p:spPr>
        <p:txBody>
          <a:bodyPr lIns="162553" tIns="81276" rIns="162553" bIns="81276">
            <a:spAutoFit/>
          </a:bodyPr>
          <a:lstStyle/>
          <a:p>
            <a:pPr algn="ctr" eaLnBrk="0">
              <a:lnSpc>
                <a:spcPct val="150000"/>
              </a:lnSpc>
            </a:pPr>
            <a:r>
              <a:rPr lang="en-US" altLang="zh-CN" sz="1600" b="1" dirty="0">
                <a:latin typeface="华文中宋" pitchFamily="2" charset="-122"/>
                <a:ea typeface="华文中宋" pitchFamily="2" charset="-122"/>
              </a:rPr>
              <a:t>×××</a:t>
            </a:r>
            <a:r>
              <a:rPr lang="zh-CN" altLang="en-US" sz="1600" b="1" dirty="0">
                <a:latin typeface="华文中宋" pitchFamily="2" charset="-122"/>
                <a:ea typeface="华文中宋" pitchFamily="2" charset="-122"/>
              </a:rPr>
              <a:t>集团有限公司</a:t>
            </a:r>
          </a:p>
          <a:p>
            <a:pPr algn="ctr" eaLnBrk="0">
              <a:lnSpc>
                <a:spcPct val="150000"/>
              </a:lnSpc>
            </a:pPr>
            <a:r>
              <a:rPr lang="en-US" altLang="zh-CN" sz="1600" b="1" dirty="0">
                <a:latin typeface="华文中宋" pitchFamily="2" charset="-122"/>
                <a:ea typeface="华文中宋" pitchFamily="2" charset="-122"/>
              </a:rPr>
              <a:t>2008</a:t>
            </a:r>
            <a:r>
              <a:rPr lang="zh-CN" altLang="en-US" sz="1600" b="1" dirty="0">
                <a:latin typeface="华文中宋" pitchFamily="2" charset="-122"/>
                <a:ea typeface="华文中宋" pitchFamily="2" charset="-122"/>
              </a:rPr>
              <a:t>年第一次总经理办公会议纪要</a:t>
            </a:r>
          </a:p>
        </p:txBody>
      </p:sp>
      <p:sp>
        <p:nvSpPr>
          <p:cNvPr id="23555" name="Text Box 5"/>
          <p:cNvSpPr txBox="1">
            <a:spLocks noChangeArrowheads="1"/>
          </p:cNvSpPr>
          <p:nvPr/>
        </p:nvSpPr>
        <p:spPr bwMode="auto">
          <a:xfrm rot="-2230453">
            <a:off x="-263408" y="544130"/>
            <a:ext cx="2053503" cy="686718"/>
          </a:xfrm>
          <a:prstGeom prst="rect">
            <a:avLst/>
          </a:prstGeom>
          <a:noFill/>
          <a:ln w="15875" algn="ctr">
            <a:noFill/>
            <a:miter lim="800000"/>
            <a:headEnd/>
            <a:tailEnd/>
          </a:ln>
          <a:effectLst/>
        </p:spPr>
        <p:txBody>
          <a:bodyPr lIns="162553" tIns="81276" rIns="162553" bIns="81276">
            <a:spAutoFit/>
          </a:bodyPr>
          <a:lstStyle/>
          <a:p>
            <a:pPr algn="ctr" eaLnBrk="0">
              <a:lnSpc>
                <a:spcPct val="200000"/>
              </a:lnSpc>
            </a:pPr>
            <a:r>
              <a:rPr lang="zh-CN" altLang="en-US" sz="2000" b="1" dirty="0">
                <a:latin typeface="华文中宋" pitchFamily="2" charset="-122"/>
                <a:ea typeface="华文中宋" pitchFamily="2" charset="-122"/>
              </a:rPr>
              <a:t>修改后定稿</a:t>
            </a:r>
          </a:p>
        </p:txBody>
      </p:sp>
      <p:grpSp>
        <p:nvGrpSpPr>
          <p:cNvPr id="2" name="Group 15"/>
          <p:cNvGrpSpPr>
            <a:grpSpLocks/>
          </p:cNvGrpSpPr>
          <p:nvPr/>
        </p:nvGrpSpPr>
        <p:grpSpPr bwMode="auto">
          <a:xfrm>
            <a:off x="323528" y="1413095"/>
            <a:ext cx="8168317" cy="5444905"/>
            <a:chOff x="577" y="-277"/>
            <a:chExt cx="5860" cy="4622"/>
          </a:xfrm>
        </p:grpSpPr>
        <p:sp>
          <p:nvSpPr>
            <p:cNvPr id="23563" name="Text Box 7"/>
            <p:cNvSpPr txBox="1">
              <a:spLocks noChangeArrowheads="1"/>
            </p:cNvSpPr>
            <p:nvPr/>
          </p:nvSpPr>
          <p:spPr bwMode="auto">
            <a:xfrm>
              <a:off x="577" y="-277"/>
              <a:ext cx="5860" cy="4622"/>
            </a:xfrm>
            <a:prstGeom prst="rect">
              <a:avLst/>
            </a:prstGeom>
            <a:noFill/>
            <a:ln w="12700" algn="ctr">
              <a:noFill/>
              <a:miter lim="800000"/>
              <a:headEnd/>
              <a:tailEnd/>
            </a:ln>
            <a:effectLst/>
          </p:spPr>
          <p:txBody>
            <a:bodyPr>
              <a:spAutoFit/>
            </a:bodyPr>
            <a:lstStyle/>
            <a:p>
              <a:pPr eaLnBrk="0">
                <a:lnSpc>
                  <a:spcPct val="150000"/>
                </a:lnSpc>
              </a:pPr>
              <a:r>
                <a:rPr lang="en-US" altLang="zh-CN" dirty="0">
                  <a:latin typeface="华文中宋" pitchFamily="2" charset="-122"/>
                  <a:ea typeface="华文中宋" pitchFamily="2" charset="-122"/>
                </a:rPr>
                <a:t>      2008</a:t>
              </a:r>
              <a:r>
                <a:rPr lang="zh-CN" altLang="en-US" dirty="0">
                  <a:latin typeface="华文中宋" pitchFamily="2" charset="-122"/>
                  <a:ea typeface="华文中宋" pitchFamily="2" charset="-122"/>
                </a:rPr>
                <a:t>年</a:t>
              </a:r>
              <a:r>
                <a:rPr lang="en-US" altLang="zh-CN" dirty="0">
                  <a:latin typeface="华文中宋" pitchFamily="2" charset="-122"/>
                  <a:ea typeface="华文中宋" pitchFamily="2" charset="-122"/>
                </a:rPr>
                <a:t>1</a:t>
              </a:r>
              <a:r>
                <a:rPr lang="zh-CN" altLang="en-US" dirty="0">
                  <a:latin typeface="华文中宋" pitchFamily="2" charset="-122"/>
                  <a:ea typeface="华文中宋" pitchFamily="2" charset="-122"/>
                </a:rPr>
                <a:t>月</a:t>
              </a:r>
              <a:r>
                <a:rPr lang="en-US" altLang="zh-CN" dirty="0">
                  <a:latin typeface="华文中宋" pitchFamily="2" charset="-122"/>
                  <a:ea typeface="华文中宋" pitchFamily="2" charset="-122"/>
                </a:rPr>
                <a:t>14</a:t>
              </a:r>
              <a:r>
                <a:rPr lang="zh-CN" altLang="en-US" dirty="0">
                  <a:latin typeface="华文中宋" pitchFamily="2" charset="-122"/>
                  <a:ea typeface="华文中宋" pitchFamily="2" charset="-122"/>
                </a:rPr>
                <a:t>日，集团公司总经理</a:t>
              </a:r>
              <a:r>
                <a:rPr lang="en-US" altLang="zh-CN" dirty="0">
                  <a:latin typeface="华文中宋" pitchFamily="2" charset="-122"/>
                  <a:ea typeface="华文中宋" pitchFamily="2" charset="-122"/>
                </a:rPr>
                <a:t>×××</a:t>
              </a:r>
              <a:r>
                <a:rPr lang="zh-CN" altLang="en-US" dirty="0">
                  <a:latin typeface="华文中宋" pitchFamily="2" charset="-122"/>
                  <a:ea typeface="华文中宋" pitchFamily="2" charset="-122"/>
                </a:rPr>
                <a:t>在办公楼一楼一会议室主持召开办公会议，研究了相关事项。现将会议内容纪要如下：</a:t>
              </a:r>
            </a:p>
            <a:p>
              <a:pPr eaLnBrk="0">
                <a:lnSpc>
                  <a:spcPct val="150000"/>
                </a:lnSpc>
              </a:pPr>
              <a:r>
                <a:rPr lang="zh-CN" altLang="en-US" dirty="0">
                  <a:latin typeface="华文中宋" pitchFamily="2" charset="-122"/>
                  <a:ea typeface="华文中宋" pitchFamily="2" charset="-122"/>
                </a:rPr>
                <a:t>       一、关于实施新</a:t>
              </a:r>
              <a:r>
                <a:rPr lang="en-US" altLang="zh-CN" dirty="0">
                  <a:latin typeface="华文中宋" pitchFamily="2" charset="-122"/>
                  <a:ea typeface="华文中宋" pitchFamily="2" charset="-122"/>
                </a:rPr>
                <a:t>《</a:t>
              </a:r>
              <a:r>
                <a:rPr lang="zh-CN" altLang="en-US" dirty="0">
                  <a:latin typeface="华文中宋" pitchFamily="2" charset="-122"/>
                  <a:ea typeface="华文中宋" pitchFamily="2" charset="-122"/>
                </a:rPr>
                <a:t>劳动合同法</a:t>
              </a:r>
              <a:r>
                <a:rPr lang="en-US" altLang="zh-CN" dirty="0">
                  <a:latin typeface="华文中宋" pitchFamily="2" charset="-122"/>
                  <a:ea typeface="华文中宋" pitchFamily="2" charset="-122"/>
                </a:rPr>
                <a:t>》</a:t>
              </a:r>
              <a:r>
                <a:rPr lang="zh-CN" altLang="en-US" dirty="0">
                  <a:latin typeface="华文中宋" pitchFamily="2" charset="-122"/>
                  <a:ea typeface="华文中宋" pitchFamily="2" charset="-122"/>
                </a:rPr>
                <a:t>相关问题。会议同意我司不实行劳务派遣制，并注销</a:t>
              </a:r>
              <a:r>
                <a:rPr lang="en-US" altLang="zh-CN" dirty="0">
                  <a:latin typeface="华文中宋" pitchFamily="2" charset="-122"/>
                  <a:ea typeface="华文中宋" pitchFamily="2" charset="-122"/>
                </a:rPr>
                <a:t>×××</a:t>
              </a:r>
              <a:r>
                <a:rPr lang="zh-CN" altLang="en-US" dirty="0">
                  <a:latin typeface="华文中宋" pitchFamily="2" charset="-122"/>
                  <a:ea typeface="华文中宋" pitchFamily="2" charset="-122"/>
                </a:rPr>
                <a:t>公司。会议委托财务总监</a:t>
              </a:r>
              <a:r>
                <a:rPr lang="en-US" altLang="zh-CN" dirty="0">
                  <a:latin typeface="华文中宋" pitchFamily="2" charset="-122"/>
                  <a:ea typeface="华文中宋" pitchFamily="2" charset="-122"/>
                </a:rPr>
                <a:t>×××</a:t>
              </a:r>
              <a:r>
                <a:rPr lang="zh-CN" altLang="en-US" dirty="0">
                  <a:latin typeface="华文中宋" pitchFamily="2" charset="-122"/>
                  <a:ea typeface="华文中宋" pitchFamily="2" charset="-122"/>
                </a:rPr>
                <a:t>同志牵头组织相关部门按照法律程序实施清算、审计、注销工作。会议明确不刻意规避签订无固定期限劳动合同问题，责成人力资源部尽快完善相关规章制度。</a:t>
              </a:r>
            </a:p>
            <a:p>
              <a:pPr eaLnBrk="0">
                <a:lnSpc>
                  <a:spcPct val="150000"/>
                </a:lnSpc>
              </a:pPr>
              <a:r>
                <a:rPr lang="zh-CN" altLang="en-US" dirty="0">
                  <a:latin typeface="华文中宋" pitchFamily="2" charset="-122"/>
                  <a:ea typeface="华文中宋" pitchFamily="2" charset="-122"/>
                </a:rPr>
                <a:t>       二、关于博维公司成建制划入集团公司问题。会议同意博维重庆分公司成建制划入集团公司，会议明确划入集团公司后，该部门的名称、职责、机构由人力资源部另文下发，会议要求该部门要按照集团公司的有关规定，落实安全责任，保障生产运行正常。会议明确该部门由曹千里副总经理分管。</a:t>
              </a:r>
            </a:p>
            <a:p>
              <a:pPr eaLnBrk="0">
                <a:lnSpc>
                  <a:spcPct val="150000"/>
                </a:lnSpc>
              </a:pPr>
              <a:r>
                <a:rPr lang="zh-CN" altLang="en-US" dirty="0">
                  <a:latin typeface="华文中宋" pitchFamily="2" charset="-122"/>
                  <a:ea typeface="华文中宋" pitchFamily="2" charset="-122"/>
                </a:rPr>
                <a:t>       三、关于保安业务整合的相关问题（略）</a:t>
              </a:r>
            </a:p>
            <a:p>
              <a:pPr eaLnBrk="0">
                <a:lnSpc>
                  <a:spcPct val="150000"/>
                </a:lnSpc>
              </a:pPr>
              <a:r>
                <a:rPr lang="zh-CN" altLang="en-US" dirty="0">
                  <a:latin typeface="华文中宋" pitchFamily="2" charset="-122"/>
                  <a:ea typeface="华文中宋" pitchFamily="2" charset="-122"/>
                </a:rPr>
                <a:t>       参加人员：谭平川、戴  科、陈世琴、曹千里、邹代彬、柯  琼、黄  伟、杨  勇</a:t>
              </a:r>
              <a:r>
                <a:rPr lang="en-US" altLang="zh-CN" dirty="0">
                  <a:latin typeface="华文中宋" pitchFamily="2" charset="-122"/>
                  <a:ea typeface="华文中宋" pitchFamily="2" charset="-122"/>
                </a:rPr>
                <a:t>……</a:t>
              </a:r>
            </a:p>
          </p:txBody>
        </p:sp>
        <p:sp>
          <p:nvSpPr>
            <p:cNvPr id="23564" name="Oval 8"/>
            <p:cNvSpPr>
              <a:spLocks noChangeArrowheads="1"/>
            </p:cNvSpPr>
            <p:nvPr/>
          </p:nvSpPr>
          <p:spPr bwMode="auto">
            <a:xfrm>
              <a:off x="4193" y="456"/>
              <a:ext cx="680" cy="318"/>
            </a:xfrm>
            <a:prstGeom prst="ellipse">
              <a:avLst/>
            </a:prstGeom>
            <a:noFill/>
            <a:ln w="9525" algn="ctr">
              <a:solidFill>
                <a:srgbClr val="FF0000"/>
              </a:solidFill>
              <a:round/>
              <a:headEnd/>
              <a:tailEnd/>
            </a:ln>
            <a:effectLst/>
          </p:spPr>
          <p:txBody>
            <a:bodyPr wrap="none" anchor="ctr"/>
            <a:lstStyle/>
            <a:p>
              <a:endParaRPr lang="zh-CN" altLang="en-US" sz="400" dirty="0"/>
            </a:p>
          </p:txBody>
        </p:sp>
        <p:sp>
          <p:nvSpPr>
            <p:cNvPr id="23565" name="Oval 10"/>
            <p:cNvSpPr>
              <a:spLocks noChangeArrowheads="1"/>
            </p:cNvSpPr>
            <p:nvPr/>
          </p:nvSpPr>
          <p:spPr bwMode="auto">
            <a:xfrm>
              <a:off x="2695" y="2962"/>
              <a:ext cx="725" cy="318"/>
            </a:xfrm>
            <a:prstGeom prst="ellipse">
              <a:avLst/>
            </a:prstGeom>
            <a:noFill/>
            <a:ln w="9525" algn="ctr">
              <a:solidFill>
                <a:srgbClr val="FF0000"/>
              </a:solidFill>
              <a:round/>
              <a:headEnd/>
              <a:tailEnd/>
            </a:ln>
            <a:effectLst/>
          </p:spPr>
          <p:txBody>
            <a:bodyPr wrap="none" anchor="ctr"/>
            <a:lstStyle/>
            <a:p>
              <a:endParaRPr lang="zh-CN" altLang="en-US" sz="400" dirty="0"/>
            </a:p>
          </p:txBody>
        </p:sp>
      </p:grpSp>
      <p:sp>
        <p:nvSpPr>
          <p:cNvPr id="23557" name="Oval 12"/>
          <p:cNvSpPr>
            <a:spLocks noChangeArrowheads="1"/>
          </p:cNvSpPr>
          <p:nvPr/>
        </p:nvSpPr>
        <p:spPr bwMode="auto">
          <a:xfrm>
            <a:off x="4499992" y="3140968"/>
            <a:ext cx="1013313" cy="374952"/>
          </a:xfrm>
          <a:prstGeom prst="ellipse">
            <a:avLst/>
          </a:prstGeom>
          <a:noFill/>
          <a:ln w="9525" algn="ctr">
            <a:solidFill>
              <a:srgbClr val="FF0000"/>
            </a:solidFill>
            <a:round/>
            <a:headEnd/>
            <a:tailEnd/>
          </a:ln>
          <a:effectLst/>
        </p:spPr>
        <p:txBody>
          <a:bodyPr wrap="none" lIns="162553" tIns="81276" rIns="162553" bIns="81276" anchor="ctr"/>
          <a:lstStyle/>
          <a:p>
            <a:endParaRPr lang="zh-CN" altLang="en-US" sz="400" dirty="0"/>
          </a:p>
        </p:txBody>
      </p:sp>
      <p:sp>
        <p:nvSpPr>
          <p:cNvPr id="23558" name="Oval 13"/>
          <p:cNvSpPr>
            <a:spLocks noChangeArrowheads="1"/>
          </p:cNvSpPr>
          <p:nvPr/>
        </p:nvSpPr>
        <p:spPr bwMode="auto">
          <a:xfrm>
            <a:off x="2267744" y="4365104"/>
            <a:ext cx="4354286" cy="456594"/>
          </a:xfrm>
          <a:prstGeom prst="ellipse">
            <a:avLst/>
          </a:prstGeom>
          <a:noFill/>
          <a:ln w="9525" algn="ctr">
            <a:solidFill>
              <a:srgbClr val="FF0000"/>
            </a:solidFill>
            <a:round/>
            <a:headEnd/>
            <a:tailEnd/>
          </a:ln>
          <a:effectLst/>
        </p:spPr>
        <p:txBody>
          <a:bodyPr wrap="none" lIns="162553" tIns="81276" rIns="162553" bIns="81276" anchor="ctr"/>
          <a:lstStyle/>
          <a:p>
            <a:endParaRPr lang="zh-CN" altLang="en-US" sz="400" dirty="0"/>
          </a:p>
        </p:txBody>
      </p:sp>
      <p:sp>
        <p:nvSpPr>
          <p:cNvPr id="23559" name="Oval 14"/>
          <p:cNvSpPr>
            <a:spLocks noChangeArrowheads="1"/>
          </p:cNvSpPr>
          <p:nvPr/>
        </p:nvSpPr>
        <p:spPr bwMode="auto">
          <a:xfrm>
            <a:off x="817100" y="6071810"/>
            <a:ext cx="2784593" cy="374952"/>
          </a:xfrm>
          <a:prstGeom prst="ellipse">
            <a:avLst/>
          </a:prstGeom>
          <a:noFill/>
          <a:ln w="9525" algn="ctr">
            <a:solidFill>
              <a:srgbClr val="FF0000"/>
            </a:solidFill>
            <a:round/>
            <a:headEnd/>
            <a:tailEnd/>
          </a:ln>
          <a:effectLst/>
        </p:spPr>
        <p:txBody>
          <a:bodyPr wrap="none" lIns="162553" tIns="81276" rIns="162553" bIns="81276" anchor="ctr"/>
          <a:lstStyle/>
          <a:p>
            <a:endParaRPr lang="zh-CN" altLang="en-US" sz="400" dirty="0"/>
          </a:p>
        </p:txBody>
      </p:sp>
      <p:sp>
        <p:nvSpPr>
          <p:cNvPr id="23560" name="矩形 3"/>
          <p:cNvSpPr>
            <a:spLocks noChangeArrowheads="1"/>
          </p:cNvSpPr>
          <p:nvPr/>
        </p:nvSpPr>
        <p:spPr bwMode="auto">
          <a:xfrm>
            <a:off x="1679895" y="0"/>
            <a:ext cx="5784212" cy="1554264"/>
          </a:xfrm>
          <a:prstGeom prst="rect">
            <a:avLst/>
          </a:prstGeom>
          <a:noFill/>
          <a:ln w="9525">
            <a:noFill/>
            <a:miter lim="800000"/>
            <a:headEnd/>
            <a:tailEnd/>
          </a:ln>
        </p:spPr>
        <p:txBody>
          <a:bodyPr lIns="162553" tIns="81276" rIns="162553" bIns="81276">
            <a:spAutoFit/>
          </a:bodyPr>
          <a:lstStyle/>
          <a:p>
            <a:pPr>
              <a:lnSpc>
                <a:spcPct val="150000"/>
              </a:lnSpc>
            </a:pPr>
            <a:r>
              <a:rPr lang="zh-CN" altLang="en-US" sz="3200" dirty="0" smtClean="0">
                <a:solidFill>
                  <a:srgbClr val="FF0000"/>
                </a:solidFill>
                <a:latin typeface="华文中宋" pitchFamily="2" charset="-122"/>
                <a:ea typeface="华文中宋" pitchFamily="2" charset="-122"/>
              </a:rPr>
              <a:t>会议</a:t>
            </a:r>
            <a:r>
              <a:rPr lang="zh-CN" altLang="en-US" sz="3200" dirty="0">
                <a:solidFill>
                  <a:srgbClr val="FF0000"/>
                </a:solidFill>
                <a:latin typeface="华文中宋" pitchFamily="2" charset="-122"/>
                <a:ea typeface="华文中宋" pitchFamily="2" charset="-122"/>
              </a:rPr>
              <a:t>纪要</a:t>
            </a:r>
            <a:r>
              <a:rPr lang="zh-CN" altLang="en-US" sz="3200" dirty="0" smtClean="0">
                <a:solidFill>
                  <a:srgbClr val="FF0000"/>
                </a:solidFill>
                <a:latin typeface="华文中宋" pitchFamily="2" charset="-122"/>
                <a:ea typeface="华文中宋" pitchFamily="2" charset="-122"/>
              </a:rPr>
              <a:t>写作案例</a:t>
            </a:r>
          </a:p>
          <a:p>
            <a:pPr>
              <a:lnSpc>
                <a:spcPct val="150000"/>
              </a:lnSpc>
            </a:pPr>
            <a:endParaRPr lang="zh-CN" altLang="en-US" sz="3200" dirty="0">
              <a:solidFill>
                <a:srgbClr val="FF0000"/>
              </a:solidFill>
              <a:latin typeface="华文中宋" pitchFamily="2" charset="-122"/>
              <a:ea typeface="华文中宋" pitchFamily="2" charset="-122"/>
            </a:endParaRPr>
          </a:p>
        </p:txBody>
      </p:sp>
      <p:cxnSp>
        <p:nvCxnSpPr>
          <p:cNvPr id="17" name="直接连接符 16"/>
          <p:cNvCxnSpPr/>
          <p:nvPr/>
        </p:nvCxnSpPr>
        <p:spPr>
          <a:xfrm>
            <a:off x="1259632" y="764704"/>
            <a:ext cx="6655069" cy="3023"/>
          </a:xfrm>
          <a:prstGeom prst="line">
            <a:avLst/>
          </a:prstGeom>
        </p:spPr>
        <p:style>
          <a:lnRef idx="2">
            <a:schemeClr val="dk1"/>
          </a:lnRef>
          <a:fillRef idx="0">
            <a:schemeClr val="dk1"/>
          </a:fillRef>
          <a:effectRef idx="1">
            <a:schemeClr val="dk1"/>
          </a:effectRef>
          <a:fontRef idx="minor">
            <a:schemeClr val="tx1"/>
          </a:fontRef>
        </p:style>
      </p:cxnSp>
      <p:sp>
        <p:nvSpPr>
          <p:cNvPr id="23562" name="Oval 12"/>
          <p:cNvSpPr>
            <a:spLocks noChangeArrowheads="1"/>
          </p:cNvSpPr>
          <p:nvPr/>
        </p:nvSpPr>
        <p:spPr bwMode="auto">
          <a:xfrm>
            <a:off x="5580112" y="4005064"/>
            <a:ext cx="1010624" cy="374952"/>
          </a:xfrm>
          <a:prstGeom prst="ellipse">
            <a:avLst/>
          </a:prstGeom>
          <a:noFill/>
          <a:ln w="9525" algn="ctr">
            <a:solidFill>
              <a:srgbClr val="FF0000"/>
            </a:solidFill>
            <a:round/>
            <a:headEnd/>
            <a:tailEnd/>
          </a:ln>
          <a:effectLst/>
        </p:spPr>
        <p:txBody>
          <a:bodyPr wrap="none" lIns="162553" tIns="81276" rIns="162553" bIns="81276" anchor="ctr"/>
          <a:lstStyle/>
          <a:p>
            <a:endParaRPr lang="zh-CN" altLang="en-US" sz="400" dirty="0"/>
          </a:p>
        </p:txBody>
      </p:sp>
    </p:spTree>
    <p:extLst>
      <p:ext uri="{BB962C8B-B14F-4D97-AF65-F5344CB8AC3E}">
        <p14:creationId xmlns:p14="http://schemas.microsoft.com/office/powerpoint/2010/main" val="2111394692"/>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8" name="Text Box 4"/>
          <p:cNvSpPr txBox="1">
            <a:spLocks noChangeArrowheads="1"/>
          </p:cNvSpPr>
          <p:nvPr/>
        </p:nvSpPr>
        <p:spPr bwMode="auto">
          <a:xfrm>
            <a:off x="0" y="381000"/>
            <a:ext cx="8820472" cy="6463308"/>
          </a:xfrm>
          <a:prstGeom prst="rect">
            <a:avLst/>
          </a:prstGeom>
          <a:noFill/>
          <a:ln w="9525">
            <a:noFill/>
            <a:miter lim="800000"/>
            <a:headEnd/>
            <a:tailEnd/>
          </a:ln>
        </p:spPr>
        <p:txBody>
          <a:bodyPr wrap="square">
            <a:spAutoFit/>
          </a:bodyPr>
          <a:lstStyle/>
          <a:p>
            <a:pPr>
              <a:lnSpc>
                <a:spcPct val="200000"/>
              </a:lnSpc>
            </a:pPr>
            <a:r>
              <a:rPr lang="zh-CN" altLang="en-US" sz="2300" b="1" dirty="0">
                <a:latin typeface="楷体_GB2312" pitchFamily="49" charset="-122"/>
                <a:ea typeface="楷体_GB2312" pitchFamily="49" charset="-122"/>
              </a:rPr>
              <a:t>（二）会议纪要的特点</a:t>
            </a:r>
          </a:p>
          <a:p>
            <a:pPr>
              <a:lnSpc>
                <a:spcPct val="200000"/>
              </a:lnSpc>
            </a:pPr>
            <a:r>
              <a:rPr lang="zh-CN" altLang="en-US" sz="2300" dirty="0">
                <a:solidFill>
                  <a:srgbClr val="0033CC"/>
                </a:solidFill>
                <a:latin typeface="楷体_GB2312" pitchFamily="49" charset="-122"/>
                <a:ea typeface="楷体_GB2312" pitchFamily="49" charset="-122"/>
                <a:sym typeface="Wingdings" pitchFamily="2" charset="2"/>
              </a:rPr>
              <a:t></a:t>
            </a:r>
            <a:r>
              <a:rPr lang="zh-CN" altLang="en-US" sz="2300" b="1" dirty="0">
                <a:solidFill>
                  <a:srgbClr val="0033CC"/>
                </a:solidFill>
                <a:latin typeface="楷体_GB2312" pitchFamily="49" charset="-122"/>
                <a:ea typeface="楷体_GB2312" pitchFamily="49" charset="-122"/>
              </a:rPr>
              <a:t>内容的纪实性</a:t>
            </a:r>
            <a:r>
              <a:rPr lang="en-US" altLang="zh-CN" sz="2300" b="1" dirty="0">
                <a:solidFill>
                  <a:srgbClr val="0033CC"/>
                </a:solidFill>
                <a:latin typeface="楷体_GB2312" pitchFamily="49" charset="-122"/>
                <a:ea typeface="楷体_GB2312" pitchFamily="49" charset="-122"/>
              </a:rPr>
              <a:t>:</a:t>
            </a:r>
            <a:r>
              <a:rPr lang="zh-CN" altLang="en-US" sz="2300" b="1" dirty="0">
                <a:solidFill>
                  <a:srgbClr val="0033CC"/>
                </a:solidFill>
                <a:latin typeface="楷体_GB2312" pitchFamily="49" charset="-122"/>
                <a:ea typeface="楷体_GB2312" pitchFamily="49" charset="-122"/>
              </a:rPr>
              <a:t>在会议后期或者会后根据会议记录和各种会议材料整理而成。</a:t>
            </a:r>
          </a:p>
          <a:p>
            <a:pPr>
              <a:lnSpc>
                <a:spcPct val="200000"/>
              </a:lnSpc>
            </a:pPr>
            <a:r>
              <a:rPr lang="zh-CN" altLang="en-US" sz="2300" dirty="0">
                <a:solidFill>
                  <a:srgbClr val="0033CC"/>
                </a:solidFill>
                <a:latin typeface="楷体_GB2312" pitchFamily="49" charset="-122"/>
                <a:ea typeface="楷体_GB2312" pitchFamily="49" charset="-122"/>
                <a:sym typeface="Wingdings" pitchFamily="2" charset="2"/>
              </a:rPr>
              <a:t></a:t>
            </a:r>
            <a:r>
              <a:rPr lang="zh-CN" altLang="en-US" sz="2300" b="1" dirty="0">
                <a:solidFill>
                  <a:srgbClr val="0033CC"/>
                </a:solidFill>
                <a:latin typeface="楷体_GB2312" pitchFamily="49" charset="-122"/>
                <a:ea typeface="楷体_GB2312" pitchFamily="49" charset="-122"/>
              </a:rPr>
              <a:t>表述的纪要</a:t>
            </a:r>
            <a:r>
              <a:rPr lang="zh-CN" altLang="en-US" sz="2300" b="1" dirty="0" smtClean="0">
                <a:solidFill>
                  <a:srgbClr val="0033CC"/>
                </a:solidFill>
                <a:latin typeface="楷体_GB2312" pitchFamily="49" charset="-122"/>
                <a:ea typeface="楷体_GB2312" pitchFamily="49" charset="-122"/>
              </a:rPr>
              <a:t>性（概括性）</a:t>
            </a:r>
            <a:r>
              <a:rPr lang="en-US" altLang="zh-CN" sz="2300" b="1" dirty="0" smtClean="0">
                <a:solidFill>
                  <a:srgbClr val="0033CC"/>
                </a:solidFill>
                <a:latin typeface="楷体_GB2312" pitchFamily="49" charset="-122"/>
                <a:ea typeface="楷体_GB2312" pitchFamily="49" charset="-122"/>
              </a:rPr>
              <a:t>:</a:t>
            </a:r>
            <a:r>
              <a:rPr lang="zh-CN" altLang="en-US" sz="2300" b="1" dirty="0">
                <a:solidFill>
                  <a:srgbClr val="0033CC"/>
                </a:solidFill>
                <a:latin typeface="楷体_GB2312" pitchFamily="49" charset="-122"/>
                <a:ea typeface="楷体_GB2312" pitchFamily="49" charset="-122"/>
              </a:rPr>
              <a:t>只是对会议结果的择要归纳。</a:t>
            </a:r>
          </a:p>
          <a:p>
            <a:pPr>
              <a:lnSpc>
                <a:spcPct val="200000"/>
              </a:lnSpc>
            </a:pPr>
            <a:r>
              <a:rPr lang="zh-CN" altLang="en-US" sz="2300" dirty="0">
                <a:solidFill>
                  <a:srgbClr val="0033CC"/>
                </a:solidFill>
                <a:latin typeface="楷体_GB2312" pitchFamily="49" charset="-122"/>
                <a:ea typeface="楷体_GB2312" pitchFamily="49" charset="-122"/>
                <a:sym typeface="Wingdings" pitchFamily="2" charset="2"/>
              </a:rPr>
              <a:t></a:t>
            </a:r>
            <a:r>
              <a:rPr lang="zh-CN" altLang="en-US" sz="2300" b="1" dirty="0">
                <a:solidFill>
                  <a:srgbClr val="0033CC"/>
                </a:solidFill>
                <a:latin typeface="楷体_GB2312" pitchFamily="49" charset="-122"/>
                <a:ea typeface="楷体_GB2312" pitchFamily="49" charset="-122"/>
              </a:rPr>
              <a:t>作用的受限性</a:t>
            </a:r>
            <a:r>
              <a:rPr lang="en-US" altLang="zh-CN" sz="2300" b="1" dirty="0">
                <a:solidFill>
                  <a:srgbClr val="0033CC"/>
                </a:solidFill>
                <a:latin typeface="楷体_GB2312" pitchFamily="49" charset="-122"/>
                <a:ea typeface="楷体_GB2312" pitchFamily="49" charset="-122"/>
              </a:rPr>
              <a:t>:</a:t>
            </a:r>
            <a:r>
              <a:rPr lang="zh-CN" altLang="en-US" sz="2300" b="1" dirty="0">
                <a:solidFill>
                  <a:srgbClr val="0033CC"/>
                </a:solidFill>
                <a:latin typeface="楷体_GB2312" pitchFamily="49" charset="-122"/>
                <a:ea typeface="楷体_GB2312" pitchFamily="49" charset="-122"/>
              </a:rPr>
              <a:t>只对与会单位、与会人员有一定的约束力。要扩大读者范围和影响力，则需由上级机关将之作为</a:t>
            </a:r>
            <a:r>
              <a:rPr lang="zh-CN" altLang="en-US" sz="2300" b="1" dirty="0">
                <a:solidFill>
                  <a:srgbClr val="0033CC"/>
                </a:solidFill>
                <a:ea typeface="楷体_GB2312" pitchFamily="49" charset="-122"/>
              </a:rPr>
              <a:t>“</a:t>
            </a:r>
            <a:r>
              <a:rPr lang="zh-CN" altLang="en-US" sz="2300" b="1" dirty="0">
                <a:solidFill>
                  <a:srgbClr val="0033CC"/>
                </a:solidFill>
                <a:latin typeface="楷体_GB2312" pitchFamily="49" charset="-122"/>
                <a:ea typeface="楷体_GB2312" pitchFamily="49" charset="-122"/>
              </a:rPr>
              <a:t>通知</a:t>
            </a:r>
            <a:r>
              <a:rPr lang="zh-CN" altLang="en-US" sz="2300" b="1" dirty="0">
                <a:solidFill>
                  <a:srgbClr val="0033CC"/>
                </a:solidFill>
                <a:ea typeface="楷体_GB2312" pitchFamily="49" charset="-122"/>
              </a:rPr>
              <a:t>”</a:t>
            </a:r>
            <a:r>
              <a:rPr lang="zh-CN" altLang="en-US" sz="2300" b="1" dirty="0">
                <a:solidFill>
                  <a:srgbClr val="0033CC"/>
                </a:solidFill>
                <a:latin typeface="楷体_GB2312" pitchFamily="49" charset="-122"/>
                <a:ea typeface="楷体_GB2312" pitchFamily="49" charset="-122"/>
              </a:rPr>
              <a:t>的附件下发</a:t>
            </a:r>
            <a:r>
              <a:rPr lang="zh-CN" altLang="en-US" sz="2300" b="1" dirty="0" smtClean="0">
                <a:solidFill>
                  <a:srgbClr val="0033CC"/>
                </a:solidFill>
                <a:latin typeface="楷体_GB2312" pitchFamily="49" charset="-122"/>
                <a:ea typeface="楷体_GB2312" pitchFamily="49" charset="-122"/>
              </a:rPr>
              <a:t>。</a:t>
            </a:r>
            <a:endParaRPr lang="en-US" altLang="zh-CN" sz="2300" b="1" dirty="0" smtClean="0">
              <a:solidFill>
                <a:srgbClr val="0033CC"/>
              </a:solidFill>
              <a:latin typeface="楷体_GB2312" pitchFamily="49" charset="-122"/>
              <a:ea typeface="楷体_GB2312" pitchFamily="49" charset="-122"/>
            </a:endParaRPr>
          </a:p>
          <a:p>
            <a:pPr>
              <a:lnSpc>
                <a:spcPct val="200000"/>
              </a:lnSpc>
            </a:pPr>
            <a:r>
              <a:rPr lang="zh-CN" altLang="en-US" sz="2300" dirty="0" smtClean="0">
                <a:solidFill>
                  <a:srgbClr val="0033CC"/>
                </a:solidFill>
                <a:latin typeface="楷体_GB2312" pitchFamily="49" charset="-122"/>
                <a:ea typeface="楷体_GB2312" pitchFamily="49" charset="-122"/>
                <a:sym typeface="Wingdings" pitchFamily="2" charset="2"/>
              </a:rPr>
              <a:t></a:t>
            </a:r>
            <a:r>
              <a:rPr lang="zh-CN" altLang="en-US" sz="2300" b="1" dirty="0" smtClean="0">
                <a:solidFill>
                  <a:srgbClr val="0033CC"/>
                </a:solidFill>
                <a:latin typeface="楷体_GB2312" pitchFamily="49" charset="-122"/>
                <a:ea typeface="楷体_GB2312" pitchFamily="49" charset="-122"/>
                <a:sym typeface="Wingdings" pitchFamily="2" charset="2"/>
              </a:rPr>
              <a:t>称谓特殊性：以“会议”作为表述主体。会议指出，会议认为</a:t>
            </a:r>
            <a:r>
              <a:rPr lang="en-US" altLang="zh-CN" sz="2300" b="1" dirty="0" smtClean="0">
                <a:solidFill>
                  <a:srgbClr val="0033CC"/>
                </a:solidFill>
                <a:latin typeface="楷体_GB2312" pitchFamily="49" charset="-122"/>
                <a:ea typeface="楷体_GB2312" pitchFamily="49" charset="-122"/>
                <a:sym typeface="Wingdings" pitchFamily="2" charset="2"/>
              </a:rPr>
              <a:t>……</a:t>
            </a:r>
            <a:endParaRPr lang="en-US" altLang="zh-CN" sz="2300" b="1" dirty="0" smtClean="0">
              <a:solidFill>
                <a:srgbClr val="0033CC"/>
              </a:solidFill>
              <a:latin typeface="楷体_GB2312" pitchFamily="49" charset="-122"/>
              <a:ea typeface="楷体_GB2312" pitchFamily="49" charset="-122"/>
            </a:endParaRPr>
          </a:p>
          <a:p>
            <a:pPr>
              <a:lnSpc>
                <a:spcPct val="200000"/>
              </a:lnSpc>
            </a:pPr>
            <a:endParaRPr lang="zh-CN" altLang="en-US" sz="2300" b="1" dirty="0">
              <a:solidFill>
                <a:srgbClr val="0033CC"/>
              </a:solidFill>
              <a:latin typeface="楷体_GB2312" pitchFamily="49" charset="-122"/>
              <a:ea typeface="楷体_GB2312" pitchFamily="49" charset="-122"/>
            </a:endParaRPr>
          </a:p>
        </p:txBody>
      </p:sp>
    </p:spTree>
    <p:extLst>
      <p:ext uri="{BB962C8B-B14F-4D97-AF65-F5344CB8AC3E}">
        <p14:creationId xmlns:p14="http://schemas.microsoft.com/office/powerpoint/2010/main" val="38619248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8" name="Text Box 4"/>
          <p:cNvSpPr txBox="1">
            <a:spLocks noChangeArrowheads="1"/>
          </p:cNvSpPr>
          <p:nvPr/>
        </p:nvSpPr>
        <p:spPr bwMode="auto">
          <a:xfrm>
            <a:off x="0" y="260648"/>
            <a:ext cx="8892480" cy="7395999"/>
          </a:xfrm>
          <a:prstGeom prst="rect">
            <a:avLst/>
          </a:prstGeom>
          <a:noFill/>
          <a:ln w="9525">
            <a:noFill/>
            <a:miter lim="800000"/>
            <a:headEnd/>
            <a:tailEnd/>
          </a:ln>
        </p:spPr>
        <p:txBody>
          <a:bodyPr wrap="square">
            <a:spAutoFit/>
          </a:bodyPr>
          <a:lstStyle/>
          <a:p>
            <a:pPr>
              <a:lnSpc>
                <a:spcPct val="150000"/>
              </a:lnSpc>
            </a:pPr>
            <a:r>
              <a:rPr lang="zh-CN" altLang="en-US" sz="2300" b="1" dirty="0" smtClean="0">
                <a:latin typeface="楷体_GB2312" pitchFamily="49" charset="-122"/>
                <a:ea typeface="楷体_GB2312" pitchFamily="49" charset="-122"/>
              </a:rPr>
              <a:t>（</a:t>
            </a:r>
            <a:r>
              <a:rPr lang="zh-CN" altLang="en-US" sz="2300" b="1" dirty="0">
                <a:latin typeface="楷体_GB2312" pitchFamily="49" charset="-122"/>
                <a:ea typeface="楷体_GB2312" pitchFamily="49" charset="-122"/>
              </a:rPr>
              <a:t>三）会议纪要的类型</a:t>
            </a:r>
          </a:p>
          <a:p>
            <a:pPr>
              <a:lnSpc>
                <a:spcPct val="150000"/>
              </a:lnSpc>
            </a:pPr>
            <a:r>
              <a:rPr lang="zh-CN" altLang="en-US" sz="2300" b="1" dirty="0">
                <a:solidFill>
                  <a:srgbClr val="0033CC"/>
                </a:solidFill>
                <a:latin typeface="楷体_GB2312" pitchFamily="49" charset="-122"/>
                <a:ea typeface="楷体_GB2312" pitchFamily="49" charset="-122"/>
              </a:rPr>
              <a:t>　　</a:t>
            </a:r>
            <a:r>
              <a:rPr lang="zh-CN" altLang="en-US" sz="2300" b="1" dirty="0">
                <a:latin typeface="楷体_GB2312" pitchFamily="49" charset="-122"/>
                <a:ea typeface="楷体_GB2312" pitchFamily="49" charset="-122"/>
              </a:rPr>
              <a:t>按照会议内容的不同，会议纪要可以划分为以下几种类型：</a:t>
            </a:r>
          </a:p>
          <a:p>
            <a:pPr>
              <a:lnSpc>
                <a:spcPct val="150000"/>
              </a:lnSpc>
            </a:pPr>
            <a:r>
              <a:rPr lang="zh-CN" altLang="en-US" sz="2400" dirty="0" smtClean="0">
                <a:solidFill>
                  <a:srgbClr val="0033CC"/>
                </a:solidFill>
                <a:latin typeface="+mn-ea"/>
                <a:sym typeface="Wingdings" pitchFamily="2" charset="2"/>
              </a:rPr>
              <a:t></a:t>
            </a:r>
            <a:r>
              <a:rPr lang="zh-CN" altLang="en-US" sz="2400" b="1" dirty="0" smtClean="0">
                <a:solidFill>
                  <a:srgbClr val="0033CC"/>
                </a:solidFill>
                <a:latin typeface="+mn-ea"/>
                <a:sym typeface="Wingdings" pitchFamily="2" charset="2"/>
              </a:rPr>
              <a:t>工作会议纪要</a:t>
            </a:r>
            <a:endParaRPr lang="zh-CN" altLang="en-US" sz="2400" b="1" dirty="0">
              <a:solidFill>
                <a:srgbClr val="0033CC"/>
              </a:solidFill>
              <a:latin typeface="+mn-ea"/>
            </a:endParaRPr>
          </a:p>
          <a:p>
            <a:pPr>
              <a:lnSpc>
                <a:spcPct val="150000"/>
              </a:lnSpc>
            </a:pPr>
            <a:r>
              <a:rPr lang="zh-CN" altLang="en-US" sz="2400" dirty="0">
                <a:solidFill>
                  <a:srgbClr val="0033CC"/>
                </a:solidFill>
                <a:latin typeface="+mn-ea"/>
                <a:sym typeface="Wingdings" pitchFamily="2" charset="2"/>
              </a:rPr>
              <a:t></a:t>
            </a:r>
            <a:r>
              <a:rPr lang="zh-CN" altLang="en-US" sz="2400" b="1" dirty="0">
                <a:solidFill>
                  <a:srgbClr val="0033CC"/>
                </a:solidFill>
                <a:latin typeface="+mn-ea"/>
              </a:rPr>
              <a:t>研讨性会议纪要</a:t>
            </a:r>
          </a:p>
          <a:p>
            <a:pPr>
              <a:lnSpc>
                <a:spcPct val="150000"/>
              </a:lnSpc>
            </a:pPr>
            <a:r>
              <a:rPr lang="zh-CN" altLang="en-US" sz="2400" b="1" dirty="0">
                <a:solidFill>
                  <a:srgbClr val="0033CC"/>
                </a:solidFill>
                <a:latin typeface="+mn-ea"/>
              </a:rPr>
              <a:t>    主要记载和反映：经验交流会议、专业会议、学术性会议的研讨情况，阐明各方的主要观点、意见或情况</a:t>
            </a:r>
            <a:r>
              <a:rPr lang="zh-CN" altLang="en-US" sz="2400" b="1" dirty="0" smtClean="0">
                <a:solidFill>
                  <a:srgbClr val="FF9900"/>
                </a:solidFill>
                <a:latin typeface="+mn-ea"/>
              </a:rPr>
              <a:t>。</a:t>
            </a:r>
            <a:endParaRPr lang="en-US" altLang="zh-CN" sz="2400" b="1" dirty="0" smtClean="0">
              <a:solidFill>
                <a:srgbClr val="FF9900"/>
              </a:solidFill>
              <a:latin typeface="+mn-ea"/>
            </a:endParaRPr>
          </a:p>
          <a:p>
            <a:pPr>
              <a:lnSpc>
                <a:spcPct val="150000"/>
              </a:lnSpc>
            </a:pPr>
            <a:r>
              <a:rPr lang="en-US" altLang="zh-CN" sz="2400" dirty="0" smtClean="0">
                <a:solidFill>
                  <a:srgbClr val="0033CC"/>
                </a:solidFill>
                <a:latin typeface="+mn-ea"/>
                <a:sym typeface="Wingdings" pitchFamily="2" charset="2"/>
              </a:rPr>
              <a:t></a:t>
            </a:r>
            <a:r>
              <a:rPr lang="zh-CN" altLang="en-US" sz="2400" b="1" dirty="0" smtClean="0">
                <a:solidFill>
                  <a:srgbClr val="0033CC"/>
                </a:solidFill>
                <a:latin typeface="+mn-ea"/>
              </a:rPr>
              <a:t>协议性会议纪要</a:t>
            </a:r>
            <a:r>
              <a:rPr lang="en-US" altLang="zh-CN" sz="2400" b="1" dirty="0" smtClean="0">
                <a:solidFill>
                  <a:srgbClr val="0033CC"/>
                </a:solidFill>
                <a:latin typeface="+mn-ea"/>
              </a:rPr>
              <a:t>-</a:t>
            </a:r>
            <a:r>
              <a:rPr lang="zh-CN" altLang="en-US" sz="2400" b="1" dirty="0" smtClean="0">
                <a:solidFill>
                  <a:srgbClr val="0033CC"/>
                </a:solidFill>
                <a:latin typeface="+mn-ea"/>
              </a:rPr>
              <a:t>（座谈会议纪要）</a:t>
            </a:r>
          </a:p>
          <a:p>
            <a:pPr>
              <a:lnSpc>
                <a:spcPct val="150000"/>
              </a:lnSpc>
            </a:pPr>
            <a:r>
              <a:rPr lang="zh-CN" altLang="en-US" sz="2400" b="1" dirty="0" smtClean="0">
                <a:solidFill>
                  <a:srgbClr val="0033CC"/>
                </a:solidFill>
                <a:latin typeface="+mn-ea"/>
              </a:rPr>
              <a:t>    主要记载双边或多边会议达成的协议情况，以便作为各方执行公务和履行职责的依据。</a:t>
            </a:r>
          </a:p>
          <a:p>
            <a:pPr>
              <a:lnSpc>
                <a:spcPct val="150000"/>
              </a:lnSpc>
            </a:pPr>
            <a:r>
              <a:rPr lang="zh-CN" altLang="en-US" sz="2000" b="1" dirty="0" smtClean="0">
                <a:solidFill>
                  <a:srgbClr val="0033CC"/>
                </a:solidFill>
                <a:latin typeface="楷体_GB2312" pitchFamily="49" charset="-122"/>
                <a:ea typeface="楷体_GB2312" pitchFamily="49" charset="-122"/>
              </a:rPr>
              <a:t>   </a:t>
            </a:r>
          </a:p>
          <a:p>
            <a:pPr>
              <a:lnSpc>
                <a:spcPct val="150000"/>
              </a:lnSpc>
            </a:pPr>
            <a:r>
              <a:rPr lang="zh-CN" altLang="en-US" sz="2000" b="1" dirty="0" smtClean="0">
                <a:solidFill>
                  <a:srgbClr val="0033CC"/>
                </a:solidFill>
                <a:latin typeface="楷体_GB2312" pitchFamily="49" charset="-122"/>
                <a:ea typeface="楷体_GB2312" pitchFamily="49" charset="-122"/>
              </a:rPr>
              <a:t>  根据写法的不同，会议纪要分为三种类型：</a:t>
            </a:r>
          </a:p>
          <a:p>
            <a:pPr>
              <a:lnSpc>
                <a:spcPct val="150000"/>
              </a:lnSpc>
            </a:pPr>
            <a:r>
              <a:rPr lang="zh-CN" altLang="en-US" sz="2000" b="1" dirty="0" smtClean="0">
                <a:solidFill>
                  <a:srgbClr val="0033CC"/>
                </a:solidFill>
                <a:latin typeface="楷体_GB2312" pitchFamily="49" charset="-122"/>
                <a:ea typeface="楷体_GB2312" pitchFamily="49" charset="-122"/>
                <a:sym typeface="Wingdings" pitchFamily="2" charset="2"/>
              </a:rPr>
              <a:t></a:t>
            </a:r>
            <a:r>
              <a:rPr lang="zh-CN" altLang="en-US" sz="2000" b="1" dirty="0" smtClean="0">
                <a:solidFill>
                  <a:srgbClr val="0033CC"/>
                </a:solidFill>
                <a:latin typeface="楷体_GB2312" pitchFamily="49" charset="-122"/>
                <a:ea typeface="楷体_GB2312" pitchFamily="49" charset="-122"/>
              </a:rPr>
              <a:t>分项式、  </a:t>
            </a:r>
            <a:r>
              <a:rPr lang="zh-CN" altLang="en-US" sz="2000" b="1" dirty="0" smtClean="0">
                <a:solidFill>
                  <a:srgbClr val="0033CC"/>
                </a:solidFill>
                <a:latin typeface="楷体_GB2312" pitchFamily="49" charset="-122"/>
                <a:ea typeface="楷体_GB2312" pitchFamily="49" charset="-122"/>
                <a:sym typeface="Wingdings" pitchFamily="2" charset="2"/>
              </a:rPr>
              <a:t></a:t>
            </a:r>
            <a:r>
              <a:rPr lang="zh-CN" altLang="en-US" sz="2000" b="1" dirty="0" smtClean="0">
                <a:solidFill>
                  <a:srgbClr val="0033CC"/>
                </a:solidFill>
                <a:latin typeface="楷体_GB2312" pitchFamily="49" charset="-122"/>
                <a:ea typeface="楷体_GB2312" pitchFamily="49" charset="-122"/>
              </a:rPr>
              <a:t>综述式、   </a:t>
            </a:r>
            <a:r>
              <a:rPr lang="zh-CN" altLang="en-US" sz="2000" b="1" dirty="0" smtClean="0">
                <a:solidFill>
                  <a:srgbClr val="0033CC"/>
                </a:solidFill>
                <a:latin typeface="楷体_GB2312" pitchFamily="49" charset="-122"/>
                <a:ea typeface="楷体_GB2312" pitchFamily="49" charset="-122"/>
                <a:sym typeface="Wingdings" pitchFamily="2" charset="2"/>
              </a:rPr>
              <a:t></a:t>
            </a:r>
            <a:r>
              <a:rPr lang="zh-CN" altLang="en-US" sz="2000" b="1" dirty="0" smtClean="0">
                <a:solidFill>
                  <a:srgbClr val="0033CC"/>
                </a:solidFill>
                <a:latin typeface="楷体_GB2312" pitchFamily="49" charset="-122"/>
                <a:ea typeface="楷体_GB2312" pitchFamily="49" charset="-122"/>
              </a:rPr>
              <a:t>摘要式。</a:t>
            </a:r>
          </a:p>
          <a:p>
            <a:pPr>
              <a:lnSpc>
                <a:spcPct val="150000"/>
              </a:lnSpc>
            </a:pPr>
            <a:endParaRPr lang="en-US" altLang="zh-CN" sz="2300" b="1" dirty="0" smtClean="0">
              <a:solidFill>
                <a:srgbClr val="FF9900"/>
              </a:solidFill>
              <a:latin typeface="楷体_GB2312" pitchFamily="49" charset="-122"/>
              <a:ea typeface="楷体_GB2312" pitchFamily="49" charset="-122"/>
            </a:endParaRPr>
          </a:p>
          <a:p>
            <a:pPr>
              <a:lnSpc>
                <a:spcPct val="150000"/>
              </a:lnSpc>
            </a:pPr>
            <a:endParaRPr lang="zh-CN" altLang="en-US" sz="2300" b="1" dirty="0">
              <a:solidFill>
                <a:srgbClr val="FF9900"/>
              </a:solidFill>
              <a:latin typeface="楷体_GB2312" pitchFamily="49" charset="-122"/>
              <a:ea typeface="楷体_GB2312" pitchFamily="49" charset="-122"/>
            </a:endParaRPr>
          </a:p>
        </p:txBody>
      </p:sp>
    </p:spTree>
    <p:extLst>
      <p:ext uri="{BB962C8B-B14F-4D97-AF65-F5344CB8AC3E}">
        <p14:creationId xmlns:p14="http://schemas.microsoft.com/office/powerpoint/2010/main" val="30202844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3"/>
          <p:cNvSpPr>
            <a:spLocks noChangeArrowheads="1"/>
          </p:cNvSpPr>
          <p:nvPr/>
        </p:nvSpPr>
        <p:spPr bwMode="auto">
          <a:xfrm>
            <a:off x="1483683" y="435429"/>
            <a:ext cx="6483812" cy="902803"/>
          </a:xfrm>
          <a:prstGeom prst="rect">
            <a:avLst/>
          </a:prstGeom>
          <a:noFill/>
          <a:ln w="9525">
            <a:noFill/>
            <a:miter lim="800000"/>
            <a:headEnd/>
            <a:tailEnd/>
          </a:ln>
        </p:spPr>
        <p:txBody>
          <a:bodyPr wrap="none" lIns="162553" tIns="81276" rIns="162553" bIns="81276">
            <a:spAutoFit/>
          </a:bodyPr>
          <a:lstStyle/>
          <a:p>
            <a:pPr>
              <a:lnSpc>
                <a:spcPct val="150000"/>
              </a:lnSpc>
            </a:pPr>
            <a:r>
              <a:rPr lang="zh-CN" altLang="en-US" sz="3200" dirty="0">
                <a:solidFill>
                  <a:srgbClr val="FF0000"/>
                </a:solidFill>
                <a:latin typeface="华文中宋" pitchFamily="2" charset="-122"/>
                <a:ea typeface="华文中宋" pitchFamily="2" charset="-122"/>
              </a:rPr>
              <a:t>三、写好会议纪要应把握的关键点</a:t>
            </a:r>
            <a:endParaRPr lang="en-US" altLang="zh-CN" sz="3200" dirty="0">
              <a:solidFill>
                <a:srgbClr val="FF0000"/>
              </a:solidFill>
              <a:latin typeface="华文中宋" pitchFamily="2" charset="-122"/>
              <a:ea typeface="华文中宋" pitchFamily="2" charset="-122"/>
            </a:endParaRPr>
          </a:p>
        </p:txBody>
      </p:sp>
      <p:cxnSp>
        <p:nvCxnSpPr>
          <p:cNvPr id="5" name="直接连接符 4"/>
          <p:cNvCxnSpPr/>
          <p:nvPr/>
        </p:nvCxnSpPr>
        <p:spPr>
          <a:xfrm>
            <a:off x="1244466" y="1520978"/>
            <a:ext cx="6655069" cy="3023"/>
          </a:xfrm>
          <a:prstGeom prst="line">
            <a:avLst/>
          </a:prstGeom>
        </p:spPr>
        <p:style>
          <a:lnRef idx="2">
            <a:schemeClr val="dk1"/>
          </a:lnRef>
          <a:fillRef idx="0">
            <a:schemeClr val="dk1"/>
          </a:fillRef>
          <a:effectRef idx="1">
            <a:schemeClr val="dk1"/>
          </a:effectRef>
          <a:fontRef idx="minor">
            <a:schemeClr val="tx1"/>
          </a:fontRef>
        </p:style>
      </p:cxnSp>
      <p:sp>
        <p:nvSpPr>
          <p:cNvPr id="17412" name="矩形 7"/>
          <p:cNvSpPr>
            <a:spLocks noChangeArrowheads="1"/>
          </p:cNvSpPr>
          <p:nvPr/>
        </p:nvSpPr>
        <p:spPr bwMode="auto">
          <a:xfrm>
            <a:off x="1644953" y="2195287"/>
            <a:ext cx="6015365" cy="3046986"/>
          </a:xfrm>
          <a:prstGeom prst="rect">
            <a:avLst/>
          </a:prstGeom>
          <a:noFill/>
          <a:ln w="9525">
            <a:noFill/>
            <a:miter lim="800000"/>
            <a:headEnd/>
            <a:tailEnd/>
          </a:ln>
        </p:spPr>
        <p:txBody>
          <a:bodyPr lIns="91436" tIns="45719" rIns="91436" bIns="45719">
            <a:spAutoFit/>
          </a:bodyPr>
          <a:lstStyle/>
          <a:p>
            <a:pPr marL="507978" indent="-507978">
              <a:lnSpc>
                <a:spcPct val="150000"/>
              </a:lnSpc>
              <a:buClr>
                <a:srgbClr val="FF0000"/>
              </a:buClr>
              <a:buFont typeface="Wingdings" pitchFamily="2" charset="2"/>
              <a:buChar char="ü"/>
            </a:pPr>
            <a:r>
              <a:rPr lang="zh-CN" altLang="en-US" sz="3200" b="1" dirty="0">
                <a:solidFill>
                  <a:srgbClr val="FF0000"/>
                </a:solidFill>
                <a:latin typeface="华文中宋" pitchFamily="2" charset="-122"/>
                <a:ea typeface="华文中宋" pitchFamily="2" charset="-122"/>
              </a:rPr>
              <a:t>出手速度要快，讲求工作效率</a:t>
            </a:r>
            <a:endParaRPr lang="en-US" altLang="zh-CN" sz="3200" b="1" dirty="0">
              <a:solidFill>
                <a:srgbClr val="FF0000"/>
              </a:solidFill>
              <a:latin typeface="华文中宋" pitchFamily="2" charset="-122"/>
              <a:ea typeface="华文中宋" pitchFamily="2" charset="-122"/>
            </a:endParaRPr>
          </a:p>
          <a:p>
            <a:pPr marL="507978" indent="-507978">
              <a:lnSpc>
                <a:spcPct val="150000"/>
              </a:lnSpc>
              <a:buClr>
                <a:srgbClr val="FF0000"/>
              </a:buClr>
              <a:buFont typeface="Wingdings" pitchFamily="2" charset="2"/>
              <a:buChar char="ü"/>
            </a:pPr>
            <a:r>
              <a:rPr lang="zh-CN" altLang="en-US" sz="3200" b="1" dirty="0">
                <a:solidFill>
                  <a:srgbClr val="FF0000"/>
                </a:solidFill>
                <a:latin typeface="华文中宋" pitchFamily="2" charset="-122"/>
                <a:ea typeface="华文中宋" pitchFamily="2" charset="-122"/>
              </a:rPr>
              <a:t>主旨要把握精准</a:t>
            </a:r>
            <a:endParaRPr lang="en-US" altLang="zh-CN" sz="3200" b="1" dirty="0">
              <a:solidFill>
                <a:srgbClr val="FF0000"/>
              </a:solidFill>
              <a:latin typeface="华文中宋" pitchFamily="2" charset="-122"/>
              <a:ea typeface="华文中宋" pitchFamily="2" charset="-122"/>
            </a:endParaRPr>
          </a:p>
          <a:p>
            <a:pPr marL="507978" indent="-507978">
              <a:lnSpc>
                <a:spcPct val="150000"/>
              </a:lnSpc>
              <a:buClr>
                <a:srgbClr val="FF0000"/>
              </a:buClr>
              <a:buFont typeface="Wingdings" pitchFamily="2" charset="2"/>
              <a:buChar char="ü"/>
            </a:pPr>
            <a:r>
              <a:rPr lang="zh-CN" altLang="en-US" sz="3200" b="1" dirty="0">
                <a:solidFill>
                  <a:srgbClr val="FF0000"/>
                </a:solidFill>
                <a:latin typeface="华文中宋" pitchFamily="2" charset="-122"/>
                <a:ea typeface="华文中宋" pitchFamily="2" charset="-122"/>
              </a:rPr>
              <a:t>具体内容要精湛</a:t>
            </a:r>
            <a:endParaRPr lang="en-US" altLang="zh-CN" sz="3200" b="1" dirty="0">
              <a:solidFill>
                <a:srgbClr val="FF0000"/>
              </a:solidFill>
              <a:latin typeface="华文中宋" pitchFamily="2" charset="-122"/>
              <a:ea typeface="华文中宋" pitchFamily="2" charset="-122"/>
            </a:endParaRPr>
          </a:p>
          <a:p>
            <a:pPr marL="507978" indent="-507978">
              <a:lnSpc>
                <a:spcPct val="150000"/>
              </a:lnSpc>
              <a:buClr>
                <a:srgbClr val="FF0000"/>
              </a:buClr>
              <a:buFont typeface="Wingdings" pitchFamily="2" charset="2"/>
              <a:buChar char="ü"/>
            </a:pPr>
            <a:r>
              <a:rPr lang="zh-CN" altLang="en-US" sz="3200" b="1" dirty="0">
                <a:solidFill>
                  <a:srgbClr val="FF0000"/>
                </a:solidFill>
                <a:latin typeface="华文中宋" pitchFamily="2" charset="-122"/>
                <a:ea typeface="华文中宋" pitchFamily="2" charset="-122"/>
              </a:rPr>
              <a:t>语言驾驭要熟</a:t>
            </a:r>
          </a:p>
        </p:txBody>
      </p:sp>
    </p:spTree>
    <p:extLst>
      <p:ext uri="{BB962C8B-B14F-4D97-AF65-F5344CB8AC3E}">
        <p14:creationId xmlns:p14="http://schemas.microsoft.com/office/powerpoint/2010/main" val="938938980"/>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B15F4F12-F209-4FAA-8ED9-E8BC1F9A6AE6}" type="slidenum">
              <a:rPr lang="zh-CN" altLang="en-US"/>
              <a:pPr/>
              <a:t>8</a:t>
            </a:fld>
            <a:endParaRPr lang="en-US"/>
          </a:p>
        </p:txBody>
      </p:sp>
      <p:sp>
        <p:nvSpPr>
          <p:cNvPr id="23554" name="Rectangle 2"/>
          <p:cNvSpPr>
            <a:spLocks noGrp="1" noChangeArrowheads="1"/>
          </p:cNvSpPr>
          <p:nvPr>
            <p:ph type="title"/>
          </p:nvPr>
        </p:nvSpPr>
        <p:spPr>
          <a:xfrm>
            <a:off x="467544" y="0"/>
            <a:ext cx="8229600" cy="1143000"/>
          </a:xfrm>
        </p:spPr>
        <p:txBody>
          <a:bodyPr>
            <a:normAutofit/>
          </a:bodyPr>
          <a:lstStyle/>
          <a:p>
            <a:r>
              <a:rPr lang="zh-CN" sz="3200" dirty="0"/>
              <a:t>会议纪要的格式</a:t>
            </a:r>
          </a:p>
        </p:txBody>
      </p:sp>
      <p:sp>
        <p:nvSpPr>
          <p:cNvPr id="23555" name="Rectangle 3"/>
          <p:cNvSpPr>
            <a:spLocks noGrp="1" noChangeArrowheads="1"/>
          </p:cNvSpPr>
          <p:nvPr>
            <p:ph type="body" idx="1"/>
          </p:nvPr>
        </p:nvSpPr>
        <p:spPr>
          <a:xfrm>
            <a:off x="539552" y="1268760"/>
            <a:ext cx="8229600" cy="4389120"/>
          </a:xfrm>
        </p:spPr>
        <p:txBody>
          <a:bodyPr>
            <a:noAutofit/>
          </a:bodyPr>
          <a:lstStyle/>
          <a:p>
            <a:pPr>
              <a:buFont typeface="Wingdings" pitchFamily="2" charset="2"/>
              <a:buNone/>
            </a:pPr>
            <a:r>
              <a:rPr lang="zh-CN" sz="2000" dirty="0">
                <a:ea typeface="仿宋_GB2312" pitchFamily="49" charset="-122"/>
              </a:rPr>
              <a:t>会议纪要一般由</a:t>
            </a:r>
            <a:r>
              <a:rPr lang="zh-CN" sz="2000" u="sng" dirty="0">
                <a:ea typeface="仿宋_GB2312" pitchFamily="49" charset="-122"/>
              </a:rPr>
              <a:t>标题、成文日期、正文、落款</a:t>
            </a:r>
            <a:r>
              <a:rPr lang="zh-CN" sz="2000" dirty="0">
                <a:ea typeface="仿宋_GB2312" pitchFamily="49" charset="-122"/>
              </a:rPr>
              <a:t>四部分组成。</a:t>
            </a:r>
          </a:p>
          <a:p>
            <a:endParaRPr lang="zh-CN" sz="2400" dirty="0">
              <a:solidFill>
                <a:schemeClr val="accent1"/>
              </a:solidFill>
              <a:latin typeface="仿宋_GB2312" pitchFamily="49" charset="-122"/>
              <a:ea typeface="仿宋_GB2312" pitchFamily="49" charset="-122"/>
            </a:endParaRPr>
          </a:p>
          <a:p>
            <a:r>
              <a:rPr lang="zh-CN" sz="2800" dirty="0">
                <a:solidFill>
                  <a:schemeClr val="accent1"/>
                </a:solidFill>
                <a:latin typeface="仿宋_GB2312" pitchFamily="49" charset="-122"/>
                <a:ea typeface="仿宋_GB2312" pitchFamily="49" charset="-122"/>
              </a:rPr>
              <a:t>一、标题</a:t>
            </a:r>
          </a:p>
          <a:p>
            <a:endParaRPr lang="zh-CN" sz="1050" dirty="0">
              <a:solidFill>
                <a:schemeClr val="accent1"/>
              </a:solidFill>
              <a:latin typeface="仿宋_GB2312" pitchFamily="49" charset="-122"/>
              <a:ea typeface="仿宋_GB2312" pitchFamily="49" charset="-122"/>
            </a:endParaRPr>
          </a:p>
          <a:p>
            <a:pPr>
              <a:buFont typeface="Wingdings" pitchFamily="2" charset="2"/>
              <a:buNone/>
            </a:pPr>
            <a:r>
              <a:rPr lang="zh-CN" sz="2000" dirty="0">
                <a:latin typeface="宋体" pitchFamily="2" charset="-122"/>
              </a:rPr>
              <a:t>格式一</a:t>
            </a:r>
          </a:p>
          <a:p>
            <a:r>
              <a:rPr lang="zh-CN" sz="2000" dirty="0">
                <a:latin typeface="仿宋_GB2312" pitchFamily="49" charset="-122"/>
                <a:ea typeface="仿宋_GB2312" pitchFamily="49" charset="-122"/>
              </a:rPr>
              <a:t>制发机关 ＋ 会议名称 ＋ 文种</a:t>
            </a:r>
          </a:p>
          <a:p>
            <a:pPr>
              <a:buFont typeface="Wingdings" pitchFamily="2" charset="2"/>
              <a:buNone/>
            </a:pPr>
            <a:r>
              <a:rPr lang="zh-CN" sz="2000" dirty="0">
                <a:latin typeface="仿宋_GB2312" pitchFamily="49" charset="-122"/>
                <a:ea typeface="仿宋_GB2312" pitchFamily="49" charset="-122"/>
              </a:rPr>
              <a:t>  如： </a:t>
            </a:r>
            <a:r>
              <a:rPr lang="zh-CN" altLang="zh-CN" sz="2000" dirty="0">
                <a:latin typeface="仿宋_GB2312" pitchFamily="49" charset="-122"/>
                <a:ea typeface="仿宋_GB2312" pitchFamily="49" charset="-122"/>
              </a:rPr>
              <a:t>《</a:t>
            </a:r>
            <a:r>
              <a:rPr lang="zh-CN" sz="2000" dirty="0">
                <a:latin typeface="仿宋_GB2312" pitchFamily="49" charset="-122"/>
                <a:ea typeface="仿宋_GB2312" pitchFamily="49" charset="-122"/>
              </a:rPr>
              <a:t>罗湖区人事局局长办公会议纪要</a:t>
            </a:r>
            <a:r>
              <a:rPr lang="zh-CN" altLang="zh-CN" sz="2000" dirty="0">
                <a:latin typeface="仿宋_GB2312" pitchFamily="49" charset="-122"/>
                <a:ea typeface="仿宋_GB2312" pitchFamily="49" charset="-122"/>
              </a:rPr>
              <a:t>》</a:t>
            </a:r>
          </a:p>
          <a:p>
            <a:pPr>
              <a:buFont typeface="Wingdings" pitchFamily="2" charset="2"/>
              <a:buNone/>
            </a:pPr>
            <a:r>
              <a:rPr lang="zh-CN" sz="2000" dirty="0">
                <a:latin typeface="宋体" pitchFamily="2" charset="-122"/>
              </a:rPr>
              <a:t>格式二</a:t>
            </a:r>
          </a:p>
          <a:p>
            <a:r>
              <a:rPr lang="zh-CN" sz="2000" dirty="0">
                <a:latin typeface="仿宋_GB2312" pitchFamily="49" charset="-122"/>
                <a:ea typeface="仿宋_GB2312" pitchFamily="49" charset="-122"/>
              </a:rPr>
              <a:t>会议名称 ＋ 文种</a:t>
            </a:r>
          </a:p>
          <a:p>
            <a:pPr>
              <a:buFont typeface="Wingdings" pitchFamily="2" charset="2"/>
              <a:buNone/>
            </a:pPr>
            <a:r>
              <a:rPr lang="zh-CN" sz="2000" dirty="0">
                <a:latin typeface="仿宋_GB2312" pitchFamily="49" charset="-122"/>
                <a:ea typeface="仿宋_GB2312" pitchFamily="49" charset="-122"/>
              </a:rPr>
              <a:t>  如：</a:t>
            </a:r>
            <a:r>
              <a:rPr lang="zh-CN" altLang="zh-CN" sz="2000" dirty="0">
                <a:latin typeface="仿宋_GB2312" pitchFamily="49" charset="-122"/>
                <a:ea typeface="仿宋_GB2312" pitchFamily="49" charset="-122"/>
              </a:rPr>
              <a:t>《</a:t>
            </a:r>
            <a:r>
              <a:rPr lang="zh-CN" sz="2000" dirty="0">
                <a:latin typeface="仿宋_GB2312" pitchFamily="49" charset="-122"/>
                <a:ea typeface="仿宋_GB2312" pitchFamily="49" charset="-122"/>
              </a:rPr>
              <a:t>全国普通高校艺术教育工作研讨会纪要</a:t>
            </a:r>
            <a:r>
              <a:rPr lang="zh-CN" altLang="zh-CN" sz="2000" dirty="0">
                <a:latin typeface="仿宋_GB2312" pitchFamily="49" charset="-122"/>
                <a:ea typeface="仿宋_GB2312" pitchFamily="49" charset="-122"/>
              </a:rPr>
              <a:t>》</a:t>
            </a:r>
          </a:p>
          <a:p>
            <a:pPr>
              <a:buFont typeface="Wingdings" pitchFamily="2" charset="2"/>
              <a:buNone/>
            </a:pPr>
            <a:endParaRPr lang="zh-CN" altLang="zh-CN" sz="2000" dirty="0">
              <a:latin typeface="仿宋_GB2312" pitchFamily="49" charset="-122"/>
              <a:ea typeface="仿宋_GB2312" pitchFamily="49" charset="-122"/>
            </a:endParaRPr>
          </a:p>
          <a:p>
            <a:pPr>
              <a:buFont typeface="Wingdings" pitchFamily="2" charset="2"/>
              <a:buNone/>
            </a:pPr>
            <a:r>
              <a:rPr lang="zh-CN" sz="2000" dirty="0">
                <a:latin typeface="宋体" pitchFamily="2" charset="-122"/>
              </a:rPr>
              <a:t>格式三</a:t>
            </a:r>
          </a:p>
          <a:p>
            <a:r>
              <a:rPr lang="zh-CN" sz="2000" dirty="0">
                <a:latin typeface="仿宋_GB2312" pitchFamily="49" charset="-122"/>
                <a:ea typeface="仿宋_GB2312" pitchFamily="49" charset="-122"/>
              </a:rPr>
              <a:t>主副标题</a:t>
            </a:r>
          </a:p>
          <a:p>
            <a:pPr>
              <a:buFont typeface="Wingdings" pitchFamily="2" charset="2"/>
              <a:buNone/>
            </a:pPr>
            <a:r>
              <a:rPr lang="zh-CN" sz="2000" dirty="0">
                <a:latin typeface="仿宋_GB2312" pitchFamily="49" charset="-122"/>
                <a:ea typeface="仿宋_GB2312" pitchFamily="49" charset="-122"/>
              </a:rPr>
              <a:t>  如：</a:t>
            </a:r>
            <a:r>
              <a:rPr lang="zh-CN" altLang="zh-CN" sz="2000" dirty="0">
                <a:latin typeface="仿宋_GB2312" pitchFamily="49" charset="-122"/>
                <a:ea typeface="仿宋_GB2312" pitchFamily="49" charset="-122"/>
              </a:rPr>
              <a:t>《</a:t>
            </a:r>
            <a:r>
              <a:rPr lang="zh-CN" sz="2000" dirty="0">
                <a:latin typeface="仿宋_GB2312" pitchFamily="49" charset="-122"/>
                <a:ea typeface="仿宋_GB2312" pitchFamily="49" charset="-122"/>
              </a:rPr>
              <a:t>抓住机遇扩大开放</a:t>
            </a:r>
            <a:r>
              <a:rPr lang="zh-CN" altLang="zh-CN" sz="2000" dirty="0">
                <a:latin typeface="Verdana"/>
                <a:ea typeface="仿宋_GB2312" pitchFamily="49" charset="-122"/>
              </a:rPr>
              <a:t>——</a:t>
            </a:r>
            <a:r>
              <a:rPr lang="zh-CN" sz="2000" dirty="0">
                <a:latin typeface="仿宋_GB2312" pitchFamily="49" charset="-122"/>
                <a:ea typeface="仿宋_GB2312" pitchFamily="49" charset="-122"/>
              </a:rPr>
              <a:t>沿长江五市对外开放研讨会议纪要</a:t>
            </a:r>
            <a:r>
              <a:rPr lang="zh-CN" altLang="zh-CN" sz="2000" dirty="0">
                <a:latin typeface="仿宋_GB2312" pitchFamily="49" charset="-122"/>
                <a:ea typeface="仿宋_GB2312" pitchFamily="49" charset="-122"/>
              </a:rPr>
              <a:t>》</a:t>
            </a:r>
          </a:p>
          <a:p>
            <a:endParaRPr lang="zh-CN" altLang="zh-CN" sz="2400" dirty="0"/>
          </a:p>
          <a:p>
            <a:endParaRPr lang="zh-CN" altLang="zh-CN" sz="2400" dirty="0"/>
          </a:p>
        </p:txBody>
      </p:sp>
    </p:spTree>
    <p:extLst>
      <p:ext uri="{BB962C8B-B14F-4D97-AF65-F5344CB8AC3E}">
        <p14:creationId xmlns:p14="http://schemas.microsoft.com/office/powerpoint/2010/main" val="10866318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5C3A61AF-DCF6-4E21-BAED-47733380B08A}" type="slidenum">
              <a:rPr lang="zh-CN" altLang="en-US"/>
              <a:pPr/>
              <a:t>9</a:t>
            </a:fld>
            <a:endParaRPr lang="en-US"/>
          </a:p>
        </p:txBody>
      </p:sp>
      <p:sp>
        <p:nvSpPr>
          <p:cNvPr id="24578" name="Rectangle 2"/>
          <p:cNvSpPr>
            <a:spLocks noGrp="1" noChangeArrowheads="1"/>
          </p:cNvSpPr>
          <p:nvPr>
            <p:ph type="title"/>
          </p:nvPr>
        </p:nvSpPr>
        <p:spPr/>
        <p:txBody>
          <a:bodyPr/>
          <a:lstStyle/>
          <a:p>
            <a:endParaRPr lang="zh-CN" altLang="zh-CN"/>
          </a:p>
        </p:txBody>
      </p:sp>
      <p:sp>
        <p:nvSpPr>
          <p:cNvPr id="24579" name="Rectangle 3"/>
          <p:cNvSpPr>
            <a:spLocks noGrp="1" noChangeArrowheads="1"/>
          </p:cNvSpPr>
          <p:nvPr>
            <p:ph type="body" idx="1"/>
          </p:nvPr>
        </p:nvSpPr>
        <p:spPr/>
        <p:txBody>
          <a:bodyPr/>
          <a:lstStyle/>
          <a:p>
            <a:pPr>
              <a:lnSpc>
                <a:spcPct val="150000"/>
              </a:lnSpc>
            </a:pPr>
            <a:r>
              <a:rPr lang="zh-CN" dirty="0">
                <a:solidFill>
                  <a:schemeClr val="accent1"/>
                </a:solidFill>
                <a:latin typeface="仿宋_GB2312" pitchFamily="49" charset="-122"/>
                <a:ea typeface="仿宋_GB2312" pitchFamily="49" charset="-122"/>
              </a:rPr>
              <a:t>二、成文日期</a:t>
            </a:r>
          </a:p>
          <a:p>
            <a:pPr>
              <a:lnSpc>
                <a:spcPct val="150000"/>
              </a:lnSpc>
              <a:buFont typeface="Wingdings" pitchFamily="2" charset="2"/>
              <a:buNone/>
            </a:pPr>
            <a:endParaRPr lang="zh-CN" dirty="0">
              <a:solidFill>
                <a:schemeClr val="accent1"/>
              </a:solidFill>
              <a:latin typeface="仿宋_GB2312" pitchFamily="49" charset="-122"/>
              <a:ea typeface="仿宋_GB2312" pitchFamily="49" charset="-122"/>
            </a:endParaRPr>
          </a:p>
          <a:p>
            <a:pPr>
              <a:lnSpc>
                <a:spcPct val="150000"/>
              </a:lnSpc>
            </a:pPr>
            <a:r>
              <a:rPr lang="zh-CN" sz="2400" dirty="0">
                <a:ea typeface="仿宋_GB2312" pitchFamily="49" charset="-122"/>
              </a:rPr>
              <a:t>会议纪要的成文日期一般加括号写在标题之下正中的位置，以会议通过时间或领导签发日期为准。</a:t>
            </a:r>
          </a:p>
          <a:p>
            <a:pPr>
              <a:lnSpc>
                <a:spcPct val="150000"/>
              </a:lnSpc>
            </a:pPr>
            <a:r>
              <a:rPr lang="zh-CN" sz="2400" dirty="0">
                <a:ea typeface="仿宋_GB2312" pitchFamily="49" charset="-122"/>
              </a:rPr>
              <a:t>成文日期也可以出现在正文之后。</a:t>
            </a:r>
          </a:p>
        </p:txBody>
      </p:sp>
    </p:spTree>
    <p:extLst>
      <p:ext uri="{BB962C8B-B14F-4D97-AF65-F5344CB8AC3E}">
        <p14:creationId xmlns:p14="http://schemas.microsoft.com/office/powerpoint/2010/main" val="62780529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2046</Words>
  <Application/>
  <PresentationFormat/>
  <Paragraphs>382</Paragraphs>
  <Slides>43</Slides>
  <Notes>0</Notes>
  <HiddenSlides>0</HiddenSlides>
  <MMClips>0</MMClips>
  <ScaleCrop>false</ScaleCrop>
  <HeadingPairs>
    <vt:vector size="4" baseType="variant">
      <vt:variant>
        <vt:lpstr>主题</vt:lpstr>
      </vt:variant>
      <vt:variant>
        <vt:i4>1</vt:i4>
      </vt:variant>
      <vt:variant>
        <vt:lpstr>幻灯片标题</vt:lpstr>
      </vt:variant>
      <vt:variant>
        <vt:i4>43</vt:i4>
      </vt:variant>
    </vt:vector>
  </HeadingPairs>
  <TitlesOfParts>
    <vt:vector size="44" baseType="lpstr">
      <vt:lpstr>Office 主题​​</vt:lpstr>
      <vt:lpstr>会议纪要</vt:lpstr>
      <vt:lpstr>PowerPoint 演示文稿</vt:lpstr>
      <vt:lpstr>例文２</vt:lpstr>
      <vt:lpstr>PowerPoint 演示文稿</vt:lpstr>
      <vt:lpstr>PowerPoint 演示文稿</vt:lpstr>
      <vt:lpstr>PowerPoint 演示文稿</vt:lpstr>
      <vt:lpstr>PowerPoint 演示文稿</vt:lpstr>
      <vt:lpstr>会议纪要的格式</vt:lpstr>
      <vt:lpstr>PowerPoint 演示文稿</vt:lpstr>
      <vt:lpstr>PowerPoint 演示文稿</vt:lpstr>
      <vt:lpstr>（１）基本情况</vt:lpstr>
      <vt:lpstr>PowerPoint 演示文稿</vt:lpstr>
      <vt:lpstr>（２）、会议主要精神</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（3）结尾（会议希望）</vt:lpstr>
      <vt:lpstr>四、落款</vt:lpstr>
      <vt:lpstr>PowerPoint 演示文稿</vt:lpstr>
      <vt:lpstr>如何写好？</vt:lpstr>
      <vt:lpstr>PowerPoint 演示文稿</vt:lpstr>
      <vt:lpstr>格式1</vt:lpstr>
      <vt:lpstr>PowerPoint 演示文稿</vt:lpstr>
      <vt:lpstr>会议纪要的格式2</vt:lpstr>
      <vt:lpstr>PowerPoint 演示文稿</vt:lpstr>
      <vt:lpstr>PowerPoint 演示文稿</vt:lpstr>
      <vt:lpstr>会议记录与会议纪要的区别和联系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51ibm</cp:lastModifiedBy>
  <cp:revision/>
  <dcterms:created xsi:type="dcterms:W3CDTF">2014-11-27T09:43:25Z</dcterms:created>
  <dcterms:modified xsi:type="dcterms:W3CDTF">2014-11-27T09:43:41Z</dcterms:modified>
</cp:coreProperties>
</file>