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</p:sldMasterIdLst>
  <p:sldIdLst>
    <p:sldId id="271" r:id="rId2"/>
    <p:sldId id="259" r:id="rId3"/>
    <p:sldId id="272" r:id="rId4"/>
    <p:sldId id="262" r:id="rId5"/>
    <p:sldId id="273" r:id="rId6"/>
    <p:sldId id="274" r:id="rId7"/>
    <p:sldId id="275" r:id="rId8"/>
    <p:sldId id="276" r:id="rId9"/>
    <p:sldId id="277" r:id="rId10"/>
    <p:sldId id="260" r:id="rId11"/>
    <p:sldId id="278" r:id="rId12"/>
    <p:sldId id="279" r:id="rId13"/>
    <p:sldId id="283" r:id="rId14"/>
    <p:sldId id="265" r:id="rId15"/>
    <p:sldId id="284" r:id="rId16"/>
    <p:sldId id="285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18" autoAdjust="0"/>
    <p:restoredTop sz="94660" autoAdjust="0"/>
  </p:normalViewPr>
  <p:slideViewPr>
    <p:cSldViewPr>
      <p:cViewPr varScale="1">
        <p:scale>
          <a:sx n="61" d="100"/>
          <a:sy n="61" d="100"/>
        </p:scale>
        <p:origin x="-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68391-C5C2-4BDF-ADA7-DBDC8C3AD6EA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C3AD5-1CA1-44F7-AE03-4266648E1A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68391-C5C2-4BDF-ADA7-DBDC8C3AD6EA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C3AD5-1CA1-44F7-AE03-4266648E1A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68391-C5C2-4BDF-ADA7-DBDC8C3AD6EA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C3AD5-1CA1-44F7-AE03-4266648E1A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68391-C5C2-4BDF-ADA7-DBDC8C3AD6EA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C3AD5-1CA1-44F7-AE03-4266648E1A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68391-C5C2-4BDF-ADA7-DBDC8C3AD6EA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C3AD5-1CA1-44F7-AE03-4266648E1A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五边形 1"/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2016-9-16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68391-C5C2-4BDF-ADA7-DBDC8C3AD6EA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C3AD5-1CA1-44F7-AE03-4266648E1A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68391-C5C2-4BDF-ADA7-DBDC8C3AD6EA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C3AD5-1CA1-44F7-AE03-4266648E1A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68391-C5C2-4BDF-ADA7-DBDC8C3AD6EA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C3AD5-1CA1-44F7-AE03-4266648E1A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68391-C5C2-4BDF-ADA7-DBDC8C3AD6EA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C3AD5-1CA1-44F7-AE03-4266648E1A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68391-C5C2-4BDF-ADA7-DBDC8C3AD6EA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C3AD5-1CA1-44F7-AE03-4266648E1A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68391-C5C2-4BDF-ADA7-DBDC8C3AD6EA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C3AD5-1CA1-44F7-AE03-4266648E1A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468391-C5C2-4BDF-ADA7-DBDC8C3AD6EA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7C3AD5-1CA1-44F7-AE03-4266648E1A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  <p:sldLayoutId id="2147483868" r:id="rId17"/>
    <p:sldLayoutId id="2147483869" r:id="rId18"/>
    <p:sldLayoutId id="2147483870" r:id="rId19"/>
    <p:sldLayoutId id="2147483871" r:id="rId20"/>
    <p:sldLayoutId id="2147483872" r:id="rId21"/>
    <p:sldLayoutId id="2147483873" r:id="rId22"/>
    <p:sldLayoutId id="2147483874" r:id="rId23"/>
    <p:sldLayoutId id="2147483875" r:id="rId24"/>
    <p:sldLayoutId id="2147483876" r:id="rId25"/>
    <p:sldLayoutId id="2147483877" r:id="rId26"/>
    <p:sldLayoutId id="2147483878" r:id="rId27"/>
    <p:sldLayoutId id="2147483840" r:id="rId28"/>
    <p:sldLayoutId id="2147483841" r:id="rId29"/>
    <p:sldLayoutId id="2147483839" r:id="rId30"/>
    <p:sldLayoutId id="2147483844" r:id="rId31"/>
    <p:sldLayoutId id="2147483847" r:id="rId3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Office_Word_2007___1.docx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2007___2.docx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2007___3.docx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9pPr>
          </a:lstStyle>
          <a:p>
            <a:r>
              <a:rPr lang="en-US" altLang="zh-CN" sz="3600">
                <a:solidFill>
                  <a:schemeClr val="tx1"/>
                </a:solidFill>
              </a:rPr>
              <a:t>11</a:t>
            </a:r>
            <a:r>
              <a:rPr lang="zh-CN" altLang="en-US" sz="3600">
                <a:solidFill>
                  <a:schemeClr val="tx1"/>
                </a:solidFill>
              </a:rPr>
              <a:t>　与微之书</a:t>
            </a:r>
            <a:endParaRPr lang="zh-CN" altLang="zh-CN" sz="36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673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087906"/>
            <a:ext cx="8128000" cy="2936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微之微之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如何如何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天实为之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谓之奈何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微之啊微之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怎么办啊怎么办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天意造成这种际遇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对这怎么办呢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此句是感叹语气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老天爷如此安排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叫我怎么办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作者发出了呼喊苍天的感叹。这两句出自《诗经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邶风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北门》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天实为之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谓之何哉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但不露一丝引用的痕迹。把名句典故化为作者的真情流露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510270"/>
            <a:ext cx="8128000" cy="868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3378764"/>
            <a:ext cx="8128000" cy="22824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仆自到九江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已涉三载。形骸且健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方寸甚安。下至家人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幸皆无恙。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我自从到了九江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已经过了三年。身体还算健康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心情很平静。下到我的家人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所幸他们身体都还好。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这段话指出诗人被贬九江已三年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身心俱安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家中老小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均在眼前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也很健康。此处如果说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形骸且健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是真心话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方寸甚安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就是违心话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目的是为了安慰正在病中且同遭贬谪的微之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算得上是一番苦心、一片真情了。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732986"/>
            <a:ext cx="8128000" cy="868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3601480"/>
            <a:ext cx="8128000" cy="168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959771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每一独往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动弥旬日。平生所好者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尽在其中。不唯忘归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可以终老。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每次我独自一人前去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常常住满十天。一生爱好的东西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全在这里。不仅忘记回家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简直可以在此度过一生。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只有徜徉山水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筑堂庐山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才真正是白居易到江州后最值得宽慰舒心的事。山水之乐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庐山之美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自不待言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更使白居易流连忘返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每一独往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动弥旬日。平生所好者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尽在其中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。寄情山水之间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忘却官场污浊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不唯忘归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可以终老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这才是大实话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是白居易贬官江州唯一值得自傲的地方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是上天赐给他的福分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足以给收信人元稹带来精神上的安慰。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316222"/>
            <a:ext cx="8128000" cy="868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3184716"/>
            <a:ext cx="8128000" cy="24218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1846627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046406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忆昔封书与君夜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金銮殿后欲明天。今夜封书在何处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庐山庵里晓灯前。笼鸟槛猿俱未死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人间相见是何年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回忆从前给你写信的夜晚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是考中进士后的天亮前。今夜写信又在何处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在庐山草屋拂晓的灯前。笼中的鸟、栏里的猿都未死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人世间你我相见又是在哪一年呢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作者最后以一首诗相赠作结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同时回应了元稹从远方带来的赠诗。诗的前四句作今昔对比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寄寓了作者的抑郁不平之气。因为两年前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宰相武元衡被平卢节度使李师道派人暗杀了。白居易上疏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急请捕贼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以雪国耻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因而触怒权贵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越职言事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被贬江州。从金銮殿到庐山庵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作者自然不平而鸣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愤懑不已。最后两句以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笼鸟槛猿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喻作者自己和元稹都不得自由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当时元稹被贬为通州司马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坎坷之命运相同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但他们只要一息尚存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相见相亲的愿望就一日不止。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人间相见是何年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以反诘语气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表达出诗人对挚友元稹的强烈思念。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8000" y="1855710"/>
            <a:ext cx="8128000" cy="124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8000" y="3099260"/>
            <a:ext cx="8128000" cy="3347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4500670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文中四次连呼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微之微之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有什么表达作用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信的开篇接连用了两个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微之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直呼其名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倾诉分别之日久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音断之日长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无法相见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长久以来的对朋友无法抑制的深切怀念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对人生短暂而思念深长的感喟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犹如汹涌的浪涛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滚滚而来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势不可遏。接着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又反复呼告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微之微之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如何如何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可见其与友人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天各一方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各欲白首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的锥心之痛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溢满纸上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郁愤满怀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不能自已。文中最后一段的开头也使用反复呼告的手法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微之微之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直接倾诉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感情更加深挚浓烈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催人泪下。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8000" y="2333596"/>
            <a:ext cx="8128000" cy="3532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本文哪一段运用借景抒情的表现手法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抒发了什么感情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本文最后一段运用借景抒情的表现手法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作此书夜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正在草堂中山窗下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信手把笔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随意乱书。封题之时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不觉欲曙。举头但见山僧一两人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或坐或睡。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平生故人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去我万里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瞥然尘念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此际暂生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”,“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SimSun-ExtB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庐山庵里晓灯前。笼鸟槛猿俱未死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人间相见是何年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。这些语句说明作者虽然以一种平和淡然的心态面对人生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但仍然怀念天各一方的朋友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字里行间含有深深的哀伤之情。用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哀鸣啾啾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晓灯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来抒发哀愁万重、思念绵绵的情感。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320416"/>
            <a:ext cx="8128000" cy="31694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2145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89466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本文的语言有何特色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本文虽是一封私人信件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但语言优美、简练文雅。文章语言于灵活自然的散句中多用齐整的偶句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四、五、六、七言相间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既节奏鲜明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韵律和谐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又富于变化。比如四字偶句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信手把笔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随意乱书。封题之时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不觉欲曙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平生故人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去我万里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瞥然尘念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此际暂生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两两成对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朗朗上口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具有音乐美。五字句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乔松十数株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修竹千余竿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青萝为墙援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白石为桥道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对仗工稳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音韵和谐。六字句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流水周于舍下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飞泉落于檐间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铺排的手法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描绘出富有诗意的美丽风光。七字句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门内之口虽不少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司马之俸虽不多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形成工整的反对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接着下文的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量入俭出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亦可自给。身衣口食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且免求人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洋溢出自我满足的达观心情。不但如此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两位大诗人还以诗唱和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不仅表达了深挚的友情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而且更增添了书信的文采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使得语言精练文雅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更值得玩味欣赏。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6314" y="1411690"/>
            <a:ext cx="8291373" cy="4970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950514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124744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连线作者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白居易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(772—846),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字乐天。晚居香山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香山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居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因曾任太子少傅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后人亦称他为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白傅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。孟子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说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穷则独善其身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达则兼济天下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《孟子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尽心上》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他立身处世的指导思想。他的思想和创作可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分为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前后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两期。在贬为江州司马以前为前期。这一时期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思想上以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兼济天下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关心国家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为民请命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勇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地战斗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愤怒地批判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写出了大量的讽喻诗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成为我国文学史上继杜甫之后的又一伟大的现实主义诗人。但在创作的后期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尤其是晚年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独善其身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的思想占了主导地位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并和释道思想结合。他明哲保身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乐天知命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甚至颓唐消极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参禅学道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写出了大量的闲适诗和感伤诗。但诗人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独善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而不同流合污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始终保持高洁的品质。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Q10.eps" descr="id:2147491397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7123832" y="1602756"/>
            <a:ext cx="1266304" cy="1873886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7147294" y="3503218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白居易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写作背景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元和十年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(815)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白居易被贬为江州司马。这对他是一次沉重的打击。他深感不平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思想和政治态度上从此走向消极。他开始把儒家的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乐天知命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、道家的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知足保和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和佛家的出世思想糅合起来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作为自己明哲保身的法宝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作为精神上的寄托。在被贬的第三年即元和十二年的春天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他在庐山的香炉峰与遗爱寺之间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建成一座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三间两柱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二室四牖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的草堂。那里可以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仰观山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俯听泉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傍睨竹树云石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并准备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终老于斯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《草堂记》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。这篇《与微之书》就是在草堂写的。叙述了他在九江的生活状况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抒发了离别相思之情。夜深不寐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以笔墨畅谈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可见两人交谊之厚。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25897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25158"/>
            <a:ext cx="158376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95787979"/>
              </p:ext>
            </p:extLst>
          </p:nvPr>
        </p:nvGraphicFramePr>
        <p:xfrm>
          <a:off x="508000" y="1495058"/>
          <a:ext cx="8128000" cy="4958278"/>
        </p:xfrm>
        <a:graphic>
          <a:graphicData uri="http://schemas.openxmlformats.org/presentationml/2006/ole">
            <p:oleObj spid="_x0000_s1029" name="文档" r:id="rId5" imgW="3896414" imgH="237642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93467"/>
            <a:ext cx="158376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解多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义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07152349"/>
              </p:ext>
            </p:extLst>
          </p:nvPr>
        </p:nvGraphicFramePr>
        <p:xfrm>
          <a:off x="508000" y="2204864"/>
          <a:ext cx="8128000" cy="2655550"/>
        </p:xfrm>
        <a:graphic>
          <a:graphicData uri="http://schemas.openxmlformats.org/presentationml/2006/ole">
            <p:oleObj spid="_x0000_s2053" name="文档" r:id="rId5" imgW="3839157" imgH="1253384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3081293" y="2248408"/>
            <a:ext cx="2714843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46470" y="2780928"/>
            <a:ext cx="185074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48990" y="3331695"/>
            <a:ext cx="185074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407320" y="3859652"/>
            <a:ext cx="129241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28300" y="4377386"/>
            <a:ext cx="188325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057494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45528941"/>
              </p:ext>
            </p:extLst>
          </p:nvPr>
        </p:nvGraphicFramePr>
        <p:xfrm>
          <a:off x="508000" y="1982838"/>
          <a:ext cx="8128000" cy="3146323"/>
        </p:xfrm>
        <a:graphic>
          <a:graphicData uri="http://schemas.openxmlformats.org/presentationml/2006/ole">
            <p:oleObj spid="_x0000_s3077" name="文档" r:id="rId5" imgW="3839157" imgH="1485625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283479" y="2015496"/>
            <a:ext cx="2117674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60032" y="2558212"/>
            <a:ext cx="2117674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07704" y="3124979"/>
            <a:ext cx="144016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47864" y="3572328"/>
            <a:ext cx="187220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860032" y="4125930"/>
            <a:ext cx="154112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61707" y="4673512"/>
            <a:ext cx="154112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340339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13452" y="1678387"/>
            <a:ext cx="615749" cy="49381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74969" y="2501125"/>
            <a:ext cx="615749" cy="49381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55776" y="3298204"/>
            <a:ext cx="615749" cy="49381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分古今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人生几何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若干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多少。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指几何学。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上报疾状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次叙病心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首先介绍。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指向上级汇报。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金銮殿后欲明天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天明。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今天的下一天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也指不远的将来。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明句式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此一泰也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封题其上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省略句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便请以代书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省略句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其余食物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多类北地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省略句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93235" y="1941035"/>
            <a:ext cx="1483704" cy="3214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884578" y="1941035"/>
            <a:ext cx="1483704" cy="3214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493235" y="2751763"/>
            <a:ext cx="1483704" cy="3214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808376" y="2751763"/>
            <a:ext cx="2419808" cy="3214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493235" y="3600704"/>
            <a:ext cx="835966" cy="2660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259194" y="3556214"/>
            <a:ext cx="4193125" cy="3214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396032" y="4413734"/>
            <a:ext cx="835966" cy="2660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396032" y="4818924"/>
            <a:ext cx="835966" cy="2660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699792" y="5222920"/>
            <a:ext cx="835966" cy="2660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594647" y="5611181"/>
            <a:ext cx="835966" cy="2660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698327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积名句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千呼万唤始出来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犹抱琵琶半遮面。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《琵琶行》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别有幽愁暗恨生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此时无声胜有声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《琵琶行》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同是天涯沦落人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相逢何必曾相识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《琵琶行》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日出江花红胜火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春来江水绿如蓝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《忆江南》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93663" y="2121970"/>
            <a:ext cx="1978521" cy="3424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32312" y="2924944"/>
            <a:ext cx="1978521" cy="3424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32312" y="3732135"/>
            <a:ext cx="1978521" cy="3424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32312" y="4538875"/>
            <a:ext cx="1978521" cy="3424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575168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文章合为时而著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歌诗合为事而作。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《与元九书》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在天愿作比翼鸟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在地愿为连理枝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《长恨歌》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(7)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天长地久有时尽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此恨绵绵无绝期。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《长恨歌》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(8)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乱花渐欲迷人眼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浅草才能没马蹄。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《钱塘湖春行》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(9)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试玉要烧三日满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辨材须待七年期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《放言五首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94656" y="1508822"/>
            <a:ext cx="1937184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07157" y="2308134"/>
            <a:ext cx="1995883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86072" y="3123390"/>
            <a:ext cx="197612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81884" y="3920774"/>
            <a:ext cx="197612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22178" y="4729044"/>
            <a:ext cx="197612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982572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</TotalTime>
  <Words>1905</Words>
  <Application>Microsoft Office PowerPoint</Application>
  <PresentationFormat>全屏显示(4:3)</PresentationFormat>
  <Paragraphs>93</Paragraphs>
  <Slides>16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自定义设计方案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2014-12-27T00:55:35Z</dcterms:created>
  <dcterms:modified xsi:type="dcterms:W3CDTF">2016-09-16T15:04:02Z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