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47" r:id="rId3"/>
    <p:sldId id="604" r:id="rId5"/>
    <p:sldId id="414" r:id="rId6"/>
    <p:sldId id="375" r:id="rId7"/>
    <p:sldId id="606" r:id="rId8"/>
    <p:sldId id="571" r:id="rId9"/>
    <p:sldId id="603" r:id="rId10"/>
    <p:sldId id="614" r:id="rId11"/>
    <p:sldId id="645" r:id="rId12"/>
    <p:sldId id="643" r:id="rId1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806"/>
    <a:srgbClr val="00B24F"/>
    <a:srgbClr val="BFE5E6"/>
    <a:srgbClr val="4972B8"/>
    <a:srgbClr val="FABC00"/>
    <a:srgbClr val="F5A361"/>
    <a:srgbClr val="E6A640"/>
    <a:srgbClr val="754209"/>
    <a:srgbClr val="5B6FFF"/>
    <a:srgbClr val="F956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5" autoAdjust="0"/>
    <p:restoredTop sz="96870" autoAdjust="0"/>
  </p:normalViewPr>
  <p:slideViewPr>
    <p:cSldViewPr snapToGrid="0">
      <p:cViewPr>
        <p:scale>
          <a:sx n="100" d="100"/>
          <a:sy n="100" d="100"/>
        </p:scale>
        <p:origin x="1026" y="-756"/>
      </p:cViewPr>
      <p:guideLst>
        <p:guide orient="horz" pos="1796"/>
        <p:guide pos="27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198149" y="44045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tags" Target="../tags/tag6.xml"/><Relationship Id="rId35" Type="http://schemas.openxmlformats.org/officeDocument/2006/relationships/tags" Target="../tags/tag5.xml"/><Relationship Id="rId34" Type="http://schemas.openxmlformats.org/officeDocument/2006/relationships/tags" Target="../tags/tag4.xml"/><Relationship Id="rId33" Type="http://schemas.openxmlformats.org/officeDocument/2006/relationships/tags" Target="../tags/tag3.xml"/><Relationship Id="rId32" Type="http://schemas.openxmlformats.org/officeDocument/2006/relationships/tags" Target="../tags/tag2.xml"/><Relationship Id="rId31" Type="http://schemas.openxmlformats.org/officeDocument/2006/relationships/tags" Target="../tags/tag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9.xml"/><Relationship Id="rId5" Type="http://schemas.openxmlformats.org/officeDocument/2006/relationships/tags" Target="../tags/tag8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13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0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8.xml"/><Relationship Id="rId3" Type="http://schemas.openxmlformats.org/officeDocument/2006/relationships/tags" Target="../tags/tag1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7014685" y="3495546"/>
            <a:ext cx="113299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一年级下册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8134" y="1694021"/>
            <a:ext cx="2756059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池上</a:t>
            </a:r>
            <a:endParaRPr lang="zh-CN" altLang="en-US" sz="66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7e6f08d4669a79e0c55a73548071db4c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9525" y="0"/>
            <a:ext cx="394716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7927" y="580072"/>
            <a:ext cx="2626519" cy="24060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503" y="2646997"/>
            <a:ext cx="647224" cy="5448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18134" y="368304"/>
            <a:ext cx="275605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古诗二首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96767" y="1689022"/>
            <a:ext cx="6767036" cy="1730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诗人白居易通过短短四句诗二十个字便刻画出了一个调皮可爱、天真活泼的“小娃娃”形象,让我们感受到了童年童真童趣的美好。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72844" y="1169896"/>
            <a:ext cx="7495391" cy="2767404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200"/>
          </a:p>
        </p:txBody>
      </p:sp>
      <p:pic>
        <p:nvPicPr>
          <p:cNvPr id="9" name="图片 8" descr="353243570b708850b4f7fcda60408776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2089" y="335079"/>
            <a:ext cx="2003723" cy="1270052"/>
          </a:xfrm>
          <a:prstGeom prst="rect">
            <a:avLst/>
          </a:prstGeom>
        </p:spPr>
      </p:pic>
      <p:sp>
        <p:nvSpPr>
          <p:cNvPr id="11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</a:rPr>
              <a:t>课堂小结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864037" cy="96461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942" y="53817"/>
            <a:ext cx="18216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>
                <a:sym typeface="+mn-ea"/>
              </a:rPr>
              <a:t>资料链接</a:t>
            </a:r>
            <a:endParaRPr lang="zh-CN" altLang="en-US" sz="2400" spc="45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53892" y="1102992"/>
            <a:ext cx="1777841" cy="2748439"/>
          </a:xfrm>
          <a:prstGeom prst="ellipse">
            <a:avLst/>
          </a:prstGeom>
          <a:ln w="12700" cmpd="sng">
            <a:solidFill>
              <a:srgbClr val="F4E8C4"/>
            </a:solidFill>
            <a:prstDash val="solid"/>
          </a:ln>
          <a:effectLst>
            <a:outerShdw blurRad="50800" dist="50800" dir="5400000" algn="ctr" rotWithShape="0">
              <a:srgbClr val="000000">
                <a:alpha val="56000"/>
              </a:srgbClr>
            </a:outerShdw>
            <a:softEdge rad="63500"/>
          </a:effectLst>
        </p:spPr>
      </p:pic>
      <p:sp>
        <p:nvSpPr>
          <p:cNvPr id="3075" name="Text Box 1027"/>
          <p:cNvSpPr txBox="1"/>
          <p:nvPr/>
        </p:nvSpPr>
        <p:spPr>
          <a:xfrm>
            <a:off x="3112770" y="2078355"/>
            <a:ext cx="5513070" cy="16192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白居易：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乐天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，我国唐代伟大的现实主义诗人，中国文学史上负有盛名且影响深远的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文学家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我会认</a:t>
            </a:r>
            <a:endParaRPr lang="zh-CN" altLang="en-US" sz="2400" spc="450" dirty="0"/>
          </a:p>
        </p:txBody>
      </p:sp>
      <p:sp>
        <p:nvSpPr>
          <p:cNvPr id="13" name="文本框 12"/>
          <p:cNvSpPr txBox="1"/>
          <p:nvPr/>
        </p:nvSpPr>
        <p:spPr>
          <a:xfrm>
            <a:off x="4852512" y="1027272"/>
            <a:ext cx="173974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dist" eaLnBrk="0" hangingPunc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上下结构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5593" y="1027033"/>
            <a:ext cx="1853803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 eaLnBrk="0" hangingPunct="0"/>
            <a:r>
              <a:rPr lang="en-US" altLang="zh-CN" sz="33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shǒu</a:t>
            </a:r>
            <a:endParaRPr lang="en-US" altLang="zh-CN" sz="33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8074" y="3142774"/>
            <a:ext cx="1214438" cy="7001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/>
            <a:r>
              <a:rPr lang="zh-CN" altLang="en-US" sz="41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首都</a:t>
            </a:r>
            <a:endParaRPr lang="zh-CN" altLang="en-US" sz="41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pic>
        <p:nvPicPr>
          <p:cNvPr id="13325" name="图片 7" descr="首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152" y="1603296"/>
            <a:ext cx="3570685" cy="249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38074" y="1928813"/>
            <a:ext cx="4493419" cy="7500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4453" y="2909888"/>
            <a:ext cx="3575685" cy="92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874" y="53958"/>
            <a:ext cx="1298122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我会写</a:t>
            </a:r>
            <a:endParaRPr lang="zh-CN" altLang="en-US" sz="2400" spc="450" dirty="0"/>
          </a:p>
        </p:txBody>
      </p:sp>
      <p:sp>
        <p:nvSpPr>
          <p:cNvPr id="11" name="文本框 10"/>
          <p:cNvSpPr txBox="1"/>
          <p:nvPr/>
        </p:nvSpPr>
        <p:spPr>
          <a:xfrm>
            <a:off x="1319213" y="1275398"/>
            <a:ext cx="117729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 eaLnBrk="0" hangingPunct="0"/>
            <a:r>
              <a:rPr lang="en-US" altLang="zh-CN" sz="3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cǎi</a:t>
            </a:r>
            <a:endParaRPr lang="en-US" altLang="zh-CN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82503" y="723424"/>
            <a:ext cx="175402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dist" eaLnBrk="0" hangingPunc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上下结构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09849" y="1561148"/>
            <a:ext cx="1193275" cy="7001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eaLnBrk="0" hangingPunct="0"/>
            <a:r>
              <a:rPr lang="zh-CN" altLang="en-US" sz="4100" b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采花</a:t>
            </a:r>
            <a:endParaRPr lang="zh-CN" altLang="en-US" sz="41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93319" y="1627346"/>
            <a:ext cx="1193275" cy="7001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eaLnBrk="0" hangingPunct="0"/>
            <a:r>
              <a:rPr lang="zh-CN" altLang="en-US" sz="41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采摘</a:t>
            </a:r>
            <a:endParaRPr lang="zh-CN" altLang="en-US" sz="41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pitchFamily="2" charset="-122"/>
            </a:endParaRPr>
          </a:p>
        </p:txBody>
      </p:sp>
      <p:pic>
        <p:nvPicPr>
          <p:cNvPr id="14346" name="图片 2" descr="采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2397" y="1805226"/>
            <a:ext cx="3570685" cy="249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93319" y="3245167"/>
            <a:ext cx="4021931" cy="757238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874" y="53958"/>
            <a:ext cx="1298122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我会写</a:t>
            </a:r>
            <a:endParaRPr lang="zh-CN" altLang="en-US" sz="2400" spc="45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603885" y="1351122"/>
            <a:ext cx="5565934" cy="1938814"/>
            <a:chOff x="1268" y="2837"/>
            <a:chExt cx="11687" cy="4071"/>
          </a:xfrm>
        </p:grpSpPr>
        <p:grpSp>
          <p:nvGrpSpPr>
            <p:cNvPr id="3" name="组合 2"/>
            <p:cNvGrpSpPr/>
            <p:nvPr/>
          </p:nvGrpSpPr>
          <p:grpSpPr>
            <a:xfrm>
              <a:off x="1268" y="2837"/>
              <a:ext cx="11687" cy="4071"/>
              <a:chOff x="1286" y="2837"/>
              <a:chExt cx="11687" cy="4071"/>
            </a:xfrm>
          </p:grpSpPr>
          <p:sp>
            <p:nvSpPr>
              <p:cNvPr id="7" name="云形标注 6"/>
              <p:cNvSpPr/>
              <p:nvPr/>
            </p:nvSpPr>
            <p:spPr>
              <a:xfrm>
                <a:off x="1286" y="2837"/>
                <a:ext cx="11687" cy="4071"/>
              </a:xfrm>
              <a:prstGeom prst="cloudCallout">
                <a:avLst>
                  <a:gd name="adj1" fmla="val 50964"/>
                  <a:gd name="adj2" fmla="val 41353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95" y="4413"/>
                <a:ext cx="388" cy="9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6">
                        <a:lumMod val="20000"/>
                        <a:lumOff val="80000"/>
                      </a:schemeClr>
                    </a:solidFill>
                  </a14:hiddenFill>
                </a:ext>
              </a:extLst>
            </p:spPr>
            <p:txBody>
              <a:bodyPr wrap="none" rtlCol="0">
                <a:spAutoFit/>
              </a:bodyPr>
              <a:lstStyle/>
              <a:p>
                <a:pPr eaLnBrk="0" hangingPunct="0"/>
                <a:endParaRPr lang="zh-CN" altLang="en-US" sz="2400" b="1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2374" y="4413"/>
              <a:ext cx="9153" cy="1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0" hangingPunct="0"/>
              <a:r>
                <a:rPr lang="zh-CN" altLang="en-US" sz="2700" b="1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妈妈要去果园里</a:t>
              </a:r>
              <a:r>
                <a:rPr lang="zh-CN" altLang="en-US" sz="27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采摘</a:t>
              </a:r>
              <a:r>
                <a:rPr lang="zh-CN" altLang="en-US" sz="2700" b="1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草莓。</a:t>
              </a:r>
              <a:endParaRPr lang="zh-CN" altLang="en-US" sz="27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9325" y="1457802"/>
            <a:ext cx="2697480" cy="192166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92654" y="2026715"/>
            <a:ext cx="156748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0" hangingPunct="0"/>
            <a:r>
              <a:rPr lang="en-US" altLang="zh-CN" sz="3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shǒu</a:t>
            </a:r>
            <a:endParaRPr lang="en-US" altLang="zh-CN" sz="3000" b="1" dirty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4500" dirty="0"/>
              <a:t>首</a:t>
            </a:r>
            <a:endParaRPr lang="zh-CN" altLang="en-US" sz="4500" dirty="0"/>
          </a:p>
        </p:txBody>
      </p:sp>
      <p:sp>
        <p:nvSpPr>
          <p:cNvPr id="6" name="文本框 5"/>
          <p:cNvSpPr txBox="1"/>
          <p:nvPr/>
        </p:nvSpPr>
        <p:spPr>
          <a:xfrm>
            <a:off x="2419504" y="2026238"/>
            <a:ext cx="156748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0" hangingPunct="0"/>
            <a:r>
              <a:rPr lang="en-US" altLang="zh-CN" sz="3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zōng</a:t>
            </a:r>
            <a:endParaRPr lang="en-US" altLang="zh-CN" sz="3000" b="1" dirty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4500" dirty="0"/>
              <a:t>踪</a:t>
            </a:r>
            <a:endParaRPr lang="zh-CN" altLang="en-US" sz="4500" dirty="0"/>
          </a:p>
        </p:txBody>
      </p:sp>
      <p:sp>
        <p:nvSpPr>
          <p:cNvPr id="8" name="文本框 7"/>
          <p:cNvSpPr txBox="1"/>
          <p:nvPr/>
        </p:nvSpPr>
        <p:spPr>
          <a:xfrm>
            <a:off x="3591191" y="2026238"/>
            <a:ext cx="156748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jì</a:t>
            </a:r>
            <a:endParaRPr lang="en-US" altLang="zh-CN" sz="3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4500" dirty="0"/>
              <a:t>迹</a:t>
            </a:r>
            <a:endParaRPr lang="zh-CN" altLang="en-US" sz="45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30805" y="3596131"/>
            <a:ext cx="7482908" cy="28575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我会认</a:t>
            </a:r>
            <a:endParaRPr lang="zh-CN" altLang="en-US" sz="2400" spc="450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910843" y="1181543"/>
            <a:ext cx="7482908" cy="285750"/>
          </a:xfrm>
          <a:prstGeom prst="rect">
            <a:avLst/>
          </a:prstGeom>
        </p:spPr>
      </p:pic>
      <p:sp>
        <p:nvSpPr>
          <p:cNvPr id="11" name="文本框 8"/>
          <p:cNvSpPr txBox="1"/>
          <p:nvPr/>
        </p:nvSpPr>
        <p:spPr>
          <a:xfrm>
            <a:off x="5774402" y="2005760"/>
            <a:ext cx="156748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0" hangingPunct="0"/>
            <a:r>
              <a:rPr lang="en-US" altLang="zh-CN" sz="3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píng</a:t>
            </a:r>
            <a:endParaRPr lang="en-US" altLang="zh-CN" sz="3000" b="1" dirty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4500" dirty="0">
                <a:solidFill>
                  <a:schemeClr val="tx2">
                    <a:lumMod val="50000"/>
                  </a:schemeClr>
                </a:solidFill>
              </a:rPr>
              <a:t>萍</a:t>
            </a:r>
            <a:endParaRPr lang="zh-CN" altLang="en-US" sz="45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4684014" y="2019095"/>
            <a:ext cx="156748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0" hangingPunct="0"/>
            <a:r>
              <a:rPr lang="en-US" altLang="zh-CN" sz="3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fú</a:t>
            </a:r>
            <a:endParaRPr lang="en-US" altLang="zh-CN" sz="3000" b="1" dirty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4500" dirty="0"/>
              <a:t>浮</a:t>
            </a:r>
            <a:endParaRPr lang="zh-CN" altLang="en-US" sz="4500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内容占位符 2"/>
          <p:cNvSpPr>
            <a:spLocks noGrp="1"/>
          </p:cNvSpPr>
          <p:nvPr/>
        </p:nvSpPr>
        <p:spPr>
          <a:xfrm>
            <a:off x="802720" y="2396252"/>
            <a:ext cx="4880372" cy="39147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eaLnBrk="0" hangingPunct="0">
              <a:spcBef>
                <a:spcPct val="20000"/>
              </a:spcBef>
            </a:pPr>
            <a:endParaRPr lang="zh-CN" altLang="en-US" sz="33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73" y="-10954"/>
            <a:ext cx="905335" cy="804742"/>
          </a:xfrm>
          <a:prstGeom prst="rect">
            <a:avLst/>
          </a:prstGeom>
        </p:spPr>
      </p:pic>
      <p:sp>
        <p:nvSpPr>
          <p:cNvPr id="16387" name="内容占位符 8"/>
          <p:cNvSpPr>
            <a:spLocks noGrp="1"/>
          </p:cNvSpPr>
          <p:nvPr/>
        </p:nvSpPr>
        <p:spPr>
          <a:xfrm>
            <a:off x="1762125" y="391417"/>
            <a:ext cx="5829299" cy="454699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CC0066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CC0066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CC0066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CC0066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C0066"/>
                </a:solidFill>
                <a:latin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C0066"/>
                </a:solidFill>
                <a:latin typeface="Arial" panose="020B0604020202020204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C0066"/>
                </a:solidFill>
                <a:latin typeface="Arial" panose="020B0604020202020204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C0066"/>
                </a:solidFill>
                <a:latin typeface="Arial" panose="020B0604020202020204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C0066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altLang="zh-CN" sz="2000" b="1" noProof="1"/>
              <a:t>                     </a:t>
            </a:r>
            <a:r>
              <a:rPr lang="zh-CN" altLang="en-US" sz="2800" b="1" noProof="1">
                <a:solidFill>
                  <a:srgbClr val="22778F"/>
                </a:solidFill>
              </a:rPr>
              <a:t>池上</a:t>
            </a:r>
            <a:endParaRPr lang="en-US" altLang="zh-CN" sz="2800" b="1" noProof="1">
              <a:solidFill>
                <a:srgbClr val="22778F"/>
              </a:solidFill>
            </a:endParaRPr>
          </a:p>
          <a:p>
            <a:pPr marL="0" indent="0">
              <a:buNone/>
            </a:pPr>
            <a:r>
              <a:rPr lang="en-US" altLang="zh-CN" sz="2800" b="1" strike="noStrike" noProof="1">
                <a:solidFill>
                  <a:srgbClr val="000F1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xiǎo wá  chēnɡ  xiǎo tǐnɡ</a:t>
            </a:r>
            <a:r>
              <a:rPr lang="en-US" altLang="zh-CN" sz="2800" b="1" strike="noStrike" noProof="1">
                <a:solidFill>
                  <a:srgbClr val="000F1A"/>
                </a:solidFill>
              </a:rPr>
              <a:t> </a:t>
            </a:r>
            <a:r>
              <a:rPr lang="zh-CN" altLang="en-US" sz="2800" b="1" strike="noStrike" noProof="1">
                <a:solidFill>
                  <a:srgbClr val="000F1A"/>
                </a:solidFill>
              </a:rPr>
              <a:t> </a:t>
            </a:r>
            <a:endParaRPr lang="zh-CN" altLang="en-US" sz="2800" b="1" strike="noStrike" noProof="1">
              <a:solidFill>
                <a:srgbClr val="000F1A"/>
              </a:solidFill>
            </a:endParaRPr>
          </a:p>
          <a:p>
            <a:pPr marL="0" indent="0">
              <a:buNone/>
            </a:pPr>
            <a:r>
              <a:rPr lang="zh-CN" altLang="en-US" sz="2800" b="1" strike="noStrike" noProof="1">
                <a:solidFill>
                  <a:srgbClr val="000F1A"/>
                </a:solidFill>
              </a:rPr>
              <a:t> 小     娃      </a:t>
            </a:r>
            <a:r>
              <a:rPr lang="zh-CN" altLang="en-US" sz="2800" b="1" strike="noStrike" noProof="1">
                <a:solidFill>
                  <a:srgbClr val="CC0066"/>
                </a:solidFill>
              </a:rPr>
              <a:t>撑</a:t>
            </a:r>
            <a:r>
              <a:rPr lang="zh-CN" altLang="en-US" sz="2800" b="1" strike="noStrike" noProof="1">
                <a:solidFill>
                  <a:srgbClr val="000F1A"/>
                </a:solidFill>
              </a:rPr>
              <a:t>       小      艇   ， </a:t>
            </a:r>
            <a:endParaRPr lang="zh-CN" altLang="en-US" sz="2800" b="1" strike="noStrike" noProof="1">
              <a:solidFill>
                <a:srgbClr val="000F1A"/>
              </a:solidFill>
            </a:endParaRPr>
          </a:p>
          <a:p>
            <a:pPr marL="0">
              <a:buNone/>
            </a:pPr>
            <a:r>
              <a:rPr lang="en-US" altLang="zh-CN" sz="2800" b="1" strike="noStrike" noProof="1">
                <a:solidFill>
                  <a:srgbClr val="000F1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tōu  cǎi   bái  lián  huí</a:t>
            </a:r>
            <a:r>
              <a:rPr lang="en-US" altLang="zh-CN" sz="2800" strike="noStrike" noProof="1">
                <a:solidFill>
                  <a:srgbClr val="000F1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800" strike="noStrike" noProof="1">
              <a:solidFill>
                <a:srgbClr val="000F1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>
              <a:buNone/>
            </a:pPr>
            <a:r>
              <a:rPr lang="en-US" altLang="zh-CN" sz="2800" b="1" strike="noStrike" noProof="1">
                <a:solidFill>
                  <a:srgbClr val="000F1A"/>
                </a:solidFill>
                <a:latin typeface="+mn-ea"/>
              </a:rPr>
              <a:t>偷    采   白   莲    回</a:t>
            </a:r>
            <a:r>
              <a:rPr lang="en-US" altLang="zh-CN" sz="2800" b="1" strike="noStrike" noProof="1">
                <a:solidFill>
                  <a:srgbClr val="000F1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strike="noStrike" noProof="1">
                <a:solidFill>
                  <a:srgbClr val="000F1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b="1" strike="noStrike" noProof="1">
                <a:solidFill>
                  <a:srgbClr val="000F1A"/>
                </a:solidFill>
              </a:rPr>
              <a:t> </a:t>
            </a:r>
            <a:endParaRPr lang="zh-CN" altLang="en-US" sz="2800" b="1" strike="noStrike" noProof="1">
              <a:solidFill>
                <a:srgbClr val="000F1A"/>
              </a:solidFill>
            </a:endParaRPr>
          </a:p>
          <a:p>
            <a:pPr marL="0" indent="0">
              <a:buNone/>
            </a:pPr>
            <a:r>
              <a:rPr lang="en-US" altLang="zh-CN" sz="2800" b="1" strike="noStrike" noProof="1">
                <a:solidFill>
                  <a:srgbClr val="000F1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bù   jiě  cánɡ  zōnɡ  jì</a:t>
            </a:r>
            <a:r>
              <a:rPr lang="en-US" altLang="zh-CN" sz="2800" strike="noStrike" noProof="1">
                <a:solidFill>
                  <a:srgbClr val="000F1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2800" b="1" strike="noStrike" noProof="1">
              <a:solidFill>
                <a:srgbClr val="000F1A"/>
              </a:solidFill>
            </a:endParaRPr>
          </a:p>
          <a:p>
            <a:pPr marL="0" indent="0">
              <a:buNone/>
            </a:pPr>
            <a:r>
              <a:rPr lang="zh-CN" altLang="en-US" sz="2800" b="1" strike="noStrike" noProof="1">
                <a:solidFill>
                  <a:srgbClr val="000F1A"/>
                </a:solidFill>
              </a:rPr>
              <a:t>不       解     </a:t>
            </a:r>
            <a:r>
              <a:rPr lang="zh-CN" altLang="en-US" sz="2800" b="1" strike="noStrike" noProof="1">
                <a:solidFill>
                  <a:srgbClr val="CC0066"/>
                </a:solidFill>
              </a:rPr>
              <a:t>藏</a:t>
            </a:r>
            <a:r>
              <a:rPr lang="zh-CN" altLang="en-US" sz="2800" b="1" strike="noStrike" noProof="1">
                <a:solidFill>
                  <a:srgbClr val="000F1A"/>
                </a:solidFill>
              </a:rPr>
              <a:t>       踪      迹 ， </a:t>
            </a:r>
            <a:endParaRPr lang="zh-CN" altLang="en-US" sz="2800" b="1" strike="noStrike" noProof="1">
              <a:solidFill>
                <a:srgbClr val="000F1A"/>
              </a:solidFill>
            </a:endParaRPr>
          </a:p>
          <a:p>
            <a:pPr marL="0" indent="0">
              <a:buNone/>
            </a:pPr>
            <a:r>
              <a:rPr lang="en-US" altLang="zh-CN" sz="2800" b="1" strike="noStrike" noProof="1">
                <a:solidFill>
                  <a:srgbClr val="000F1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fú   pínɡ  yí   dào   kāi </a:t>
            </a:r>
            <a:endParaRPr lang="en-US" altLang="zh-CN" sz="2400" b="1" noProof="1">
              <a:solidFill>
                <a:srgbClr val="000F1A"/>
              </a:solidFill>
            </a:endParaRPr>
          </a:p>
          <a:p>
            <a:pPr marL="0" indent="0">
              <a:buNone/>
            </a:pPr>
            <a:r>
              <a:rPr lang="zh-CN" altLang="en-US" sz="2800" b="1" strike="noStrike" noProof="1">
                <a:solidFill>
                  <a:srgbClr val="000F1A"/>
                </a:solidFill>
              </a:rPr>
              <a:t>浮       萍     一      道        </a:t>
            </a:r>
            <a:r>
              <a:rPr lang="zh-CN" altLang="en-US" sz="2800" b="1" strike="noStrike" noProof="1">
                <a:solidFill>
                  <a:srgbClr val="CC0066"/>
                </a:solidFill>
              </a:rPr>
              <a:t>开</a:t>
            </a:r>
            <a:r>
              <a:rPr lang="zh-CN" altLang="en-US" sz="2800" b="1" strike="noStrike" noProof="1">
                <a:solidFill>
                  <a:srgbClr val="000F1A"/>
                </a:solidFill>
              </a:rPr>
              <a:t>  </a:t>
            </a:r>
            <a:r>
              <a:rPr lang="zh-CN" altLang="en-US" sz="2800" b="1" strike="noStrike" noProof="1" smtClean="0">
                <a:solidFill>
                  <a:srgbClr val="000F1A"/>
                </a:solidFill>
              </a:rPr>
              <a:t>。</a:t>
            </a:r>
            <a:endParaRPr lang="zh-CN" altLang="en-US" sz="2800" b="1" strike="noStrike" noProof="1">
              <a:solidFill>
                <a:srgbClr val="000F1A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8065" y="1212056"/>
            <a:ext cx="1371600" cy="10310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063" y="2930604"/>
            <a:ext cx="1056799" cy="1423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864ad20a1bd5a08edf70df2e4e940b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33012" y="84296"/>
            <a:ext cx="7429976" cy="4511993"/>
          </a:xfrm>
          <a:prstGeom prst="rect">
            <a:avLst/>
          </a:prstGeom>
        </p:spPr>
      </p:pic>
      <p:sp>
        <p:nvSpPr>
          <p:cNvPr id="20483" name="内容占位符 2"/>
          <p:cNvSpPr>
            <a:spLocks noGrp="1"/>
          </p:cNvSpPr>
          <p:nvPr/>
        </p:nvSpPr>
        <p:spPr>
          <a:xfrm>
            <a:off x="824627" y="2450545"/>
            <a:ext cx="4880372" cy="39147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eaLnBrk="0" hangingPunct="0">
              <a:spcBef>
                <a:spcPct val="20000"/>
              </a:spcBef>
            </a:pPr>
            <a:endParaRPr lang="zh-CN" altLang="en-US" sz="33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73" y="-10954"/>
            <a:ext cx="905335" cy="804742"/>
          </a:xfrm>
          <a:prstGeom prst="rect">
            <a:avLst/>
          </a:prstGeom>
        </p:spPr>
      </p:pic>
      <p:sp>
        <p:nvSpPr>
          <p:cNvPr id="109570" name="TextBox 4"/>
          <p:cNvSpPr txBox="1"/>
          <p:nvPr/>
        </p:nvSpPr>
        <p:spPr>
          <a:xfrm>
            <a:off x="1685925" y="1611154"/>
            <a:ext cx="6257925" cy="2063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撑：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撑船，划船。 </a:t>
            </a:r>
            <a:r>
              <a:rPr lang="zh-CN" alt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艇：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轻小的船。</a:t>
            </a:r>
            <a:endParaRPr lang="zh-CN" altLang="en-US" sz="2400" b="1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2400" b="1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解：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知道，懂得。 </a:t>
            </a:r>
            <a:r>
              <a:rPr lang="zh-CN" alt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踪迹：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行动留下的痕迹。</a:t>
            </a:r>
            <a:endParaRPr lang="zh-CN" altLang="en-US" sz="2400" b="1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400" b="1" noProof="1">
              <a:solidFill>
                <a:schemeClr val="accent3">
                  <a:lumMod val="20000"/>
                  <a:lumOff val="8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浮萍一道开：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水面的浮萍上留下了一条船儿划过的痕迹。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95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句段精析</a:t>
            </a:r>
            <a:endParaRPr lang="zh-CN" altLang="en-US" sz="2400" dirty="0">
              <a:solidFill>
                <a:srgbClr val="E77C20"/>
              </a:solidFill>
            </a:endParaRPr>
          </a:p>
        </p:txBody>
      </p:sp>
      <p:grpSp>
        <p:nvGrpSpPr>
          <p:cNvPr id="6" name="组合 7"/>
          <p:cNvGrpSpPr/>
          <p:nvPr/>
        </p:nvGrpSpPr>
        <p:grpSpPr>
          <a:xfrm>
            <a:off x="847393" y="1759354"/>
            <a:ext cx="7349966" cy="2213264"/>
            <a:chOff x="1366235" y="2168584"/>
            <a:chExt cx="9990898" cy="2699860"/>
          </a:xfrm>
        </p:grpSpPr>
        <p:sp>
          <p:nvSpPr>
            <p:cNvPr id="2" name="圆角矩形标注 1"/>
            <p:cNvSpPr/>
            <p:nvPr/>
          </p:nvSpPr>
          <p:spPr>
            <a:xfrm>
              <a:off x="1366235" y="2168584"/>
              <a:ext cx="9990898" cy="2699860"/>
            </a:xfrm>
            <a:prstGeom prst="wedgeRoundRectCallout">
              <a:avLst>
                <a:gd name="adj1" fmla="val 36300"/>
                <a:gd name="adj2" fmla="val 58524"/>
                <a:gd name="adj3" fmla="val 16667"/>
              </a:avLst>
            </a:prstGeom>
            <a:solidFill>
              <a:srgbClr val="C0E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468521" y="2443376"/>
              <a:ext cx="9714471" cy="18865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一个小娃娃划着一只小船,偷偷地采了莲蓬正往回行驶可是他不懂得藏匿行踪,悠然自得地冲开浮萍撑船回来,只见身后的浮萍一字分开,一时也合不拢,留下了一道痕迹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25189" y="3132772"/>
            <a:ext cx="1222058" cy="122205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21463" y="775433"/>
            <a:ext cx="5147786" cy="807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/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小娃撑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小艇，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偷采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白莲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回。</a:t>
            </a:r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base"/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不解藏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踪迹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浮萍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一道开。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REFSHAPE" val="104136164"/>
</p:tagLst>
</file>

<file path=ppt/tags/tag8.xml><?xml version="1.0" encoding="utf-8"?>
<p:tagLst xmlns:p="http://schemas.openxmlformats.org/presentationml/2006/main">
  <p:tag name="KSO_WM_TEMPLATE_THUMBS_INDEX" val="1、9、12、13、15、19、23"/>
  <p:tag name="KSO_WM_TEMPLATE_CATEGORY" val="custom"/>
  <p:tag name="KSO_WM_TEMPLATE_INDEX" val="160394"/>
  <p:tag name="KSO_WM_TAG_VERSION" val="1.0"/>
  <p:tag name="KSO_WM_SLIDE_ID" val="custom16039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613</Words>
  <Application>WPS 演示</Application>
  <PresentationFormat>全屏显示(16:9)</PresentationFormat>
  <Paragraphs>77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楷体</vt:lpstr>
      <vt:lpstr>微软雅黑</vt:lpstr>
      <vt:lpstr>等线</vt:lpstr>
      <vt:lpstr>Arial Unicode MS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796</cp:revision>
  <dcterms:created xsi:type="dcterms:W3CDTF">2015-04-02T07:05:00Z</dcterms:created>
  <dcterms:modified xsi:type="dcterms:W3CDTF">2022-04-28T01:19:35Z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